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5" r:id="rId6"/>
    <p:sldId id="268" r:id="rId7"/>
    <p:sldId id="267" r:id="rId8"/>
    <p:sldId id="266" r:id="rId9"/>
    <p:sldId id="262" r:id="rId10"/>
    <p:sldId id="269" r:id="rId11"/>
    <p:sldId id="261"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1950" y="9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F1583B-921C-4C2D-813E-F78E400565E2}"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D1C023D-AE6B-4B98-947C-8CF2593EA90B}" type="slidenum">
              <a:rPr lang="en-US" smtClean="0"/>
              <a:t>‹#›</a:t>
            </a:fld>
            <a:endParaRPr lang="en-US"/>
          </a:p>
        </p:txBody>
      </p:sp>
    </p:spTree>
    <p:extLst>
      <p:ext uri="{BB962C8B-B14F-4D97-AF65-F5344CB8AC3E}">
        <p14:creationId xmlns:p14="http://schemas.microsoft.com/office/powerpoint/2010/main" val="257881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1583B-921C-4C2D-813E-F78E400565E2}"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C023D-AE6B-4B98-947C-8CF2593EA90B}" type="slidenum">
              <a:rPr lang="en-US" smtClean="0"/>
              <a:t>‹#›</a:t>
            </a:fld>
            <a:endParaRPr lang="en-US"/>
          </a:p>
        </p:txBody>
      </p:sp>
    </p:spTree>
    <p:extLst>
      <p:ext uri="{BB962C8B-B14F-4D97-AF65-F5344CB8AC3E}">
        <p14:creationId xmlns:p14="http://schemas.microsoft.com/office/powerpoint/2010/main" val="2582628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1583B-921C-4C2D-813E-F78E400565E2}"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C023D-AE6B-4B98-947C-8CF2593EA90B}" type="slidenum">
              <a:rPr lang="en-US" smtClean="0"/>
              <a:t>‹#›</a:t>
            </a:fld>
            <a:endParaRPr lang="en-US"/>
          </a:p>
        </p:txBody>
      </p:sp>
    </p:spTree>
    <p:extLst>
      <p:ext uri="{BB962C8B-B14F-4D97-AF65-F5344CB8AC3E}">
        <p14:creationId xmlns:p14="http://schemas.microsoft.com/office/powerpoint/2010/main" val="980180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F1583B-921C-4C2D-813E-F78E400565E2}" type="datetimeFigureOut">
              <a:rPr lang="en-US" smtClean="0"/>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1C023D-AE6B-4B98-947C-8CF2593EA90B}" type="slidenum">
              <a:rPr lang="en-US" smtClean="0"/>
              <a:t>‹#›</a:t>
            </a:fld>
            <a:endParaRPr lang="en-US"/>
          </a:p>
        </p:txBody>
      </p:sp>
    </p:spTree>
    <p:extLst>
      <p:ext uri="{BB962C8B-B14F-4D97-AF65-F5344CB8AC3E}">
        <p14:creationId xmlns:p14="http://schemas.microsoft.com/office/powerpoint/2010/main" val="1413782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BF1583B-921C-4C2D-813E-F78E400565E2}" type="datetimeFigureOut">
              <a:rPr lang="en-US" smtClean="0"/>
              <a:t>9/7/2019</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D1C023D-AE6B-4B98-947C-8CF2593EA90B}" type="slidenum">
              <a:rPr lang="en-US" smtClean="0"/>
              <a:t>‹#›</a:t>
            </a:fld>
            <a:endParaRPr lang="en-US"/>
          </a:p>
        </p:txBody>
      </p:sp>
    </p:spTree>
    <p:extLst>
      <p:ext uri="{BB962C8B-B14F-4D97-AF65-F5344CB8AC3E}">
        <p14:creationId xmlns:p14="http://schemas.microsoft.com/office/powerpoint/2010/main" val="338248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F1583B-921C-4C2D-813E-F78E400565E2}" type="datetimeFigureOut">
              <a:rPr lang="en-US" smtClean="0"/>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1C023D-AE6B-4B98-947C-8CF2593EA90B}" type="slidenum">
              <a:rPr lang="en-US" smtClean="0"/>
              <a:t>‹#›</a:t>
            </a:fld>
            <a:endParaRPr lang="en-US"/>
          </a:p>
        </p:txBody>
      </p:sp>
    </p:spTree>
    <p:extLst>
      <p:ext uri="{BB962C8B-B14F-4D97-AF65-F5344CB8AC3E}">
        <p14:creationId xmlns:p14="http://schemas.microsoft.com/office/powerpoint/2010/main" val="1168040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F1583B-921C-4C2D-813E-F78E400565E2}" type="datetimeFigureOut">
              <a:rPr lang="en-US" smtClean="0"/>
              <a:t>9/7/2019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1C023D-AE6B-4B98-947C-8CF2593EA90B}" type="slidenum">
              <a:rPr lang="en-US" smtClean="0"/>
              <a:t>‹#›</a:t>
            </a:fld>
            <a:endParaRPr lang="en-US"/>
          </a:p>
        </p:txBody>
      </p:sp>
    </p:spTree>
    <p:extLst>
      <p:ext uri="{BB962C8B-B14F-4D97-AF65-F5344CB8AC3E}">
        <p14:creationId xmlns:p14="http://schemas.microsoft.com/office/powerpoint/2010/main" val="376820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F1583B-921C-4C2D-813E-F78E400565E2}" type="datetimeFigureOut">
              <a:rPr lang="en-US" smtClean="0"/>
              <a:t>9/7/2019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1C023D-AE6B-4B98-947C-8CF2593EA90B}" type="slidenum">
              <a:rPr lang="en-US" smtClean="0"/>
              <a:t>‹#›</a:t>
            </a:fld>
            <a:endParaRPr lang="en-US"/>
          </a:p>
        </p:txBody>
      </p:sp>
    </p:spTree>
    <p:extLst>
      <p:ext uri="{BB962C8B-B14F-4D97-AF65-F5344CB8AC3E}">
        <p14:creationId xmlns:p14="http://schemas.microsoft.com/office/powerpoint/2010/main" val="404870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1583B-921C-4C2D-813E-F78E400565E2}" type="datetimeFigureOut">
              <a:rPr lang="en-US" smtClean="0"/>
              <a:t>9/7/2019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1C023D-AE6B-4B98-947C-8CF2593EA90B}" type="slidenum">
              <a:rPr lang="en-US" smtClean="0"/>
              <a:t>‹#›</a:t>
            </a:fld>
            <a:endParaRPr lang="en-US"/>
          </a:p>
        </p:txBody>
      </p:sp>
    </p:spTree>
    <p:extLst>
      <p:ext uri="{BB962C8B-B14F-4D97-AF65-F5344CB8AC3E}">
        <p14:creationId xmlns:p14="http://schemas.microsoft.com/office/powerpoint/2010/main" val="1551543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F1583B-921C-4C2D-813E-F78E400565E2}" type="datetimeFigureOut">
              <a:rPr lang="en-US" smtClean="0"/>
              <a:t>9/7/2019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D1C023D-AE6B-4B98-947C-8CF2593EA90B}" type="slidenum">
              <a:rPr lang="en-US" smtClean="0"/>
              <a:t>‹#›</a:t>
            </a:fld>
            <a:endParaRPr lang="en-US"/>
          </a:p>
        </p:txBody>
      </p:sp>
    </p:spTree>
    <p:extLst>
      <p:ext uri="{BB962C8B-B14F-4D97-AF65-F5344CB8AC3E}">
        <p14:creationId xmlns:p14="http://schemas.microsoft.com/office/powerpoint/2010/main" val="3355867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F1583B-921C-4C2D-813E-F78E400565E2}" type="datetimeFigureOut">
              <a:rPr lang="en-US" smtClean="0"/>
              <a:t>9/7/2019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D1C023D-AE6B-4B98-947C-8CF2593EA90B}" type="slidenum">
              <a:rPr lang="en-US" smtClean="0"/>
              <a:t>‹#›</a:t>
            </a:fld>
            <a:endParaRPr lang="en-US"/>
          </a:p>
        </p:txBody>
      </p:sp>
    </p:spTree>
    <p:extLst>
      <p:ext uri="{BB962C8B-B14F-4D97-AF65-F5344CB8AC3E}">
        <p14:creationId xmlns:p14="http://schemas.microsoft.com/office/powerpoint/2010/main" val="2773428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BF1583B-921C-4C2D-813E-F78E400565E2}" type="datetimeFigureOut">
              <a:rPr lang="en-US" smtClean="0"/>
              <a:t>9/7/2019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D1C023D-AE6B-4B98-947C-8CF2593EA90B}" type="slidenum">
              <a:rPr lang="en-US" smtClean="0"/>
              <a:t>‹#›</a:t>
            </a:fld>
            <a:endParaRPr lang="en-US"/>
          </a:p>
        </p:txBody>
      </p:sp>
    </p:spTree>
    <p:extLst>
      <p:ext uri="{BB962C8B-B14F-4D97-AF65-F5344CB8AC3E}">
        <p14:creationId xmlns:p14="http://schemas.microsoft.com/office/powerpoint/2010/main" val="133419941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3fmrp7.axshare.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4F27-9480-4AA8-B006-E84460C25FFF}"/>
              </a:ext>
            </a:extLst>
          </p:cNvPr>
          <p:cNvSpPr>
            <a:spLocks noGrp="1"/>
          </p:cNvSpPr>
          <p:nvPr>
            <p:ph type="ctrTitle"/>
          </p:nvPr>
        </p:nvSpPr>
        <p:spPr/>
        <p:txBody>
          <a:bodyPr/>
          <a:lstStyle/>
          <a:p>
            <a:r>
              <a:rPr lang="en-US" dirty="0"/>
              <a:t>Your Time </a:t>
            </a:r>
          </a:p>
        </p:txBody>
      </p:sp>
      <p:sp>
        <p:nvSpPr>
          <p:cNvPr id="3" name="Subtitle 2">
            <a:extLst>
              <a:ext uri="{FF2B5EF4-FFF2-40B4-BE49-F238E27FC236}">
                <a16:creationId xmlns:a16="http://schemas.microsoft.com/office/drawing/2014/main" id="{7858A59B-2308-4E2E-A077-9AD483D723E2}"/>
              </a:ext>
            </a:extLst>
          </p:cNvPr>
          <p:cNvSpPr>
            <a:spLocks noGrp="1"/>
          </p:cNvSpPr>
          <p:nvPr>
            <p:ph type="subTitle" idx="1"/>
          </p:nvPr>
        </p:nvSpPr>
        <p:spPr/>
        <p:txBody>
          <a:bodyPr>
            <a:normAutofit fontScale="85000" lnSpcReduction="20000"/>
          </a:bodyPr>
          <a:lstStyle/>
          <a:p>
            <a:r>
              <a:rPr lang="en-US" dirty="0"/>
              <a:t>Sean Taylor</a:t>
            </a:r>
          </a:p>
          <a:p>
            <a:r>
              <a:rPr lang="en-US" dirty="0"/>
              <a:t>Principles of UX</a:t>
            </a:r>
          </a:p>
          <a:p>
            <a:r>
              <a:rPr lang="en-US" dirty="0"/>
              <a:t>Final Project</a:t>
            </a:r>
          </a:p>
        </p:txBody>
      </p:sp>
    </p:spTree>
    <p:extLst>
      <p:ext uri="{BB962C8B-B14F-4D97-AF65-F5344CB8AC3E}">
        <p14:creationId xmlns:p14="http://schemas.microsoft.com/office/powerpoint/2010/main" val="1825405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A9E8-6D76-430D-8F8E-D8E389949B32}"/>
              </a:ext>
            </a:extLst>
          </p:cNvPr>
          <p:cNvSpPr>
            <a:spLocks noGrp="1"/>
          </p:cNvSpPr>
          <p:nvPr>
            <p:ph type="title"/>
          </p:nvPr>
        </p:nvSpPr>
        <p:spPr/>
        <p:txBody>
          <a:bodyPr/>
          <a:lstStyle/>
          <a:p>
            <a:r>
              <a:rPr lang="en-US" dirty="0"/>
              <a:t>Wire Frame</a:t>
            </a:r>
          </a:p>
        </p:txBody>
      </p:sp>
      <p:pic>
        <p:nvPicPr>
          <p:cNvPr id="5" name="Picture 4">
            <a:extLst>
              <a:ext uri="{FF2B5EF4-FFF2-40B4-BE49-F238E27FC236}">
                <a16:creationId xmlns:a16="http://schemas.microsoft.com/office/drawing/2014/main" id="{4DC233B6-CBF1-49AA-BA2F-1B859E91C96D}"/>
              </a:ext>
            </a:extLst>
          </p:cNvPr>
          <p:cNvPicPr>
            <a:picLocks noChangeAspect="1"/>
          </p:cNvPicPr>
          <p:nvPr/>
        </p:nvPicPr>
        <p:blipFill rotWithShape="1">
          <a:blip r:embed="rId2">
            <a:extLst>
              <a:ext uri="{28A0092B-C50C-407E-A947-70E740481C1C}">
                <a14:useLocalDpi xmlns:a14="http://schemas.microsoft.com/office/drawing/2010/main" val="0"/>
              </a:ext>
            </a:extLst>
          </a:blip>
          <a:srcRect l="6047" t="15281"/>
          <a:stretch/>
        </p:blipFill>
        <p:spPr>
          <a:xfrm>
            <a:off x="90560" y="2093976"/>
            <a:ext cx="5919216" cy="4461110"/>
          </a:xfrm>
          <a:prstGeom prst="rect">
            <a:avLst/>
          </a:prstGeom>
        </p:spPr>
      </p:pic>
      <p:pic>
        <p:nvPicPr>
          <p:cNvPr id="7" name="Picture 6">
            <a:extLst>
              <a:ext uri="{FF2B5EF4-FFF2-40B4-BE49-F238E27FC236}">
                <a16:creationId xmlns:a16="http://schemas.microsoft.com/office/drawing/2014/main" id="{6FBF48F3-6A52-40E1-AB52-67BECAEC5C25}"/>
              </a:ext>
            </a:extLst>
          </p:cNvPr>
          <p:cNvPicPr>
            <a:picLocks noChangeAspect="1"/>
          </p:cNvPicPr>
          <p:nvPr/>
        </p:nvPicPr>
        <p:blipFill rotWithShape="1">
          <a:blip r:embed="rId3">
            <a:extLst>
              <a:ext uri="{28A0092B-C50C-407E-A947-70E740481C1C}">
                <a14:useLocalDpi xmlns:a14="http://schemas.microsoft.com/office/drawing/2010/main" val="0"/>
              </a:ext>
            </a:extLst>
          </a:blip>
          <a:srcRect l="6223" t="15151"/>
          <a:stretch/>
        </p:blipFill>
        <p:spPr>
          <a:xfrm>
            <a:off x="6009775" y="2093976"/>
            <a:ext cx="5919217" cy="4476393"/>
          </a:xfrm>
          <a:prstGeom prst="rect">
            <a:avLst/>
          </a:prstGeom>
        </p:spPr>
      </p:pic>
      <p:cxnSp>
        <p:nvCxnSpPr>
          <p:cNvPr id="9" name="Straight Arrow Connector 8">
            <a:extLst>
              <a:ext uri="{FF2B5EF4-FFF2-40B4-BE49-F238E27FC236}">
                <a16:creationId xmlns:a16="http://schemas.microsoft.com/office/drawing/2014/main" id="{FBD8AE1E-771E-41BE-9F77-8CCD6C83CB79}"/>
              </a:ext>
            </a:extLst>
          </p:cNvPr>
          <p:cNvCxnSpPr/>
          <p:nvPr/>
        </p:nvCxnSpPr>
        <p:spPr>
          <a:xfrm>
            <a:off x="5105400" y="4324531"/>
            <a:ext cx="787400" cy="76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86849BA-43E0-47B1-9794-5C410D97618F}"/>
              </a:ext>
            </a:extLst>
          </p:cNvPr>
          <p:cNvSpPr txBox="1"/>
          <p:nvPr/>
        </p:nvSpPr>
        <p:spPr>
          <a:xfrm>
            <a:off x="4889885" y="3401201"/>
            <a:ext cx="1292341" cy="923330"/>
          </a:xfrm>
          <a:prstGeom prst="rect">
            <a:avLst/>
          </a:prstGeom>
          <a:noFill/>
        </p:spPr>
        <p:txBody>
          <a:bodyPr wrap="none" rtlCol="0">
            <a:spAutoFit/>
          </a:bodyPr>
          <a:lstStyle/>
          <a:p>
            <a:r>
              <a:rPr lang="en-US" dirty="0"/>
              <a:t>Click </a:t>
            </a:r>
          </a:p>
          <a:p>
            <a:r>
              <a:rPr lang="en-US" dirty="0"/>
              <a:t>Submit </a:t>
            </a:r>
          </a:p>
          <a:p>
            <a:r>
              <a:rPr lang="en-US" dirty="0"/>
              <a:t>Timesheet</a:t>
            </a:r>
          </a:p>
        </p:txBody>
      </p:sp>
    </p:spTree>
    <p:extLst>
      <p:ext uri="{BB962C8B-B14F-4D97-AF65-F5344CB8AC3E}">
        <p14:creationId xmlns:p14="http://schemas.microsoft.com/office/powerpoint/2010/main" val="3123961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8835-B20A-4EE5-8EF9-85A69A184B34}"/>
              </a:ext>
            </a:extLst>
          </p:cNvPr>
          <p:cNvSpPr>
            <a:spLocks noGrp="1"/>
          </p:cNvSpPr>
          <p:nvPr>
            <p:ph type="title"/>
          </p:nvPr>
        </p:nvSpPr>
        <p:spPr/>
        <p:txBody>
          <a:bodyPr/>
          <a:lstStyle/>
          <a:p>
            <a:r>
              <a:rPr lang="en-US" dirty="0"/>
              <a:t>Prototype</a:t>
            </a:r>
          </a:p>
        </p:txBody>
      </p:sp>
      <p:sp>
        <p:nvSpPr>
          <p:cNvPr id="6" name="Content Placeholder 5">
            <a:extLst>
              <a:ext uri="{FF2B5EF4-FFF2-40B4-BE49-F238E27FC236}">
                <a16:creationId xmlns:a16="http://schemas.microsoft.com/office/drawing/2014/main" id="{540F6D7C-06CB-4CF4-94EB-945B2E41FD05}"/>
              </a:ext>
            </a:extLst>
          </p:cNvPr>
          <p:cNvSpPr>
            <a:spLocks noGrp="1"/>
          </p:cNvSpPr>
          <p:nvPr>
            <p:ph idx="1"/>
          </p:nvPr>
        </p:nvSpPr>
        <p:spPr>
          <a:xfrm>
            <a:off x="1069848" y="2121408"/>
            <a:ext cx="3959352" cy="4050792"/>
          </a:xfrm>
        </p:spPr>
        <p:txBody>
          <a:bodyPr/>
          <a:lstStyle/>
          <a:p>
            <a:r>
              <a:rPr lang="en-US" dirty="0"/>
              <a:t>https://iydqqe.axshare.com</a:t>
            </a:r>
          </a:p>
        </p:txBody>
      </p:sp>
      <p:pic>
        <p:nvPicPr>
          <p:cNvPr id="8" name="Picture 7">
            <a:extLst>
              <a:ext uri="{FF2B5EF4-FFF2-40B4-BE49-F238E27FC236}">
                <a16:creationId xmlns:a16="http://schemas.microsoft.com/office/drawing/2014/main" id="{9F239F89-1925-44B1-8F47-A90410C80BC2}"/>
              </a:ext>
            </a:extLst>
          </p:cNvPr>
          <p:cNvPicPr>
            <a:picLocks noChangeAspect="1"/>
          </p:cNvPicPr>
          <p:nvPr/>
        </p:nvPicPr>
        <p:blipFill rotWithShape="1">
          <a:blip r:embed="rId2">
            <a:extLst>
              <a:ext uri="{28A0092B-C50C-407E-A947-70E740481C1C}">
                <a14:useLocalDpi xmlns:a14="http://schemas.microsoft.com/office/drawing/2010/main" val="0"/>
              </a:ext>
            </a:extLst>
          </a:blip>
          <a:srcRect l="6490" t="15185"/>
          <a:stretch/>
        </p:blipFill>
        <p:spPr>
          <a:xfrm>
            <a:off x="4889500" y="484632"/>
            <a:ext cx="6441440" cy="5816600"/>
          </a:xfrm>
          <a:prstGeom prst="rect">
            <a:avLst/>
          </a:prstGeom>
        </p:spPr>
      </p:pic>
    </p:spTree>
    <p:extLst>
      <p:ext uri="{BB962C8B-B14F-4D97-AF65-F5344CB8AC3E}">
        <p14:creationId xmlns:p14="http://schemas.microsoft.com/office/powerpoint/2010/main" val="180735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107C5-E61E-4357-B4C3-56EA475584EE}"/>
              </a:ext>
            </a:extLst>
          </p:cNvPr>
          <p:cNvSpPr>
            <a:spLocks noGrp="1"/>
          </p:cNvSpPr>
          <p:nvPr>
            <p:ph type="title"/>
          </p:nvPr>
        </p:nvSpPr>
        <p:spPr/>
        <p:txBody>
          <a:bodyPr/>
          <a:lstStyle/>
          <a:p>
            <a:r>
              <a:rPr lang="en-US" dirty="0"/>
              <a:t>Final Design</a:t>
            </a:r>
          </a:p>
        </p:txBody>
      </p:sp>
      <p:sp>
        <p:nvSpPr>
          <p:cNvPr id="3" name="Content Placeholder 2">
            <a:extLst>
              <a:ext uri="{FF2B5EF4-FFF2-40B4-BE49-F238E27FC236}">
                <a16:creationId xmlns:a16="http://schemas.microsoft.com/office/drawing/2014/main" id="{4B54D5F7-A7A5-4C66-AC23-9678B417C04E}"/>
              </a:ext>
            </a:extLst>
          </p:cNvPr>
          <p:cNvSpPr>
            <a:spLocks noGrp="1"/>
          </p:cNvSpPr>
          <p:nvPr>
            <p:ph idx="1"/>
          </p:nvPr>
        </p:nvSpPr>
        <p:spPr>
          <a:xfrm>
            <a:off x="1069848" y="2121408"/>
            <a:ext cx="3743452" cy="4050792"/>
          </a:xfrm>
        </p:spPr>
        <p:txBody>
          <a:bodyPr/>
          <a:lstStyle/>
          <a:p>
            <a:r>
              <a:rPr lang="en-US" dirty="0">
                <a:hlinkClick r:id="rId2"/>
              </a:rPr>
              <a:t>https://3fmrp7.axshare.com/</a:t>
            </a:r>
            <a:endParaRPr lang="en-US" dirty="0"/>
          </a:p>
          <a:p>
            <a:r>
              <a:rPr lang="en-US" dirty="0"/>
              <a:t>Walk Through: </a:t>
            </a:r>
          </a:p>
          <a:p>
            <a:pPr marL="0" indent="0">
              <a:buNone/>
            </a:pPr>
            <a:r>
              <a:rPr lang="en-US" dirty="0"/>
              <a:t>https://youtu.be/HZOyXk-ILxI</a:t>
            </a:r>
          </a:p>
          <a:p>
            <a:endParaRPr lang="en-US" dirty="0"/>
          </a:p>
        </p:txBody>
      </p:sp>
      <p:pic>
        <p:nvPicPr>
          <p:cNvPr id="7" name="Picture 6">
            <a:extLst>
              <a:ext uri="{FF2B5EF4-FFF2-40B4-BE49-F238E27FC236}">
                <a16:creationId xmlns:a16="http://schemas.microsoft.com/office/drawing/2014/main" id="{AF2DC342-0BC0-4518-8184-559D3054217B}"/>
              </a:ext>
            </a:extLst>
          </p:cNvPr>
          <p:cNvPicPr>
            <a:picLocks noChangeAspect="1"/>
          </p:cNvPicPr>
          <p:nvPr/>
        </p:nvPicPr>
        <p:blipFill rotWithShape="1">
          <a:blip r:embed="rId3">
            <a:extLst>
              <a:ext uri="{28A0092B-C50C-407E-A947-70E740481C1C}">
                <a14:useLocalDpi xmlns:a14="http://schemas.microsoft.com/office/drawing/2010/main" val="0"/>
              </a:ext>
            </a:extLst>
          </a:blip>
          <a:srcRect l="6589" t="16111"/>
          <a:stretch/>
        </p:blipFill>
        <p:spPr>
          <a:xfrm>
            <a:off x="4813300" y="685800"/>
            <a:ext cx="6503974" cy="5753100"/>
          </a:xfrm>
          <a:prstGeom prst="rect">
            <a:avLst/>
          </a:prstGeom>
        </p:spPr>
      </p:pic>
    </p:spTree>
    <p:extLst>
      <p:ext uri="{BB962C8B-B14F-4D97-AF65-F5344CB8AC3E}">
        <p14:creationId xmlns:p14="http://schemas.microsoft.com/office/powerpoint/2010/main" val="3407963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4F0C-CC40-41C5-8142-F9988640F362}"/>
              </a:ext>
            </a:extLst>
          </p:cNvPr>
          <p:cNvSpPr>
            <a:spLocks noGrp="1"/>
          </p:cNvSpPr>
          <p:nvPr>
            <p:ph type="title"/>
          </p:nvPr>
        </p:nvSpPr>
        <p:spPr/>
        <p:txBody>
          <a:bodyPr/>
          <a:lstStyle/>
          <a:p>
            <a:r>
              <a:rPr lang="en-US" dirty="0"/>
              <a:t>Obstacles and Victories </a:t>
            </a:r>
          </a:p>
        </p:txBody>
      </p:sp>
      <p:sp>
        <p:nvSpPr>
          <p:cNvPr id="3" name="Content Placeholder 2">
            <a:extLst>
              <a:ext uri="{FF2B5EF4-FFF2-40B4-BE49-F238E27FC236}">
                <a16:creationId xmlns:a16="http://schemas.microsoft.com/office/drawing/2014/main" id="{81BAEE8A-758D-4F10-B974-5E0A977BFD1A}"/>
              </a:ext>
            </a:extLst>
          </p:cNvPr>
          <p:cNvSpPr>
            <a:spLocks noGrp="1"/>
          </p:cNvSpPr>
          <p:nvPr>
            <p:ph idx="1"/>
          </p:nvPr>
        </p:nvSpPr>
        <p:spPr/>
        <p:txBody>
          <a:bodyPr>
            <a:normAutofit/>
          </a:bodyPr>
          <a:lstStyle/>
          <a:p>
            <a:r>
              <a:rPr lang="en-US" dirty="0"/>
              <a:t>One of my biggest obstacles was defining a complete user story. I had only described my users during their work life, but the person as a whole is what makes a complete user story. I know now how to write better and complete user stories. </a:t>
            </a:r>
          </a:p>
          <a:p>
            <a:r>
              <a:rPr lang="en-US" dirty="0"/>
              <a:t>Another obstacle I faced during this was capturing the complete set of functionality needed in my wireframe. When I first created my wireframe I realized I had missed a few key elements in the design. It wasn’t until I went back through the prototype did I realize exactly what I was missing in my designs. </a:t>
            </a:r>
          </a:p>
          <a:p>
            <a:endParaRPr lang="en-US" dirty="0"/>
          </a:p>
          <a:p>
            <a:r>
              <a:rPr lang="en-US" dirty="0"/>
              <a:t>My biggest victory was my creation of the wireframe. For my wireframe I had put in a lot of effort to make it as complete as possible. This allowed me to articulate my ideas the best way possible. It also created an excellent foundation to build my prototype off of and my final design when I added in the aesthetics. </a:t>
            </a:r>
          </a:p>
          <a:p>
            <a:endParaRPr lang="en-US" dirty="0"/>
          </a:p>
        </p:txBody>
      </p:sp>
    </p:spTree>
    <p:extLst>
      <p:ext uri="{BB962C8B-B14F-4D97-AF65-F5344CB8AC3E}">
        <p14:creationId xmlns:p14="http://schemas.microsoft.com/office/powerpoint/2010/main" val="17385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3EFD8-8842-4186-966D-16069275AF50}"/>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C1A1BE26-E316-414D-886E-881151F52FF4}"/>
              </a:ext>
            </a:extLst>
          </p:cNvPr>
          <p:cNvSpPr>
            <a:spLocks noGrp="1"/>
          </p:cNvSpPr>
          <p:nvPr>
            <p:ph idx="1"/>
          </p:nvPr>
        </p:nvSpPr>
        <p:spPr/>
        <p:txBody>
          <a:bodyPr/>
          <a:lstStyle/>
          <a:p>
            <a:r>
              <a:rPr lang="en-US" dirty="0"/>
              <a:t>Use Case</a:t>
            </a:r>
          </a:p>
          <a:p>
            <a:r>
              <a:rPr lang="en-US" dirty="0"/>
              <a:t>User Personas</a:t>
            </a:r>
          </a:p>
          <a:p>
            <a:r>
              <a:rPr lang="en-US" dirty="0"/>
              <a:t>Storyboard </a:t>
            </a:r>
          </a:p>
          <a:p>
            <a:r>
              <a:rPr lang="en-US" dirty="0"/>
              <a:t>Wireframe</a:t>
            </a:r>
          </a:p>
          <a:p>
            <a:r>
              <a:rPr lang="en-US" dirty="0"/>
              <a:t>Prototype</a:t>
            </a:r>
          </a:p>
          <a:p>
            <a:r>
              <a:rPr lang="en-US" dirty="0"/>
              <a:t>Final Design</a:t>
            </a:r>
          </a:p>
          <a:p>
            <a:r>
              <a:rPr lang="en-US" dirty="0"/>
              <a:t>Obstacles and Victories</a:t>
            </a:r>
          </a:p>
          <a:p>
            <a:endParaRPr lang="en-US" dirty="0"/>
          </a:p>
        </p:txBody>
      </p:sp>
    </p:spTree>
    <p:extLst>
      <p:ext uri="{BB962C8B-B14F-4D97-AF65-F5344CB8AC3E}">
        <p14:creationId xmlns:p14="http://schemas.microsoft.com/office/powerpoint/2010/main" val="2681227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74F3F-6AAC-4ABC-9958-2DE955984C16}"/>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7E13059B-04B5-437E-A825-1684ACBB4C85}"/>
              </a:ext>
            </a:extLst>
          </p:cNvPr>
          <p:cNvSpPr>
            <a:spLocks noGrp="1"/>
          </p:cNvSpPr>
          <p:nvPr>
            <p:ph idx="1"/>
          </p:nvPr>
        </p:nvSpPr>
        <p:spPr/>
        <p:txBody>
          <a:bodyPr>
            <a:normAutofit fontScale="92500" lnSpcReduction="20000"/>
          </a:bodyPr>
          <a:lstStyle/>
          <a:p>
            <a:r>
              <a:rPr lang="en-US" dirty="0"/>
              <a:t>The product that I will be designing will be a payroll system. </a:t>
            </a:r>
            <a:endParaRPr lang="en-US" b="0" dirty="0">
              <a:effectLst/>
            </a:endParaRPr>
          </a:p>
          <a:p>
            <a:r>
              <a:rPr lang="en-US" dirty="0"/>
              <a:t>With a payroll system there are many different types of users; the worker, the boss and the HR representative. Each user will perform different actions with the system. A user will use it to enter their daily time, check on used hours for their PTO and sick leave, and request future time off. The boss will be able to perform the same actions as the user as well as approving all of their team's timesheets. The HR representative will be able to view the workers time sheets, add and remove time code, and has direct interaction with the actual paying of the employee either via an in house or 3rd party vendor. </a:t>
            </a:r>
            <a:endParaRPr lang="en-US" b="0" dirty="0">
              <a:effectLst/>
            </a:endParaRPr>
          </a:p>
          <a:p>
            <a:r>
              <a:rPr lang="en-US" dirty="0"/>
              <a:t>With this design I would create it around the functionality that each user needs with the system. By creating personas for each user I will better be able to understand the process each type of user would take when using a payroll system. Thus allowing me to tailor the system as best as possible to their needs. When appropriate I would bring in real users to gather insights on their needs, have them test out the prototypes and to make sure that the system is working as efficiently for them as possible. By creating WAADs, HTI's, task sequence models, etc. it will allow me to plan out the flow of the user as best as possible. </a:t>
            </a:r>
            <a:br>
              <a:rPr lang="en-US" dirty="0"/>
            </a:br>
            <a:endParaRPr lang="en-US" dirty="0"/>
          </a:p>
        </p:txBody>
      </p:sp>
    </p:spTree>
    <p:extLst>
      <p:ext uri="{BB962C8B-B14F-4D97-AF65-F5344CB8AC3E}">
        <p14:creationId xmlns:p14="http://schemas.microsoft.com/office/powerpoint/2010/main" val="115267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286B-222B-48B2-B540-A151A788F46A}"/>
              </a:ext>
            </a:extLst>
          </p:cNvPr>
          <p:cNvSpPr>
            <a:spLocks noGrp="1"/>
          </p:cNvSpPr>
          <p:nvPr>
            <p:ph type="title"/>
          </p:nvPr>
        </p:nvSpPr>
        <p:spPr/>
        <p:txBody>
          <a:bodyPr/>
          <a:lstStyle/>
          <a:p>
            <a:r>
              <a:rPr lang="en-US" dirty="0"/>
              <a:t>User Personas- Primary </a:t>
            </a:r>
          </a:p>
        </p:txBody>
      </p:sp>
      <p:sp>
        <p:nvSpPr>
          <p:cNvPr id="3" name="Content Placeholder 2">
            <a:extLst>
              <a:ext uri="{FF2B5EF4-FFF2-40B4-BE49-F238E27FC236}">
                <a16:creationId xmlns:a16="http://schemas.microsoft.com/office/drawing/2014/main" id="{C4725908-35AE-40C4-9CCF-1921F35126B9}"/>
              </a:ext>
            </a:extLst>
          </p:cNvPr>
          <p:cNvSpPr>
            <a:spLocks noGrp="1"/>
          </p:cNvSpPr>
          <p:nvPr>
            <p:ph idx="1"/>
          </p:nvPr>
        </p:nvSpPr>
        <p:spPr/>
        <p:txBody>
          <a:bodyPr>
            <a:normAutofit/>
          </a:bodyPr>
          <a:lstStyle/>
          <a:p>
            <a:r>
              <a:rPr lang="en-US" dirty="0"/>
              <a:t>Standard User – Joe Code </a:t>
            </a:r>
            <a:endParaRPr lang="en-US" b="0" dirty="0">
              <a:effectLst/>
            </a:endParaRPr>
          </a:p>
          <a:p>
            <a:pPr lvl="1" fontAlgn="base"/>
            <a:r>
              <a:rPr lang="en-US" dirty="0"/>
              <a:t>I chose this user because one of the main purpose of a payroll system is so that your workers can input their hours and get paid. They will be the most common but the most important type of user for this system. Joe Code will be my primary user for this project. </a:t>
            </a:r>
            <a:endParaRPr lang="en-US" sz="1800" dirty="0"/>
          </a:p>
          <a:p>
            <a:pPr lvl="1" fontAlgn="base"/>
            <a:r>
              <a:rPr lang="en-US" dirty="0"/>
              <a:t>Joe Code is an entry level worker at the company. Joe is paid on an hourly base, not project depending. Meaning that for each project he works on he will be paid the same amount. Every Friday Joe fills out his timesheet. In a typical week he will work between the hours of 9am-6pm, with a one hour lunch break from Noon-1pm every day. He's assigned to two different projects right now, and each project requires Joe to fill out how many hours he worked on that project each day. </a:t>
            </a:r>
            <a:endParaRPr lang="en-US" sz="1800" dirty="0"/>
          </a:p>
          <a:p>
            <a:endParaRPr lang="en-US" dirty="0"/>
          </a:p>
        </p:txBody>
      </p:sp>
    </p:spTree>
    <p:extLst>
      <p:ext uri="{BB962C8B-B14F-4D97-AF65-F5344CB8AC3E}">
        <p14:creationId xmlns:p14="http://schemas.microsoft.com/office/powerpoint/2010/main" val="425597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BFB1-2D31-4A26-83CF-B57DEB23A31C}"/>
              </a:ext>
            </a:extLst>
          </p:cNvPr>
          <p:cNvSpPr>
            <a:spLocks noGrp="1"/>
          </p:cNvSpPr>
          <p:nvPr>
            <p:ph type="title"/>
          </p:nvPr>
        </p:nvSpPr>
        <p:spPr/>
        <p:txBody>
          <a:bodyPr/>
          <a:lstStyle/>
          <a:p>
            <a:r>
              <a:rPr lang="en-US" dirty="0"/>
              <a:t>User Personas – Secondary </a:t>
            </a:r>
          </a:p>
        </p:txBody>
      </p:sp>
      <p:sp>
        <p:nvSpPr>
          <p:cNvPr id="3" name="Content Placeholder 2">
            <a:extLst>
              <a:ext uri="{FF2B5EF4-FFF2-40B4-BE49-F238E27FC236}">
                <a16:creationId xmlns:a16="http://schemas.microsoft.com/office/drawing/2014/main" id="{D1387AE7-01EA-43FB-9C32-156CC6DEE097}"/>
              </a:ext>
            </a:extLst>
          </p:cNvPr>
          <p:cNvSpPr>
            <a:spLocks noGrp="1"/>
          </p:cNvSpPr>
          <p:nvPr>
            <p:ph idx="1"/>
          </p:nvPr>
        </p:nvSpPr>
        <p:spPr/>
        <p:txBody>
          <a:bodyPr>
            <a:normAutofit fontScale="92500" lnSpcReduction="20000"/>
          </a:bodyPr>
          <a:lstStyle/>
          <a:p>
            <a:r>
              <a:rPr lang="en-US" dirty="0"/>
              <a:t>Manager User -  Sam Boss </a:t>
            </a:r>
            <a:endParaRPr lang="en-US" b="0" dirty="0">
              <a:effectLst/>
            </a:endParaRPr>
          </a:p>
          <a:p>
            <a:pPr lvl="1" fontAlgn="base"/>
            <a:r>
              <a:rPr lang="en-US" dirty="0"/>
              <a:t>Whenever we are talking about money this is always an area that is checked and double checked. No company would just let their workers input their hours without having someone checking them. That is the role of the manager. It is their job to check that their team has inputted their hours accurately which is why I chose to include this role in my project. </a:t>
            </a:r>
            <a:endParaRPr lang="en-US" sz="1800" dirty="0"/>
          </a:p>
          <a:p>
            <a:pPr lvl="1" fontAlgn="base"/>
            <a:r>
              <a:rPr lang="en-US" dirty="0"/>
              <a:t>Sam Boss will be able to perform all the same actions as Joe Code but also the added Manager privileges. Each week Sam needs to go in and approve all of the timesheets for her Team. For each team member she is able to see how many hours they reported and to what timecodes (projects) they are charging. Sam can either accept or deny the time sheet. Each team member is able to see on their time sheet if it was approved or denied by their boss. </a:t>
            </a:r>
            <a:endParaRPr lang="en-US" sz="1800" dirty="0"/>
          </a:p>
          <a:p>
            <a:r>
              <a:rPr lang="en-US" dirty="0"/>
              <a:t>Admin User  - Sally from HR </a:t>
            </a:r>
            <a:endParaRPr lang="en-US" b="0" dirty="0">
              <a:effectLst/>
            </a:endParaRPr>
          </a:p>
          <a:p>
            <a:pPr lvl="1" fontAlgn="base"/>
            <a:r>
              <a:rPr lang="en-US" dirty="0"/>
              <a:t>I chose to include an admin user in this project because it adds for another layer of depth. Although this role could be taken on by the Manager User, in a large enough company this is often separated. </a:t>
            </a:r>
            <a:endParaRPr lang="en-US" sz="1800" dirty="0"/>
          </a:p>
          <a:p>
            <a:pPr lvl="1" fontAlgn="base"/>
            <a:r>
              <a:rPr lang="en-US" dirty="0"/>
              <a:t>Sally is the office's HR Representative. It is her job to make sure that when new projects come about that their time codes, for workers to charge to, are inputted into the system. Sally is able to pull reporting data when need be. She is able to see reports on how much money they are spending on a specific project, who is charging to a project and how many hours are being spent for each project. </a:t>
            </a:r>
            <a:endParaRPr lang="en-US" sz="1800" dirty="0"/>
          </a:p>
        </p:txBody>
      </p:sp>
    </p:spTree>
    <p:extLst>
      <p:ext uri="{BB962C8B-B14F-4D97-AF65-F5344CB8AC3E}">
        <p14:creationId xmlns:p14="http://schemas.microsoft.com/office/powerpoint/2010/main" val="2534581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EF637-04CC-490B-B92A-656CB4894555}"/>
              </a:ext>
            </a:extLst>
          </p:cNvPr>
          <p:cNvSpPr>
            <a:spLocks noGrp="1"/>
          </p:cNvSpPr>
          <p:nvPr>
            <p:ph type="title"/>
          </p:nvPr>
        </p:nvSpPr>
        <p:spPr/>
        <p:txBody>
          <a:bodyPr/>
          <a:lstStyle/>
          <a:p>
            <a:r>
              <a:rPr lang="en-US" dirty="0"/>
              <a:t>Storyboard – John Code </a:t>
            </a:r>
          </a:p>
        </p:txBody>
      </p:sp>
      <p:pic>
        <p:nvPicPr>
          <p:cNvPr id="4" name="Content Placeholder 3">
            <a:extLst>
              <a:ext uri="{FF2B5EF4-FFF2-40B4-BE49-F238E27FC236}">
                <a16:creationId xmlns:a16="http://schemas.microsoft.com/office/drawing/2014/main" id="{1A6D7DCA-9A40-4205-A8E4-82C14AC39C5B}"/>
              </a:ext>
            </a:extLst>
          </p:cNvPr>
          <p:cNvPicPr>
            <a:picLocks noGrp="1" noChangeAspect="1"/>
          </p:cNvPicPr>
          <p:nvPr>
            <p:ph idx="1"/>
          </p:nvPr>
        </p:nvPicPr>
        <p:blipFill>
          <a:blip r:embed="rId2"/>
          <a:stretch>
            <a:fillRect/>
          </a:stretch>
        </p:blipFill>
        <p:spPr>
          <a:xfrm>
            <a:off x="1063752" y="1642726"/>
            <a:ext cx="7718134" cy="4980381"/>
          </a:xfrm>
          <a:prstGeom prst="rect">
            <a:avLst/>
          </a:prstGeom>
        </p:spPr>
      </p:pic>
    </p:spTree>
    <p:extLst>
      <p:ext uri="{BB962C8B-B14F-4D97-AF65-F5344CB8AC3E}">
        <p14:creationId xmlns:p14="http://schemas.microsoft.com/office/powerpoint/2010/main" val="3856803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322E-DE63-464D-B551-0C8ED58315C8}"/>
              </a:ext>
            </a:extLst>
          </p:cNvPr>
          <p:cNvSpPr>
            <a:spLocks noGrp="1"/>
          </p:cNvSpPr>
          <p:nvPr>
            <p:ph type="title"/>
          </p:nvPr>
        </p:nvSpPr>
        <p:spPr/>
        <p:txBody>
          <a:bodyPr/>
          <a:lstStyle/>
          <a:p>
            <a:r>
              <a:rPr lang="en-US" dirty="0"/>
              <a:t>Story Board – Sam Boss</a:t>
            </a:r>
          </a:p>
        </p:txBody>
      </p:sp>
      <p:pic>
        <p:nvPicPr>
          <p:cNvPr id="4" name="Content Placeholder 3">
            <a:extLst>
              <a:ext uri="{FF2B5EF4-FFF2-40B4-BE49-F238E27FC236}">
                <a16:creationId xmlns:a16="http://schemas.microsoft.com/office/drawing/2014/main" id="{0321EB22-67A4-460C-8A1D-C548B8F45A64}"/>
              </a:ext>
            </a:extLst>
          </p:cNvPr>
          <p:cNvPicPr>
            <a:picLocks noGrp="1" noChangeAspect="1"/>
          </p:cNvPicPr>
          <p:nvPr>
            <p:ph idx="1"/>
          </p:nvPr>
        </p:nvPicPr>
        <p:blipFill>
          <a:blip r:embed="rId2"/>
          <a:stretch>
            <a:fillRect/>
          </a:stretch>
        </p:blipFill>
        <p:spPr>
          <a:xfrm>
            <a:off x="609679" y="2340994"/>
            <a:ext cx="10972641" cy="3246073"/>
          </a:xfrm>
          <a:prstGeom prst="rect">
            <a:avLst/>
          </a:prstGeom>
        </p:spPr>
      </p:pic>
    </p:spTree>
    <p:extLst>
      <p:ext uri="{BB962C8B-B14F-4D97-AF65-F5344CB8AC3E}">
        <p14:creationId xmlns:p14="http://schemas.microsoft.com/office/powerpoint/2010/main" val="393464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C1D5-F8DB-4899-BC59-D90ED068DD0A}"/>
              </a:ext>
            </a:extLst>
          </p:cNvPr>
          <p:cNvSpPr>
            <a:spLocks noGrp="1"/>
          </p:cNvSpPr>
          <p:nvPr>
            <p:ph type="title"/>
          </p:nvPr>
        </p:nvSpPr>
        <p:spPr/>
        <p:txBody>
          <a:bodyPr/>
          <a:lstStyle/>
          <a:p>
            <a:r>
              <a:rPr lang="en-US" dirty="0"/>
              <a:t>Story Board – Sally from HR</a:t>
            </a:r>
          </a:p>
        </p:txBody>
      </p:sp>
      <p:pic>
        <p:nvPicPr>
          <p:cNvPr id="4" name="Content Placeholder 3">
            <a:extLst>
              <a:ext uri="{FF2B5EF4-FFF2-40B4-BE49-F238E27FC236}">
                <a16:creationId xmlns:a16="http://schemas.microsoft.com/office/drawing/2014/main" id="{C4475BB5-F4E0-497A-BC31-F4240873AFA0}"/>
              </a:ext>
            </a:extLst>
          </p:cNvPr>
          <p:cNvPicPr>
            <a:picLocks noGrp="1" noChangeAspect="1"/>
          </p:cNvPicPr>
          <p:nvPr>
            <p:ph idx="1"/>
          </p:nvPr>
        </p:nvPicPr>
        <p:blipFill>
          <a:blip r:embed="rId2"/>
          <a:stretch>
            <a:fillRect/>
          </a:stretch>
        </p:blipFill>
        <p:spPr>
          <a:xfrm>
            <a:off x="1063752" y="1728131"/>
            <a:ext cx="7990654" cy="4932727"/>
          </a:xfrm>
          <a:prstGeom prst="rect">
            <a:avLst/>
          </a:prstGeom>
        </p:spPr>
      </p:pic>
    </p:spTree>
    <p:extLst>
      <p:ext uri="{BB962C8B-B14F-4D97-AF65-F5344CB8AC3E}">
        <p14:creationId xmlns:p14="http://schemas.microsoft.com/office/powerpoint/2010/main" val="13697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8E6A-3264-470C-9014-7356A03598EF}"/>
              </a:ext>
            </a:extLst>
          </p:cNvPr>
          <p:cNvSpPr>
            <a:spLocks noGrp="1"/>
          </p:cNvSpPr>
          <p:nvPr>
            <p:ph type="title"/>
          </p:nvPr>
        </p:nvSpPr>
        <p:spPr/>
        <p:txBody>
          <a:bodyPr/>
          <a:lstStyle/>
          <a:p>
            <a:r>
              <a:rPr lang="en-US" dirty="0"/>
              <a:t>Wire Frame</a:t>
            </a:r>
          </a:p>
        </p:txBody>
      </p:sp>
      <p:pic>
        <p:nvPicPr>
          <p:cNvPr id="5" name="Picture 4">
            <a:extLst>
              <a:ext uri="{FF2B5EF4-FFF2-40B4-BE49-F238E27FC236}">
                <a16:creationId xmlns:a16="http://schemas.microsoft.com/office/drawing/2014/main" id="{2C76BA5B-EAAA-4F98-8492-DB42649223F3}"/>
              </a:ext>
            </a:extLst>
          </p:cNvPr>
          <p:cNvPicPr>
            <a:picLocks noChangeAspect="1"/>
          </p:cNvPicPr>
          <p:nvPr/>
        </p:nvPicPr>
        <p:blipFill rotWithShape="1">
          <a:blip r:embed="rId2">
            <a:extLst>
              <a:ext uri="{28A0092B-C50C-407E-A947-70E740481C1C}">
                <a14:useLocalDpi xmlns:a14="http://schemas.microsoft.com/office/drawing/2010/main" val="0"/>
              </a:ext>
            </a:extLst>
          </a:blip>
          <a:srcRect l="4462" t="16703"/>
          <a:stretch/>
        </p:blipFill>
        <p:spPr>
          <a:xfrm>
            <a:off x="169260" y="1788579"/>
            <a:ext cx="4386275" cy="2724698"/>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6886ADC7-51DF-4188-9EFD-C399DBCD643D}"/>
              </a:ext>
            </a:extLst>
          </p:cNvPr>
          <p:cNvPicPr>
            <a:picLocks noChangeAspect="1"/>
          </p:cNvPicPr>
          <p:nvPr/>
        </p:nvPicPr>
        <p:blipFill rotWithShape="1">
          <a:blip r:embed="rId3">
            <a:extLst>
              <a:ext uri="{28A0092B-C50C-407E-A947-70E740481C1C}">
                <a14:useLocalDpi xmlns:a14="http://schemas.microsoft.com/office/drawing/2010/main" val="0"/>
              </a:ext>
            </a:extLst>
          </a:blip>
          <a:srcRect l="4891" t="14963"/>
          <a:stretch/>
        </p:blipFill>
        <p:spPr>
          <a:xfrm>
            <a:off x="3122906" y="3599259"/>
            <a:ext cx="4222249" cy="3155249"/>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D0C43766-0D33-40E4-912F-E28F97EF9E29}"/>
              </a:ext>
            </a:extLst>
          </p:cNvPr>
          <p:cNvPicPr>
            <a:picLocks noChangeAspect="1"/>
          </p:cNvPicPr>
          <p:nvPr/>
        </p:nvPicPr>
        <p:blipFill rotWithShape="1">
          <a:blip r:embed="rId4">
            <a:extLst>
              <a:ext uri="{28A0092B-C50C-407E-A947-70E740481C1C}">
                <a14:useLocalDpi xmlns:a14="http://schemas.microsoft.com/office/drawing/2010/main" val="0"/>
              </a:ext>
            </a:extLst>
          </a:blip>
          <a:srcRect l="5359" t="14947"/>
          <a:stretch/>
        </p:blipFill>
        <p:spPr>
          <a:xfrm>
            <a:off x="7345155" y="1788579"/>
            <a:ext cx="4341322" cy="3260902"/>
          </a:xfrm>
          <a:prstGeom prst="rect">
            <a:avLst/>
          </a:prstGeom>
          <a:ln>
            <a:noFill/>
          </a:ln>
          <a:effectLst>
            <a:outerShdw blurRad="190500" algn="tl" rotWithShape="0">
              <a:srgbClr val="000000">
                <a:alpha val="70000"/>
              </a:srgbClr>
            </a:outerShdw>
          </a:effectLst>
        </p:spPr>
      </p:pic>
      <p:cxnSp>
        <p:nvCxnSpPr>
          <p:cNvPr id="11" name="Straight Arrow Connector 10">
            <a:extLst>
              <a:ext uri="{FF2B5EF4-FFF2-40B4-BE49-F238E27FC236}">
                <a16:creationId xmlns:a16="http://schemas.microsoft.com/office/drawing/2014/main" id="{41500AA8-91A8-4886-B18C-C965C6F92825}"/>
              </a:ext>
            </a:extLst>
          </p:cNvPr>
          <p:cNvCxnSpPr/>
          <p:nvPr/>
        </p:nvCxnSpPr>
        <p:spPr>
          <a:xfrm>
            <a:off x="1350628" y="4647501"/>
            <a:ext cx="1484851" cy="855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939287F-C4FC-4D8D-B74C-29D4C2EB91FE}"/>
              </a:ext>
            </a:extLst>
          </p:cNvPr>
          <p:cNvCxnSpPr/>
          <p:nvPr/>
        </p:nvCxnSpPr>
        <p:spPr>
          <a:xfrm flipV="1">
            <a:off x="7516536" y="5206054"/>
            <a:ext cx="1073791" cy="783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43E7A33-5486-43B1-B313-4C5832140A64}"/>
              </a:ext>
            </a:extLst>
          </p:cNvPr>
          <p:cNvSpPr txBox="1"/>
          <p:nvPr/>
        </p:nvSpPr>
        <p:spPr>
          <a:xfrm>
            <a:off x="838200" y="5049481"/>
            <a:ext cx="1371600" cy="923330"/>
          </a:xfrm>
          <a:prstGeom prst="rect">
            <a:avLst/>
          </a:prstGeom>
          <a:noFill/>
        </p:spPr>
        <p:txBody>
          <a:bodyPr wrap="square" rtlCol="0">
            <a:spAutoFit/>
          </a:bodyPr>
          <a:lstStyle/>
          <a:p>
            <a:r>
              <a:rPr lang="en-US" dirty="0"/>
              <a:t>Select Timesheet button</a:t>
            </a:r>
          </a:p>
        </p:txBody>
      </p:sp>
      <p:sp>
        <p:nvSpPr>
          <p:cNvPr id="15" name="TextBox 14">
            <a:extLst>
              <a:ext uri="{FF2B5EF4-FFF2-40B4-BE49-F238E27FC236}">
                <a16:creationId xmlns:a16="http://schemas.microsoft.com/office/drawing/2014/main" id="{023A9428-44C8-4016-B110-40436F6E0125}"/>
              </a:ext>
            </a:extLst>
          </p:cNvPr>
          <p:cNvSpPr txBox="1"/>
          <p:nvPr/>
        </p:nvSpPr>
        <p:spPr>
          <a:xfrm>
            <a:off x="8356600" y="5614558"/>
            <a:ext cx="1727200" cy="923330"/>
          </a:xfrm>
          <a:prstGeom prst="rect">
            <a:avLst/>
          </a:prstGeom>
          <a:noFill/>
        </p:spPr>
        <p:txBody>
          <a:bodyPr wrap="square" rtlCol="0">
            <a:spAutoFit/>
          </a:bodyPr>
          <a:lstStyle/>
          <a:p>
            <a:r>
              <a:rPr lang="en-US" dirty="0"/>
              <a:t>Select Copy from Previous week button</a:t>
            </a:r>
          </a:p>
        </p:txBody>
      </p:sp>
      <p:cxnSp>
        <p:nvCxnSpPr>
          <p:cNvPr id="17" name="Straight Arrow Connector 16">
            <a:extLst>
              <a:ext uri="{FF2B5EF4-FFF2-40B4-BE49-F238E27FC236}">
                <a16:creationId xmlns:a16="http://schemas.microsoft.com/office/drawing/2014/main" id="{2B2EC73E-559A-4CF5-A733-5EAA095C4F84}"/>
              </a:ext>
            </a:extLst>
          </p:cNvPr>
          <p:cNvCxnSpPr/>
          <p:nvPr/>
        </p:nvCxnSpPr>
        <p:spPr>
          <a:xfrm>
            <a:off x="10528300" y="1435100"/>
            <a:ext cx="146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40CBE28-FB28-4AFE-A481-41FA7813294D}"/>
              </a:ext>
            </a:extLst>
          </p:cNvPr>
          <p:cNvSpPr txBox="1"/>
          <p:nvPr/>
        </p:nvSpPr>
        <p:spPr>
          <a:xfrm>
            <a:off x="10212324" y="524471"/>
            <a:ext cx="1346200" cy="923330"/>
          </a:xfrm>
          <a:prstGeom prst="rect">
            <a:avLst/>
          </a:prstGeom>
          <a:noFill/>
        </p:spPr>
        <p:txBody>
          <a:bodyPr wrap="square" rtlCol="0">
            <a:spAutoFit/>
          </a:bodyPr>
          <a:lstStyle/>
          <a:p>
            <a:r>
              <a:rPr lang="en-US" dirty="0"/>
              <a:t>Fill out hours worked  </a:t>
            </a:r>
          </a:p>
        </p:txBody>
      </p:sp>
    </p:spTree>
    <p:extLst>
      <p:ext uri="{BB962C8B-B14F-4D97-AF65-F5344CB8AC3E}">
        <p14:creationId xmlns:p14="http://schemas.microsoft.com/office/powerpoint/2010/main" val="4026082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2054</TotalTime>
  <Words>291</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Rockwell</vt:lpstr>
      <vt:lpstr>Rockwell Condensed</vt:lpstr>
      <vt:lpstr>Wingdings</vt:lpstr>
      <vt:lpstr>Wood Type</vt:lpstr>
      <vt:lpstr>Your Time </vt:lpstr>
      <vt:lpstr>Table of Contents</vt:lpstr>
      <vt:lpstr>Use Case</vt:lpstr>
      <vt:lpstr>User Personas- Primary </vt:lpstr>
      <vt:lpstr>User Personas – Secondary </vt:lpstr>
      <vt:lpstr>Storyboard – John Code </vt:lpstr>
      <vt:lpstr>Story Board – Sam Boss</vt:lpstr>
      <vt:lpstr>Story Board – Sally from HR</vt:lpstr>
      <vt:lpstr>Wire Frame</vt:lpstr>
      <vt:lpstr>Wire Frame</vt:lpstr>
      <vt:lpstr>Prototype</vt:lpstr>
      <vt:lpstr>Final Design</vt:lpstr>
      <vt:lpstr>Obstacles and Victories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Time</dc:title>
  <dc:creator>mike</dc:creator>
  <cp:lastModifiedBy>mike</cp:lastModifiedBy>
  <cp:revision>10</cp:revision>
  <dcterms:created xsi:type="dcterms:W3CDTF">2019-09-07T16:51:37Z</dcterms:created>
  <dcterms:modified xsi:type="dcterms:W3CDTF">2019-09-09T03:05:59Z</dcterms:modified>
</cp:coreProperties>
</file>