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1153F90-785E-4693-8DC9-431417FE9E27}">
  <a:tblStyle styleName="Table_0" styleId="{51153F90-785E-4693-8DC9-431417FE9E27}"/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2" name="Shape 22"/>
          <p:cNvGrpSpPr/>
          <p:nvPr/>
        </p:nvGrpSpPr>
        <p:grpSpPr>
          <a:xfrm>
            <a:off y="-6349" x="0"/>
            <a:ext cy="5149849" cx="9144000"/>
            <a:chOff y="-8466" x="0"/>
            <a:chExt cy="6866467" cx="12192000"/>
          </a:xfrm>
        </p:grpSpPr>
        <p:cxnSp>
          <p:nvCxnSpPr>
            <p:cNvPr id="23" name="Shape 23"/>
            <p:cNvCxnSpPr/>
            <p:nvPr/>
          </p:nvCxnSpPr>
          <p:spPr>
            <a:xfrm>
              <a:off y="0" x="9371011"/>
              <a:ext cy="6858000" cx="1219199"/>
            </a:xfrm>
            <a:prstGeom prst="straightConnector1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flipH="1">
              <a:off y="3681412" x="7425266"/>
              <a:ext cy="3176586" cx="4763558"/>
            </a:xfrm>
            <a:prstGeom prst="straightConnector1">
              <a:avLst/>
            </a:prstGeom>
            <a:noFill/>
            <a:ln w="9525" cap="flat">
              <a:solidFill>
                <a:srgbClr val="D8D8D8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sp>
          <p:nvSpPr>
            <p:cNvPr id="25" name="Shape 25"/>
            <p:cNvSpPr/>
            <p:nvPr/>
          </p:nvSpPr>
          <p:spPr>
            <a:xfrm>
              <a:off y="-8466" x="9181475"/>
              <a:ext cy="6866466" cx="3007348"/>
            </a:xfrm>
            <a:custGeom>
              <a:pathLst>
                <a:path w="3007349" extrusionOk="0" h="6866467">
                  <a:moveTo>
                    <a:pt y="0" x="2045532"/>
                  </a:moveTo>
                  <a:lnTo>
                    <a:pt y="0" x="3007349"/>
                  </a:lnTo>
                  <a:lnTo>
                    <a:pt y="6866467" x="3007349"/>
                  </a:lnTo>
                  <a:lnTo>
                    <a:pt y="6866467" x="0"/>
                  </a:lnTo>
                  <a:lnTo>
                    <a:pt y="0" x="2045532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6" name="Shape 26"/>
            <p:cNvSpPr/>
            <p:nvPr/>
          </p:nvSpPr>
          <p:spPr>
            <a:xfrm>
              <a:off y="-8466" x="9603442"/>
              <a:ext cy="6866466" cx="2588558"/>
            </a:xfrm>
            <a:custGeom>
              <a:pathLst>
                <a:path w="2573311" extrusionOk="0" h="6866467">
                  <a:moveTo>
                    <a:pt y="0" x="0"/>
                  </a:moveTo>
                  <a:lnTo>
                    <a:pt y="0" x="2573311"/>
                  </a:lnTo>
                  <a:lnTo>
                    <a:pt y="6866467" x="2573311"/>
                  </a:lnTo>
                  <a:lnTo>
                    <a:pt y="6866467" x="120233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y="3048000" x="8932332"/>
              <a:ext cy="3809999" cx="3259667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y="-8466" x="9334500"/>
              <a:ext cy="6866466" cx="2854325"/>
            </a:xfrm>
            <a:custGeom>
              <a:pathLst>
                <a:path w="2858013" extrusionOk="0" h="6866467">
                  <a:moveTo>
                    <a:pt y="0" x="0"/>
                  </a:moveTo>
                  <a:lnTo>
                    <a:pt y="0" x="2858013"/>
                  </a:lnTo>
                  <a:lnTo>
                    <a:pt y="6866467" x="2858013"/>
                  </a:lnTo>
                  <a:lnTo>
                    <a:pt y="6866467" x="247394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53734">
                <a:alpha val="69803"/>
              </a:srgb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y="-8466" x="10898729"/>
              <a:ext cy="6866467" cx="1290093"/>
            </a:xfrm>
            <a:custGeom>
              <a:pathLst>
                <a:path w="1290094" extrusionOk="0" h="6858000">
                  <a:moveTo>
                    <a:pt y="0" x="1019735"/>
                  </a:moveTo>
                  <a:lnTo>
                    <a:pt y="0" x="1290094"/>
                  </a:lnTo>
                  <a:lnTo>
                    <a:pt y="6858000" x="1290094"/>
                  </a:lnTo>
                  <a:lnTo>
                    <a:pt y="6858000" x="0"/>
                  </a:lnTo>
                  <a:lnTo>
                    <a:pt y="0" x="1019735"/>
                  </a:lnTo>
                  <a:close/>
                </a:path>
              </a:pathLst>
            </a:custGeom>
            <a:solidFill>
              <a:srgbClr val="93B3D7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y="-8466" x="10938999"/>
              <a:ext cy="6866467" cx="1249824"/>
            </a:xfrm>
            <a:custGeom>
              <a:pathLst>
                <a:path w="1249825" extrusionOk="0" h="6858000">
                  <a:moveTo>
                    <a:pt y="0" x="0"/>
                  </a:moveTo>
                  <a:lnTo>
                    <a:pt y="0" x="1249825"/>
                  </a:lnTo>
                  <a:lnTo>
                    <a:pt y="6858000" x="1249825"/>
                  </a:lnTo>
                  <a:lnTo>
                    <a:pt y="6858000" x="110938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y="3589867" x="10371665"/>
              <a:ext cy="3268132" cx="1817159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y="0" x="0"/>
              <a:ext cy="5666154" cx="842596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Shape 33"/>
          <p:cNvSpPr txBox="1"/>
          <p:nvPr>
            <p:ph type="ctrTitle"/>
          </p:nvPr>
        </p:nvSpPr>
        <p:spPr>
          <a:xfrm>
            <a:off y="1803400" x="1130300"/>
            <a:ext cy="1234727" cx="58252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038125" x="1130300"/>
            <a:ext cy="822674" cx="58252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algn="ctr" rtl="0" marR="0" indent="0" marL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2pPr>
            <a:lvl3pPr algn="ctr" rtl="0" marR="0" indent="0" marL="6858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3pPr>
            <a:lvl4pPr algn="ctr" rtl="0" marR="0" indent="0" marL="10287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4pPr>
            <a:lvl5pPr algn="ctr" rtl="0" marR="0" indent="0" marL="13716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5pPr>
            <a:lvl6pPr algn="ctr" rtl="0" marR="0" indent="0" marL="17145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6pPr>
            <a:lvl7pPr algn="ctr" rtl="0" marR="0" indent="0" marL="20574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7pPr>
            <a:lvl8pPr algn="ctr" rtl="0" marR="0" indent="0" marL="24003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8pPr>
            <a:lvl9pPr algn="ctr" rtl="0" marR="0" indent="0" marL="27432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3600450" x="508000"/>
            <a:ext cy="425053" cx="64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/>
          <p:nvPr>
            <p:ph idx="2" type="pic"/>
          </p:nvPr>
        </p:nvSpPr>
        <p:spPr>
          <a:xfrm>
            <a:off y="457200" x="508000"/>
            <a:ext cy="2884288" cx="6447501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025503" x="508000"/>
            <a:ext cy="505517" cx="64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Font typeface="Trebuchet MS"/>
              <a:buNone/>
              <a:defRPr/>
            </a:lvl5pPr>
            <a:lvl6pPr rtl="0" indent="0" marL="1714500">
              <a:spcBef>
                <a:spcPts val="0"/>
              </a:spcBef>
              <a:buFont typeface="Trebuchet MS"/>
              <a:buNone/>
              <a:defRPr/>
            </a:lvl6pPr>
            <a:lvl7pPr rtl="0" indent="0" marL="2057400">
              <a:spcBef>
                <a:spcPts val="0"/>
              </a:spcBef>
              <a:buFont typeface="Trebuchet MS"/>
              <a:buNone/>
              <a:defRPr/>
            </a:lvl7pPr>
            <a:lvl8pPr rtl="0" indent="0" marL="2400300">
              <a:spcBef>
                <a:spcPts val="0"/>
              </a:spcBef>
              <a:buFont typeface="Trebuchet MS"/>
              <a:buNone/>
              <a:defRPr/>
            </a:lvl8pPr>
            <a:lvl9pPr rtl="0" indent="0" marL="2743200">
              <a:spcBef>
                <a:spcPts val="0"/>
              </a:spcBef>
              <a:buFont typeface="Trebuchet MS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457200" x="508000"/>
            <a:ext cy="2552699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3352800" x="508000"/>
            <a:ext cy="1178222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0" mar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rtl="0" indent="0" marL="17145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rtl="0" indent="0" marL="20574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rtl="0" indent="0" marL="24003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rtl="0" indent="0" marL="27432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457200" x="698500"/>
            <a:ext cy="2266949" cx="6070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2724150" x="1024604"/>
            <a:ext cy="285750" cx="541839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y="3352800" x="508000"/>
            <a:ext cy="1178222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0" mar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rtl="0" indent="0" marL="17145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rtl="0" indent="0" marL="20574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rtl="0" indent="0" marL="24003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rtl="0" indent="0" marL="27432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y="592783" x="406403"/>
            <a:ext cy="438581" cx="4572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ct val="25000"/>
              <a:buFont typeface="Arial"/>
              <a:buNone/>
            </a:pPr>
            <a:r>
              <a:rPr strike="noStrike" u="none" b="0" cap="none" baseline="0" sz="6000" lang="en" i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2164916" x="6669757"/>
            <a:ext cy="438581" cx="4572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ct val="25000"/>
              <a:buFont typeface="Arial"/>
              <a:buNone/>
            </a:pPr>
            <a:r>
              <a:rPr strike="noStrike" u="none" b="0" cap="none" baseline="0" sz="6000" lang="en" i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1448991" x="508000"/>
            <a:ext cy="1946594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3395585" x="508000"/>
            <a:ext cy="1135436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rtl="0" indent="0" marL="17145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rtl="0" indent="0" marL="20574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rtl="0" indent="0" marL="24003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rtl="0" indent="0" marL="27432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457200" x="698500"/>
            <a:ext cy="2266949" cx="6070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3009900" x="507999"/>
            <a:ext cy="385686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y="3395585" x="508000"/>
            <a:ext cy="1135436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rtl="0" indent="0" marL="17145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rtl="0" indent="0" marL="20574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rtl="0" indent="0" marL="24003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rtl="0" indent="0" marL="27432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y="592783" x="406403"/>
            <a:ext cy="438581" cx="4572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ct val="25000"/>
              <a:buFont typeface="Arial"/>
              <a:buNone/>
            </a:pPr>
            <a:r>
              <a:rPr strike="noStrike" u="none" b="0" cap="none" baseline="0" sz="6000" lang="en" i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y="2164916" x="6669757"/>
            <a:ext cy="438581" cx="4572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ct val="25000"/>
              <a:buFont typeface="Arial"/>
              <a:buNone/>
            </a:pPr>
            <a:r>
              <a:rPr strike="noStrike" u="none" b="0" cap="none" baseline="0" sz="6000" lang="en" i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457200" x="514350"/>
            <a:ext cy="2266949" cx="644115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3009900" x="507999"/>
            <a:ext cy="385686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y="3395585" x="508000"/>
            <a:ext cy="1135436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rtl="0" indent="0" marL="17145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rtl="0" indent="0" marL="20574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rtl="0" indent="0" marL="24003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rtl="0" indent="0" marL="27432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457200" x="508000"/>
            <a:ext cy="990599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 rot="5400000">
            <a:off y="-148018" x="2276461"/>
            <a:ext cy="6447501" cx="29105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88595" marL="257175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algn="l" rtl="0" indent="-153353" marL="557213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algn="l" rtl="0" indent="-118109" marL="8572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algn="l" rtl="0" indent="-125730" marL="12001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algn="l" rtl="0" indent="-125730" marL="15430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algn="l" rtl="0" indent="-125729" marL="18859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algn="l" rtl="0" indent="-125729" marL="22288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algn="l" rtl="0" indent="-125729" marL="25717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algn="l" rtl="0" indent="-125729" marL="29146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 rot="5400000">
            <a:off y="1937215" x="4495739"/>
            <a:ext cy="978557" cx="39385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 rot="5400000">
            <a:off y="-221062" x="1186263"/>
            <a:ext cy="5295112" cx="39385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88595" marL="257175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algn="l" rtl="0" indent="-153353" marL="557213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algn="l" rtl="0" indent="-118109" marL="8572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algn="l" rtl="0" indent="-125730" marL="12001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algn="l" rtl="0" indent="-125730" marL="15430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algn="l" rtl="0" indent="-125729" marL="18859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algn="l" rtl="0" indent="-125729" marL="22288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algn="l" rtl="0" indent="-125729" marL="25717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algn="l" rtl="0" indent="-125729" marL="29146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7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y="4749850" x="8556790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chemeClr val="accent1"/>
              </a:buClr>
              <a:buFont typeface="Trebuchet MS"/>
              <a:buNone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457200" x="508000"/>
            <a:ext cy="990599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620441" x="508000"/>
            <a:ext cy="2910579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88595" marL="257175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algn="l" rtl="0" indent="-153353" marL="557213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algn="l" rtl="0" indent="-118109" marL="8572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algn="l" rtl="0" indent="-125730" marL="12001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algn="l" rtl="0" indent="-125730" marL="15430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algn="l" rtl="0" indent="-125729" marL="18859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algn="l" rtl="0" indent="-125729" marL="22288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algn="l" rtl="0" indent="-125729" marL="25717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algn="l" rtl="0" indent="-125729" marL="29146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25650" x="508000"/>
            <a:ext cy="1369936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3395585" x="508000"/>
            <a:ext cy="645300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rtl="0" indent="0" marL="17145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rtl="0" indent="0" marL="20574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rtl="0" indent="0" marL="24003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rtl="0" indent="0" marL="27432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457200" x="508000"/>
            <a:ext cy="990599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620441" x="508000"/>
            <a:ext cy="2910579" cx="313802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88595" marL="257175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algn="l" rtl="0" indent="-153353" marL="557213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algn="l" rtl="0" indent="-118109" marL="8572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algn="l" rtl="0" indent="-125730" marL="12001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algn="l" rtl="0" indent="-125730" marL="15430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algn="l" rtl="0" indent="-125729" marL="18859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algn="l" rtl="0" indent="-125729" marL="22288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algn="l" rtl="0" indent="-125729" marL="25717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algn="l" rtl="0" indent="-125729" marL="29146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y="1620441" x="3817476"/>
            <a:ext cy="2910579" cx="313802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88595" marL="257175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algn="l" rtl="0" indent="-153353" marL="557213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algn="l" rtl="0" indent="-118109" marL="8572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algn="l" rtl="0" indent="-125730" marL="12001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algn="l" rtl="0" indent="-125730" marL="15430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algn="l" rtl="0" indent="-125729" marL="18859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algn="l" rtl="0" indent="-125729" marL="22288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algn="l" rtl="0" indent="-125729" marL="25717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algn="l" rtl="0" indent="-125729" marL="29146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457200" x="508000"/>
            <a:ext cy="990599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620737" x="506808"/>
            <a:ext cy="432196" cx="313921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Font typeface="Trebuchet MS"/>
              <a:buNone/>
              <a:defRPr/>
            </a:lvl5pPr>
            <a:lvl6pPr rtl="0" indent="0" marL="1714500">
              <a:spcBef>
                <a:spcPts val="0"/>
              </a:spcBef>
              <a:buFont typeface="Trebuchet MS"/>
              <a:buNone/>
              <a:defRPr/>
            </a:lvl6pPr>
            <a:lvl7pPr rtl="0" indent="0" marL="2057400">
              <a:spcBef>
                <a:spcPts val="0"/>
              </a:spcBef>
              <a:buFont typeface="Trebuchet MS"/>
              <a:buNone/>
              <a:defRPr/>
            </a:lvl7pPr>
            <a:lvl8pPr rtl="0" indent="0" marL="2400300">
              <a:spcBef>
                <a:spcPts val="0"/>
              </a:spcBef>
              <a:buFont typeface="Trebuchet MS"/>
              <a:buNone/>
              <a:defRPr/>
            </a:lvl8pPr>
            <a:lvl9pPr rtl="0" indent="0" marL="2743200">
              <a:spcBef>
                <a:spcPts val="0"/>
              </a:spcBef>
              <a:buFont typeface="Trebuchet MS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y="2052933" x="506808"/>
            <a:ext cy="2478088" cx="313921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88595" marL="257175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algn="l" rtl="0" indent="-153353" marL="557213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algn="l" rtl="0" indent="-118109" marL="8572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algn="l" rtl="0" indent="-125730" marL="12001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algn="l" rtl="0" indent="-125730" marL="15430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algn="l" rtl="0" indent="-125729" marL="18859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algn="l" rtl="0" indent="-125729" marL="22288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algn="l" rtl="0" indent="-125729" marL="25717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algn="l" rtl="0" indent="-125729" marL="29146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3" type="body"/>
          </p:nvPr>
        </p:nvSpPr>
        <p:spPr>
          <a:xfrm>
            <a:off y="1620737" x="3816287"/>
            <a:ext cy="432196" cx="313921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Font typeface="Trebuchet MS"/>
              <a:buNone/>
              <a:defRPr/>
            </a:lvl5pPr>
            <a:lvl6pPr rtl="0" indent="0" marL="1714500">
              <a:spcBef>
                <a:spcPts val="0"/>
              </a:spcBef>
              <a:buFont typeface="Trebuchet MS"/>
              <a:buNone/>
              <a:defRPr/>
            </a:lvl6pPr>
            <a:lvl7pPr rtl="0" indent="0" marL="2057400">
              <a:spcBef>
                <a:spcPts val="0"/>
              </a:spcBef>
              <a:buFont typeface="Trebuchet MS"/>
              <a:buNone/>
              <a:defRPr/>
            </a:lvl7pPr>
            <a:lvl8pPr rtl="0" indent="0" marL="2400300">
              <a:spcBef>
                <a:spcPts val="0"/>
              </a:spcBef>
              <a:buFont typeface="Trebuchet MS"/>
              <a:buNone/>
              <a:defRPr/>
            </a:lvl8pPr>
            <a:lvl9pPr rtl="0" indent="0" marL="2743200">
              <a:spcBef>
                <a:spcPts val="0"/>
              </a:spcBef>
              <a:buFont typeface="Trebuchet MS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4" type="body"/>
          </p:nvPr>
        </p:nvSpPr>
        <p:spPr>
          <a:xfrm>
            <a:off y="2052933" x="3816287"/>
            <a:ext cy="2478088" cx="31392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88595" marL="257175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algn="l" rtl="0" indent="-153353" marL="557213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algn="l" rtl="0" indent="-118109" marL="8572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algn="l" rtl="0" indent="-125730" marL="12001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algn="l" rtl="0" indent="-125730" marL="15430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algn="l" rtl="0" indent="-125729" marL="18859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algn="l" rtl="0" indent="-125729" marL="22288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algn="l" rtl="0" indent="-125729" marL="25717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algn="l" rtl="0" indent="-125729" marL="29146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457200" x="508000"/>
            <a:ext cy="990599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1123953" x="508000"/>
            <a:ext cy="958850" cx="289089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386192" x="3570346"/>
            <a:ext cy="4144827" cx="338515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88595" marL="257175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algn="l" rtl="0" indent="-153353" marL="557213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algn="l" rtl="0" indent="-118109" marL="8572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algn="l" rtl="0" indent="-125730" marL="12001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algn="l" rtl="0" indent="-125730" marL="15430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algn="l" rtl="0" indent="-125729" marL="18859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algn="l" rtl="0" indent="-125729" marL="22288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algn="l" rtl="0" indent="-125729" marL="25717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algn="l" rtl="0" indent="-125729" marL="29146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y="2082801" x="508000"/>
            <a:ext cy="1938336" cx="289089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Trebuchet MS"/>
              <a:buNone/>
              <a:defRPr/>
            </a:lvl1pPr>
            <a:lvl2pPr rtl="0" indent="-12597" marL="342797">
              <a:spcBef>
                <a:spcPts val="0"/>
              </a:spcBef>
              <a:buFont typeface="Trebuchet MS"/>
              <a:buNone/>
              <a:defRPr/>
            </a:lvl2pPr>
            <a:lvl3pPr rtl="0" indent="-12495" marL="685595">
              <a:spcBef>
                <a:spcPts val="0"/>
              </a:spcBef>
              <a:buFont typeface="Trebuchet MS"/>
              <a:buNone/>
              <a:defRPr/>
            </a:lvl3pPr>
            <a:lvl4pPr rtl="0" indent="-12391" marL="1028392">
              <a:spcBef>
                <a:spcPts val="0"/>
              </a:spcBef>
              <a:buFont typeface="Trebuchet MS"/>
              <a:buNone/>
              <a:defRPr/>
            </a:lvl4pPr>
            <a:lvl5pPr rtl="0" indent="-12288" marL="1371188">
              <a:spcBef>
                <a:spcPts val="0"/>
              </a:spcBef>
              <a:buFont typeface="Trebuchet MS"/>
              <a:buNone/>
              <a:defRPr/>
            </a:lvl5pPr>
            <a:lvl6pPr rtl="0" indent="-12186" marL="1713986">
              <a:spcBef>
                <a:spcPts val="0"/>
              </a:spcBef>
              <a:buFont typeface="Trebuchet MS"/>
              <a:buNone/>
              <a:defRPr/>
            </a:lvl6pPr>
            <a:lvl7pPr rtl="0" indent="-12082" marL="2056783">
              <a:spcBef>
                <a:spcPts val="0"/>
              </a:spcBef>
              <a:buFont typeface="Trebuchet MS"/>
              <a:buNone/>
              <a:defRPr/>
            </a:lvl7pPr>
            <a:lvl8pPr rtl="0" indent="-11980" marL="2399580">
              <a:spcBef>
                <a:spcPts val="0"/>
              </a:spcBef>
              <a:buFont typeface="Trebuchet MS"/>
              <a:buNone/>
              <a:defRPr/>
            </a:lvl8pPr>
            <a:lvl9pPr rtl="0" indent="-11876" marL="2742377">
              <a:spcBef>
                <a:spcPts val="0"/>
              </a:spcBef>
              <a:buFont typeface="Trebuchet MS"/>
              <a:buNone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8"/><Relationship Target="../slideLayouts/slideLayout17.xml" Type="http://schemas.openxmlformats.org/officeDocument/2006/relationships/slideLayout" Id="rId17"/><Relationship Target="../slideLayouts/slideLayout16.xml" Type="http://schemas.openxmlformats.org/officeDocument/2006/relationships/slideLayout" Id="rId16"/><Relationship Target="../slideLayouts/slideLayout15.xml" Type="http://schemas.openxmlformats.org/officeDocument/2006/relationships/slideLayout" Id="rId15"/><Relationship Target="../slideLayouts/slideLayout14.xml" Type="http://schemas.openxmlformats.org/officeDocument/2006/relationships/slideLayout" Id="rId14"/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slideLayouts/slideLayout13.xml" Type="http://schemas.openxmlformats.org/officeDocument/2006/relationships/slideLayout" Id="rId13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6349" x="0"/>
            <a:ext cy="5149849" cx="9144000"/>
            <a:chOff y="-8466" x="0"/>
            <a:chExt cy="6866467" cx="12192000"/>
          </a:xfrm>
        </p:grpSpPr>
        <p:cxnSp>
          <p:nvCxnSpPr>
            <p:cNvPr id="6" name="Shape 6"/>
            <p:cNvCxnSpPr/>
            <p:nvPr/>
          </p:nvCxnSpPr>
          <p:spPr>
            <a:xfrm>
              <a:off y="0" x="9371011"/>
              <a:ext cy="6858000" cx="1219199"/>
            </a:xfrm>
            <a:prstGeom prst="straightConnector1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flipH="1">
              <a:off y="3681412" x="7425266"/>
              <a:ext cy="3176586" cx="4763558"/>
            </a:xfrm>
            <a:prstGeom prst="straightConnector1">
              <a:avLst/>
            </a:prstGeom>
            <a:noFill/>
            <a:ln w="9525" cap="flat">
              <a:solidFill>
                <a:srgbClr val="D8D8D8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sp>
          <p:nvSpPr>
            <p:cNvPr id="8" name="Shape 8"/>
            <p:cNvSpPr/>
            <p:nvPr/>
          </p:nvSpPr>
          <p:spPr>
            <a:xfrm>
              <a:off y="-8466" x="9181475"/>
              <a:ext cy="6866466" cx="3007348"/>
            </a:xfrm>
            <a:custGeom>
              <a:pathLst>
                <a:path w="3007349" extrusionOk="0" h="6866467">
                  <a:moveTo>
                    <a:pt y="0" x="2045532"/>
                  </a:moveTo>
                  <a:lnTo>
                    <a:pt y="0" x="3007349"/>
                  </a:lnTo>
                  <a:lnTo>
                    <a:pt y="6866467" x="3007349"/>
                  </a:lnTo>
                  <a:lnTo>
                    <a:pt y="6866467" x="0"/>
                  </a:lnTo>
                  <a:lnTo>
                    <a:pt y="0" x="2045532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y="-8466" x="9603442"/>
              <a:ext cy="6866466" cx="2588558"/>
            </a:xfrm>
            <a:custGeom>
              <a:pathLst>
                <a:path w="2573311" extrusionOk="0" h="6866467">
                  <a:moveTo>
                    <a:pt y="0" x="0"/>
                  </a:moveTo>
                  <a:lnTo>
                    <a:pt y="0" x="2573311"/>
                  </a:lnTo>
                  <a:lnTo>
                    <a:pt y="6866467" x="2573311"/>
                  </a:lnTo>
                  <a:lnTo>
                    <a:pt y="6866467" x="120233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y="3048000" x="8932332"/>
              <a:ext cy="3809999" cx="3259667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-8466" x="9334500"/>
              <a:ext cy="6866466" cx="2854325"/>
            </a:xfrm>
            <a:custGeom>
              <a:pathLst>
                <a:path w="2858013" extrusionOk="0" h="6866467">
                  <a:moveTo>
                    <a:pt y="0" x="0"/>
                  </a:moveTo>
                  <a:lnTo>
                    <a:pt y="0" x="2858013"/>
                  </a:lnTo>
                  <a:lnTo>
                    <a:pt y="6866467" x="2858013"/>
                  </a:lnTo>
                  <a:lnTo>
                    <a:pt y="6866467" x="247394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53734">
                <a:alpha val="69803"/>
              </a:srgbClr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y="-8466" x="10898729"/>
              <a:ext cy="6866467" cx="1290093"/>
            </a:xfrm>
            <a:custGeom>
              <a:pathLst>
                <a:path w="1290094" extrusionOk="0" h="6858000">
                  <a:moveTo>
                    <a:pt y="0" x="1019735"/>
                  </a:moveTo>
                  <a:lnTo>
                    <a:pt y="0" x="1290094"/>
                  </a:lnTo>
                  <a:lnTo>
                    <a:pt y="6858000" x="1290094"/>
                  </a:lnTo>
                  <a:lnTo>
                    <a:pt y="6858000" x="0"/>
                  </a:lnTo>
                  <a:lnTo>
                    <a:pt y="0" x="1019735"/>
                  </a:lnTo>
                  <a:close/>
                </a:path>
              </a:pathLst>
            </a:custGeom>
            <a:solidFill>
              <a:srgbClr val="93B3D7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y="-8466" x="10938999"/>
              <a:ext cy="6866467" cx="1249824"/>
            </a:xfrm>
            <a:custGeom>
              <a:pathLst>
                <a:path w="1249825" extrusionOk="0" h="6858000">
                  <a:moveTo>
                    <a:pt y="0" x="0"/>
                  </a:moveTo>
                  <a:lnTo>
                    <a:pt y="0" x="1249825"/>
                  </a:lnTo>
                  <a:lnTo>
                    <a:pt y="6858000" x="1249825"/>
                  </a:lnTo>
                  <a:lnTo>
                    <a:pt y="6858000" x="110938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y="3589867" x="10371665"/>
              <a:ext cy="3268132" cx="1817159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y="4013200" x="0"/>
              <a:ext cy="2844800" cx="448732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title"/>
          </p:nvPr>
        </p:nvSpPr>
        <p:spPr>
          <a:xfrm>
            <a:off y="457200" x="508000"/>
            <a:ext cy="990599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620441" x="508000"/>
            <a:ext cy="2910579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88595" marL="257175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algn="l" rtl="0" marR="0" indent="-153353" marL="557213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algn="l" rtl="0" marR="0" indent="-118109" marL="8572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algn="l" rtl="0" marR="0" indent="-125730" marL="12001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algn="l" rtl="0" marR="0" indent="-125730" marL="15430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algn="l" rtl="0" marR="0" indent="-125729" marL="18859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algn="l" rtl="0" marR="0" indent="-125729" marL="22288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algn="l" rtl="0" marR="0" indent="-125729" marL="25717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algn="l" rtl="0" marR="0" indent="-125729" marL="29146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4"/><Relationship Target="http://catalog.data.gov/dataset/fuel-economy-data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686049" x="381000"/>
            <a:ext cy="2457450" cx="464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type="ctrTitle"/>
          </p:nvPr>
        </p:nvSpPr>
        <p:spPr>
          <a:xfrm>
            <a:off y="454935" x="667870"/>
            <a:ext cy="1159798" cx="59032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4050" lang="en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Picking the right Vehicle for a Taxi Company</a:t>
            </a: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y="1710240" x="8965"/>
            <a:ext cy="784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3200" lang="en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strike="noStrike" u="none" b="0" cap="none" baseline="0" sz="2000" lang="en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Group 2 Joe Acanfora, Jeff Morris Sean Cordrey and Jae Choi</a:t>
            </a:r>
          </a:p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350" i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503300"/>
            <a:ext cy="5143499" cx="7804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2700" lang="en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1200150" x="0"/>
            <a:ext cy="3725679" cx="266251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35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Using Make, Vehicle Class, Fuel Type, Number of Cylinders, the drive and transmission type as features in determining City MPG.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350" i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350" i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461246" x="2662517"/>
            <a:ext cy="3682253" cx="6544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0"/>
            <a:ext cy="514349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3000" lang="en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Analysis of Significant Factors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1200150" x="457200"/>
            <a:ext cy="372567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Make: Not much insight, most contribute significantly to MPG, with makes that have high end sports vehicles not meeting significances.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Drive: None are statistically significant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Number of Cylinders: Significant with a negative coefficient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Fuel Type: All significant except for [premium and electricity] and [premium or electricity]. Significant factors have negative coefficients with Midgrade and Regular having the largest coefficients (not in magnitude, less negative).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Transmission Type: Only a few automatic types are significant with an overall positive coefficient.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Vehicle Class: All are significant. We eliminate some of these though due to lack of necessary space.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200" i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2497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Deployment/Recommendation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circumstances and constraints to evaluate when considering which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car to purchase. Our recommendations are specific and may not be suitable for a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particular company. In these cases the most important components to consider are: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"/>
            </a:pPr>
            <a:r>
              <a:rPr lang="en"/>
              <a:t>The number of cylinders: optimally around 4 to 6</a:t>
            </a:r>
          </a:p>
          <a:p>
            <a:pPr rtl="0" lvl="0" indent="-31750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"/>
            </a:pPr>
            <a:r>
              <a:rPr lang="en"/>
              <a:t>Drive: 2 wheel being better than 4 and front drive being even better</a:t>
            </a:r>
          </a:p>
          <a:p>
            <a:pPr rtl="0" lvl="0" indent="-31750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"/>
            </a:pPr>
            <a:r>
              <a:rPr lang="en"/>
              <a:t>Vehicle Class: Midsize or Station Wagon</a:t>
            </a:r>
          </a:p>
          <a:p>
            <a:pPr rtl="0" lvl="0" indent="-31750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"/>
            </a:pPr>
            <a:r>
              <a:rPr lang="en"/>
              <a:t>Transmission: Automatic</a:t>
            </a:r>
          </a:p>
          <a:p>
            <a:pPr rtl="0" lvl="0" indent="-31750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"/>
            </a:pPr>
            <a:r>
              <a:rPr lang="en"/>
              <a:t>Fuel Type: Regular or [Regular and Electricity]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y="-9744" x="255493"/>
            <a:ext cy="1159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4050" lang="en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y="1253717" x="461683"/>
            <a:ext cy="2960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600" lang="en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Help a taxi company pick the best vehicle 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600" lang="en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Consideration:</a:t>
            </a:r>
          </a:p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AutoNum type="arabicPeriod"/>
            </a:pPr>
            <a:r>
              <a:rPr strike="noStrike" u="none" b="0" cap="none" baseline="0" sz="1600" lang="en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Size</a:t>
            </a:r>
          </a:p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AutoNum type="arabicPeriod"/>
            </a:pPr>
            <a:r>
              <a:rPr strike="noStrike" u="none" b="0" cap="none" baseline="0" sz="1600" lang="en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Fuel Economy</a:t>
            </a:r>
          </a:p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AutoNum type="arabicPeriod"/>
            </a:pPr>
            <a:r>
              <a:rPr strike="noStrike" u="none" b="0" cap="none" baseline="0" sz="1600" lang="en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Transmission</a:t>
            </a:r>
          </a:p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350" i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760778" x="3656480"/>
            <a:ext cy="1635304" cx="243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3537666" x="3656480"/>
            <a:ext cy="1352903" cx="243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2700" lang="en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- Hybrid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200150" x="457200"/>
            <a:ext cy="3725698" cx="310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2015 Toyota Prius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94 Cubic Feet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72 city mpg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MSRP: $24,200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800" i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350" i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383566" x="3565198"/>
            <a:ext cy="3146808" cx="557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2700" lang="en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200150" x="457200"/>
            <a:ext cy="3725698" cx="340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2014 Toyota Corolla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98 cubic feet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40 city mpg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$22,970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350" i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200149" x="3769573"/>
            <a:ext cy="3426274" cx="5159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2700" lang="en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- Large Vehicles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1200150" x="457200"/>
            <a:ext cy="3725698" cx="325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2011 Honda Odyssey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148 cubic feet 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24 city mpg 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Original MSRP: $28,975 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Value $15,456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260345" x="3707750"/>
            <a:ext cy="3113575" cx="497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0" x="197223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2700" lang="en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Sources and Numerical Summaries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857250" x="-5"/>
            <a:ext cy="3725679" cx="49305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257175" marL="25717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142"/>
              <a:buFont typeface="Noto Symbol"/>
              <a:buChar char=""/>
            </a:pPr>
            <a:r>
              <a:rPr strike="noStrike" u="none" b="0" cap="none" baseline="0" sz="135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 Source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Vehicles.csv from (</a:t>
            </a:r>
            <a:r>
              <a:rPr strike="noStrike" u="sng" b="0" cap="none" baseline="0" sz="1200" lang="en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http://catalog.data.gov/dataset/fuel-economy-data</a:t>
            </a: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From the Department of Energy</a:t>
            </a:r>
          </a:p>
          <a:p>
            <a:pPr algn="l" rtl="0" lvl="0" marR="0" indent="-257175" marL="25717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142"/>
              <a:buFont typeface="Noto Symbol"/>
              <a:buChar char=""/>
            </a:pPr>
            <a:r>
              <a:rPr strike="noStrike" u="none" b="0" cap="none" baseline="0" sz="135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city08: Miles per gallon in a city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min: 6.00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1st Qu. 15.00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Median: 17.00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Mean: 17.64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3rd Qu. 20.00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Max. :138 </a:t>
            </a:r>
            <a:b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  <a:p>
            <a:pPr algn="l" rtl="0" lvl="0" marR="0" indent="-257175" marL="25717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142"/>
              <a:buFont typeface="Noto Symbol"/>
              <a:buChar char=""/>
            </a:pPr>
            <a:r>
              <a:rPr strike="noStrike" u="none" b="0" cap="none" baseline="0" sz="135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VClass: (Vehicle Class) 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Compact Cars               : 5116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Subcompact Cars            : 4615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Midsize Cars               : 3974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Standard Pickup Trucks     : 2354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Sport Utility Vehicle - 4WD: 2090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Two Seaters                : 1723 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(Other)                    :15536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937529" x="5127812"/>
            <a:ext cy="1891552" cx="189155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y="2635241" x="3119717"/>
            <a:ext cy="3725679" cx="49305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350" i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algn="l" rtl="0" lvl="0" marR="0" indent="-257175" marL="2571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142"/>
              <a:buFont typeface="Noto Symbol"/>
              <a:buChar char=""/>
            </a:pPr>
            <a:r>
              <a:rPr strike="noStrike" u="none" b="0" cap="none" baseline="0" sz="135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fuelType:</a:t>
            </a:r>
          </a:p>
          <a:p>
            <a:pPr algn="l" rtl="0" lvl="1" marR="0" indent="-214312" marL="5572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Regular: 6087</a:t>
            </a:r>
          </a:p>
          <a:p>
            <a:pPr algn="l" rtl="0" lvl="1" marR="0" indent="-214312" marL="5572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Premium: 3950</a:t>
            </a:r>
          </a:p>
          <a:p>
            <a:pPr algn="l" rtl="0" lvl="1" marR="0" indent="-214312" marL="5572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Gasoline or E85: 957</a:t>
            </a:r>
          </a:p>
          <a:p>
            <a:pPr algn="l" rtl="0" lvl="1" marR="0" indent="-214312" marL="5572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Diesel: 179</a:t>
            </a:r>
          </a:p>
          <a:p>
            <a:pPr algn="l" rtl="0" lvl="1" marR="0" indent="-214312" marL="5572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Premium or E85: 72</a:t>
            </a:r>
          </a:p>
          <a:p>
            <a:pPr algn="l" rtl="0" lvl="1" marR="0" indent="-214312" marL="5572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Midgrade: 48</a:t>
            </a:r>
          </a:p>
          <a:p>
            <a:pPr algn="l" rtl="0" lvl="1" marR="0" indent="-214312" marL="5572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other: 20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t="14250" b="0" r="0" l="0"/>
          <a:stretch/>
        </p:blipFill>
        <p:spPr>
          <a:xfrm>
            <a:off y="788199" x="0"/>
            <a:ext cy="3344800" cx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y="333450" x="2900175"/>
            <a:ext cy="353698" cx="527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Mean City Mileage By Fuel Type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193" name="Shape 193"/>
          <p:cNvGraphicFramePr/>
          <p:nvPr/>
        </p:nvGraphicFramePr>
        <p:xfrm>
          <a:off y="1185484" x="741558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{51153F90-785E-4693-8DC9-431417FE9E27}</a:tableStyleId>
              </a:tblPr>
              <a:tblGrid>
                <a:gridCol w="533400"/>
                <a:gridCol w="1295400"/>
                <a:gridCol w="3162300"/>
                <a:gridCol w="1162050"/>
              </a:tblGrid>
              <a:tr h="219075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 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row.names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fuelType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city08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1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Electricity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89.95588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2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Regular Gas and Electricity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45.10000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3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Premium Gas or Electricity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31.80000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4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Diesel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21.46584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5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Premium and Electricity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21.20000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6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Regular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17.79828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7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Premium or E85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16.69697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8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Premium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16.53334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9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CNG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15.77966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10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Gasoline or E85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15.11765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11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Midgrade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14.68750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12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Gasoline or natural gas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13.33333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13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Gasoline or propane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12.00000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0"/>
            <a:ext cy="514349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