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IBM Plex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jVzens/6VBVDHzxA82XkLXNIfx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IBMPlexMono-bold.fntdata"/><Relationship Id="rId41" Type="http://schemas.openxmlformats.org/officeDocument/2006/relationships/font" Target="fonts/IBMPlexMono-regular.fntdata"/><Relationship Id="rId22" Type="http://schemas.openxmlformats.org/officeDocument/2006/relationships/slide" Target="slides/slide17.xml"/><Relationship Id="rId44" Type="http://schemas.openxmlformats.org/officeDocument/2006/relationships/font" Target="fonts/IBMPlex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IBMPlex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Relationship Id="rId5" Type="http://schemas.openxmlformats.org/officeDocument/2006/relationships/image" Target="../media/image39.png"/><Relationship Id="rId6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1" Type="http://schemas.openxmlformats.org/officeDocument/2006/relationships/image" Target="../media/image15.png"/><Relationship Id="rId10" Type="http://schemas.openxmlformats.org/officeDocument/2006/relationships/image" Target="../media/image9.png"/><Relationship Id="rId12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	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072869" y="5550493"/>
            <a:ext cx="6053318" cy="914400"/>
          </a:xfrm>
          <a:prstGeom prst="rect">
            <a:avLst/>
          </a:prstGeom>
          <a:solidFill>
            <a:schemeClr val="dk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506378" y="4953149"/>
            <a:ext cx="5488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조원 : 박윤미, 배보람, 이수진, 오승준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EDAE7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0" name="Google Shape;240;p10"/>
          <p:cNvGrpSpPr/>
          <p:nvPr/>
        </p:nvGrpSpPr>
        <p:grpSpPr>
          <a:xfrm>
            <a:off x="1757100" y="1964998"/>
            <a:ext cx="8602941" cy="1914058"/>
            <a:chOff x="4716886" y="2267997"/>
            <a:chExt cx="2711050" cy="721519"/>
          </a:xfrm>
        </p:grpSpPr>
        <p:sp>
          <p:nvSpPr>
            <p:cNvPr id="241" name="Google Shape;241;p10"/>
            <p:cNvSpPr/>
            <p:nvPr/>
          </p:nvSpPr>
          <p:spPr>
            <a:xfrm>
              <a:off x="4716886" y="2267997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4740475" y="2516821"/>
              <a:ext cx="2614858" cy="2668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운동나이 예측 서비스모델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6344306" y="2508559"/>
            <a:ext cx="1838426" cy="1838426"/>
          </a:xfrm>
          <a:prstGeom prst="ellipse">
            <a:avLst/>
          </a:prstGeom>
          <a:solidFill>
            <a:schemeClr val="lt1"/>
          </a:solidFill>
          <a:ln cap="flat" cmpd="sng" w="41275">
            <a:solidFill>
              <a:srgbClr val="A3B0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5960985" y="3143030"/>
            <a:ext cx="271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5059975" y="2754050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4270906" y="3028990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BMI</a:t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5393446" y="1080725"/>
            <a:ext cx="1074550" cy="107455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4708516" y="1417252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최저혈압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6004248" y="4652357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5215179" y="4927297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좌전굴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3992972" y="3952521"/>
            <a:ext cx="1500140" cy="150014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3520837" y="4379426"/>
            <a:ext cx="2444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제자리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멀리뛰기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9253637" y="712417"/>
            <a:ext cx="1500140" cy="150014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8781502" y="1139322"/>
            <a:ext cx="2444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왕복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오래달리기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7369610" y="745669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6580541" y="1020609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악력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6212099" y="2401525"/>
            <a:ext cx="2055321" cy="205532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714024" y="346204"/>
            <a:ext cx="2055321" cy="205532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8481916" y="4879950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7692847" y="5154890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8836025" y="3069172"/>
            <a:ext cx="1074550" cy="107455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8151095" y="3405699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최고혈압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2601832" y="2095881"/>
            <a:ext cx="1174874" cy="1165487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831601" y="470728"/>
            <a:ext cx="1838426" cy="1838426"/>
          </a:xfrm>
          <a:prstGeom prst="ellipse">
            <a:avLst/>
          </a:prstGeom>
          <a:solidFill>
            <a:schemeClr val="lt1"/>
          </a:solidFill>
          <a:ln cap="flat" cmpd="sng" w="41275">
            <a:solidFill>
              <a:srgbClr val="A3B0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395288" y="1080725"/>
            <a:ext cx="271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1964330" y="2484997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나이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11"/>
          <p:cNvCxnSpPr/>
          <p:nvPr/>
        </p:nvCxnSpPr>
        <p:spPr>
          <a:xfrm rot="10800000">
            <a:off x="6344334" y="1985008"/>
            <a:ext cx="499800" cy="488100"/>
          </a:xfrm>
          <a:prstGeom prst="bentConnector3">
            <a:avLst>
              <a:gd fmla="val 6000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1"/>
          <p:cNvCxnSpPr>
            <a:stCxn id="262" idx="0"/>
            <a:endCxn id="260" idx="4"/>
          </p:cNvCxnSpPr>
          <p:nvPr/>
        </p:nvCxnSpPr>
        <p:spPr>
          <a:xfrm rot="-5400000">
            <a:off x="7126510" y="1725175"/>
            <a:ext cx="789600" cy="563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11"/>
          <p:cNvCxnSpPr/>
          <p:nvPr/>
        </p:nvCxnSpPr>
        <p:spPr>
          <a:xfrm>
            <a:off x="8274882" y="3229130"/>
            <a:ext cx="506700" cy="400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11"/>
          <p:cNvCxnSpPr/>
          <p:nvPr/>
        </p:nvCxnSpPr>
        <p:spPr>
          <a:xfrm flipH="1" rot="10800000">
            <a:off x="8104909" y="2209629"/>
            <a:ext cx="1821000" cy="6447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11"/>
          <p:cNvCxnSpPr/>
          <p:nvPr/>
        </p:nvCxnSpPr>
        <p:spPr>
          <a:xfrm flipH="1">
            <a:off x="5493206" y="4042491"/>
            <a:ext cx="851100" cy="431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11"/>
          <p:cNvCxnSpPr>
            <a:endCxn id="264" idx="0"/>
          </p:cNvCxnSpPr>
          <p:nvPr/>
        </p:nvCxnSpPr>
        <p:spPr>
          <a:xfrm>
            <a:off x="7888153" y="4232850"/>
            <a:ext cx="1026900" cy="6471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1"/>
          <p:cNvCxnSpPr>
            <a:endCxn id="254" idx="4"/>
          </p:cNvCxnSpPr>
          <p:nvPr/>
        </p:nvCxnSpPr>
        <p:spPr>
          <a:xfrm rot="5400000">
            <a:off x="6366735" y="4562981"/>
            <a:ext cx="1026300" cy="885000"/>
          </a:xfrm>
          <a:prstGeom prst="bentConnector3">
            <a:avLst>
              <a:gd fmla="val 12227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11"/>
          <p:cNvCxnSpPr>
            <a:endCxn id="250" idx="4"/>
          </p:cNvCxnSpPr>
          <p:nvPr/>
        </p:nvCxnSpPr>
        <p:spPr>
          <a:xfrm rot="10800000">
            <a:off x="5493112" y="3620324"/>
            <a:ext cx="944400" cy="4221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11"/>
          <p:cNvCxnSpPr>
            <a:endCxn id="268" idx="4"/>
          </p:cNvCxnSpPr>
          <p:nvPr/>
        </p:nvCxnSpPr>
        <p:spPr>
          <a:xfrm>
            <a:off x="1763069" y="2472968"/>
            <a:ext cx="1426200" cy="788400"/>
          </a:xfrm>
          <a:prstGeom prst="bentConnector4">
            <a:avLst>
              <a:gd fmla="val 859" name="adj1"/>
              <a:gd fmla="val 12899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658995" y="1791125"/>
            <a:ext cx="10874010" cy="3754652"/>
          </a:xfrm>
          <a:prstGeom prst="rect">
            <a:avLst/>
          </a:prstGeom>
          <a:solidFill>
            <a:schemeClr val="dk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3">
            <a:alphaModFix/>
          </a:blip>
          <a:srcRect b="-2256" l="268" r="3100" t="2256"/>
          <a:stretch/>
        </p:blipFill>
        <p:spPr>
          <a:xfrm>
            <a:off x="688917" y="2011989"/>
            <a:ext cx="10747021" cy="1910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2"/>
          <p:cNvSpPr txBox="1"/>
          <p:nvPr/>
        </p:nvSpPr>
        <p:spPr>
          <a:xfrm>
            <a:off x="2760012" y="3819139"/>
            <a:ext cx="636023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 및 0 값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EEDAE7"/>
                </a:solidFill>
                <a:latin typeface="Arial"/>
                <a:ea typeface="Arial"/>
                <a:cs typeface="Arial"/>
                <a:sym typeface="Arial"/>
              </a:rPr>
              <a:t>나이별 평균대치</a:t>
            </a:r>
            <a:endParaRPr/>
          </a:p>
        </p:txBody>
      </p:sp>
      <p:grpSp>
        <p:nvGrpSpPr>
          <p:cNvPr id="289" name="Google Shape;289;p12"/>
          <p:cNvGrpSpPr/>
          <p:nvPr/>
        </p:nvGrpSpPr>
        <p:grpSpPr>
          <a:xfrm>
            <a:off x="658995" y="845631"/>
            <a:ext cx="2740972" cy="721519"/>
            <a:chOff x="3985595" y="2067536"/>
            <a:chExt cx="2740972" cy="721519"/>
          </a:xfrm>
        </p:grpSpPr>
        <p:sp>
          <p:nvSpPr>
            <p:cNvPr id="290" name="Google Shape;290;p12"/>
            <p:cNvSpPr/>
            <p:nvPr/>
          </p:nvSpPr>
          <p:spPr>
            <a:xfrm>
              <a:off x="4015517" y="2067536"/>
              <a:ext cx="2711050" cy="721519"/>
            </a:xfrm>
            <a:prstGeom prst="rect">
              <a:avLst/>
            </a:prstGeom>
            <a:solidFill>
              <a:schemeClr val="dk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12"/>
            <p:cNvSpPr txBox="1"/>
            <p:nvPr/>
          </p:nvSpPr>
          <p:spPr>
            <a:xfrm>
              <a:off x="3985595" y="2208545"/>
              <a:ext cx="271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결측치 처리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701" y="2100168"/>
            <a:ext cx="6815835" cy="344947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/>
          <p:nvPr/>
        </p:nvSpPr>
        <p:spPr>
          <a:xfrm>
            <a:off x="6017024" y="5159446"/>
            <a:ext cx="1249289" cy="282048"/>
          </a:xfrm>
          <a:prstGeom prst="rect">
            <a:avLst/>
          </a:prstGeom>
          <a:noFill/>
          <a:ln cap="flat" cmpd="sng" w="44450">
            <a:solidFill>
              <a:srgbClr val="EEDA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3"/>
          <p:cNvSpPr/>
          <p:nvPr/>
        </p:nvSpPr>
        <p:spPr>
          <a:xfrm rot="-9195959">
            <a:off x="7675524" y="3229552"/>
            <a:ext cx="1924982" cy="2479486"/>
          </a:xfrm>
          <a:prstGeom prst="triangle">
            <a:avLst>
              <a:gd fmla="val 92455" name="adj"/>
            </a:avLst>
          </a:prstGeom>
          <a:solidFill>
            <a:srgbClr val="EEDAE7"/>
          </a:solidFill>
          <a:ln cap="flat" cmpd="sng" w="73025">
            <a:solidFill>
              <a:srgbClr val="EEDA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315" y="2690338"/>
            <a:ext cx="3933617" cy="1207739"/>
          </a:xfrm>
          <a:prstGeom prst="rect">
            <a:avLst/>
          </a:prstGeom>
          <a:noFill/>
          <a:ln cap="flat" cmpd="sng" w="53975">
            <a:solidFill>
              <a:srgbClr val="EEDAE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13"/>
          <p:cNvSpPr/>
          <p:nvPr/>
        </p:nvSpPr>
        <p:spPr>
          <a:xfrm>
            <a:off x="742357" y="934697"/>
            <a:ext cx="2711050" cy="721519"/>
          </a:xfrm>
          <a:prstGeom prst="rect">
            <a:avLst/>
          </a:prstGeom>
          <a:solidFill>
            <a:schemeClr val="dk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3"/>
          <p:cNvSpPr txBox="1"/>
          <p:nvPr/>
        </p:nvSpPr>
        <p:spPr>
          <a:xfrm>
            <a:off x="712435" y="1075706"/>
            <a:ext cx="27110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이상치 처리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8" name="Google Shape;308;p14"/>
          <p:cNvGrpSpPr/>
          <p:nvPr/>
        </p:nvGrpSpPr>
        <p:grpSpPr>
          <a:xfrm>
            <a:off x="1639615" y="846894"/>
            <a:ext cx="8808748" cy="4504144"/>
            <a:chOff x="1795983" y="1345901"/>
            <a:chExt cx="8808748" cy="4504144"/>
          </a:xfrm>
        </p:grpSpPr>
        <p:grpSp>
          <p:nvGrpSpPr>
            <p:cNvPr id="309" name="Google Shape;309;p14"/>
            <p:cNvGrpSpPr/>
            <p:nvPr/>
          </p:nvGrpSpPr>
          <p:grpSpPr>
            <a:xfrm>
              <a:off x="2538812" y="3203437"/>
              <a:ext cx="8065919" cy="2646608"/>
              <a:chOff x="-1013237" y="3067703"/>
              <a:chExt cx="8065919" cy="2646608"/>
            </a:xfrm>
          </p:grpSpPr>
          <p:sp>
            <p:nvSpPr>
              <p:cNvPr id="310" name="Google Shape;310;p14"/>
              <p:cNvSpPr/>
              <p:nvPr/>
            </p:nvSpPr>
            <p:spPr>
              <a:xfrm>
                <a:off x="1222218" y="3416503"/>
                <a:ext cx="1626628" cy="751539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5400000">
                <a:off x="-400106" y="3159683"/>
                <a:ext cx="1418400" cy="123444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4"/>
              <p:cNvSpPr txBox="1"/>
              <p:nvPr/>
            </p:nvSpPr>
            <p:spPr>
              <a:xfrm>
                <a:off x="-115722" y="3288765"/>
                <a:ext cx="849644" cy="976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지도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학습</a:t>
                </a: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5400000">
                <a:off x="-1069179" y="4351853"/>
                <a:ext cx="1418400" cy="1306516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4"/>
              <p:cNvSpPr txBox="1"/>
              <p:nvPr/>
            </p:nvSpPr>
            <p:spPr>
              <a:xfrm>
                <a:off x="-804069" y="4522984"/>
                <a:ext cx="888187" cy="9642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모델링</a:t>
                </a: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 rot="5400000">
                <a:off x="3091380" y="3193806"/>
                <a:ext cx="1418400" cy="123444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4"/>
              <p:cNvSpPr txBox="1"/>
              <p:nvPr/>
            </p:nvSpPr>
            <p:spPr>
              <a:xfrm>
                <a:off x="3375753" y="3322890"/>
                <a:ext cx="849644" cy="976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모델링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   과</a:t>
                </a:r>
                <a:endParaRPr/>
              </a:p>
            </p:txBody>
          </p:sp>
          <p:sp>
            <p:nvSpPr>
              <p:cNvPr id="317" name="Google Shape;317;p14"/>
              <p:cNvSpPr txBox="1"/>
              <p:nvPr/>
            </p:nvSpPr>
            <p:spPr>
              <a:xfrm>
                <a:off x="1500990" y="3613153"/>
                <a:ext cx="149787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회귀 분석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510251" y="4714663"/>
                <a:ext cx="3704563" cy="684450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4644105" y="3404524"/>
                <a:ext cx="2090725" cy="1837030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rgbClr val="EEDAE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" name="Google Shape;320;p14"/>
              <p:cNvSpPr txBox="1"/>
              <p:nvPr/>
            </p:nvSpPr>
            <p:spPr>
              <a:xfrm>
                <a:off x="697924" y="4872222"/>
                <a:ext cx="34311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Random Forest </a:t>
                </a:r>
                <a:endParaRPr/>
              </a:p>
            </p:txBody>
          </p:sp>
          <p:sp>
            <p:nvSpPr>
              <p:cNvPr id="321" name="Google Shape;321;p14"/>
              <p:cNvSpPr txBox="1"/>
              <p:nvPr/>
            </p:nvSpPr>
            <p:spPr>
              <a:xfrm>
                <a:off x="4686396" y="3562083"/>
                <a:ext cx="2366286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‘</a:t>
                </a: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'R2': </a:t>
                </a:r>
                <a:r>
                  <a:rPr b="1" i="0" lang="ko-KR" sz="1800">
                    <a:solidFill>
                      <a:srgbClr val="29292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0.1564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‘RMSE': </a:t>
                </a:r>
                <a:r>
                  <a:rPr b="1" i="0" lang="ko-KR" sz="1800">
                    <a:solidFill>
                      <a:srgbClr val="29292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13.150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‘MSE': </a:t>
                </a:r>
                <a:r>
                  <a:rPr b="1" i="0" lang="ko-KR" sz="1800">
                    <a:solidFill>
                      <a:srgbClr val="29292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172.929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14"/>
            <p:cNvSpPr txBox="1"/>
            <p:nvPr/>
          </p:nvSpPr>
          <p:spPr>
            <a:xfrm>
              <a:off x="1795983" y="1345901"/>
              <a:ext cx="4217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‘운동 나이 예측‘ </a:t>
              </a:r>
              <a:b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모델링 과정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8" name="Google Shape;328;p15"/>
          <p:cNvGrpSpPr/>
          <p:nvPr/>
        </p:nvGrpSpPr>
        <p:grpSpPr>
          <a:xfrm>
            <a:off x="1573987" y="1041338"/>
            <a:ext cx="9044026" cy="4839026"/>
            <a:chOff x="1523186" y="1354608"/>
            <a:chExt cx="9044026" cy="4839026"/>
          </a:xfrm>
        </p:grpSpPr>
        <p:grpSp>
          <p:nvGrpSpPr>
            <p:cNvPr id="329" name="Google Shape;329;p15"/>
            <p:cNvGrpSpPr/>
            <p:nvPr/>
          </p:nvGrpSpPr>
          <p:grpSpPr>
            <a:xfrm>
              <a:off x="4716188" y="1354608"/>
              <a:ext cx="5851024" cy="4839026"/>
              <a:chOff x="1164139" y="1218874"/>
              <a:chExt cx="5851024" cy="4839026"/>
            </a:xfrm>
          </p:grpSpPr>
          <p:sp>
            <p:nvSpPr>
              <p:cNvPr id="330" name="Google Shape;330;p15"/>
              <p:cNvSpPr/>
              <p:nvPr/>
            </p:nvSpPr>
            <p:spPr>
              <a:xfrm>
                <a:off x="2588186" y="1547998"/>
                <a:ext cx="1626628" cy="751539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 rot="5400000">
                <a:off x="1072159" y="1310854"/>
                <a:ext cx="1418400" cy="123444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 txBox="1"/>
              <p:nvPr/>
            </p:nvSpPr>
            <p:spPr>
              <a:xfrm>
                <a:off x="1356528" y="1439940"/>
                <a:ext cx="849644" cy="976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지도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학습</a:t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 rot="5400000">
                <a:off x="1784182" y="2642983"/>
                <a:ext cx="1418400" cy="123444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 txBox="1"/>
              <p:nvPr/>
            </p:nvSpPr>
            <p:spPr>
              <a:xfrm>
                <a:off x="2068553" y="2772065"/>
                <a:ext cx="849644" cy="976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모델링</a:t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 rot="5400000">
                <a:off x="1072159" y="3937016"/>
                <a:ext cx="1418400" cy="123444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 txBox="1"/>
              <p:nvPr/>
            </p:nvSpPr>
            <p:spPr>
              <a:xfrm>
                <a:off x="1356528" y="4066090"/>
                <a:ext cx="849644" cy="976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모델링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   과</a:t>
                </a:r>
                <a:endParaRPr/>
              </a:p>
            </p:txBody>
          </p:sp>
          <p:sp>
            <p:nvSpPr>
              <p:cNvPr id="337" name="Google Shape;337;p15"/>
              <p:cNvSpPr txBox="1"/>
              <p:nvPr/>
            </p:nvSpPr>
            <p:spPr>
              <a:xfrm>
                <a:off x="2866958" y="1744648"/>
                <a:ext cx="14978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회귀 분석</a:t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3310600" y="2947230"/>
                <a:ext cx="3704563" cy="684450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2602719" y="4220870"/>
                <a:ext cx="2090725" cy="1837030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rgbClr val="EEDAE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0" name="Google Shape;340;p15"/>
              <p:cNvSpPr txBox="1"/>
              <p:nvPr/>
            </p:nvSpPr>
            <p:spPr>
              <a:xfrm>
                <a:off x="3498273" y="3104789"/>
                <a:ext cx="34311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Ridge를 이용한 앙상블 모델링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5"/>
              <p:cNvSpPr txBox="1"/>
              <p:nvPr/>
            </p:nvSpPr>
            <p:spPr>
              <a:xfrm>
                <a:off x="2645010" y="4378429"/>
                <a:ext cx="2366286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'R2': 0.965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‘RMSE': -2.676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‘MSE': -7.162</a:t>
                </a: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</a:t>
                </a:r>
                <a:endParaRPr/>
              </a:p>
            </p:txBody>
          </p:sp>
        </p:grpSp>
        <p:sp>
          <p:nvSpPr>
            <p:cNvPr id="342" name="Google Shape;342;p15"/>
            <p:cNvSpPr txBox="1"/>
            <p:nvPr/>
          </p:nvSpPr>
          <p:spPr>
            <a:xfrm>
              <a:off x="1523186" y="2948135"/>
              <a:ext cx="390502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‘운동 나이 예측‘ </a:t>
              </a:r>
              <a:b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모델링 과정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3B072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8" name="Google Shape;348;p16"/>
          <p:cNvGrpSpPr/>
          <p:nvPr/>
        </p:nvGrpSpPr>
        <p:grpSpPr>
          <a:xfrm>
            <a:off x="1757100" y="1964998"/>
            <a:ext cx="8602941" cy="1914058"/>
            <a:chOff x="4716886" y="2267997"/>
            <a:chExt cx="2711050" cy="721519"/>
          </a:xfrm>
        </p:grpSpPr>
        <p:sp>
          <p:nvSpPr>
            <p:cNvPr id="349" name="Google Shape;349;p16"/>
            <p:cNvSpPr/>
            <p:nvPr/>
          </p:nvSpPr>
          <p:spPr>
            <a:xfrm>
              <a:off x="4716886" y="2267997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p16"/>
            <p:cNvSpPr txBox="1"/>
            <p:nvPr/>
          </p:nvSpPr>
          <p:spPr>
            <a:xfrm>
              <a:off x="4740475" y="2516821"/>
              <a:ext cx="2614858" cy="2668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신체 평가 점수 예측 서비스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6" name="Google Shape;356;p17"/>
          <p:cNvGrpSpPr/>
          <p:nvPr/>
        </p:nvGrpSpPr>
        <p:grpSpPr>
          <a:xfrm>
            <a:off x="915221" y="892724"/>
            <a:ext cx="9821701" cy="4458314"/>
            <a:chOff x="1071589" y="1391731"/>
            <a:chExt cx="9821701" cy="4458314"/>
          </a:xfrm>
        </p:grpSpPr>
        <p:grpSp>
          <p:nvGrpSpPr>
            <p:cNvPr id="357" name="Google Shape;357;p17"/>
            <p:cNvGrpSpPr/>
            <p:nvPr/>
          </p:nvGrpSpPr>
          <p:grpSpPr>
            <a:xfrm>
              <a:off x="2538812" y="3120508"/>
              <a:ext cx="8354478" cy="2729537"/>
              <a:chOff x="-1013237" y="2984774"/>
              <a:chExt cx="8354478" cy="2729537"/>
            </a:xfrm>
          </p:grpSpPr>
          <p:sp>
            <p:nvSpPr>
              <p:cNvPr id="358" name="Google Shape;358;p17"/>
              <p:cNvSpPr/>
              <p:nvPr/>
            </p:nvSpPr>
            <p:spPr>
              <a:xfrm>
                <a:off x="1336741" y="3351150"/>
                <a:ext cx="1626628" cy="751539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rgbClr val="A3B0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 rot="5400000">
                <a:off x="-285583" y="3094330"/>
                <a:ext cx="1418400" cy="123444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7"/>
              <p:cNvSpPr txBox="1"/>
              <p:nvPr/>
            </p:nvSpPr>
            <p:spPr>
              <a:xfrm>
                <a:off x="-1197" y="3223415"/>
                <a:ext cx="849644" cy="976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지도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학습</a:t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 rot="5400000">
                <a:off x="-1069179" y="4351853"/>
                <a:ext cx="1418400" cy="1306516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7"/>
              <p:cNvSpPr txBox="1"/>
              <p:nvPr/>
            </p:nvSpPr>
            <p:spPr>
              <a:xfrm>
                <a:off x="-804069" y="4522984"/>
                <a:ext cx="888187" cy="9642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모델링</a:t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 rot="5400000">
                <a:off x="3379939" y="3076754"/>
                <a:ext cx="1418400" cy="123444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 txBox="1"/>
              <p:nvPr/>
            </p:nvSpPr>
            <p:spPr>
              <a:xfrm>
                <a:off x="3664303" y="3205840"/>
                <a:ext cx="849644" cy="976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모델링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   과</a:t>
                </a:r>
                <a:endParaRPr/>
              </a:p>
            </p:txBody>
          </p:sp>
          <p:sp>
            <p:nvSpPr>
              <p:cNvPr id="365" name="Google Shape;365;p17"/>
              <p:cNvSpPr txBox="1"/>
              <p:nvPr/>
            </p:nvSpPr>
            <p:spPr>
              <a:xfrm>
                <a:off x="1615513" y="3547800"/>
                <a:ext cx="14978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회귀</a:t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510251" y="4714663"/>
                <a:ext cx="3704563" cy="684450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rgbClr val="A3B0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4932664" y="3287472"/>
                <a:ext cx="2090725" cy="1837030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rgbClr val="A3B0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8" name="Google Shape;368;p17"/>
              <p:cNvSpPr txBox="1"/>
              <p:nvPr/>
            </p:nvSpPr>
            <p:spPr>
              <a:xfrm>
                <a:off x="697924" y="4872222"/>
                <a:ext cx="34311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Ridge를 이용한 앙상블 모델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7"/>
              <p:cNvSpPr txBox="1"/>
              <p:nvPr/>
            </p:nvSpPr>
            <p:spPr>
              <a:xfrm>
                <a:off x="4974955" y="3445031"/>
                <a:ext cx="2366286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‘</a:t>
                </a: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R2’ : 0.998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‘RMSE’ : -0.01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‘MSE’ : -0.003</a:t>
                </a:r>
                <a:endParaRPr/>
              </a:p>
            </p:txBody>
          </p:sp>
        </p:grpSp>
        <p:sp>
          <p:nvSpPr>
            <p:cNvPr id="370" name="Google Shape;370;p17"/>
            <p:cNvSpPr txBox="1"/>
            <p:nvPr/>
          </p:nvSpPr>
          <p:spPr>
            <a:xfrm>
              <a:off x="1071589" y="1391731"/>
              <a:ext cx="4217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‘맞춤운동서비스‘ </a:t>
              </a:r>
              <a:b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모델링 설정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6" name="Google Shape;376;p18"/>
          <p:cNvGrpSpPr/>
          <p:nvPr/>
        </p:nvGrpSpPr>
        <p:grpSpPr>
          <a:xfrm>
            <a:off x="2120961" y="1449982"/>
            <a:ext cx="8239084" cy="2393529"/>
            <a:chOff x="1494814" y="1726471"/>
            <a:chExt cx="7768897" cy="2393529"/>
          </a:xfrm>
        </p:grpSpPr>
        <p:sp>
          <p:nvSpPr>
            <p:cNvPr id="377" name="Google Shape;377;p18"/>
            <p:cNvSpPr/>
            <p:nvPr/>
          </p:nvSpPr>
          <p:spPr>
            <a:xfrm>
              <a:off x="1494814" y="1726471"/>
              <a:ext cx="7725215" cy="884398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18"/>
            <p:cNvSpPr txBox="1"/>
            <p:nvPr/>
          </p:nvSpPr>
          <p:spPr>
            <a:xfrm>
              <a:off x="1946648" y="1919685"/>
              <a:ext cx="6337166" cy="461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 : 신체평가점수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494814" y="3235602"/>
              <a:ext cx="7768897" cy="884398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1660462" y="3493135"/>
              <a:ext cx="7360088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개인의 고유정보와 운동능력정보를 feature로 하여 신체 평가 점수 예측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18"/>
          <p:cNvSpPr/>
          <p:nvPr/>
        </p:nvSpPr>
        <p:spPr>
          <a:xfrm>
            <a:off x="2120961" y="4533338"/>
            <a:ext cx="8239084" cy="1103030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ahrvy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2677928" y="4761687"/>
            <a:ext cx="71251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 : 개개인의 운동능력을 0~10점사이의 점수로 평가하여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객관적인 본인의 운동능력을 확인 할 수 있는 모델 개발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6344306" y="2508559"/>
            <a:ext cx="1838426" cy="1838426"/>
          </a:xfrm>
          <a:prstGeom prst="ellipse">
            <a:avLst/>
          </a:prstGeom>
          <a:solidFill>
            <a:schemeClr val="lt1"/>
          </a:solidFill>
          <a:ln cap="flat" cmpd="sng" w="41275">
            <a:solidFill>
              <a:srgbClr val="A3B0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9"/>
          <p:cNvSpPr txBox="1"/>
          <p:nvPr/>
        </p:nvSpPr>
        <p:spPr>
          <a:xfrm>
            <a:off x="5960985" y="3143030"/>
            <a:ext cx="271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7980599" y="1710202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7191530" y="1985142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나이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5059975" y="2754050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4270906" y="3028990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BMI</a:t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5393446" y="1080725"/>
            <a:ext cx="1074550" cy="107455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4708516" y="1417252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최저혈압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6004248" y="4652357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5215179" y="4927297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좌전굴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3992972" y="3952521"/>
            <a:ext cx="1500140" cy="150014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3520837" y="4379426"/>
            <a:ext cx="2444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제자리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멀리뛰기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9253637" y="712417"/>
            <a:ext cx="1500140" cy="150014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19"/>
          <p:cNvSpPr txBox="1"/>
          <p:nvPr/>
        </p:nvSpPr>
        <p:spPr>
          <a:xfrm>
            <a:off x="8781502" y="1139322"/>
            <a:ext cx="2444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왕복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오래달리기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7369610" y="745669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19"/>
          <p:cNvSpPr txBox="1"/>
          <p:nvPr/>
        </p:nvSpPr>
        <p:spPr>
          <a:xfrm>
            <a:off x="6580541" y="1020609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악력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6212099" y="2401525"/>
            <a:ext cx="2055321" cy="205532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714024" y="346204"/>
            <a:ext cx="2055321" cy="205532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8481916" y="4879950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7692847" y="5154890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8836025" y="3069172"/>
            <a:ext cx="1074550" cy="107455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19"/>
          <p:cNvSpPr txBox="1"/>
          <p:nvPr/>
        </p:nvSpPr>
        <p:spPr>
          <a:xfrm>
            <a:off x="8151095" y="3405699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최고혈압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2601832" y="2095881"/>
            <a:ext cx="1174874" cy="1165487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831601" y="470728"/>
            <a:ext cx="1838426" cy="1838426"/>
          </a:xfrm>
          <a:prstGeom prst="ellipse">
            <a:avLst/>
          </a:prstGeom>
          <a:solidFill>
            <a:schemeClr val="lt1"/>
          </a:solidFill>
          <a:ln cap="flat" cmpd="sng" w="41275">
            <a:solidFill>
              <a:srgbClr val="A3B0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395288" y="1080725"/>
            <a:ext cx="271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1990823" y="2392092"/>
            <a:ext cx="2444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신체 평가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점수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19"/>
          <p:cNvCxnSpPr/>
          <p:nvPr/>
        </p:nvCxnSpPr>
        <p:spPr>
          <a:xfrm rot="10800000">
            <a:off x="6344334" y="1985008"/>
            <a:ext cx="499800" cy="488100"/>
          </a:xfrm>
          <a:prstGeom prst="bentConnector3">
            <a:avLst>
              <a:gd fmla="val 6000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19"/>
          <p:cNvCxnSpPr>
            <a:stCxn id="388" idx="0"/>
            <a:endCxn id="402" idx="4"/>
          </p:cNvCxnSpPr>
          <p:nvPr/>
        </p:nvCxnSpPr>
        <p:spPr>
          <a:xfrm rot="-5400000">
            <a:off x="7084719" y="1790659"/>
            <a:ext cx="896700" cy="539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19"/>
          <p:cNvCxnSpPr/>
          <p:nvPr/>
        </p:nvCxnSpPr>
        <p:spPr>
          <a:xfrm rot="-5400000">
            <a:off x="8092070" y="2683938"/>
            <a:ext cx="678600" cy="327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19"/>
          <p:cNvCxnSpPr/>
          <p:nvPr/>
        </p:nvCxnSpPr>
        <p:spPr>
          <a:xfrm>
            <a:off x="8274882" y="3229130"/>
            <a:ext cx="506700" cy="400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p19"/>
          <p:cNvCxnSpPr/>
          <p:nvPr/>
        </p:nvCxnSpPr>
        <p:spPr>
          <a:xfrm flipH="1" rot="10800000">
            <a:off x="8314939" y="2209437"/>
            <a:ext cx="1611000" cy="63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9" name="Google Shape;419;p19"/>
          <p:cNvCxnSpPr/>
          <p:nvPr/>
        </p:nvCxnSpPr>
        <p:spPr>
          <a:xfrm flipH="1">
            <a:off x="5493206" y="4042491"/>
            <a:ext cx="851100" cy="431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p19"/>
          <p:cNvCxnSpPr>
            <a:endCxn id="406" idx="0"/>
          </p:cNvCxnSpPr>
          <p:nvPr/>
        </p:nvCxnSpPr>
        <p:spPr>
          <a:xfrm>
            <a:off x="7888153" y="4232850"/>
            <a:ext cx="1026900" cy="6471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1" name="Google Shape;421;p19"/>
          <p:cNvCxnSpPr>
            <a:endCxn id="396" idx="4"/>
          </p:cNvCxnSpPr>
          <p:nvPr/>
        </p:nvCxnSpPr>
        <p:spPr>
          <a:xfrm rot="5400000">
            <a:off x="6366735" y="4562981"/>
            <a:ext cx="1026300" cy="885000"/>
          </a:xfrm>
          <a:prstGeom prst="bentConnector3">
            <a:avLst>
              <a:gd fmla="val 12227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2" name="Google Shape;422;p19"/>
          <p:cNvCxnSpPr>
            <a:endCxn id="392" idx="4"/>
          </p:cNvCxnSpPr>
          <p:nvPr/>
        </p:nvCxnSpPr>
        <p:spPr>
          <a:xfrm rot="10800000">
            <a:off x="5493112" y="3620324"/>
            <a:ext cx="851100" cy="4308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3" name="Google Shape;423;p19"/>
          <p:cNvCxnSpPr>
            <a:endCxn id="410" idx="4"/>
          </p:cNvCxnSpPr>
          <p:nvPr/>
        </p:nvCxnSpPr>
        <p:spPr>
          <a:xfrm>
            <a:off x="1763069" y="2472968"/>
            <a:ext cx="1426200" cy="788400"/>
          </a:xfrm>
          <a:prstGeom prst="bentConnector4">
            <a:avLst>
              <a:gd fmla="val 859" name="adj1"/>
              <a:gd fmla="val 12899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	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514565" y="348298"/>
            <a:ext cx="11051166" cy="6078810"/>
          </a:xfrm>
          <a:prstGeom prst="rect">
            <a:avLst/>
          </a:prstGeom>
          <a:solidFill>
            <a:schemeClr val="lt1">
              <a:alpha val="74901"/>
            </a:schemeClr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615844" y="1744141"/>
            <a:ext cx="10372510" cy="454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서론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분석접근방식, 활용도메인, 역할, 데이터 선정, 전처리과정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운동나이예측모델, 신체점수예측모델, 맞춤운동서비스모델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3107212" y="191135"/>
            <a:ext cx="5712038" cy="1237615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 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"/>
          <p:cNvSpPr/>
          <p:nvPr/>
        </p:nvSpPr>
        <p:spPr>
          <a:xfrm>
            <a:off x="166255" y="109847"/>
            <a:ext cx="1186344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9" name="Google Shape;429;p20"/>
          <p:cNvGrpSpPr/>
          <p:nvPr/>
        </p:nvGrpSpPr>
        <p:grpSpPr>
          <a:xfrm>
            <a:off x="730481" y="348215"/>
            <a:ext cx="2711051" cy="721519"/>
            <a:chOff x="4057081" y="1570120"/>
            <a:chExt cx="2711051" cy="721519"/>
          </a:xfrm>
        </p:grpSpPr>
        <p:sp>
          <p:nvSpPr>
            <p:cNvPr id="430" name="Google Shape;430;p20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20"/>
            <p:cNvSpPr txBox="1"/>
            <p:nvPr/>
          </p:nvSpPr>
          <p:spPr>
            <a:xfrm>
              <a:off x="4057081" y="1687338"/>
              <a:ext cx="271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전처리 과정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20"/>
          <p:cNvSpPr/>
          <p:nvPr/>
        </p:nvSpPr>
        <p:spPr>
          <a:xfrm>
            <a:off x="730481" y="1272957"/>
            <a:ext cx="11087382" cy="48566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6718585" y="1679178"/>
            <a:ext cx="422387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남녀의 운동 기준이 다르기 때문에 남녀를 따로 나누어서 전처리 실행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BMI는 키, 몸무게로 구할 수 있는 값이므로 열 제거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208" y="1746232"/>
            <a:ext cx="5092962" cy="19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5792" y="3714833"/>
            <a:ext cx="9874757" cy="19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0"/>
          <p:cNvSpPr/>
          <p:nvPr/>
        </p:nvSpPr>
        <p:spPr>
          <a:xfrm>
            <a:off x="1132418" y="1786238"/>
            <a:ext cx="5092961" cy="1754326"/>
          </a:xfrm>
          <a:prstGeom prst="rect">
            <a:avLst/>
          </a:prstGeom>
          <a:noFill/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1132418" y="3701266"/>
            <a:ext cx="10021349" cy="2042794"/>
          </a:xfrm>
          <a:prstGeom prst="rect">
            <a:avLst/>
          </a:prstGeom>
          <a:noFill/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/>
          <p:nvPr/>
        </p:nvSpPr>
        <p:spPr>
          <a:xfrm>
            <a:off x="166255" y="109847"/>
            <a:ext cx="1186344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3" name="Google Shape;443;p21"/>
          <p:cNvGrpSpPr/>
          <p:nvPr/>
        </p:nvGrpSpPr>
        <p:grpSpPr>
          <a:xfrm>
            <a:off x="736419" y="263130"/>
            <a:ext cx="2730729" cy="721519"/>
            <a:chOff x="4057081" y="1570120"/>
            <a:chExt cx="2730729" cy="721519"/>
          </a:xfrm>
        </p:grpSpPr>
        <p:sp>
          <p:nvSpPr>
            <p:cNvPr id="444" name="Google Shape;444;p21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5" name="Google Shape;445;p21"/>
            <p:cNvSpPr txBox="1"/>
            <p:nvPr/>
          </p:nvSpPr>
          <p:spPr>
            <a:xfrm>
              <a:off x="4076759" y="1700046"/>
              <a:ext cx="271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모델링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" name="Google Shape;446;p21"/>
          <p:cNvSpPr/>
          <p:nvPr/>
        </p:nvSpPr>
        <p:spPr>
          <a:xfrm>
            <a:off x="736419" y="1197975"/>
            <a:ext cx="11087382" cy="48566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7" name="Google Shape;447;p21"/>
          <p:cNvPicPr preferRelativeResize="0"/>
          <p:nvPr/>
        </p:nvPicPr>
        <p:blipFill rotWithShape="1">
          <a:blip r:embed="rId3">
            <a:alphaModFix/>
          </a:blip>
          <a:srcRect b="0" l="3518" r="0" t="0"/>
          <a:stretch/>
        </p:blipFill>
        <p:spPr>
          <a:xfrm>
            <a:off x="1062841" y="1692951"/>
            <a:ext cx="6349719" cy="138082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1"/>
          <p:cNvSpPr txBox="1"/>
          <p:nvPr/>
        </p:nvSpPr>
        <p:spPr>
          <a:xfrm>
            <a:off x="7545534" y="2014170"/>
            <a:ext cx="42238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모델링 후 각 모델의 스코어 확인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311" y="3626352"/>
            <a:ext cx="4792818" cy="16703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1"/>
          <p:cNvSpPr txBox="1"/>
          <p:nvPr/>
        </p:nvSpPr>
        <p:spPr>
          <a:xfrm>
            <a:off x="7412560" y="4181305"/>
            <a:ext cx="4479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Test Score와 Validation Score의 값의 차이를 이용해 가장 좋은 모델 선정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21"/>
          <p:cNvGrpSpPr/>
          <p:nvPr/>
        </p:nvGrpSpPr>
        <p:grpSpPr>
          <a:xfrm>
            <a:off x="979764" y="1525490"/>
            <a:ext cx="6511382" cy="1715745"/>
            <a:chOff x="3965693" y="1426774"/>
            <a:chExt cx="6443663" cy="1456592"/>
          </a:xfrm>
        </p:grpSpPr>
        <p:sp>
          <p:nvSpPr>
            <p:cNvPr id="452" name="Google Shape;452;p21"/>
            <p:cNvSpPr/>
            <p:nvPr/>
          </p:nvSpPr>
          <p:spPr>
            <a:xfrm>
              <a:off x="3965693" y="1426774"/>
              <a:ext cx="6443663" cy="1456592"/>
            </a:xfrm>
            <a:prstGeom prst="rect">
              <a:avLst/>
            </a:prstGeom>
            <a:noFill/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21"/>
            <p:cNvSpPr txBox="1"/>
            <p:nvPr/>
          </p:nvSpPr>
          <p:spPr>
            <a:xfrm>
              <a:off x="5085781" y="1897630"/>
              <a:ext cx="27110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21"/>
          <p:cNvSpPr/>
          <p:nvPr/>
        </p:nvSpPr>
        <p:spPr>
          <a:xfrm>
            <a:off x="1593311" y="3565261"/>
            <a:ext cx="5187283" cy="2029034"/>
          </a:xfrm>
          <a:prstGeom prst="rect">
            <a:avLst/>
          </a:prstGeom>
          <a:noFill/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"/>
          <p:cNvSpPr/>
          <p:nvPr/>
        </p:nvSpPr>
        <p:spPr>
          <a:xfrm>
            <a:off x="166255" y="109847"/>
            <a:ext cx="1186344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0" name="Google Shape;460;p22"/>
          <p:cNvGrpSpPr/>
          <p:nvPr/>
        </p:nvGrpSpPr>
        <p:grpSpPr>
          <a:xfrm>
            <a:off x="742357" y="324023"/>
            <a:ext cx="2711051" cy="721519"/>
            <a:chOff x="4057081" y="1570120"/>
            <a:chExt cx="2711051" cy="721519"/>
          </a:xfrm>
        </p:grpSpPr>
        <p:sp>
          <p:nvSpPr>
            <p:cNvPr id="461" name="Google Shape;461;p22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" name="Google Shape;462;p22"/>
            <p:cNvSpPr txBox="1"/>
            <p:nvPr/>
          </p:nvSpPr>
          <p:spPr>
            <a:xfrm>
              <a:off x="4057081" y="1746213"/>
              <a:ext cx="27110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모델링 평가지표 확인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22"/>
          <p:cNvSpPr/>
          <p:nvPr/>
        </p:nvSpPr>
        <p:spPr>
          <a:xfrm>
            <a:off x="742357" y="1209850"/>
            <a:ext cx="11087382" cy="48566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4" name="Google Shape;464;p22"/>
          <p:cNvPicPr preferRelativeResize="0"/>
          <p:nvPr/>
        </p:nvPicPr>
        <p:blipFill rotWithShape="1">
          <a:blip r:embed="rId3">
            <a:alphaModFix/>
          </a:blip>
          <a:srcRect b="0" l="1515" r="6002" t="22816"/>
          <a:stretch/>
        </p:blipFill>
        <p:spPr>
          <a:xfrm>
            <a:off x="1360952" y="1533359"/>
            <a:ext cx="5579846" cy="25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2"/>
          <p:cNvSpPr txBox="1"/>
          <p:nvPr/>
        </p:nvSpPr>
        <p:spPr>
          <a:xfrm>
            <a:off x="7350272" y="2310074"/>
            <a:ext cx="4479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: 0.99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rMse : -0.01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Mse : -0.0003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22"/>
          <p:cNvPicPr preferRelativeResize="0"/>
          <p:nvPr/>
        </p:nvPicPr>
        <p:blipFill rotWithShape="1">
          <a:blip r:embed="rId4">
            <a:alphaModFix/>
          </a:blip>
          <a:srcRect b="0" l="0" r="7502" t="0"/>
          <a:stretch/>
        </p:blipFill>
        <p:spPr>
          <a:xfrm>
            <a:off x="1079855" y="4572885"/>
            <a:ext cx="5860943" cy="117610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2"/>
          <p:cNvSpPr txBox="1"/>
          <p:nvPr/>
        </p:nvSpPr>
        <p:spPr>
          <a:xfrm>
            <a:off x="7401543" y="4722506"/>
            <a:ext cx="44794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feature들 중 중요도 확인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성별, 왕복오래달리기, 악력, … 순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2"/>
          <p:cNvGrpSpPr/>
          <p:nvPr/>
        </p:nvGrpSpPr>
        <p:grpSpPr>
          <a:xfrm>
            <a:off x="914251" y="1420942"/>
            <a:ext cx="6033464" cy="2753026"/>
            <a:chOff x="4057080" y="1253121"/>
            <a:chExt cx="4292820" cy="2330533"/>
          </a:xfrm>
        </p:grpSpPr>
        <p:sp>
          <p:nvSpPr>
            <p:cNvPr id="469" name="Google Shape;469;p22"/>
            <p:cNvSpPr/>
            <p:nvPr/>
          </p:nvSpPr>
          <p:spPr>
            <a:xfrm>
              <a:off x="4239955" y="1253121"/>
              <a:ext cx="4109945" cy="2330533"/>
            </a:xfrm>
            <a:prstGeom prst="rect">
              <a:avLst/>
            </a:prstGeom>
            <a:noFill/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0" name="Google Shape;470;p22"/>
            <p:cNvSpPr txBox="1"/>
            <p:nvPr/>
          </p:nvSpPr>
          <p:spPr>
            <a:xfrm>
              <a:off x="4057080" y="1820930"/>
              <a:ext cx="27110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22"/>
          <p:cNvGrpSpPr/>
          <p:nvPr/>
        </p:nvGrpSpPr>
        <p:grpSpPr>
          <a:xfrm>
            <a:off x="-1473868" y="4497282"/>
            <a:ext cx="8517209" cy="1614170"/>
            <a:chOff x="2935205" y="1570120"/>
            <a:chExt cx="3832926" cy="849153"/>
          </a:xfrm>
        </p:grpSpPr>
        <p:sp>
          <p:nvSpPr>
            <p:cNvPr id="472" name="Google Shape;472;p22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noFill/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22"/>
            <p:cNvSpPr txBox="1"/>
            <p:nvPr/>
          </p:nvSpPr>
          <p:spPr>
            <a:xfrm>
              <a:off x="2935205" y="2019163"/>
              <a:ext cx="27110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1D8FC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9" name="Google Shape;479;p23"/>
          <p:cNvGrpSpPr/>
          <p:nvPr/>
        </p:nvGrpSpPr>
        <p:grpSpPr>
          <a:xfrm>
            <a:off x="2852299" y="2066307"/>
            <a:ext cx="6647957" cy="1818501"/>
            <a:chOff x="4713576" y="2340728"/>
            <a:chExt cx="2737949" cy="721519"/>
          </a:xfrm>
        </p:grpSpPr>
        <p:sp>
          <p:nvSpPr>
            <p:cNvPr id="480" name="Google Shape;480;p23"/>
            <p:cNvSpPr/>
            <p:nvPr/>
          </p:nvSpPr>
          <p:spPr>
            <a:xfrm>
              <a:off x="4740475" y="2340728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1" name="Google Shape;481;p23"/>
            <p:cNvSpPr txBox="1"/>
            <p:nvPr/>
          </p:nvSpPr>
          <p:spPr>
            <a:xfrm>
              <a:off x="4713576" y="2549803"/>
              <a:ext cx="2711051" cy="305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맞춤운동서비스모델</a:t>
              </a:r>
              <a:endParaRPr b="1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7" name="Google Shape;487;p24"/>
          <p:cNvGrpSpPr/>
          <p:nvPr/>
        </p:nvGrpSpPr>
        <p:grpSpPr>
          <a:xfrm>
            <a:off x="837358" y="2176574"/>
            <a:ext cx="2711051" cy="721519"/>
            <a:chOff x="4057080" y="1570120"/>
            <a:chExt cx="2711051" cy="721519"/>
          </a:xfrm>
        </p:grpSpPr>
        <p:sp>
          <p:nvSpPr>
            <p:cNvPr id="488" name="Google Shape;488;p24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9" name="Google Shape;489;p24"/>
            <p:cNvSpPr txBox="1"/>
            <p:nvPr/>
          </p:nvSpPr>
          <p:spPr>
            <a:xfrm>
              <a:off x="4057080" y="1658764"/>
              <a:ext cx="27110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목표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24"/>
          <p:cNvSpPr/>
          <p:nvPr/>
        </p:nvSpPr>
        <p:spPr>
          <a:xfrm>
            <a:off x="772045" y="3202002"/>
            <a:ext cx="10646080" cy="1215619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959059" y="3423418"/>
            <a:ext cx="105896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사람 개개인의 조건 및 운동능력을 활용하여 개인 맞춤형 운동방법을 제시한다.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운동방법은 준비운동, 본운동, 마무리운동별로 나누어 제시한다.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6344306" y="2508559"/>
            <a:ext cx="1838426" cy="1838426"/>
          </a:xfrm>
          <a:prstGeom prst="ellipse">
            <a:avLst/>
          </a:prstGeom>
          <a:solidFill>
            <a:schemeClr val="lt1"/>
          </a:solidFill>
          <a:ln cap="flat" cmpd="sng" w="41275">
            <a:solidFill>
              <a:srgbClr val="E1D8F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5960985" y="3143030"/>
            <a:ext cx="271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7980599" y="1710202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7191530" y="1985142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나이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5059975" y="2754050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4270906" y="3028990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BMI</a:t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5393446" y="1080725"/>
            <a:ext cx="1074550" cy="107455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4708516" y="1417252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최저혈압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6004248" y="4652357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5215179" y="4927297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좌전굴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3992972" y="3952521"/>
            <a:ext cx="1500140" cy="150014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3520837" y="4379426"/>
            <a:ext cx="2444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제자리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멀리뛰기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9253637" y="712417"/>
            <a:ext cx="1500140" cy="150014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8781502" y="1139322"/>
            <a:ext cx="2444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왕복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오래달리기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7369610" y="745669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6580541" y="1020609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악력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6212099" y="2401525"/>
            <a:ext cx="2055321" cy="205532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714024" y="346204"/>
            <a:ext cx="2055321" cy="205532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8481916" y="4879950"/>
            <a:ext cx="866274" cy="866274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7692847" y="5154890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8836025" y="3069172"/>
            <a:ext cx="1074550" cy="1074550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25"/>
          <p:cNvSpPr txBox="1"/>
          <p:nvPr/>
        </p:nvSpPr>
        <p:spPr>
          <a:xfrm>
            <a:off x="8151095" y="3405699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최고혈압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2601832" y="2095881"/>
            <a:ext cx="1174874" cy="1165487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831601" y="470728"/>
            <a:ext cx="1838426" cy="1838426"/>
          </a:xfrm>
          <a:prstGeom prst="ellipse">
            <a:avLst/>
          </a:prstGeom>
          <a:solidFill>
            <a:schemeClr val="lt1"/>
          </a:solidFill>
          <a:ln cap="flat" cmpd="sng" w="41275">
            <a:solidFill>
              <a:srgbClr val="E1D8F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5"/>
          <p:cNvSpPr txBox="1"/>
          <p:nvPr/>
        </p:nvSpPr>
        <p:spPr>
          <a:xfrm>
            <a:off x="395288" y="1080725"/>
            <a:ext cx="271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 txBox="1"/>
          <p:nvPr/>
        </p:nvSpPr>
        <p:spPr>
          <a:xfrm>
            <a:off x="1964330" y="2484997"/>
            <a:ext cx="244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운동처방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25"/>
          <p:cNvCxnSpPr/>
          <p:nvPr/>
        </p:nvCxnSpPr>
        <p:spPr>
          <a:xfrm rot="10800000">
            <a:off x="6344334" y="1985008"/>
            <a:ext cx="499800" cy="488100"/>
          </a:xfrm>
          <a:prstGeom prst="bentConnector3">
            <a:avLst>
              <a:gd fmla="val 6000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4" name="Google Shape;524;p25"/>
          <p:cNvCxnSpPr>
            <a:stCxn id="497" idx="0"/>
            <a:endCxn id="511" idx="4"/>
          </p:cNvCxnSpPr>
          <p:nvPr/>
        </p:nvCxnSpPr>
        <p:spPr>
          <a:xfrm rot="-5400000">
            <a:off x="7084719" y="1790659"/>
            <a:ext cx="896700" cy="539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5" name="Google Shape;525;p25"/>
          <p:cNvCxnSpPr/>
          <p:nvPr/>
        </p:nvCxnSpPr>
        <p:spPr>
          <a:xfrm rot="-5400000">
            <a:off x="8092070" y="2683938"/>
            <a:ext cx="678600" cy="327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6" name="Google Shape;526;p25"/>
          <p:cNvCxnSpPr/>
          <p:nvPr/>
        </p:nvCxnSpPr>
        <p:spPr>
          <a:xfrm>
            <a:off x="8274882" y="3229130"/>
            <a:ext cx="506700" cy="400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7" name="Google Shape;527;p25"/>
          <p:cNvCxnSpPr/>
          <p:nvPr/>
        </p:nvCxnSpPr>
        <p:spPr>
          <a:xfrm flipH="1" rot="10800000">
            <a:off x="8314939" y="2209437"/>
            <a:ext cx="1611000" cy="63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" name="Google Shape;528;p25"/>
          <p:cNvCxnSpPr/>
          <p:nvPr/>
        </p:nvCxnSpPr>
        <p:spPr>
          <a:xfrm flipH="1">
            <a:off x="5493206" y="4042491"/>
            <a:ext cx="851100" cy="431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9" name="Google Shape;529;p25"/>
          <p:cNvCxnSpPr>
            <a:endCxn id="515" idx="0"/>
          </p:cNvCxnSpPr>
          <p:nvPr/>
        </p:nvCxnSpPr>
        <p:spPr>
          <a:xfrm>
            <a:off x="7888153" y="4232850"/>
            <a:ext cx="1026900" cy="6471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0" name="Google Shape;530;p25"/>
          <p:cNvCxnSpPr>
            <a:endCxn id="505" idx="4"/>
          </p:cNvCxnSpPr>
          <p:nvPr/>
        </p:nvCxnSpPr>
        <p:spPr>
          <a:xfrm rot="5400000">
            <a:off x="6366735" y="4562981"/>
            <a:ext cx="1026300" cy="885000"/>
          </a:xfrm>
          <a:prstGeom prst="bentConnector3">
            <a:avLst>
              <a:gd fmla="val 12227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25"/>
          <p:cNvCxnSpPr>
            <a:endCxn id="501" idx="4"/>
          </p:cNvCxnSpPr>
          <p:nvPr/>
        </p:nvCxnSpPr>
        <p:spPr>
          <a:xfrm rot="10800000">
            <a:off x="5493112" y="3620324"/>
            <a:ext cx="851100" cy="4308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25"/>
          <p:cNvCxnSpPr>
            <a:endCxn id="519" idx="4"/>
          </p:cNvCxnSpPr>
          <p:nvPr/>
        </p:nvCxnSpPr>
        <p:spPr>
          <a:xfrm>
            <a:off x="1763069" y="2472968"/>
            <a:ext cx="1426200" cy="788400"/>
          </a:xfrm>
          <a:prstGeom prst="bentConnector4">
            <a:avLst>
              <a:gd fmla="val 859" name="adj1"/>
              <a:gd fmla="val 128996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"/>
          <p:cNvSpPr/>
          <p:nvPr/>
        </p:nvSpPr>
        <p:spPr>
          <a:xfrm>
            <a:off x="118753" y="124691"/>
            <a:ext cx="11976265" cy="673330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8" name="Google Shape;538;p26"/>
          <p:cNvGrpSpPr/>
          <p:nvPr/>
        </p:nvGrpSpPr>
        <p:grpSpPr>
          <a:xfrm>
            <a:off x="439535" y="329960"/>
            <a:ext cx="2711051" cy="721519"/>
            <a:chOff x="4057081" y="1570120"/>
            <a:chExt cx="2711051" cy="721519"/>
          </a:xfrm>
        </p:grpSpPr>
        <p:sp>
          <p:nvSpPr>
            <p:cNvPr id="539" name="Google Shape;539;p26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" name="Google Shape;540;p26"/>
            <p:cNvSpPr txBox="1"/>
            <p:nvPr/>
          </p:nvSpPr>
          <p:spPr>
            <a:xfrm>
              <a:off x="4057081" y="1746213"/>
              <a:ext cx="271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전처리 과정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Google Shape;541;p26"/>
          <p:cNvSpPr/>
          <p:nvPr/>
        </p:nvSpPr>
        <p:spPr>
          <a:xfrm>
            <a:off x="439535" y="1199658"/>
            <a:ext cx="11465477" cy="5152289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727491" y="3392378"/>
            <a:ext cx="10589693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BMI이상치 처리 전 키와 몸무게를 이용해 BMI를 계산한 값으로 바꿈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데이터를 준비운동, 본운동, 마무리운동 3가지로 나눠서 준비함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각 행에 1종류의 운동이 들어가도록 열을 복사하여 데이터정제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하나라도 운동이 결측값이 있는 경우 제거함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운동을 직접 분석하여 15가지-&gt;8가지의 카테고리로 분류함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(상체근력, 하체근력, 전신근력, 코어, 유산소, 상체스트레칭,하체스트레칭, 전신스트레칭)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불균형 데이터 처리 &gt;&gt; SMOTE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665019" y="1404110"/>
            <a:ext cx="3378529" cy="1783814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4189482" y="1404111"/>
            <a:ext cx="3378529" cy="1783814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7713945" y="1404111"/>
            <a:ext cx="3989187" cy="1783814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6" name="Google Shape;5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76" y="1428326"/>
            <a:ext cx="3223803" cy="173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6"/>
          <p:cNvPicPr preferRelativeResize="0"/>
          <p:nvPr/>
        </p:nvPicPr>
        <p:blipFill rotWithShape="1">
          <a:blip r:embed="rId4">
            <a:alphaModFix/>
          </a:blip>
          <a:srcRect b="23370" l="0" r="48639" t="29"/>
          <a:stretch/>
        </p:blipFill>
        <p:spPr>
          <a:xfrm>
            <a:off x="4206374" y="1428326"/>
            <a:ext cx="3308727" cy="173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6"/>
          <p:cNvPicPr preferRelativeResize="0"/>
          <p:nvPr/>
        </p:nvPicPr>
        <p:blipFill rotWithShape="1">
          <a:blip r:embed="rId5">
            <a:alphaModFix/>
          </a:blip>
          <a:srcRect b="0" l="2532" r="24853" t="393"/>
          <a:stretch/>
        </p:blipFill>
        <p:spPr>
          <a:xfrm>
            <a:off x="7764727" y="1553843"/>
            <a:ext cx="3867154" cy="148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/>
          <p:nvPr/>
        </p:nvSpPr>
        <p:spPr>
          <a:xfrm>
            <a:off x="118753" y="124691"/>
            <a:ext cx="11976265" cy="673330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4" name="Google Shape;554;p27"/>
          <p:cNvGrpSpPr/>
          <p:nvPr/>
        </p:nvGrpSpPr>
        <p:grpSpPr>
          <a:xfrm>
            <a:off x="1288434" y="1200721"/>
            <a:ext cx="9785306" cy="4861632"/>
            <a:chOff x="1142630" y="1472427"/>
            <a:chExt cx="9785306" cy="4861632"/>
          </a:xfrm>
        </p:grpSpPr>
        <p:grpSp>
          <p:nvGrpSpPr>
            <p:cNvPr id="555" name="Google Shape;555;p27"/>
            <p:cNvGrpSpPr/>
            <p:nvPr/>
          </p:nvGrpSpPr>
          <p:grpSpPr>
            <a:xfrm>
              <a:off x="4377380" y="1472427"/>
              <a:ext cx="6550556" cy="4861632"/>
              <a:chOff x="825331" y="1336693"/>
              <a:chExt cx="6550556" cy="4861632"/>
            </a:xfrm>
          </p:grpSpPr>
          <p:sp>
            <p:nvSpPr>
              <p:cNvPr id="556" name="Google Shape;556;p27"/>
              <p:cNvSpPr/>
              <p:nvPr/>
            </p:nvSpPr>
            <p:spPr>
              <a:xfrm>
                <a:off x="2463496" y="1659540"/>
                <a:ext cx="1626628" cy="751539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 rot="5400000">
                <a:off x="950732" y="1428673"/>
                <a:ext cx="1418400" cy="123444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rgbClr val="E1D8F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7"/>
              <p:cNvSpPr txBox="1"/>
              <p:nvPr/>
            </p:nvSpPr>
            <p:spPr>
              <a:xfrm>
                <a:off x="1235103" y="1557740"/>
                <a:ext cx="849644" cy="976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지도</a:t>
                </a:r>
                <a:endParaRPr b="1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학습</a:t>
                </a: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 rot="5400000">
                <a:off x="1650655" y="2617126"/>
                <a:ext cx="1492120" cy="1430691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rgbClr val="E1D8F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7"/>
              <p:cNvSpPr txBox="1"/>
              <p:nvPr/>
            </p:nvSpPr>
            <p:spPr>
              <a:xfrm>
                <a:off x="1914905" y="2829978"/>
                <a:ext cx="963611" cy="1004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모델링</a:t>
                </a:r>
                <a:endParaRPr/>
              </a:p>
            </p:txBody>
          </p:sp>
          <p:sp>
            <p:nvSpPr>
              <p:cNvPr id="561" name="Google Shape;561;p27"/>
              <p:cNvSpPr/>
              <p:nvPr/>
            </p:nvSpPr>
            <p:spPr>
              <a:xfrm rot="5400000">
                <a:off x="818243" y="3976491"/>
                <a:ext cx="1575781" cy="1561605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 cap="flat" cmpd="sng" w="60325">
                <a:solidFill>
                  <a:srgbClr val="E1D8F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7"/>
              <p:cNvSpPr txBox="1"/>
              <p:nvPr/>
            </p:nvSpPr>
            <p:spPr>
              <a:xfrm>
                <a:off x="1084410" y="4230836"/>
                <a:ext cx="1043411" cy="1052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모델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선택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기준</a:t>
                </a:r>
                <a:endParaRPr/>
              </a:p>
            </p:txBody>
          </p:sp>
          <p:sp>
            <p:nvSpPr>
              <p:cNvPr id="563" name="Google Shape;563;p27"/>
              <p:cNvSpPr txBox="1"/>
              <p:nvPr/>
            </p:nvSpPr>
            <p:spPr>
              <a:xfrm>
                <a:off x="2861021" y="1847343"/>
                <a:ext cx="149787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분류</a:t>
                </a: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3242974" y="2952848"/>
                <a:ext cx="3704563" cy="923330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2537405" y="4399213"/>
                <a:ext cx="4838482" cy="1799112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1"/>
              </a:solidFill>
              <a:ln cap="flat" cmpd="sng" w="730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6" name="Google Shape;566;p27"/>
              <p:cNvSpPr txBox="1"/>
              <p:nvPr/>
            </p:nvSpPr>
            <p:spPr>
              <a:xfrm>
                <a:off x="3462932" y="3165652"/>
                <a:ext cx="343116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Ridge를 활용한 앙상블모델링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7"/>
              <p:cNvSpPr txBox="1"/>
              <p:nvPr/>
            </p:nvSpPr>
            <p:spPr>
              <a:xfrm>
                <a:off x="2732191" y="4443999"/>
                <a:ext cx="4018358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AUTOML을 이용하여 최고의 모델과 파라메터 선정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AutoGluon을 이용하여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상위 4개 featur와 모든 feature를 넣은 결과 비교 후 적합한 모델 선택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8" name="Google Shape;568;p27"/>
            <p:cNvSpPr txBox="1"/>
            <p:nvPr/>
          </p:nvSpPr>
          <p:spPr>
            <a:xfrm>
              <a:off x="1142630" y="3025107"/>
              <a:ext cx="4217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‘맞춤운동서비스‘ </a:t>
              </a:r>
              <a:b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모델링 설정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"/>
          <p:cNvSpPr/>
          <p:nvPr/>
        </p:nvSpPr>
        <p:spPr>
          <a:xfrm>
            <a:off x="118753" y="124691"/>
            <a:ext cx="11976265" cy="673330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4" name="Google Shape;574;p28"/>
          <p:cNvGrpSpPr/>
          <p:nvPr/>
        </p:nvGrpSpPr>
        <p:grpSpPr>
          <a:xfrm>
            <a:off x="516815" y="372134"/>
            <a:ext cx="2711051" cy="721519"/>
            <a:chOff x="4069046" y="1315410"/>
            <a:chExt cx="2711051" cy="721519"/>
          </a:xfrm>
        </p:grpSpPr>
        <p:sp>
          <p:nvSpPr>
            <p:cNvPr id="575" name="Google Shape;575;p28"/>
            <p:cNvSpPr/>
            <p:nvPr/>
          </p:nvSpPr>
          <p:spPr>
            <a:xfrm>
              <a:off x="4069046" y="131541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p28"/>
            <p:cNvSpPr txBox="1"/>
            <p:nvPr/>
          </p:nvSpPr>
          <p:spPr>
            <a:xfrm>
              <a:off x="4069046" y="1491503"/>
              <a:ext cx="27110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분석과정-준비운동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28"/>
          <p:cNvSpPr/>
          <p:nvPr/>
        </p:nvSpPr>
        <p:spPr>
          <a:xfrm>
            <a:off x="440451" y="1281817"/>
            <a:ext cx="11432402" cy="4756067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675413" y="1405122"/>
            <a:ext cx="3844633" cy="20833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675413" y="3659851"/>
            <a:ext cx="3844633" cy="2236691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4590308" y="1738960"/>
            <a:ext cx="168134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&lt;모든 피처&gt;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트레인 : 0.651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: 0.442</a:t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6356764" y="1405122"/>
            <a:ext cx="3844633" cy="20833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6356764" y="3704908"/>
            <a:ext cx="3844633" cy="20833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10223975" y="1786833"/>
            <a:ext cx="170015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&lt;특정 피처&gt;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트레인 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: 0.344</a:t>
            </a:r>
            <a:endParaRPr/>
          </a:p>
        </p:txBody>
      </p:sp>
      <p:pic>
        <p:nvPicPr>
          <p:cNvPr id="584" name="Google Shape;584;p28"/>
          <p:cNvPicPr preferRelativeResize="0"/>
          <p:nvPr/>
        </p:nvPicPr>
        <p:blipFill rotWithShape="1">
          <a:blip r:embed="rId3">
            <a:alphaModFix/>
          </a:blip>
          <a:srcRect b="0" l="0" r="0" t="16458"/>
          <a:stretch/>
        </p:blipFill>
        <p:spPr>
          <a:xfrm>
            <a:off x="732809" y="3731370"/>
            <a:ext cx="3721923" cy="212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09" y="1446683"/>
            <a:ext cx="3732248" cy="197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7302" y="3753325"/>
            <a:ext cx="3742737" cy="19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8041" y="1452088"/>
            <a:ext cx="3731997" cy="1957054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8"/>
          <p:cNvSpPr txBox="1"/>
          <p:nvPr/>
        </p:nvSpPr>
        <p:spPr>
          <a:xfrm>
            <a:off x="3572488" y="286617"/>
            <a:ext cx="64859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: </a:t>
            </a:r>
            <a:r>
              <a:rPr b="0" i="0" lang="ko-KR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0.6511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balanced_accuracy : </a:t>
            </a:r>
            <a:r>
              <a:rPr b="0" i="0" lang="ko-KR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0.4087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mcc : </a:t>
            </a:r>
            <a:r>
              <a:rPr b="0" i="0" lang="ko-KR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0.5351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"/>
          <p:cNvSpPr/>
          <p:nvPr/>
        </p:nvSpPr>
        <p:spPr>
          <a:xfrm>
            <a:off x="118753" y="124691"/>
            <a:ext cx="11976265" cy="673330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4" name="Google Shape;594;p29"/>
          <p:cNvGrpSpPr/>
          <p:nvPr/>
        </p:nvGrpSpPr>
        <p:grpSpPr>
          <a:xfrm>
            <a:off x="659230" y="324023"/>
            <a:ext cx="2711051" cy="721519"/>
            <a:chOff x="4057081" y="1570120"/>
            <a:chExt cx="2711051" cy="721519"/>
          </a:xfrm>
        </p:grpSpPr>
        <p:sp>
          <p:nvSpPr>
            <p:cNvPr id="595" name="Google Shape;595;p29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6" name="Google Shape;596;p29"/>
            <p:cNvSpPr txBox="1"/>
            <p:nvPr/>
          </p:nvSpPr>
          <p:spPr>
            <a:xfrm>
              <a:off x="4057081" y="1746213"/>
              <a:ext cx="271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분석과정-본운동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29"/>
          <p:cNvSpPr/>
          <p:nvPr/>
        </p:nvSpPr>
        <p:spPr>
          <a:xfrm>
            <a:off x="593916" y="1288473"/>
            <a:ext cx="11311098" cy="4756067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29"/>
          <p:cNvSpPr/>
          <p:nvPr/>
        </p:nvSpPr>
        <p:spPr>
          <a:xfrm>
            <a:off x="768930" y="1436915"/>
            <a:ext cx="3844633" cy="20833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768930" y="3691644"/>
            <a:ext cx="3844633" cy="2236691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29"/>
          <p:cNvSpPr txBox="1"/>
          <p:nvPr/>
        </p:nvSpPr>
        <p:spPr>
          <a:xfrm>
            <a:off x="4674919" y="1742288"/>
            <a:ext cx="171400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&lt;모든 피처&gt;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트레인 0.4099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0.2690</a:t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6450281" y="1436915"/>
            <a:ext cx="3844633" cy="20833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6450281" y="3736701"/>
            <a:ext cx="3844633" cy="20833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29"/>
          <p:cNvSpPr txBox="1"/>
          <p:nvPr/>
        </p:nvSpPr>
        <p:spPr>
          <a:xfrm>
            <a:off x="10287986" y="1729581"/>
            <a:ext cx="167838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&lt;특정 피처&gt;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트레인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0.2523</a:t>
            </a:r>
            <a:endParaRPr/>
          </a:p>
        </p:txBody>
      </p:sp>
      <p:sp>
        <p:nvSpPr>
          <p:cNvPr id="604" name="Google Shape;604;p29"/>
          <p:cNvSpPr txBox="1"/>
          <p:nvPr/>
        </p:nvSpPr>
        <p:spPr>
          <a:xfrm>
            <a:off x="3802078" y="207818"/>
            <a:ext cx="64859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: 0.4099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balanced_accuracy : 0.3252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mcc : 0.2831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913" y="3712950"/>
            <a:ext cx="3843650" cy="221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930" y="1457840"/>
            <a:ext cx="3840674" cy="206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0281" y="3732674"/>
            <a:ext cx="3844632" cy="207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0172" y="1436915"/>
            <a:ext cx="3827814" cy="207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377428" y="991144"/>
            <a:ext cx="11437144" cy="5296117"/>
          </a:xfrm>
          <a:prstGeom prst="rect">
            <a:avLst/>
          </a:prstGeom>
          <a:solidFill>
            <a:srgbClr val="AEABAB"/>
          </a:soli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596694"/>
            <a:ext cx="10515600" cy="685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br>
              <a:rPr b="1" lang="ko-KR"/>
            </a:b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767997" y="3639202"/>
            <a:ext cx="1989374" cy="994687"/>
          </a:xfrm>
          <a:custGeom>
            <a:rect b="b" l="l" r="r" t="t"/>
            <a:pathLst>
              <a:path extrusionOk="0" h="994687" w="1989374">
                <a:moveTo>
                  <a:pt x="0" y="99469"/>
                </a:moveTo>
                <a:cubicBezTo>
                  <a:pt x="0" y="44534"/>
                  <a:pt x="44534" y="0"/>
                  <a:pt x="99469" y="0"/>
                </a:cubicBezTo>
                <a:lnTo>
                  <a:pt x="1889905" y="0"/>
                </a:lnTo>
                <a:cubicBezTo>
                  <a:pt x="1944840" y="0"/>
                  <a:pt x="1989374" y="44534"/>
                  <a:pt x="1989374" y="99469"/>
                </a:cubicBezTo>
                <a:lnTo>
                  <a:pt x="1989374" y="895218"/>
                </a:lnTo>
                <a:cubicBezTo>
                  <a:pt x="1989374" y="950153"/>
                  <a:pt x="1944840" y="994687"/>
                  <a:pt x="1889905" y="994687"/>
                </a:cubicBezTo>
                <a:lnTo>
                  <a:pt x="99469" y="994687"/>
                </a:lnTo>
                <a:cubicBezTo>
                  <a:pt x="44534" y="994687"/>
                  <a:pt x="0" y="950153"/>
                  <a:pt x="0" y="895218"/>
                </a:cubicBezTo>
                <a:lnTo>
                  <a:pt x="0" y="99469"/>
                </a:lnTo>
                <a:close/>
              </a:path>
            </a:pathLst>
          </a:custGeom>
          <a:solidFill>
            <a:srgbClr val="D8D8D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275" lIns="46275" spcFirstLastPara="1" rIns="46275" wrap="square" tIns="46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b="1" i="0" lang="ko-KR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분석대상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rot="-2829178">
            <a:off x="2588426" y="3691833"/>
            <a:ext cx="1170145" cy="31508"/>
          </a:xfrm>
          <a:custGeom>
            <a:rect b="b" l="l" r="r" t="t"/>
            <a:pathLst>
              <a:path extrusionOk="0" h="31508" w="1170145">
                <a:moveTo>
                  <a:pt x="0" y="15754"/>
                </a:moveTo>
                <a:lnTo>
                  <a:pt x="1170145" y="15754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568500" spcFirstLastPara="1" rIns="5685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571374" y="2781285"/>
            <a:ext cx="1989374" cy="994687"/>
          </a:xfrm>
          <a:custGeom>
            <a:rect b="b" l="l" r="r" t="t"/>
            <a:pathLst>
              <a:path extrusionOk="0" h="994687" w="1989374">
                <a:moveTo>
                  <a:pt x="0" y="99469"/>
                </a:moveTo>
                <a:cubicBezTo>
                  <a:pt x="0" y="44534"/>
                  <a:pt x="44534" y="0"/>
                  <a:pt x="99469" y="0"/>
                </a:cubicBezTo>
                <a:lnTo>
                  <a:pt x="1889905" y="0"/>
                </a:lnTo>
                <a:cubicBezTo>
                  <a:pt x="1944840" y="0"/>
                  <a:pt x="1989374" y="44534"/>
                  <a:pt x="1989374" y="99469"/>
                </a:cubicBezTo>
                <a:lnTo>
                  <a:pt x="1989374" y="895218"/>
                </a:lnTo>
                <a:cubicBezTo>
                  <a:pt x="1989374" y="950153"/>
                  <a:pt x="1944840" y="994687"/>
                  <a:pt x="1889905" y="994687"/>
                </a:cubicBezTo>
                <a:lnTo>
                  <a:pt x="99469" y="994687"/>
                </a:lnTo>
                <a:cubicBezTo>
                  <a:pt x="44534" y="994687"/>
                  <a:pt x="0" y="950153"/>
                  <a:pt x="0" y="895218"/>
                </a:cubicBezTo>
                <a:lnTo>
                  <a:pt x="0" y="99469"/>
                </a:lnTo>
                <a:close/>
              </a:path>
            </a:pathLst>
          </a:custGeom>
          <a:solidFill>
            <a:srgbClr val="D8D8D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275" lIns="46275" spcFirstLastPara="1" rIns="46275" wrap="square" tIns="46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b="1" i="0" lang="ko-KR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분석방법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-2142401">
            <a:off x="5468639" y="2976902"/>
            <a:ext cx="979969" cy="31508"/>
          </a:xfrm>
          <a:custGeom>
            <a:rect b="b" l="l" r="r" t="t"/>
            <a:pathLst>
              <a:path extrusionOk="0" h="31508" w="979969">
                <a:moveTo>
                  <a:pt x="0" y="15754"/>
                </a:moveTo>
                <a:lnTo>
                  <a:pt x="979969" y="15754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478175" spcFirstLastPara="1" rIns="478175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356499" y="2209340"/>
            <a:ext cx="1989374" cy="994687"/>
          </a:xfrm>
          <a:custGeom>
            <a:rect b="b" l="l" r="r" t="t"/>
            <a:pathLst>
              <a:path extrusionOk="0" h="994687" w="1989374">
                <a:moveTo>
                  <a:pt x="0" y="99469"/>
                </a:moveTo>
                <a:cubicBezTo>
                  <a:pt x="0" y="44534"/>
                  <a:pt x="44534" y="0"/>
                  <a:pt x="99469" y="0"/>
                </a:cubicBezTo>
                <a:lnTo>
                  <a:pt x="1889905" y="0"/>
                </a:lnTo>
                <a:cubicBezTo>
                  <a:pt x="1944840" y="0"/>
                  <a:pt x="1989374" y="44534"/>
                  <a:pt x="1989374" y="99469"/>
                </a:cubicBezTo>
                <a:lnTo>
                  <a:pt x="1989374" y="895218"/>
                </a:lnTo>
                <a:cubicBezTo>
                  <a:pt x="1989374" y="950153"/>
                  <a:pt x="1944840" y="994687"/>
                  <a:pt x="1889905" y="994687"/>
                </a:cubicBezTo>
                <a:lnTo>
                  <a:pt x="99469" y="994687"/>
                </a:lnTo>
                <a:cubicBezTo>
                  <a:pt x="44534" y="994687"/>
                  <a:pt x="0" y="950153"/>
                  <a:pt x="0" y="895218"/>
                </a:cubicBezTo>
                <a:lnTo>
                  <a:pt x="0" y="99469"/>
                </a:lnTo>
                <a:close/>
              </a:path>
            </a:pathLst>
          </a:custGeom>
          <a:solidFill>
            <a:srgbClr val="D8D8D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275" lIns="46275" spcFirstLastPara="1" rIns="46275" wrap="square" tIns="46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b="1" i="0" lang="ko-KR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통찰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2142401">
            <a:off x="5468639" y="3548847"/>
            <a:ext cx="979969" cy="31508"/>
          </a:xfrm>
          <a:custGeom>
            <a:rect b="b" l="l" r="r" t="t"/>
            <a:pathLst>
              <a:path extrusionOk="0" h="31508" w="979969">
                <a:moveTo>
                  <a:pt x="0" y="15754"/>
                </a:moveTo>
                <a:lnTo>
                  <a:pt x="979969" y="15754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478175" spcFirstLastPara="1" rIns="478175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356499" y="3353230"/>
            <a:ext cx="1989374" cy="994687"/>
          </a:xfrm>
          <a:custGeom>
            <a:rect b="b" l="l" r="r" t="t"/>
            <a:pathLst>
              <a:path extrusionOk="0" h="994687" w="1989374">
                <a:moveTo>
                  <a:pt x="0" y="99469"/>
                </a:moveTo>
                <a:cubicBezTo>
                  <a:pt x="0" y="44534"/>
                  <a:pt x="44534" y="0"/>
                  <a:pt x="99469" y="0"/>
                </a:cubicBezTo>
                <a:lnTo>
                  <a:pt x="1889905" y="0"/>
                </a:lnTo>
                <a:cubicBezTo>
                  <a:pt x="1944840" y="0"/>
                  <a:pt x="1989374" y="44534"/>
                  <a:pt x="1989374" y="99469"/>
                </a:cubicBezTo>
                <a:lnTo>
                  <a:pt x="1989374" y="895218"/>
                </a:lnTo>
                <a:cubicBezTo>
                  <a:pt x="1989374" y="950153"/>
                  <a:pt x="1944840" y="994687"/>
                  <a:pt x="1889905" y="994687"/>
                </a:cubicBezTo>
                <a:lnTo>
                  <a:pt x="99469" y="994687"/>
                </a:lnTo>
                <a:cubicBezTo>
                  <a:pt x="44534" y="994687"/>
                  <a:pt x="0" y="950153"/>
                  <a:pt x="0" y="895218"/>
                </a:cubicBezTo>
                <a:lnTo>
                  <a:pt x="0" y="99469"/>
                </a:lnTo>
                <a:close/>
              </a:path>
            </a:pathLst>
          </a:custGeom>
          <a:solidFill>
            <a:srgbClr val="D8D8D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275" lIns="46275" spcFirstLastPara="1" rIns="46275" wrap="square" tIns="46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b="1" i="0" lang="ko-KR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발견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 rot="2829178">
            <a:off x="2588426" y="4549751"/>
            <a:ext cx="1170145" cy="31508"/>
          </a:xfrm>
          <a:custGeom>
            <a:rect b="b" l="l" r="r" t="t"/>
            <a:pathLst>
              <a:path extrusionOk="0" h="31508" w="1170145">
                <a:moveTo>
                  <a:pt x="0" y="15754"/>
                </a:moveTo>
                <a:lnTo>
                  <a:pt x="1170145" y="15754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568500" spcFirstLastPara="1" rIns="5685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571374" y="4497121"/>
            <a:ext cx="1989374" cy="994687"/>
          </a:xfrm>
          <a:custGeom>
            <a:rect b="b" l="l" r="r" t="t"/>
            <a:pathLst>
              <a:path extrusionOk="0" h="994687" w="1989374">
                <a:moveTo>
                  <a:pt x="0" y="99469"/>
                </a:moveTo>
                <a:cubicBezTo>
                  <a:pt x="0" y="44534"/>
                  <a:pt x="44534" y="0"/>
                  <a:pt x="99469" y="0"/>
                </a:cubicBezTo>
                <a:lnTo>
                  <a:pt x="1889905" y="0"/>
                </a:lnTo>
                <a:cubicBezTo>
                  <a:pt x="1944840" y="0"/>
                  <a:pt x="1989374" y="44534"/>
                  <a:pt x="1989374" y="99469"/>
                </a:cubicBezTo>
                <a:lnTo>
                  <a:pt x="1989374" y="895218"/>
                </a:lnTo>
                <a:cubicBezTo>
                  <a:pt x="1989374" y="950153"/>
                  <a:pt x="1944840" y="994687"/>
                  <a:pt x="1889905" y="994687"/>
                </a:cubicBezTo>
                <a:lnTo>
                  <a:pt x="99469" y="994687"/>
                </a:lnTo>
                <a:cubicBezTo>
                  <a:pt x="44534" y="994687"/>
                  <a:pt x="0" y="950153"/>
                  <a:pt x="0" y="895218"/>
                </a:cubicBezTo>
                <a:lnTo>
                  <a:pt x="0" y="99469"/>
                </a:lnTo>
                <a:close/>
              </a:path>
            </a:pathLst>
          </a:custGeom>
          <a:solidFill>
            <a:srgbClr val="D8D8D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275" lIns="46275" spcFirstLastPara="1" rIns="46275" wrap="square" tIns="46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b="1" i="0" lang="ko-KR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분석방법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5560749" y="4978710"/>
            <a:ext cx="795749" cy="31508"/>
          </a:xfrm>
          <a:custGeom>
            <a:rect b="b" l="l" r="r" t="t"/>
            <a:pathLst>
              <a:path extrusionOk="0" h="31508" w="795749">
                <a:moveTo>
                  <a:pt x="0" y="15754"/>
                </a:moveTo>
                <a:lnTo>
                  <a:pt x="795749" y="15754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390675" spcFirstLastPara="1" rIns="390675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356499" y="4497121"/>
            <a:ext cx="1989374" cy="994687"/>
          </a:xfrm>
          <a:custGeom>
            <a:rect b="b" l="l" r="r" t="t"/>
            <a:pathLst>
              <a:path extrusionOk="0" h="994687" w="1989374">
                <a:moveTo>
                  <a:pt x="0" y="99469"/>
                </a:moveTo>
                <a:cubicBezTo>
                  <a:pt x="0" y="44534"/>
                  <a:pt x="44534" y="0"/>
                  <a:pt x="99469" y="0"/>
                </a:cubicBezTo>
                <a:lnTo>
                  <a:pt x="1889905" y="0"/>
                </a:lnTo>
                <a:cubicBezTo>
                  <a:pt x="1944840" y="0"/>
                  <a:pt x="1989374" y="44534"/>
                  <a:pt x="1989374" y="99469"/>
                </a:cubicBezTo>
                <a:lnTo>
                  <a:pt x="1989374" y="895218"/>
                </a:lnTo>
                <a:cubicBezTo>
                  <a:pt x="1989374" y="950153"/>
                  <a:pt x="1944840" y="994687"/>
                  <a:pt x="1889905" y="994687"/>
                </a:cubicBezTo>
                <a:lnTo>
                  <a:pt x="99469" y="994687"/>
                </a:lnTo>
                <a:cubicBezTo>
                  <a:pt x="44534" y="994687"/>
                  <a:pt x="0" y="950153"/>
                  <a:pt x="0" y="895218"/>
                </a:cubicBezTo>
                <a:lnTo>
                  <a:pt x="0" y="99469"/>
                </a:lnTo>
                <a:close/>
              </a:path>
            </a:pathLst>
          </a:custGeom>
          <a:solidFill>
            <a:srgbClr val="D8D8D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275" lIns="46275" spcFirstLastPara="1" rIns="46275" wrap="square" tIns="46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b="1" i="0" lang="ko-KR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하향식 접근</a:t>
            </a:r>
            <a:endParaRPr/>
          </a:p>
        </p:txBody>
      </p:sp>
      <p:grpSp>
        <p:nvGrpSpPr>
          <p:cNvPr id="114" name="Google Shape;114;p3"/>
          <p:cNvGrpSpPr/>
          <p:nvPr/>
        </p:nvGrpSpPr>
        <p:grpSpPr>
          <a:xfrm>
            <a:off x="9043920" y="2736676"/>
            <a:ext cx="1989374" cy="994687"/>
            <a:chOff x="5572728" y="1199937"/>
            <a:chExt cx="1989374" cy="994687"/>
          </a:xfrm>
        </p:grpSpPr>
        <p:sp>
          <p:nvSpPr>
            <p:cNvPr id="115" name="Google Shape;115;p3"/>
            <p:cNvSpPr/>
            <p:nvPr/>
          </p:nvSpPr>
          <p:spPr>
            <a:xfrm>
              <a:off x="5572728" y="1199937"/>
              <a:ext cx="1989374" cy="994687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5601861" y="1229070"/>
              <a:ext cx="1931108" cy="936421"/>
            </a:xfrm>
            <a:prstGeom prst="rect">
              <a:avLst/>
            </a:prstGeom>
            <a:solidFill>
              <a:srgbClr val="D8D8D8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Malgun Gothic"/>
                <a:buNone/>
              </a:pPr>
              <a:r>
                <a:rPr b="1" i="0" lang="ko-KR" sz="2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상향식 접근</a:t>
              </a:r>
              <a:endParaRPr/>
            </a:p>
          </p:txBody>
        </p:sp>
      </p:grpSp>
      <p:cxnSp>
        <p:nvCxnSpPr>
          <p:cNvPr id="117" name="Google Shape;117;p3"/>
          <p:cNvCxnSpPr>
            <a:endCxn id="115" idx="1"/>
          </p:cNvCxnSpPr>
          <p:nvPr/>
        </p:nvCxnSpPr>
        <p:spPr>
          <a:xfrm>
            <a:off x="8324520" y="2736620"/>
            <a:ext cx="719400" cy="49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3"/>
          <p:cNvCxnSpPr/>
          <p:nvPr/>
        </p:nvCxnSpPr>
        <p:spPr>
          <a:xfrm flipH="1" rot="10800000">
            <a:off x="8295903" y="3263153"/>
            <a:ext cx="776715" cy="67494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"/>
          <p:cNvSpPr txBox="1"/>
          <p:nvPr/>
        </p:nvSpPr>
        <p:spPr>
          <a:xfrm>
            <a:off x="7267074" y="-1886552"/>
            <a:ext cx="2531444" cy="65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757371" y="3181250"/>
            <a:ext cx="573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761332" y="4693835"/>
            <a:ext cx="581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5658452" y="3588345"/>
            <a:ext cx="573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622486" y="2610531"/>
            <a:ext cx="581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5560748" y="4625132"/>
            <a:ext cx="795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8298141" y="3088579"/>
            <a:ext cx="795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53656" y="842038"/>
            <a:ext cx="4461269" cy="685841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분석접근방식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"/>
          <p:cNvSpPr/>
          <p:nvPr/>
        </p:nvSpPr>
        <p:spPr>
          <a:xfrm>
            <a:off x="118753" y="124691"/>
            <a:ext cx="11976265" cy="673330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14" name="Google Shape;614;p30"/>
          <p:cNvGrpSpPr/>
          <p:nvPr/>
        </p:nvGrpSpPr>
        <p:grpSpPr>
          <a:xfrm>
            <a:off x="677043" y="366696"/>
            <a:ext cx="2711051" cy="721519"/>
            <a:chOff x="4057081" y="1570120"/>
            <a:chExt cx="2711051" cy="721519"/>
          </a:xfrm>
        </p:grpSpPr>
        <p:sp>
          <p:nvSpPr>
            <p:cNvPr id="615" name="Google Shape;615;p30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6" name="Google Shape;616;p30"/>
            <p:cNvSpPr txBox="1"/>
            <p:nvPr/>
          </p:nvSpPr>
          <p:spPr>
            <a:xfrm>
              <a:off x="4057081" y="1746213"/>
              <a:ext cx="27110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분석과정-마무리운동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30"/>
          <p:cNvSpPr/>
          <p:nvPr/>
        </p:nvSpPr>
        <p:spPr>
          <a:xfrm>
            <a:off x="611729" y="1331146"/>
            <a:ext cx="11311098" cy="4756067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30"/>
          <p:cNvSpPr/>
          <p:nvPr/>
        </p:nvSpPr>
        <p:spPr>
          <a:xfrm>
            <a:off x="786743" y="1479588"/>
            <a:ext cx="3844633" cy="20833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9" name="Google Shape;619;p30"/>
          <p:cNvPicPr preferRelativeResize="0"/>
          <p:nvPr/>
        </p:nvPicPr>
        <p:blipFill rotWithShape="1">
          <a:blip r:embed="rId3">
            <a:alphaModFix/>
          </a:blip>
          <a:srcRect b="1250" l="2689" r="-1400" t="-1250"/>
          <a:stretch/>
        </p:blipFill>
        <p:spPr>
          <a:xfrm>
            <a:off x="931226" y="1559299"/>
            <a:ext cx="3332016" cy="1938517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0"/>
          <p:cNvSpPr/>
          <p:nvPr/>
        </p:nvSpPr>
        <p:spPr>
          <a:xfrm>
            <a:off x="786743" y="3734317"/>
            <a:ext cx="3844633" cy="2236691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21" name="Google Shape;621;p30"/>
          <p:cNvPicPr preferRelativeResize="0"/>
          <p:nvPr/>
        </p:nvPicPr>
        <p:blipFill rotWithShape="1">
          <a:blip r:embed="rId4">
            <a:alphaModFix/>
          </a:blip>
          <a:srcRect b="0" l="3033" r="7404" t="0"/>
          <a:stretch/>
        </p:blipFill>
        <p:spPr>
          <a:xfrm>
            <a:off x="818413" y="3857199"/>
            <a:ext cx="3745171" cy="205187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0"/>
          <p:cNvSpPr txBox="1"/>
          <p:nvPr/>
        </p:nvSpPr>
        <p:spPr>
          <a:xfrm>
            <a:off x="4754088" y="1802753"/>
            <a:ext cx="159129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&lt;모든 피처&gt;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트레인 0.611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0.435</a:t>
            </a: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6468094" y="1479588"/>
            <a:ext cx="3844633" cy="20833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30"/>
          <p:cNvSpPr/>
          <p:nvPr/>
        </p:nvSpPr>
        <p:spPr>
          <a:xfrm>
            <a:off x="6468094" y="3779374"/>
            <a:ext cx="3844633" cy="2083318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30"/>
          <p:cNvSpPr txBox="1"/>
          <p:nvPr/>
        </p:nvSpPr>
        <p:spPr>
          <a:xfrm>
            <a:off x="10345384" y="1719627"/>
            <a:ext cx="154478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&lt;특정 피처&gt;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트레인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0.378</a:t>
            </a:r>
            <a:endParaRPr/>
          </a:p>
        </p:txBody>
      </p:sp>
      <p:pic>
        <p:nvPicPr>
          <p:cNvPr id="626" name="Google Shape;62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9430" y="3824898"/>
            <a:ext cx="3721960" cy="199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5369" y="1547531"/>
            <a:ext cx="3716021" cy="195028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0"/>
          <p:cNvSpPr txBox="1"/>
          <p:nvPr/>
        </p:nvSpPr>
        <p:spPr>
          <a:xfrm>
            <a:off x="3826819" y="255319"/>
            <a:ext cx="64859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: 0.6117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balanced_accuracy : 0.2942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mcc : 0.4564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/>
          <p:nvPr/>
        </p:nvSpPr>
        <p:spPr>
          <a:xfrm>
            <a:off x="118753" y="124691"/>
            <a:ext cx="11976265" cy="673330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4" name="Google Shape;634;p31"/>
          <p:cNvGrpSpPr/>
          <p:nvPr/>
        </p:nvGrpSpPr>
        <p:grpSpPr>
          <a:xfrm>
            <a:off x="985801" y="644657"/>
            <a:ext cx="2711051" cy="721519"/>
            <a:chOff x="4057081" y="1570120"/>
            <a:chExt cx="2711051" cy="721519"/>
          </a:xfrm>
        </p:grpSpPr>
        <p:sp>
          <p:nvSpPr>
            <p:cNvPr id="635" name="Google Shape;635;p31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31"/>
            <p:cNvSpPr txBox="1"/>
            <p:nvPr/>
          </p:nvSpPr>
          <p:spPr>
            <a:xfrm>
              <a:off x="4057081" y="1698888"/>
              <a:ext cx="271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결과 출력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31"/>
          <p:cNvSpPr/>
          <p:nvPr/>
        </p:nvSpPr>
        <p:spPr>
          <a:xfrm>
            <a:off x="920487" y="1670085"/>
            <a:ext cx="10646080" cy="4292417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31"/>
          <p:cNvSpPr txBox="1"/>
          <p:nvPr/>
        </p:nvSpPr>
        <p:spPr>
          <a:xfrm>
            <a:off x="1149066" y="1927127"/>
            <a:ext cx="105896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나이 성별 키 몸무게 신체측정점수를 입력할 수 있도록 함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입력된 정보를 기반으로 필요한 운동의 종류와 종목을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준비운동, 본운동, 마무리운동 별로 3개씩 출력해줌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1"/>
          <p:cNvSpPr txBox="1"/>
          <p:nvPr/>
        </p:nvSpPr>
        <p:spPr>
          <a:xfrm>
            <a:off x="1149066" y="3216479"/>
            <a:ext cx="10589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예시) 본인 정보 입력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1"/>
          <p:cNvSpPr/>
          <p:nvPr/>
        </p:nvSpPr>
        <p:spPr>
          <a:xfrm>
            <a:off x="1149065" y="3944584"/>
            <a:ext cx="4515465" cy="1243331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1"/>
          <p:cNvSpPr/>
          <p:nvPr/>
        </p:nvSpPr>
        <p:spPr>
          <a:xfrm>
            <a:off x="5961655" y="4044368"/>
            <a:ext cx="5423066" cy="730502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2" name="Google Shape;642;p31"/>
          <p:cNvGrpSpPr/>
          <p:nvPr/>
        </p:nvGrpSpPr>
        <p:grpSpPr>
          <a:xfrm>
            <a:off x="5941989" y="3096369"/>
            <a:ext cx="5423066" cy="730502"/>
            <a:chOff x="6925295" y="336030"/>
            <a:chExt cx="3895105" cy="1847125"/>
          </a:xfrm>
        </p:grpSpPr>
        <p:sp>
          <p:nvSpPr>
            <p:cNvPr id="643" name="Google Shape;643;p31"/>
            <p:cNvSpPr/>
            <p:nvPr/>
          </p:nvSpPr>
          <p:spPr>
            <a:xfrm>
              <a:off x="6925295" y="336030"/>
              <a:ext cx="3895105" cy="1847125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4" name="Google Shape;644;p31"/>
            <p:cNvSpPr txBox="1"/>
            <p:nvPr/>
          </p:nvSpPr>
          <p:spPr>
            <a:xfrm>
              <a:off x="8166885" y="812546"/>
              <a:ext cx="1888069" cy="933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사진7 준비운동결과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31"/>
          <p:cNvSpPr/>
          <p:nvPr/>
        </p:nvSpPr>
        <p:spPr>
          <a:xfrm>
            <a:off x="5995060" y="4960676"/>
            <a:ext cx="5369995" cy="730502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6" name="Google Shape;646;p31"/>
          <p:cNvPicPr preferRelativeResize="0"/>
          <p:nvPr/>
        </p:nvPicPr>
        <p:blipFill rotWithShape="1">
          <a:blip r:embed="rId3">
            <a:alphaModFix/>
          </a:blip>
          <a:srcRect b="0" l="0" r="5650" t="0"/>
          <a:stretch/>
        </p:blipFill>
        <p:spPr>
          <a:xfrm>
            <a:off x="1234264" y="3988377"/>
            <a:ext cx="4359929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3530" y="3147389"/>
            <a:ext cx="5336393" cy="58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2066" y="4992367"/>
            <a:ext cx="5235982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31"/>
          <p:cNvPicPr preferRelativeResize="0"/>
          <p:nvPr/>
        </p:nvPicPr>
        <p:blipFill rotWithShape="1">
          <a:blip r:embed="rId6">
            <a:alphaModFix/>
          </a:blip>
          <a:srcRect b="0" l="0" r="0" t="6118"/>
          <a:stretch/>
        </p:blipFill>
        <p:spPr>
          <a:xfrm>
            <a:off x="5961691" y="4062433"/>
            <a:ext cx="5436731" cy="680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2"/>
          <p:cNvSpPr/>
          <p:nvPr/>
        </p:nvSpPr>
        <p:spPr>
          <a:xfrm>
            <a:off x="107867" y="62346"/>
            <a:ext cx="11976265" cy="673330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5" name="Google Shape;655;p32"/>
          <p:cNvGrpSpPr/>
          <p:nvPr/>
        </p:nvGrpSpPr>
        <p:grpSpPr>
          <a:xfrm>
            <a:off x="688919" y="464743"/>
            <a:ext cx="2711051" cy="721519"/>
            <a:chOff x="4270838" y="1645526"/>
            <a:chExt cx="2711051" cy="721519"/>
          </a:xfrm>
        </p:grpSpPr>
        <p:sp>
          <p:nvSpPr>
            <p:cNvPr id="656" name="Google Shape;656;p32"/>
            <p:cNvSpPr/>
            <p:nvPr/>
          </p:nvSpPr>
          <p:spPr>
            <a:xfrm>
              <a:off x="4270839" y="1645526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7" name="Google Shape;657;p32"/>
            <p:cNvSpPr txBox="1"/>
            <p:nvPr/>
          </p:nvSpPr>
          <p:spPr>
            <a:xfrm>
              <a:off x="4270838" y="1798214"/>
              <a:ext cx="271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목표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Google Shape;658;p32"/>
          <p:cNvSpPr/>
          <p:nvPr/>
        </p:nvSpPr>
        <p:spPr>
          <a:xfrm>
            <a:off x="688920" y="1350157"/>
            <a:ext cx="11180468" cy="1215619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32"/>
          <p:cNvSpPr txBox="1"/>
          <p:nvPr/>
        </p:nvSpPr>
        <p:spPr>
          <a:xfrm>
            <a:off x="854011" y="1498477"/>
            <a:ext cx="105896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사람 개개인의 조건 및 운동능력을 활용하여 개인 맞춤형 운동방법을 제시한다.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운동방법은 준비운동, 본운동, 마무리운동별로 나누어 제시한다.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0" name="Google Shape;660;p32"/>
          <p:cNvGrpSpPr/>
          <p:nvPr/>
        </p:nvGrpSpPr>
        <p:grpSpPr>
          <a:xfrm>
            <a:off x="688918" y="2847126"/>
            <a:ext cx="2711052" cy="721519"/>
            <a:chOff x="4270837" y="1245481"/>
            <a:chExt cx="2711052" cy="721519"/>
          </a:xfrm>
        </p:grpSpPr>
        <p:sp>
          <p:nvSpPr>
            <p:cNvPr id="661" name="Google Shape;661;p32"/>
            <p:cNvSpPr/>
            <p:nvPr/>
          </p:nvSpPr>
          <p:spPr>
            <a:xfrm>
              <a:off x="4270839" y="1245481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2" name="Google Shape;662;p32"/>
            <p:cNvSpPr txBox="1"/>
            <p:nvPr/>
          </p:nvSpPr>
          <p:spPr>
            <a:xfrm>
              <a:off x="4270837" y="1377177"/>
              <a:ext cx="271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한계점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3" name="Google Shape;663;p32"/>
          <p:cNvSpPr/>
          <p:nvPr/>
        </p:nvSpPr>
        <p:spPr>
          <a:xfrm>
            <a:off x="688919" y="3684181"/>
            <a:ext cx="11180469" cy="2346082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32"/>
          <p:cNvSpPr txBox="1"/>
          <p:nvPr/>
        </p:nvSpPr>
        <p:spPr>
          <a:xfrm>
            <a:off x="1030312" y="3809417"/>
            <a:ext cx="10839076" cy="244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운동 하나하나를 모두 타겟의 카테고리로 잡을 수 없었다.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따라서 정말 완벽하게 개개인의 조건에 맞춘 운동을 추천하기에는 무리가 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운동처방은 트레이너별로 선호도가 다를 수 있어 통일성이 부족하다.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운동이 하나의 효과와 금기만 가지는 것이 아니기 때문에 카테고리를 더 세분화하여야 하지만 위와 같은 이유로 더 많은 카테고리를 나눌 수 없었다.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7CAAC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0" name="Google Shape;670;p33"/>
          <p:cNvGrpSpPr/>
          <p:nvPr/>
        </p:nvGrpSpPr>
        <p:grpSpPr>
          <a:xfrm>
            <a:off x="2852299" y="2066307"/>
            <a:ext cx="6647957" cy="1818501"/>
            <a:chOff x="4713576" y="2340728"/>
            <a:chExt cx="2737949" cy="721519"/>
          </a:xfrm>
        </p:grpSpPr>
        <p:sp>
          <p:nvSpPr>
            <p:cNvPr id="671" name="Google Shape;671;p33"/>
            <p:cNvSpPr/>
            <p:nvPr/>
          </p:nvSpPr>
          <p:spPr>
            <a:xfrm>
              <a:off x="4740475" y="2340728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2" name="Google Shape;672;p33"/>
            <p:cNvSpPr txBox="1"/>
            <p:nvPr/>
          </p:nvSpPr>
          <p:spPr>
            <a:xfrm>
              <a:off x="4713576" y="2549803"/>
              <a:ext cx="2711051" cy="402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결론</a:t>
              </a:r>
              <a:endParaRPr b="1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/>
          <p:nvPr/>
        </p:nvSpPr>
        <p:spPr>
          <a:xfrm>
            <a:off x="514350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8" name="Google Shape;678;p34"/>
          <p:cNvGrpSpPr/>
          <p:nvPr/>
        </p:nvGrpSpPr>
        <p:grpSpPr>
          <a:xfrm>
            <a:off x="1019199" y="676850"/>
            <a:ext cx="2711051" cy="721519"/>
            <a:chOff x="4057080" y="1570120"/>
            <a:chExt cx="2711051" cy="721519"/>
          </a:xfrm>
        </p:grpSpPr>
        <p:sp>
          <p:nvSpPr>
            <p:cNvPr id="679" name="Google Shape;679;p34"/>
            <p:cNvSpPr/>
            <p:nvPr/>
          </p:nvSpPr>
          <p:spPr>
            <a:xfrm>
              <a:off x="4057081" y="1570120"/>
              <a:ext cx="2711050" cy="721519"/>
            </a:xfrm>
            <a:prstGeom prst="rect">
              <a:avLst/>
            </a:prstGeom>
            <a:solidFill>
              <a:schemeClr val="lt1"/>
            </a:solidFill>
            <a:ln cap="flat" cmpd="sng" w="730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p34"/>
            <p:cNvSpPr txBox="1"/>
            <p:nvPr/>
          </p:nvSpPr>
          <p:spPr>
            <a:xfrm>
              <a:off x="4057080" y="1658764"/>
              <a:ext cx="27110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결론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34"/>
          <p:cNvSpPr/>
          <p:nvPr/>
        </p:nvSpPr>
        <p:spPr>
          <a:xfrm>
            <a:off x="953886" y="1702278"/>
            <a:ext cx="10646080" cy="4086943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34"/>
          <p:cNvSpPr txBox="1"/>
          <p:nvPr/>
        </p:nvSpPr>
        <p:spPr>
          <a:xfrm>
            <a:off x="1229966" y="1768038"/>
            <a:ext cx="1058969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문화 빅데이터플랫폼에서 제공하는 체력측정 및 운동처방 종합데이터를 기반으로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개인의 운동신체나이, 운동능력점수를 알아보고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개인의 특성에 맞춘 운동을 추천하는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‘</a:t>
            </a: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운동헬스케어서비스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’를 구현하고자 하였다.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이를 통해 전국민적 헬스케어 플렛폼을 구축하고자 한다.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추후 더 많은 데이터 수집과 모델링향상을 통해 주기적인 업데이트를 시행한다면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더욱 정교한 서비스를 구현할 수 있을것이다.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5"/>
          <p:cNvSpPr/>
          <p:nvPr/>
        </p:nvSpPr>
        <p:spPr>
          <a:xfrm>
            <a:off x="1876300" y="-13640"/>
            <a:ext cx="10315699" cy="6871640"/>
          </a:xfrm>
          <a:prstGeom prst="rect">
            <a:avLst/>
          </a:prstGeom>
          <a:noFill/>
          <a:ln>
            <a:noFill/>
          </a:ln>
        </p:spPr>
      </p:sp>
      <p:sp>
        <p:nvSpPr>
          <p:cNvPr id="688" name="Google Shape;688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81000">
                <a:srgbClr val="F4B081"/>
              </a:gs>
              <a:gs pos="100000">
                <a:srgbClr val="F4B08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5"/>
          <p:cNvSpPr/>
          <p:nvPr/>
        </p:nvSpPr>
        <p:spPr>
          <a:xfrm>
            <a:off x="950026" y="1124746"/>
            <a:ext cx="4447309" cy="4608508"/>
          </a:xfrm>
          <a:prstGeom prst="rect">
            <a:avLst/>
          </a:prstGeom>
          <a:solidFill>
            <a:schemeClr val="lt1">
              <a:alpha val="82745"/>
            </a:schemeClr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발표를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마치겠습니다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2000" cy="6905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-6045980" y="585832"/>
            <a:ext cx="7197264" cy="7197264"/>
          </a:xfrm>
          <a:prstGeom prst="blockArc">
            <a:avLst>
              <a:gd fmla="val 18900000" name="adj1"/>
              <a:gd fmla="val 2700000" name="adj2"/>
              <a:gd fmla="val 300" name="adj3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02557" y="1922010"/>
            <a:ext cx="10728240" cy="822593"/>
          </a:xfrm>
          <a:custGeom>
            <a:rect b="b" l="l" r="r" t="t"/>
            <a:pathLst>
              <a:path extrusionOk="0" h="822593" w="10728240">
                <a:moveTo>
                  <a:pt x="0" y="0"/>
                </a:moveTo>
                <a:lnTo>
                  <a:pt x="10728240" y="0"/>
                </a:lnTo>
                <a:lnTo>
                  <a:pt x="10728240" y="822593"/>
                </a:lnTo>
                <a:lnTo>
                  <a:pt x="0" y="822593"/>
                </a:lnTo>
                <a:lnTo>
                  <a:pt x="0" y="0"/>
                </a:lnTo>
                <a:close/>
              </a:path>
            </a:pathLst>
          </a:custGeom>
          <a:solidFill>
            <a:srgbClr val="C7BFE6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1275" lIns="652925" spcFirstLastPara="1" rIns="81275" wrap="square" tIns="81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배보람 : 전문지식 -        / 습득 -  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88436" y="1836999"/>
            <a:ext cx="1028241" cy="1028241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1074169" y="3156115"/>
            <a:ext cx="10256628" cy="822593"/>
          </a:xfrm>
          <a:custGeom>
            <a:rect b="b" l="l" r="r" t="t"/>
            <a:pathLst>
              <a:path extrusionOk="0" h="822593" w="10256628">
                <a:moveTo>
                  <a:pt x="0" y="0"/>
                </a:moveTo>
                <a:lnTo>
                  <a:pt x="10256628" y="0"/>
                </a:lnTo>
                <a:lnTo>
                  <a:pt x="10256628" y="822593"/>
                </a:lnTo>
                <a:lnTo>
                  <a:pt x="0" y="822593"/>
                </a:lnTo>
                <a:lnTo>
                  <a:pt x="0" y="0"/>
                </a:lnTo>
                <a:close/>
              </a:path>
            </a:pathLst>
          </a:custGeom>
          <a:solidFill>
            <a:srgbClr val="EEDAE7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1275" lIns="652925" spcFirstLastPara="1" rIns="81275" wrap="square" tIns="81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이수진 : 경험적 지식 -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60048" y="3053290"/>
            <a:ext cx="1028241" cy="1028241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1074169" y="4390219"/>
            <a:ext cx="10256628" cy="822593"/>
          </a:xfrm>
          <a:custGeom>
            <a:rect b="b" l="l" r="r" t="t"/>
            <a:pathLst>
              <a:path extrusionOk="0" h="822593" w="10256628">
                <a:moveTo>
                  <a:pt x="0" y="0"/>
                </a:moveTo>
                <a:lnTo>
                  <a:pt x="10256628" y="0"/>
                </a:lnTo>
                <a:lnTo>
                  <a:pt x="10256628" y="822593"/>
                </a:lnTo>
                <a:lnTo>
                  <a:pt x="0" y="822593"/>
                </a:lnTo>
                <a:lnTo>
                  <a:pt x="0" y="0"/>
                </a:lnTo>
                <a:close/>
              </a:path>
            </a:pathLst>
          </a:custGeom>
          <a:solidFill>
            <a:srgbClr val="A3B07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1275" lIns="652925" spcFirstLastPara="1" rIns="81275" wrap="square" tIns="81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박윤미 : 전문지식 -       / 습득 -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560048" y="4287395"/>
            <a:ext cx="1028241" cy="1028241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602557" y="5624323"/>
            <a:ext cx="10728240" cy="822593"/>
          </a:xfrm>
          <a:custGeom>
            <a:rect b="b" l="l" r="r" t="t"/>
            <a:pathLst>
              <a:path extrusionOk="0" h="822593" w="10728240">
                <a:moveTo>
                  <a:pt x="0" y="0"/>
                </a:moveTo>
                <a:lnTo>
                  <a:pt x="10728240" y="0"/>
                </a:lnTo>
                <a:lnTo>
                  <a:pt x="10728240" y="822593"/>
                </a:lnTo>
                <a:lnTo>
                  <a:pt x="0" y="822593"/>
                </a:lnTo>
                <a:lnTo>
                  <a:pt x="0" y="0"/>
                </a:lnTo>
                <a:close/>
              </a:path>
            </a:pathLst>
          </a:custGeom>
          <a:solidFill>
            <a:srgbClr val="FDE8C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1275" lIns="652925" spcFirstLastPara="1" rIns="81275" wrap="square" tIns="81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오승준 : 전문지식 -            / 습득 -   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88436" y="5521499"/>
            <a:ext cx="1028241" cy="1028241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바늘"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1124" y="193073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소방관" id="142" name="Google Shape;14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538" y="1940894"/>
            <a:ext cx="839189" cy="8391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아령" id="143" name="Google Shape;14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9869" y="315993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점검 목록" id="144" name="Google Shape;14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2306" y="1982458"/>
            <a:ext cx="713117" cy="7131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폐" id="145" name="Google Shape;14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66677" y="3277451"/>
            <a:ext cx="637309" cy="637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가로 막대형 차트" id="146" name="Google Shape;14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8086" y="4396670"/>
            <a:ext cx="850076" cy="850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기어 헤드" id="147" name="Google Shape;147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42711" y="4397434"/>
            <a:ext cx="839189" cy="8391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닭다리" id="148" name="Google Shape;148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6695" y="5701575"/>
            <a:ext cx="718457" cy="718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학사모" id="149" name="Google Shape;149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95258" y="559513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톱니바퀴" id="150" name="Google Shape;150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98515" y="5631747"/>
            <a:ext cx="844572" cy="84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/>
          <p:nvPr/>
        </p:nvSpPr>
        <p:spPr>
          <a:xfrm>
            <a:off x="560048" y="752377"/>
            <a:ext cx="4624430" cy="822592"/>
          </a:xfrm>
          <a:prstGeom prst="rect">
            <a:avLst/>
          </a:prstGeom>
          <a:solidFill>
            <a:schemeClr val="dk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지식 활용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215735" y="1512356"/>
            <a:ext cx="4433455" cy="4644999"/>
          </a:xfrm>
          <a:prstGeom prst="ellipse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2476005" y="1512356"/>
            <a:ext cx="9345879" cy="4644999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215736" y="1512357"/>
            <a:ext cx="4644999" cy="4644999"/>
          </a:xfrm>
          <a:prstGeom prst="pie">
            <a:avLst>
              <a:gd fmla="val 5400000" name="adj1"/>
              <a:gd fmla="val 16200000" name="adj2"/>
            </a:avLst>
          </a:prstGeom>
          <a:solidFill>
            <a:srgbClr val="AEABAB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2538235" y="1512357"/>
            <a:ext cx="9283650" cy="4644999"/>
          </a:xfrm>
          <a:custGeom>
            <a:rect b="b" l="l" r="r" t="t"/>
            <a:pathLst>
              <a:path extrusionOk="0" h="4644999" w="9283650">
                <a:moveTo>
                  <a:pt x="0" y="0"/>
                </a:moveTo>
                <a:lnTo>
                  <a:pt x="9283650" y="0"/>
                </a:lnTo>
                <a:lnTo>
                  <a:pt x="9283650" y="4644999"/>
                </a:lnTo>
                <a:lnTo>
                  <a:pt x="0" y="4644999"/>
                </a:lnTo>
                <a:lnTo>
                  <a:pt x="0" y="0"/>
                </a:lnTo>
                <a:close/>
              </a:path>
            </a:pathLst>
          </a:custGeom>
          <a:solidFill>
            <a:srgbClr val="AEABAB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745550" lIns="87625" spcFirstLastPara="1" rIns="87625" wrap="square" tIns="8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배보람 : 분류 분석 및 도메인(전공지식)을 활용한 주제 선정 및 해석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825392" y="2499419"/>
            <a:ext cx="3425686" cy="3425686"/>
          </a:xfrm>
          <a:prstGeom prst="pie">
            <a:avLst>
              <a:gd fmla="val 5400000" name="adj1"/>
              <a:gd fmla="val 1620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2538235" y="2499419"/>
            <a:ext cx="9283650" cy="3425686"/>
          </a:xfrm>
          <a:custGeom>
            <a:rect b="b" l="l" r="r" t="t"/>
            <a:pathLst>
              <a:path extrusionOk="0" h="3425686" w="9283650">
                <a:moveTo>
                  <a:pt x="0" y="0"/>
                </a:moveTo>
                <a:lnTo>
                  <a:pt x="9283650" y="0"/>
                </a:lnTo>
                <a:lnTo>
                  <a:pt x="9283650" y="3425686"/>
                </a:lnTo>
                <a:lnTo>
                  <a:pt x="0" y="3425686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8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26250" lIns="87625" spcFirstLastPara="1" rIns="87625" wrap="square" tIns="8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이수진 : 회귀 분석 및 전처리, 모델링 방향성 제시, 파일 병합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1435048" y="3486481"/>
            <a:ext cx="2206374" cy="2206374"/>
          </a:xfrm>
          <a:prstGeom prst="pie">
            <a:avLst>
              <a:gd fmla="val 5400000" name="adj1"/>
              <a:gd fmla="val 16200000" name="adj2"/>
            </a:avLst>
          </a:prstGeom>
          <a:solidFill>
            <a:srgbClr val="AEABAB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2538235" y="3486481"/>
            <a:ext cx="9283650" cy="2206374"/>
          </a:xfrm>
          <a:custGeom>
            <a:rect b="b" l="l" r="r" t="t"/>
            <a:pathLst>
              <a:path extrusionOk="0" h="2206374" w="9283650">
                <a:moveTo>
                  <a:pt x="0" y="0"/>
                </a:moveTo>
                <a:lnTo>
                  <a:pt x="9283650" y="0"/>
                </a:lnTo>
                <a:lnTo>
                  <a:pt x="9283650" y="2206374"/>
                </a:lnTo>
                <a:lnTo>
                  <a:pt x="0" y="2206374"/>
                </a:lnTo>
                <a:lnTo>
                  <a:pt x="0" y="0"/>
                </a:lnTo>
                <a:close/>
              </a:path>
            </a:pathLst>
          </a:custGeom>
          <a:solidFill>
            <a:srgbClr val="AEABAB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06925" lIns="87625" spcFirstLastPara="1" rIns="87625" wrap="square" tIns="8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오승준 : 분류 분석 및 전공지식을 활용한 전처리, PPT 총괄</a:t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2044704" y="4473543"/>
            <a:ext cx="987062" cy="987062"/>
          </a:xfrm>
          <a:prstGeom prst="pie">
            <a:avLst>
              <a:gd fmla="val 5400000" name="adj1"/>
              <a:gd fmla="val 1620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2538235" y="4473543"/>
            <a:ext cx="9283650" cy="987062"/>
          </a:xfrm>
          <a:custGeom>
            <a:rect b="b" l="l" r="r" t="t"/>
            <a:pathLst>
              <a:path extrusionOk="0" h="987062" w="9283650">
                <a:moveTo>
                  <a:pt x="0" y="0"/>
                </a:moveTo>
                <a:lnTo>
                  <a:pt x="9283650" y="0"/>
                </a:lnTo>
                <a:lnTo>
                  <a:pt x="9283650" y="987062"/>
                </a:lnTo>
                <a:lnTo>
                  <a:pt x="0" y="98706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8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625" lIns="87625" spcFirstLastPara="1" rIns="87625" wrap="square" tIns="8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ko-K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박윤미 : 회귀 분석 및 전처리, 통계적 지식을 활용한 문제해결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399466" y="589974"/>
            <a:ext cx="4461269" cy="685841"/>
          </a:xfrm>
          <a:prstGeom prst="rect">
            <a:avLst/>
          </a:prstGeom>
          <a:solidFill>
            <a:schemeClr val="dk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할당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532213" y="494305"/>
            <a:ext cx="4461269" cy="685841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할당</a:t>
            </a:r>
            <a:endParaRPr b="1"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DE8CF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2917612" y="2066307"/>
            <a:ext cx="6582644" cy="1818501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선정, 전처리 과정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2060368" y="255323"/>
            <a:ext cx="8378043" cy="6286897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8351" l="0" r="0" t="0"/>
          <a:stretch/>
        </p:blipFill>
        <p:spPr>
          <a:xfrm>
            <a:off x="2858834" y="636891"/>
            <a:ext cx="7348007" cy="580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>
            <a:off x="730480" y="348215"/>
            <a:ext cx="4062975" cy="721519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730481" y="465433"/>
            <a:ext cx="4062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워크플로우 다이어그램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715537" y="271794"/>
            <a:ext cx="8924277" cy="6265572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9" name="Google Shape;18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51510"/>
          <a:stretch/>
        </p:blipFill>
        <p:spPr>
          <a:xfrm>
            <a:off x="2732748" y="449042"/>
            <a:ext cx="7743715" cy="57266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7685679" y="449042"/>
            <a:ext cx="4062975" cy="721519"/>
          </a:xfrm>
          <a:prstGeom prst="rect">
            <a:avLst/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7849031" y="578968"/>
            <a:ext cx="4062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워크플로우 다이어그램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443345" y="109847"/>
            <a:ext cx="11305309" cy="6638306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CECE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>
            <a:off x="1601979" y="463115"/>
            <a:ext cx="9024984" cy="5894932"/>
            <a:chOff x="11347" y="103887"/>
            <a:chExt cx="9024984" cy="5894932"/>
          </a:xfrm>
        </p:grpSpPr>
        <p:sp>
          <p:nvSpPr>
            <p:cNvPr id="198" name="Google Shape;198;p9"/>
            <p:cNvSpPr/>
            <p:nvPr/>
          </p:nvSpPr>
          <p:spPr>
            <a:xfrm>
              <a:off x="2617924" y="840680"/>
              <a:ext cx="5693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57150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 txBox="1"/>
            <p:nvPr/>
          </p:nvSpPr>
          <p:spPr>
            <a:xfrm>
              <a:off x="2887589" y="883398"/>
              <a:ext cx="29996" cy="6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algun Gothic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11347" y="103887"/>
              <a:ext cx="2608377" cy="156502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11347" y="103887"/>
              <a:ext cx="2608377" cy="156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25" lIns="320025" spcFirstLastPara="1" rIns="320025" wrap="square" tIns="320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Malgun Gothic"/>
                <a:buNone/>
              </a:pPr>
              <a:r>
                <a:t/>
              </a:r>
              <a:endParaRPr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826228" y="840680"/>
              <a:ext cx="5693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 txBox="1"/>
            <p:nvPr/>
          </p:nvSpPr>
          <p:spPr>
            <a:xfrm>
              <a:off x="6095893" y="883398"/>
              <a:ext cx="29996" cy="6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algun Gothic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219650" y="103887"/>
              <a:ext cx="2608377" cy="156502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3219650" y="103887"/>
              <a:ext cx="2608377" cy="156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체력측정 및 운동처방 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종합 데이터 </a:t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315535" y="1667114"/>
              <a:ext cx="6416607" cy="56932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604"/>
                  </a:lnTo>
                  <a:lnTo>
                    <a:pt x="0" y="63604"/>
                  </a:lnTo>
                  <a:lnTo>
                    <a:pt x="0" y="120000"/>
                  </a:lnTo>
                </a:path>
              </a:pathLst>
            </a:cu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4362724" y="1948774"/>
              <a:ext cx="322229" cy="6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algun Gothic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427954" y="103887"/>
              <a:ext cx="2608377" cy="156502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6427954" y="103887"/>
              <a:ext cx="2608377" cy="156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기간 설정 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rPr b="1"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2021.3~2023.3 </a:t>
              </a:r>
              <a:endParaRPr b="1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2617924" y="3005634"/>
              <a:ext cx="5693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2887589" y="3048351"/>
              <a:ext cx="29996" cy="6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algun Gothic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1347" y="2268840"/>
              <a:ext cx="2608377" cy="156502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11347" y="2268840"/>
              <a:ext cx="2608377" cy="156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결측치 처리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rPr b="1"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10만    컬럼 제거</a:t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826228" y="3005634"/>
              <a:ext cx="563353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63642" y="60000"/>
                  </a:lnTo>
                  <a:lnTo>
                    <a:pt x="63642" y="83537"/>
                  </a:lnTo>
                  <a:lnTo>
                    <a:pt x="120000" y="83537"/>
                  </a:lnTo>
                </a:path>
              </a:pathLst>
            </a:cu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6093049" y="3048351"/>
              <a:ext cx="29711" cy="6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algun Gothic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3219650" y="2268840"/>
              <a:ext cx="2608377" cy="156502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3219650" y="2268840"/>
              <a:ext cx="2608377" cy="156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결측치 처리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rPr b="1"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운동 정보 =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rPr b="1"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나이 별 평균대치법</a:t>
              </a:r>
              <a:endParaRPr b="1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315535" y="3850002"/>
              <a:ext cx="6410634" cy="55139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721"/>
                  </a:lnTo>
                  <a:lnTo>
                    <a:pt x="0" y="63721"/>
                  </a:lnTo>
                  <a:lnTo>
                    <a:pt x="0" y="120000"/>
                  </a:lnTo>
                </a:path>
              </a:pathLst>
            </a:cu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4359927" y="4122695"/>
              <a:ext cx="321849" cy="6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algun Gothic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421981" y="2286776"/>
              <a:ext cx="2608377" cy="156502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6421981" y="2286776"/>
              <a:ext cx="2608377" cy="156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25" lIns="320025" spcFirstLastPara="1" rIns="320025" wrap="square" tIns="320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Malgun Gothic"/>
                <a:buNone/>
              </a:pPr>
              <a:r>
                <a:t/>
              </a:r>
              <a:endParaRPr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2617924" y="5170587"/>
              <a:ext cx="5693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2887589" y="5213304"/>
              <a:ext cx="29996" cy="6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algun Gothic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1347" y="4433793"/>
              <a:ext cx="2608377" cy="156502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11347" y="4433793"/>
              <a:ext cx="2608377" cy="156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이상치 처리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rPr b="1"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ESD가 아닌 도메인적 지식과 보편적인 기준을 활용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826228" y="5170587"/>
              <a:ext cx="56932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6095893" y="5213304"/>
              <a:ext cx="29996" cy="6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algun Gothic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3219650" y="4433793"/>
              <a:ext cx="2608377" cy="156502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3219650" y="4433793"/>
              <a:ext cx="2608377" cy="156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lang="ko-KR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수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algun Gothic"/>
                <a:buNone/>
              </a:pPr>
              <a:r>
                <a:rPr b="1" lang="ko-KR" sz="1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약 50만행 &gt; 40만행</a:t>
              </a:r>
              <a:endParaRPr b="1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algun Gothic"/>
                <a:buNone/>
              </a:pPr>
              <a:r>
                <a:rPr b="1" lang="ko-KR" sz="1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약 10만행 제거</a:t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6427954" y="4433793"/>
              <a:ext cx="2608377" cy="156502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6427954" y="4433793"/>
              <a:ext cx="2608377" cy="156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r>
                <a:rPr b="1"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전처리 완료!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2" name="Google Shape;232;p9"/>
          <p:cNvSpPr txBox="1"/>
          <p:nvPr/>
        </p:nvSpPr>
        <p:spPr>
          <a:xfrm>
            <a:off x="1693552" y="888888"/>
            <a:ext cx="2593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문화 빅데이터 플랫폼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2644041" y="3561182"/>
            <a:ext cx="45719" cy="16031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30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8211787" y="2782669"/>
            <a:ext cx="2304473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 처리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신체 정보=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 단위 제거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2023-09-03T12:47:43Z</dcterms:created>
  <dc:creator>KDP12</dc:creator>
</cp:coreProperties>
</file>