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5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7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0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2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1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5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02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449E-7703-492B-BEDC-A58552207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open source </a:t>
            </a:r>
            <a:r>
              <a:rPr lang="en-US" dirty="0" err="1"/>
              <a:t>potentiostat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FE81-E719-4F6D-9CAA-3AE02E6BE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9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03F9-6D84-4579-BD4E-459C79D6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0693"/>
            <a:ext cx="9905998" cy="1478570"/>
          </a:xfrm>
        </p:spPr>
        <p:txBody>
          <a:bodyPr/>
          <a:lstStyle/>
          <a:p>
            <a:r>
              <a:rPr lang="en-US" dirty="0"/>
              <a:t>The 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3395-741A-41C0-9AB3-1357D675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309" y="2249487"/>
            <a:ext cx="3552102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Anoxic bottom water layer at Nomilu Fishpond (</a:t>
            </a:r>
            <a:r>
              <a:rPr lang="en-US" dirty="0" err="1"/>
              <a:t>Kaua’i</a:t>
            </a:r>
            <a:r>
              <a:rPr lang="en-US" dirty="0"/>
              <a:t>)</a:t>
            </a:r>
          </a:p>
          <a:p>
            <a:r>
              <a:rPr lang="en-US" dirty="0"/>
              <a:t>Characterize redox-geochemical cycles </a:t>
            </a:r>
          </a:p>
          <a:p>
            <a:pPr lvl="1"/>
            <a:r>
              <a:rPr lang="en-US" dirty="0"/>
              <a:t>Oxidation partners for oxidation of organic matter</a:t>
            </a:r>
          </a:p>
          <a:p>
            <a:pPr lvl="2"/>
            <a:r>
              <a:rPr lang="en-US" dirty="0"/>
              <a:t>NO3, Mn</a:t>
            </a:r>
          </a:p>
          <a:p>
            <a:pPr lvl="1"/>
            <a:r>
              <a:rPr lang="en-US" dirty="0"/>
              <a:t>Anoxygenic photosynthesis?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51F87-B456-4E79-9EF1-E86E5B92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79626"/>
            <a:ext cx="6256914" cy="48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924D-45B5-43C7-8C84-6AC07A23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8976-9BAE-4847-9B33-3B28D46C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4429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Measuring the current generated by reduction/oxidation of analyte at electrode surface</a:t>
            </a:r>
          </a:p>
          <a:p>
            <a:pPr lvl="1"/>
            <a:r>
              <a:rPr lang="en-US" dirty="0"/>
              <a:t>Analytes: Fe(II), Mn(II), H</a:t>
            </a:r>
            <a:r>
              <a:rPr lang="en-US" baseline="-25000" dirty="0"/>
              <a:t>2</a:t>
            </a:r>
            <a:r>
              <a:rPr lang="en-US" dirty="0"/>
              <a:t>S, 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Reaction potential is specific to analyte, peak height relative to concentration</a:t>
            </a:r>
          </a:p>
          <a:p>
            <a:r>
              <a:rPr lang="en-US" dirty="0"/>
              <a:t>Electrode: Mercury/Gold</a:t>
            </a:r>
          </a:p>
          <a:p>
            <a:r>
              <a:rPr lang="en-US" dirty="0" err="1"/>
              <a:t>Potentiostat</a:t>
            </a:r>
            <a:r>
              <a:rPr lang="en-US" dirty="0"/>
              <a:t>: Applies potential to electrode, measures current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8346A-5E70-4B3E-AAD3-9B08D87C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304" y="248387"/>
            <a:ext cx="3532903" cy="2768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C7D2B-083B-454B-BD78-B0A722E54A53}"/>
              </a:ext>
            </a:extLst>
          </p:cNvPr>
          <p:cNvSpPr txBox="1"/>
          <p:nvPr/>
        </p:nvSpPr>
        <p:spPr>
          <a:xfrm rot="5400000">
            <a:off x="8608623" y="1807036"/>
            <a:ext cx="3348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http://article.sapub.org/10.5923.j.ajee.20140406.07.html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41B42-A67F-4A50-8099-671CE19F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40" y="3438030"/>
            <a:ext cx="3532903" cy="31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F345-0D12-4A92-9D37-65E7207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Dstat</a:t>
            </a:r>
            <a:r>
              <a:rPr lang="en-US" dirty="0"/>
              <a:t> – open source </a:t>
            </a:r>
            <a:r>
              <a:rPr lang="en-US" dirty="0" err="1"/>
              <a:t>potentiostat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2AB1D-A987-4A4A-8F06-2760C4BFC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728" y="1916974"/>
            <a:ext cx="5327072" cy="2710441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Dstat</a:t>
            </a:r>
            <a:endParaRPr lang="en-US" b="1" dirty="0"/>
          </a:p>
          <a:p>
            <a:pPr lvl="1"/>
            <a:r>
              <a:rPr lang="en-US" dirty="0"/>
              <a:t>Open source hardware design</a:t>
            </a:r>
          </a:p>
          <a:p>
            <a:pPr lvl="1"/>
            <a:r>
              <a:rPr lang="en-US" dirty="0"/>
              <a:t>Open source (python) software</a:t>
            </a:r>
          </a:p>
          <a:p>
            <a:pPr lvl="1"/>
            <a:r>
              <a:rPr lang="en-US" dirty="0"/>
              <a:t>Cost: ~130 $US for parts</a:t>
            </a:r>
          </a:p>
          <a:p>
            <a:pPr lvl="1"/>
            <a:r>
              <a:rPr lang="en-US" dirty="0"/>
              <a:t>Size: 80x80 mm</a:t>
            </a:r>
          </a:p>
          <a:p>
            <a:pPr lvl="1"/>
            <a:r>
              <a:rPr lang="en-US" dirty="0"/>
              <a:t>Assembly required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A14D9-CB55-4B3E-BC98-A578968B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6872" y="1916974"/>
            <a:ext cx="4655127" cy="271044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Commercially available </a:t>
            </a:r>
            <a:r>
              <a:rPr lang="en-US" b="1" dirty="0" err="1"/>
              <a:t>Potentiostat</a:t>
            </a:r>
            <a:endParaRPr lang="en-US" b="1" dirty="0"/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Proprietary software</a:t>
            </a:r>
          </a:p>
          <a:p>
            <a:pPr lvl="1"/>
            <a:r>
              <a:rPr lang="en-US" dirty="0"/>
              <a:t>Cost: thousands</a:t>
            </a:r>
          </a:p>
          <a:p>
            <a:pPr lvl="1"/>
            <a:r>
              <a:rPr lang="en-US" dirty="0"/>
              <a:t>Big box</a:t>
            </a:r>
          </a:p>
          <a:p>
            <a:pPr lvl="1"/>
            <a:r>
              <a:rPr lang="en-US" dirty="0"/>
              <a:t>Comes assembled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2B2A2-8D79-4BB0-B573-C9C6158F08E9}"/>
              </a:ext>
            </a:extLst>
          </p:cNvPr>
          <p:cNvSpPr txBox="1"/>
          <p:nvPr/>
        </p:nvSpPr>
        <p:spPr>
          <a:xfrm>
            <a:off x="988838" y="4530436"/>
            <a:ext cx="10061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our knowledge, the </a:t>
            </a:r>
            <a:r>
              <a:rPr lang="en-US" dirty="0" err="1"/>
              <a:t>Dstat</a:t>
            </a:r>
            <a:r>
              <a:rPr lang="en-US" dirty="0"/>
              <a:t> design has successfully been tested with </a:t>
            </a:r>
            <a:r>
              <a:rPr lang="en-US" dirty="0" err="1"/>
              <a:t>nA</a:t>
            </a:r>
            <a:r>
              <a:rPr lang="en-US" dirty="0"/>
              <a:t> current measurements but not with Hg/Au electrodes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57539D4-03E7-4E74-8662-891F3BF6A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3"/>
          <a:stretch/>
        </p:blipFill>
        <p:spPr>
          <a:xfrm>
            <a:off x="4655129" y="2609313"/>
            <a:ext cx="3297380" cy="235013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27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176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Building an open source potentiostat</vt:lpstr>
      <vt:lpstr>The research objective</vt:lpstr>
      <vt:lpstr>Voltammetry</vt:lpstr>
      <vt:lpstr>Dstat – open source potentiostat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Fröhberg</dc:creator>
  <cp:lastModifiedBy>Nico Fröhberg</cp:lastModifiedBy>
  <cp:revision>7</cp:revision>
  <dcterms:created xsi:type="dcterms:W3CDTF">2018-10-08T17:36:21Z</dcterms:created>
  <dcterms:modified xsi:type="dcterms:W3CDTF">2018-10-08T18:53:22Z</dcterms:modified>
</cp:coreProperties>
</file>