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10287000" cx="18288000"/>
  <p:notesSz cx="6858000" cy="9144000"/>
  <p:embeddedFontLst>
    <p:embeddedFont>
      <p:font typeface="Fascinate"/>
      <p:regular r:id="rId22"/>
    </p:embeddedFont>
    <p:embeddedFont>
      <p:font typeface="DM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109703-FA48-4502-8D57-E4181CC9C788}">
  <a:tblStyle styleId="{90109703-FA48-4502-8D57-E4181CC9C7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Fascinate-regular.fntdata"/><Relationship Id="rId21" Type="http://schemas.openxmlformats.org/officeDocument/2006/relationships/slide" Target="slides/slide15.xml"/><Relationship Id="rId24" Type="http://schemas.openxmlformats.org/officeDocument/2006/relationships/font" Target="fonts/DMSans-bold.fntdata"/><Relationship Id="rId23" Type="http://schemas.openxmlformats.org/officeDocument/2006/relationships/font" Target="fonts/DM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DMSans-boldItalic.fntdata"/><Relationship Id="rId25" Type="http://schemas.openxmlformats.org/officeDocument/2006/relationships/font" Target="fonts/DM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e7613650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ee76136506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e7613650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ee76136506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e7613650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ee76136506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e7613650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ee76136506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e7613650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ee76136506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e761365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ee7613650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dda6bc37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edda6bc37e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e7613650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ee7613650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e7613650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ee76136506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e7613650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ee76136506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e7613650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ee76136506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2675" y="-195100"/>
            <a:ext cx="19593349" cy="1158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6813" y="8471575"/>
            <a:ext cx="9616818" cy="512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1550" y="8471575"/>
            <a:ext cx="9616818" cy="51256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959000" y="3339450"/>
            <a:ext cx="143700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50">
                <a:latin typeface="Fascinate"/>
                <a:ea typeface="Fascinate"/>
                <a:cs typeface="Fascinate"/>
                <a:sym typeface="Fascinate"/>
              </a:rPr>
              <a:t>IMBD : MovieDataset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737125" y="7015300"/>
            <a:ext cx="69603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M Sans"/>
                <a:ea typeface="DM Sans"/>
                <a:cs typeface="DM Sans"/>
                <a:sym typeface="DM Sans"/>
              </a:rPr>
              <a:t>Thomas Coillard - Charles Noël - Ethan Vieville Groupe 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9949" y="-1524325"/>
            <a:ext cx="21307899" cy="1208974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1197100" y="1410875"/>
            <a:ext cx="150762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latin typeface="Fascinate"/>
                <a:ea typeface="Fascinate"/>
                <a:cs typeface="Fascinate"/>
                <a:sym typeface="Fascinate"/>
              </a:rPr>
              <a:t>Top 3 genres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9312" y="2937450"/>
            <a:ext cx="15569376" cy="63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9949" y="-1524325"/>
            <a:ext cx="21307899" cy="1208974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3947214" y="1410872"/>
            <a:ext cx="103935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latin typeface="Fascinate"/>
                <a:ea typeface="Fascinate"/>
                <a:cs typeface="Fascinate"/>
                <a:sym typeface="Fascinate"/>
              </a:rPr>
              <a:t>Durée optimal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475" y="2979799"/>
            <a:ext cx="16140901" cy="6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9949" y="-1524325"/>
            <a:ext cx="21307899" cy="1208974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3947214" y="1410872"/>
            <a:ext cx="103935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latin typeface="Fascinate"/>
                <a:ea typeface="Fascinate"/>
                <a:cs typeface="Fascinate"/>
                <a:sym typeface="Fascinate"/>
              </a:rPr>
              <a:t>Réalisateur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937" y="3177175"/>
            <a:ext cx="16558077" cy="62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9949" y="-1524325"/>
            <a:ext cx="21307899" cy="1208974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3947214" y="1410872"/>
            <a:ext cx="103935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latin typeface="Fascinate"/>
                <a:ea typeface="Fascinate"/>
                <a:cs typeface="Fascinate"/>
                <a:sym typeface="Fascinate"/>
              </a:rPr>
              <a:t>Acteur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775" y="2909975"/>
            <a:ext cx="16410401" cy="65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9949" y="-1524325"/>
            <a:ext cx="21307899" cy="1208974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1028700" y="1186500"/>
            <a:ext cx="158280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latin typeface="Fascinate"/>
                <a:ea typeface="Fascinate"/>
                <a:cs typeface="Fascinate"/>
                <a:sym typeface="Fascinate"/>
              </a:rPr>
              <a:t>Le meilleur film d’action</a:t>
            </a:r>
            <a:endParaRPr/>
          </a:p>
        </p:txBody>
      </p:sp>
      <p:graphicFrame>
        <p:nvGraphicFramePr>
          <p:cNvPr id="186" name="Google Shape;186;p26"/>
          <p:cNvGraphicFramePr/>
          <p:nvPr/>
        </p:nvGraphicFramePr>
        <p:xfrm>
          <a:off x="880200" y="243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{90109703-FA48-4502-8D57-E4181CC9C788}</a:tableStyleId>
              </a:tblPr>
              <a:tblGrid>
                <a:gridCol w="4113825"/>
                <a:gridCol w="4113825"/>
                <a:gridCol w="4113825"/>
                <a:gridCol w="4113825"/>
              </a:tblGrid>
              <a:tr h="144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ACTION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COMEDY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DRAMA</a:t>
                      </a:r>
                      <a:endParaRPr sz="3200"/>
                    </a:p>
                  </a:txBody>
                  <a:tcPr marT="91425" marB="91425" marR="91425" marL="91425"/>
                </a:tc>
              </a:tr>
              <a:tr h="144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Realisateur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Steven Spielberg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Woody Allen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Clint Eastwood</a:t>
                      </a:r>
                      <a:endParaRPr sz="3200"/>
                    </a:p>
                  </a:txBody>
                  <a:tcPr marT="91425" marB="91425" marR="91425" marL="91425"/>
                </a:tc>
              </a:tr>
              <a:tr h="144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Acteur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Liam Neeson</a:t>
                      </a:r>
                      <a:endParaRPr sz="3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Samuel L. Jackson</a:t>
                      </a:r>
                      <a:endParaRPr sz="3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Jason Statham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Tom Hanks</a:t>
                      </a:r>
                      <a:endParaRPr sz="3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Steve Carell</a:t>
                      </a:r>
                      <a:endParaRPr sz="3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Adam Sandler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Matt Damon</a:t>
                      </a:r>
                      <a:endParaRPr sz="3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Robert De Niro</a:t>
                      </a:r>
                      <a:endParaRPr sz="3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Tom Hanks</a:t>
                      </a:r>
                      <a:endParaRPr sz="3200"/>
                    </a:p>
                  </a:txBody>
                  <a:tcPr marT="91425" marB="91425" marR="91425" marL="91425"/>
                </a:tc>
              </a:tr>
              <a:tr h="144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Durée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1H52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1H43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1H55</a:t>
                      </a:r>
                      <a:endParaRPr sz="3200"/>
                    </a:p>
                  </a:txBody>
                  <a:tcPr marT="91425" marB="91425" marR="91425" marL="91425"/>
                </a:tc>
              </a:tr>
              <a:tr h="144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Certificats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Tous publics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</a:rPr>
                        <a:t>Tous publics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Déconseillé aux moins de 12 ans</a:t>
                      </a:r>
                      <a:endParaRPr sz="3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/>
        </p:nvSpPr>
        <p:spPr>
          <a:xfrm>
            <a:off x="1028700" y="1186500"/>
            <a:ext cx="158280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latin typeface="Fascinate"/>
                <a:ea typeface="Fascinate"/>
                <a:cs typeface="Fascinate"/>
                <a:sym typeface="Fascinate"/>
              </a:rPr>
              <a:t>Le meilleur film d’action</a:t>
            </a:r>
            <a:endParaRPr/>
          </a:p>
        </p:txBody>
      </p:sp>
      <p:pic>
        <p:nvPicPr>
          <p:cNvPr descr="https://www.shutterstock.com/image-vector/coming-soon-text-electric-bulbs-600nw-2146759349.jpg"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77899" y="-1569875"/>
            <a:ext cx="24243799" cy="143355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2193450" y="652625"/>
            <a:ext cx="139011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99">
                <a:latin typeface="Fascinate"/>
                <a:ea typeface="Fascinate"/>
                <a:cs typeface="Fascinate"/>
                <a:sym typeface="Fascinate"/>
              </a:rPr>
              <a:t>Production cinématographique depuis 2000</a:t>
            </a:r>
            <a:endParaRPr sz="5699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4913" y="8767952"/>
            <a:ext cx="3464775" cy="246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66500" y="1840000"/>
            <a:ext cx="9648825" cy="80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325" y="3659908"/>
            <a:ext cx="16989327" cy="5234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75349" y="-1331875"/>
            <a:ext cx="23438700" cy="13859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6175" y="7464307"/>
            <a:ext cx="2561825" cy="2853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375" y="6465241"/>
            <a:ext cx="2988375" cy="410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1590441" y="2881594"/>
            <a:ext cx="15107100" cy="5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50">
                <a:latin typeface="Fascinate"/>
                <a:ea typeface="Fascinate"/>
                <a:cs typeface="Fascinate"/>
                <a:sym typeface="Fascinate"/>
              </a:rPr>
              <a:t>Comment faire le meilleure film ?</a:t>
            </a: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9949" y="-1524325"/>
            <a:ext cx="21307899" cy="1208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2850" y="6567746"/>
            <a:ext cx="2705150" cy="429267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1028700" y="1982000"/>
            <a:ext cx="158280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latin typeface="Fascinate"/>
                <a:ea typeface="Fascinate"/>
                <a:cs typeface="Fascinate"/>
                <a:sym typeface="Fascinate"/>
              </a:rPr>
              <a:t>Dataset ?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1801500" y="3093550"/>
            <a:ext cx="14282400" cy="6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Fascinate"/>
                <a:ea typeface="Fascinate"/>
                <a:cs typeface="Fascinate"/>
                <a:sym typeface="Fascinate"/>
              </a:rPr>
              <a:t>Volume ? </a:t>
            </a:r>
            <a:endParaRPr sz="3800">
              <a:solidFill>
                <a:schemeClr val="dk1"/>
              </a:solidFill>
              <a:latin typeface="Fascinate"/>
              <a:ea typeface="Fascinate"/>
              <a:cs typeface="Fascinate"/>
              <a:sym typeface="Fascinate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10K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dk1"/>
                </a:solidFill>
                <a:latin typeface="Fascinate"/>
                <a:ea typeface="Fascinate"/>
                <a:cs typeface="Fascinate"/>
                <a:sym typeface="Fascinate"/>
              </a:rPr>
              <a:t>Données ?</a:t>
            </a:r>
            <a:endParaRPr sz="4100">
              <a:solidFill>
                <a:schemeClr val="dk1"/>
              </a:solidFill>
              <a:latin typeface="Fascinate"/>
              <a:ea typeface="Fascinate"/>
              <a:cs typeface="Fascinate"/>
              <a:sym typeface="Fascinate"/>
            </a:endParaRPr>
          </a:p>
          <a:p>
            <a: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Titre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année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certificat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durée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 / metascore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 /cast..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964225" y="9395100"/>
            <a:ext cx="11190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https://www.kaggle.com/datasets/amanbarthwal/imdb-movies-data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9949" y="-1524325"/>
            <a:ext cx="21307899" cy="1208974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3947214" y="1410872"/>
            <a:ext cx="103935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latin typeface="Fascinate"/>
                <a:ea typeface="Fascinate"/>
                <a:cs typeface="Fascinate"/>
                <a:sym typeface="Fascinate"/>
              </a:rPr>
              <a:t>Nettoyage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8015" y="2916875"/>
            <a:ext cx="15591975" cy="62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9949" y="-1524325"/>
            <a:ext cx="21307899" cy="1208974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3947214" y="1410872"/>
            <a:ext cx="103935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latin typeface="Fascinate"/>
                <a:ea typeface="Fascinate"/>
                <a:cs typeface="Fascinate"/>
                <a:sym typeface="Fascinate"/>
              </a:rPr>
              <a:t>Quelle critère ?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00" y="4480550"/>
            <a:ext cx="16465552" cy="41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4664825" y="2873713"/>
            <a:ext cx="89583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d’un score moyen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9949" y="-1524325"/>
            <a:ext cx="21307899" cy="1208974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3947214" y="1410872"/>
            <a:ext cx="103935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latin typeface="Fascinate"/>
                <a:ea typeface="Fascinate"/>
                <a:cs typeface="Fascinate"/>
                <a:sym typeface="Fascinate"/>
              </a:rPr>
              <a:t>Average Score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0299" y="3074225"/>
            <a:ext cx="15527400" cy="62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9949" y="-1524325"/>
            <a:ext cx="21307899" cy="1208974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3947214" y="1410872"/>
            <a:ext cx="103935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>
                <a:latin typeface="Fascinate"/>
                <a:ea typeface="Fascinate"/>
                <a:cs typeface="Fascinate"/>
                <a:sym typeface="Fascinate"/>
              </a:rPr>
              <a:t>Certificats ?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550" y="2494475"/>
            <a:ext cx="9214826" cy="69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75349" y="-1331875"/>
            <a:ext cx="23438700" cy="13859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50" y="6413825"/>
            <a:ext cx="4198250" cy="3513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81950" y="6657344"/>
            <a:ext cx="3586675" cy="326983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1779341" y="1624944"/>
            <a:ext cx="15107100" cy="6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351">
                <a:latin typeface="Fascinate"/>
                <a:ea typeface="Fascinate"/>
                <a:cs typeface="Fascinate"/>
                <a:sym typeface="Fascinate"/>
              </a:rPr>
              <a:t>Comment procéder ? </a:t>
            </a:r>
            <a:endParaRPr sz="12351">
              <a:latin typeface="Fascinate"/>
              <a:ea typeface="Fascinate"/>
              <a:cs typeface="Fascinate"/>
              <a:sym typeface="Fascinat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351">
                <a:latin typeface="Fascinate"/>
                <a:ea typeface="Fascinate"/>
                <a:cs typeface="Fascinate"/>
                <a:sym typeface="Fascinate"/>
              </a:rPr>
              <a:t>Sur quoi se baser ?</a:t>
            </a:r>
            <a:endParaRPr sz="12351">
              <a:latin typeface="Fascinate"/>
              <a:ea typeface="Fascinate"/>
              <a:cs typeface="Fascinate"/>
              <a:sym typeface="Fascinat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