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8" r:id="rId4"/>
    <p:sldId id="262" r:id="rId5"/>
    <p:sldId id="259" r:id="rId6"/>
    <p:sldId id="261" r:id="rId7"/>
    <p:sldId id="265" r:id="rId8"/>
    <p:sldId id="267" r:id="rId9"/>
    <p:sldId id="268" r:id="rId10"/>
    <p:sldId id="269" r:id="rId11"/>
    <p:sldId id="271" r:id="rId12"/>
    <p:sldId id="272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138" autoAdjust="0"/>
  </p:normalViewPr>
  <p:slideViewPr>
    <p:cSldViewPr snapToGrid="0">
      <p:cViewPr>
        <p:scale>
          <a:sx n="75" d="100"/>
          <a:sy n="75" d="100"/>
        </p:scale>
        <p:origin x="54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Race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C74-40DD-9394-EC2771CB563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C74-40DD-9394-EC2771CB563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C74-40DD-9394-EC2771CB563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C74-40DD-9394-EC2771CB563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C74-40DD-9394-EC2771CB563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Sheet1!$A$1:$A$5</c:f>
              <c:strCache>
                <c:ptCount val="4"/>
                <c:pt idx="0">
                  <c:v>Chinese</c:v>
                </c:pt>
                <c:pt idx="1">
                  <c:v>Indian</c:v>
                </c:pt>
                <c:pt idx="2">
                  <c:v>Malay</c:v>
                </c:pt>
                <c:pt idx="3">
                  <c:v>Others</c:v>
                </c:pt>
              </c:strCache>
            </c:strRef>
          </c:cat>
          <c:val>
            <c:numRef>
              <c:f>Sheet1!$C$1:$C$5</c:f>
              <c:numCache>
                <c:formatCode>0%</c:formatCode>
                <c:ptCount val="5"/>
                <c:pt idx="0">
                  <c:v>0.64009661835748788</c:v>
                </c:pt>
                <c:pt idx="1">
                  <c:v>0.10179434092477571</c:v>
                </c:pt>
                <c:pt idx="2">
                  <c:v>0.20634920634920634</c:v>
                </c:pt>
                <c:pt idx="3">
                  <c:v>5.1759834368530024E-2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C74-40DD-9394-EC2771CB563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0584A-7D55-D49D-D777-67E9CE2FE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1D43B1-84AA-AB03-6CBF-E49EA8706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1E6A5-9681-7C87-F76A-0737C6F1D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9A93A-FB43-4C59-B0F4-A8C9207DC6D9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1CC0F-582B-3512-1CA7-A20AED445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D82E9-EEC0-3DB3-3B43-A63834FB0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FB69-CF0D-49BA-A84E-A981A603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8E84E-C7D2-CC14-A6D4-ECFEE45CF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8A986-7BB1-BA3A-1EC1-3A8ED14A9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5CB52-5592-C232-819A-7608F467B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9A93A-FB43-4C59-B0F4-A8C9207DC6D9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465B9-1508-AF42-19CC-809FFAC8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3318F-1B3D-1748-1270-88B0F0ABF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FB69-CF0D-49BA-A84E-A981A603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01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017DD8-2706-26BC-5292-5B3042F6A7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01D2E3-053E-24AD-3332-125FCADCB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EAA66-E0D6-9EAC-CED1-9C0414A0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9A93A-FB43-4C59-B0F4-A8C9207DC6D9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143E6-1830-6DC8-4B26-868077BAA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CD03B-01E7-0BA6-8D1A-201483324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FB69-CF0D-49BA-A84E-A981A603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46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2336-AB69-0725-1C43-189E8DB04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2C67E-97CB-34AF-C83D-4419D9ACA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9E4E5-280A-D2F6-DDD4-621A7F9CD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9A93A-FB43-4C59-B0F4-A8C9207DC6D9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625FD-42FA-87F8-F397-8DED3F984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F9403-1073-C29E-BCC0-C2CBA5AB1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FB69-CF0D-49BA-A84E-A981A603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21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9F813-E2EE-C0B9-77FD-3063BD8CC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4DD85-7D9D-A703-D8BD-1270B43E2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7B0E2-0A95-23A6-2F50-214A9CCE9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9A93A-FB43-4C59-B0F4-A8C9207DC6D9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22C7B-3A7C-2D70-0697-F95A649CF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4C129-93F6-D8D1-4D3A-7584A5AB4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FB69-CF0D-49BA-A84E-A981A603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9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D7821-09DE-AE46-4545-19CB2E1F4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C1ECF-5057-7D8F-0D67-95137669C0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E12CA0-DD50-C729-5EDE-F9C9B98E4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83E78-A1CF-55C5-AFD4-68E9C6FD5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9A93A-FB43-4C59-B0F4-A8C9207DC6D9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2CF85-3093-AA07-5395-4C002544B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5EC15-1A93-B1E4-C769-49FA9BFE9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FB69-CF0D-49BA-A84E-A981A603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94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AE2A5-B402-FEFC-7A4D-50834D4DB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5AC2C-9E51-D9F2-9FC1-5B5880AB1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FBD060-F158-2B1C-5FE8-A3401DB54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36C266-CB2C-598E-E4C3-6EFF98B0A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493AB1-AA27-0CA5-DE74-4B527E3368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CB1399-4A7A-587A-3C61-F8C64DEA5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9A93A-FB43-4C59-B0F4-A8C9207DC6D9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27A592-2DAF-1483-A0FD-AC0F11191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2C71CF-72EF-CCFA-2E4B-B18D7FAD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FB69-CF0D-49BA-A84E-A981A603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00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A434A-3575-BAAC-DB43-21E5EC02B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1F1845-B97E-08B5-2F85-57DCB82F8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9A93A-FB43-4C59-B0F4-A8C9207DC6D9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179CD-84EF-2AE6-995F-3F009F696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768D4-DECC-3804-AB92-C16A98168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FB69-CF0D-49BA-A84E-A981A603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44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7A6023-E352-0B0A-F8C7-F6C772FEC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9A93A-FB43-4C59-B0F4-A8C9207DC6D9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17A62C-DDA4-BEC1-10D7-4ED517632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99A41-5141-2BE5-7F10-5CF3A2A9C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FB69-CF0D-49BA-A84E-A981A603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91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46EFF-1C8A-488C-BEB0-9381B63A4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90612-138F-06D7-7378-9A756B0D2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93F26-EE3B-D694-377B-93AF7E423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79B98-4550-F3FC-3C4E-E51BA29C4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9A93A-FB43-4C59-B0F4-A8C9207DC6D9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162B9-5F24-4774-67F8-A436592BA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E4E20-791A-BDAC-31B4-C9B86653A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FB69-CF0D-49BA-A84E-A981A603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6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1696F-E9EA-8D85-391B-F3B9A0B9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043C2-B3E1-0F30-2A88-032FB029B1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FE1022-53C4-BB9B-3822-34FC38C29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13FD9-E632-1A35-414A-A6D3E9DEC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9A93A-FB43-4C59-B0F4-A8C9207DC6D9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97378-C6C4-8927-8751-D4BAF31E9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7BE19-932F-5690-3BE7-A6A53523C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FB69-CF0D-49BA-A84E-A981A603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4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CD2815-FF79-1C70-0769-99641AE3F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AF3D0-342A-8722-72F8-421793CA2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47A75-6B8B-50B6-8F80-EB7C035FA9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9A93A-FB43-4C59-B0F4-A8C9207DC6D9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7F3E1-E6F0-BE70-D822-232EF706C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384F0-6EA1-EA83-BFE1-48D1D0E4A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DFB69-CF0D-49BA-A84E-A981A603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85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0B792-AB57-C170-F2A5-7D97E395EA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for </a:t>
            </a:r>
            <a:r>
              <a:rPr lang="en-US" dirty="0" err="1"/>
              <a:t>Holmusk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5B36DF-B900-1A93-5441-A649B14B74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Sean Tok</a:t>
            </a:r>
          </a:p>
          <a:p>
            <a:r>
              <a:rPr lang="en-US" dirty="0"/>
              <a:t>9/5/2024</a:t>
            </a:r>
          </a:p>
        </p:txBody>
      </p:sp>
    </p:spTree>
    <p:extLst>
      <p:ext uri="{BB962C8B-B14F-4D97-AF65-F5344CB8AC3E}">
        <p14:creationId xmlns:p14="http://schemas.microsoft.com/office/powerpoint/2010/main" val="558681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1FCBF-EBB5-0E58-E1C0-6E73FF32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(Statistical analyses)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74CD3-5E1B-5B0F-422C-A81BF9153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Binomial Regression to understand the contribution of individual factors to whether treatment was successful or not</a:t>
            </a:r>
          </a:p>
          <a:p>
            <a:r>
              <a:rPr lang="en-US" dirty="0" err="1"/>
              <a:t>glm</a:t>
            </a:r>
            <a:r>
              <a:rPr lang="en-US" dirty="0"/>
              <a:t>(outcome~., data=</a:t>
            </a:r>
            <a:r>
              <a:rPr lang="en-US" dirty="0" err="1"/>
              <a:t>stat_data,family</a:t>
            </a:r>
            <a:r>
              <a:rPr lang="en-US" dirty="0"/>
              <a:t>=‘binomial’)</a:t>
            </a:r>
          </a:p>
          <a:p>
            <a:pPr lvl="1"/>
            <a:r>
              <a:rPr lang="en-US" dirty="0"/>
              <a:t>Where outcome is treatment outcome, coded as 1 for better, 0 for worse or neutral</a:t>
            </a:r>
          </a:p>
          <a:p>
            <a:pPr lvl="1"/>
            <a:r>
              <a:rPr lang="en-US" dirty="0" err="1"/>
              <a:t>Stat_data</a:t>
            </a:r>
            <a:r>
              <a:rPr lang="en-US" dirty="0"/>
              <a:t> is the dataset containing features of interest to regress against.</a:t>
            </a:r>
          </a:p>
          <a:p>
            <a:pPr lvl="1"/>
            <a:r>
              <a:rPr lang="en-US" dirty="0"/>
              <a:t>Binomial regression since the outcome is binary.</a:t>
            </a:r>
          </a:p>
          <a:p>
            <a:pPr lvl="1"/>
            <a:endParaRPr lang="en-US" dirty="0"/>
          </a:p>
          <a:p>
            <a:r>
              <a:rPr lang="en-US" dirty="0"/>
              <a:t>Significant findings:</a:t>
            </a:r>
          </a:p>
          <a:p>
            <a:pPr lvl="1"/>
            <a:r>
              <a:rPr lang="en-US" sz="2000" dirty="0" err="1"/>
              <a:t>Trt_adt</a:t>
            </a:r>
            <a:r>
              <a:rPr lang="en-US" sz="2000" dirty="0"/>
              <a:t>, Estimate=0.307508, Std. Error=0.099625, z value=3.087, p-value=0.00202</a:t>
            </a:r>
          </a:p>
          <a:p>
            <a:r>
              <a:rPr lang="en-US" dirty="0"/>
              <a:t>Suggests that antidepressants significantly influence outcomes</a:t>
            </a:r>
          </a:p>
        </p:txBody>
      </p:sp>
    </p:spTree>
    <p:extLst>
      <p:ext uri="{BB962C8B-B14F-4D97-AF65-F5344CB8AC3E}">
        <p14:creationId xmlns:p14="http://schemas.microsoft.com/office/powerpoint/2010/main" val="439145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BFF81-AD13-3323-D69A-613817DB6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F609D-EB7C-7AF6-E1C8-9F93CC723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92052" cy="4351338"/>
          </a:xfrm>
        </p:spPr>
        <p:txBody>
          <a:bodyPr>
            <a:normAutofit/>
          </a:bodyPr>
          <a:lstStyle/>
          <a:p>
            <a:r>
              <a:rPr lang="en-US" dirty="0"/>
              <a:t>There may be 2 age groups that are more susceptible to MDD based on age distributions</a:t>
            </a:r>
          </a:p>
          <a:p>
            <a:r>
              <a:rPr lang="en-US" dirty="0"/>
              <a:t>84% of patients have 3 or more symptoms concurrently</a:t>
            </a:r>
          </a:p>
          <a:p>
            <a:r>
              <a:rPr lang="en-US" dirty="0"/>
              <a:t>90% of patients receive 3 or more treatments concurrently</a:t>
            </a:r>
          </a:p>
          <a:p>
            <a:r>
              <a:rPr lang="en-US" dirty="0"/>
              <a:t>Treatment outcomes appear to be significantly influenced by antidepressant treatments.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501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C9C59-432B-A8B7-4A21-8BAA741C0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1A59D-3FDD-91E0-1583-38AE2D78A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Stratify patients based on age groups (bimodal appears like 2 overlapping gaussians, gaussian </a:t>
            </a:r>
            <a:r>
              <a:rPr lang="en-US" dirty="0" err="1"/>
              <a:t>demixing</a:t>
            </a:r>
            <a:r>
              <a:rPr lang="en-US" dirty="0"/>
              <a:t>)</a:t>
            </a:r>
          </a:p>
          <a:p>
            <a:r>
              <a:rPr lang="en-US" dirty="0"/>
              <a:t>Diagnostic tests for normality, heteroscedasticity, etc.</a:t>
            </a:r>
          </a:p>
          <a:p>
            <a:r>
              <a:rPr lang="en-US" dirty="0"/>
              <a:t>Investigate multicollinearity in dataset.</a:t>
            </a:r>
          </a:p>
          <a:p>
            <a:r>
              <a:rPr lang="en-US" dirty="0"/>
              <a:t>Run post-hoc test and adjustments for multiple comparisons</a:t>
            </a:r>
          </a:p>
          <a:p>
            <a:r>
              <a:rPr lang="en-US" dirty="0"/>
              <a:t>Run analysis with NAs included, by dropping the columns instead. (should be guided by literature)</a:t>
            </a:r>
          </a:p>
          <a:p>
            <a:r>
              <a:rPr lang="en-US" dirty="0"/>
              <a:t>Since outcome does not quantitively measure treatment effect, another model could be applied (e.g., ordinal logistic regression)?</a:t>
            </a:r>
          </a:p>
          <a:p>
            <a:r>
              <a:rPr lang="en-US" dirty="0"/>
              <a:t>Model the dataset with mixed effects to account for patient heterogeneity?</a:t>
            </a:r>
          </a:p>
          <a:p>
            <a:r>
              <a:rPr lang="en-US" dirty="0"/>
              <a:t>Higher-order interactions</a:t>
            </a:r>
          </a:p>
        </p:txBody>
      </p:sp>
    </p:spTree>
    <p:extLst>
      <p:ext uri="{BB962C8B-B14F-4D97-AF65-F5344CB8AC3E}">
        <p14:creationId xmlns:p14="http://schemas.microsoft.com/office/powerpoint/2010/main" val="3201906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D3F92-E990-62CD-FF8A-0C3B03E21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CFCC3-E901-A397-2884-E9860666D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Assumptions:</a:t>
            </a:r>
          </a:p>
          <a:p>
            <a:pPr lvl="1"/>
            <a:r>
              <a:rPr lang="en-US" dirty="0"/>
              <a:t>Demographics are representative of population (Seems representative)</a:t>
            </a:r>
          </a:p>
          <a:p>
            <a:pPr lvl="1"/>
            <a:r>
              <a:rPr lang="en-US" dirty="0"/>
              <a:t>Missing data is completely at random.</a:t>
            </a:r>
          </a:p>
          <a:p>
            <a:pPr lvl="1"/>
            <a:r>
              <a:rPr lang="en-US" dirty="0"/>
              <a:t>NA data removed does not significantly bias remaining data.</a:t>
            </a:r>
          </a:p>
          <a:p>
            <a:pPr lvl="1"/>
            <a:r>
              <a:rPr lang="en-US" dirty="0"/>
              <a:t>Patients respond similarly to treatments.</a:t>
            </a:r>
          </a:p>
          <a:p>
            <a:pPr lvl="1"/>
            <a:r>
              <a:rPr lang="en-US" dirty="0"/>
              <a:t>Other errors in dataset such as bias, duplicates, formatting, sampling and measurement error aren’t present.</a:t>
            </a:r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Only 2 outcome categories, and does not quantify strength of treatment.</a:t>
            </a:r>
          </a:p>
          <a:p>
            <a:pPr lvl="1"/>
            <a:r>
              <a:rPr lang="en-US" dirty="0"/>
              <a:t>Other outcome variables could be taken into account</a:t>
            </a:r>
          </a:p>
          <a:p>
            <a:pPr lvl="1"/>
            <a:r>
              <a:rPr lang="en-US" dirty="0"/>
              <a:t>Many features with limited sample size. Could be influencing estimates</a:t>
            </a:r>
          </a:p>
          <a:p>
            <a:pPr lvl="1"/>
            <a:r>
              <a:rPr lang="en-US" dirty="0"/>
              <a:t>More work is needed to validate the model.</a:t>
            </a:r>
          </a:p>
        </p:txBody>
      </p:sp>
    </p:spTree>
    <p:extLst>
      <p:ext uri="{BB962C8B-B14F-4D97-AF65-F5344CB8AC3E}">
        <p14:creationId xmlns:p14="http://schemas.microsoft.com/office/powerpoint/2010/main" val="1174181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70A3E-B176-579F-3299-BBF149740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AD232-3F28-79E4-D6A3-C69D1BBAF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70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3D081-B581-7EF1-F395-62D83029D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of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1D552-113A-F313-27B6-87E7D53CB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57404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RWE study is designed to understand how different clinical features (e.g., age, gender, therapeutics etc.) could influence treatment outcomes.</a:t>
            </a:r>
          </a:p>
          <a:p>
            <a:r>
              <a:rPr lang="en-US" dirty="0"/>
              <a:t>By understanding which factors influence treatment outcomes negatively or positively, treatment regimens/therapeutics can be designed to target specific patient subpopulations.</a:t>
            </a:r>
          </a:p>
          <a:p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1A69C93-0C20-BD7B-2069-3E6CE540D5C2}"/>
              </a:ext>
            </a:extLst>
          </p:cNvPr>
          <p:cNvGrpSpPr/>
          <p:nvPr/>
        </p:nvGrpSpPr>
        <p:grpSpPr>
          <a:xfrm>
            <a:off x="7501631" y="1417250"/>
            <a:ext cx="4562379" cy="2169696"/>
            <a:chOff x="7501631" y="1417250"/>
            <a:chExt cx="4562379" cy="21696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6C1C6A4-9FF6-BEFE-18B0-807E693CE4C8}"/>
                </a:ext>
              </a:extLst>
            </p:cNvPr>
            <p:cNvSpPr/>
            <p:nvPr/>
          </p:nvSpPr>
          <p:spPr>
            <a:xfrm>
              <a:off x="7599283" y="1825625"/>
              <a:ext cx="1526959" cy="54153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Patient A</a:t>
              </a:r>
            </a:p>
            <a:p>
              <a:pPr algn="ctr"/>
              <a:r>
                <a:rPr lang="en-US" dirty="0"/>
                <a:t>(factor 1)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A4224B6-642F-1E11-66C3-8A67C108E650}"/>
                </a:ext>
              </a:extLst>
            </p:cNvPr>
            <p:cNvSpPr/>
            <p:nvPr/>
          </p:nvSpPr>
          <p:spPr>
            <a:xfrm>
              <a:off x="9468403" y="1825625"/>
              <a:ext cx="1716720" cy="54153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Patient B</a:t>
              </a:r>
            </a:p>
            <a:p>
              <a:pPr algn="ctr"/>
              <a:r>
                <a:rPr lang="en-US" dirty="0"/>
                <a:t>(factor 0)</a:t>
              </a:r>
            </a:p>
          </p:txBody>
        </p:sp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D9131D78-269D-4CBF-31A2-6100C00F5B48}"/>
                </a:ext>
              </a:extLst>
            </p:cNvPr>
            <p:cNvSpPr/>
            <p:nvPr/>
          </p:nvSpPr>
          <p:spPr>
            <a:xfrm>
              <a:off x="8211842" y="2502100"/>
              <a:ext cx="301840" cy="408373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E53664BC-E95D-F7BA-14FD-C741EAB30D4E}"/>
                </a:ext>
              </a:extLst>
            </p:cNvPr>
            <p:cNvSpPr/>
            <p:nvPr/>
          </p:nvSpPr>
          <p:spPr>
            <a:xfrm>
              <a:off x="10289213" y="2502099"/>
              <a:ext cx="301840" cy="408373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B4BC326-8D98-2F13-2888-E571E15F6382}"/>
                </a:ext>
              </a:extLst>
            </p:cNvPr>
            <p:cNvSpPr txBox="1"/>
            <p:nvPr/>
          </p:nvSpPr>
          <p:spPr>
            <a:xfrm>
              <a:off x="8513682" y="2502099"/>
              <a:ext cx="1420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Treatment 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1FB4CF8-B559-AF0A-551C-8BEE4D654160}"/>
                </a:ext>
              </a:extLst>
            </p:cNvPr>
            <p:cNvSpPr txBox="1"/>
            <p:nvPr/>
          </p:nvSpPr>
          <p:spPr>
            <a:xfrm>
              <a:off x="10643589" y="2502099"/>
              <a:ext cx="1420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Treatment A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05FA2D-EE56-6369-098E-F14B5432C320}"/>
                </a:ext>
              </a:extLst>
            </p:cNvPr>
            <p:cNvSpPr/>
            <p:nvPr/>
          </p:nvSpPr>
          <p:spPr>
            <a:xfrm>
              <a:off x="7599283" y="3006367"/>
              <a:ext cx="1526959" cy="54153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Better Outcome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E99C16-35D8-8445-C718-3030FA876B39}"/>
                </a:ext>
              </a:extLst>
            </p:cNvPr>
            <p:cNvSpPr/>
            <p:nvPr/>
          </p:nvSpPr>
          <p:spPr>
            <a:xfrm>
              <a:off x="9676653" y="3045408"/>
              <a:ext cx="1526959" cy="54153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Worse Outcome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F9D372-BFCC-C7D1-959A-B567B2467FC0}"/>
                </a:ext>
              </a:extLst>
            </p:cNvPr>
            <p:cNvSpPr txBox="1"/>
            <p:nvPr/>
          </p:nvSpPr>
          <p:spPr>
            <a:xfrm>
              <a:off x="7501631" y="1417250"/>
              <a:ext cx="1420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Scenario A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F92F0E6-BF2E-DB22-EF49-5341BD567070}"/>
              </a:ext>
            </a:extLst>
          </p:cNvPr>
          <p:cNvGrpSpPr/>
          <p:nvPr/>
        </p:nvGrpSpPr>
        <p:grpSpPr>
          <a:xfrm>
            <a:off x="7473108" y="4323179"/>
            <a:ext cx="4562379" cy="2169696"/>
            <a:chOff x="7520120" y="3682841"/>
            <a:chExt cx="4562379" cy="2169696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C2DF934-955E-C72D-1FA5-C06EB23ED0F7}"/>
                </a:ext>
              </a:extLst>
            </p:cNvPr>
            <p:cNvGrpSpPr/>
            <p:nvPr/>
          </p:nvGrpSpPr>
          <p:grpSpPr>
            <a:xfrm>
              <a:off x="7617772" y="4091216"/>
              <a:ext cx="4464727" cy="1761321"/>
              <a:chOff x="7617772" y="4091216"/>
              <a:chExt cx="4464727" cy="1761321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77292ED-E0A1-7456-0E21-2AD1C81E19B9}"/>
                  </a:ext>
                </a:extLst>
              </p:cNvPr>
              <p:cNvSpPr/>
              <p:nvPr/>
            </p:nvSpPr>
            <p:spPr>
              <a:xfrm>
                <a:off x="7617772" y="4091216"/>
                <a:ext cx="1526959" cy="54153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Patient A</a:t>
                </a:r>
              </a:p>
              <a:p>
                <a:pPr algn="ctr"/>
                <a:r>
                  <a:rPr lang="en-US" dirty="0"/>
                  <a:t>(factor 1)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6733B61-BC62-4AA8-BD64-FA6E7A93AFC7}"/>
                  </a:ext>
                </a:extLst>
              </p:cNvPr>
              <p:cNvSpPr/>
              <p:nvPr/>
            </p:nvSpPr>
            <p:spPr>
              <a:xfrm>
                <a:off x="9486892" y="4091216"/>
                <a:ext cx="1716720" cy="54153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Patient B</a:t>
                </a:r>
              </a:p>
              <a:p>
                <a:pPr algn="ctr"/>
                <a:r>
                  <a:rPr lang="en-US" dirty="0"/>
                  <a:t>(factor 0)</a:t>
                </a:r>
              </a:p>
            </p:txBody>
          </p:sp>
          <p:sp>
            <p:nvSpPr>
              <p:cNvPr id="16" name="Arrow: Down 15">
                <a:extLst>
                  <a:ext uri="{FF2B5EF4-FFF2-40B4-BE49-F238E27FC236}">
                    <a16:creationId xmlns:a16="http://schemas.microsoft.com/office/drawing/2014/main" id="{752AABD3-E956-F547-3E90-2C81FEE8A67C}"/>
                  </a:ext>
                </a:extLst>
              </p:cNvPr>
              <p:cNvSpPr/>
              <p:nvPr/>
            </p:nvSpPr>
            <p:spPr>
              <a:xfrm>
                <a:off x="8230331" y="4767691"/>
                <a:ext cx="301840" cy="408373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row: Down 16">
                <a:extLst>
                  <a:ext uri="{FF2B5EF4-FFF2-40B4-BE49-F238E27FC236}">
                    <a16:creationId xmlns:a16="http://schemas.microsoft.com/office/drawing/2014/main" id="{8B8AD747-DE04-52BA-BC54-2496B95E8BA8}"/>
                  </a:ext>
                </a:extLst>
              </p:cNvPr>
              <p:cNvSpPr/>
              <p:nvPr/>
            </p:nvSpPr>
            <p:spPr>
              <a:xfrm>
                <a:off x="10307702" y="4767690"/>
                <a:ext cx="301840" cy="408373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2F27210-DF7A-8799-DE71-CBAD079316C2}"/>
                  </a:ext>
                </a:extLst>
              </p:cNvPr>
              <p:cNvSpPr txBox="1"/>
              <p:nvPr/>
            </p:nvSpPr>
            <p:spPr>
              <a:xfrm>
                <a:off x="8532171" y="4767690"/>
                <a:ext cx="14204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Treatment A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75150FB-C91B-1FF1-5136-F33FEDE48B35}"/>
                  </a:ext>
                </a:extLst>
              </p:cNvPr>
              <p:cNvSpPr txBox="1"/>
              <p:nvPr/>
            </p:nvSpPr>
            <p:spPr>
              <a:xfrm>
                <a:off x="10662078" y="4767690"/>
                <a:ext cx="14204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Treatment B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C47ABA6-65A9-7224-F0E2-AE9192BC733E}"/>
                  </a:ext>
                </a:extLst>
              </p:cNvPr>
              <p:cNvSpPr/>
              <p:nvPr/>
            </p:nvSpPr>
            <p:spPr>
              <a:xfrm>
                <a:off x="7617772" y="5271958"/>
                <a:ext cx="1526959" cy="54153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Better Outcome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86C5F36-3DA1-154A-652A-9713390FFC34}"/>
                  </a:ext>
                </a:extLst>
              </p:cNvPr>
              <p:cNvSpPr/>
              <p:nvPr/>
            </p:nvSpPr>
            <p:spPr>
              <a:xfrm>
                <a:off x="9695142" y="5310999"/>
                <a:ext cx="1526959" cy="54153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Better Outcome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40A8838-BBD4-F58F-E50A-35F257FD5F5C}"/>
                </a:ext>
              </a:extLst>
            </p:cNvPr>
            <p:cNvSpPr txBox="1"/>
            <p:nvPr/>
          </p:nvSpPr>
          <p:spPr>
            <a:xfrm>
              <a:off x="7520120" y="3682841"/>
              <a:ext cx="1420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Scenario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2310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84FD9-F3BB-DDD3-B55F-0030C9DB9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A90E0-D525-2A44-10AC-BF97D5341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747"/>
            <a:ext cx="10515600" cy="4351338"/>
          </a:xfrm>
        </p:spPr>
        <p:txBody>
          <a:bodyPr>
            <a:noAutofit/>
          </a:bodyPr>
          <a:lstStyle/>
          <a:p>
            <a:r>
              <a:rPr lang="en-US" sz="1800" dirty="0"/>
              <a:t>Methods</a:t>
            </a:r>
          </a:p>
          <a:p>
            <a:pPr lvl="1"/>
            <a:r>
              <a:rPr lang="en-US" sz="1800" dirty="0"/>
              <a:t>Dataset containing ~3700 rows of patient data derived from electronic health records</a:t>
            </a:r>
          </a:p>
          <a:p>
            <a:r>
              <a:rPr lang="en-US" sz="1800" dirty="0"/>
              <a:t>Clinical Features included</a:t>
            </a:r>
          </a:p>
          <a:p>
            <a:pPr lvl="1"/>
            <a:r>
              <a:rPr lang="en-US" sz="1800" dirty="0"/>
              <a:t>History of existing conditions (diabetes, substance use disorder, blood pressure, etc.)</a:t>
            </a:r>
          </a:p>
          <a:p>
            <a:pPr lvl="1"/>
            <a:r>
              <a:rPr lang="en-US" sz="1800" dirty="0"/>
              <a:t>Symptoms of sleep troubles, anhedonia, appetite, feeling depressed, suicidal thoughts</a:t>
            </a:r>
          </a:p>
          <a:p>
            <a:pPr lvl="1"/>
            <a:r>
              <a:rPr lang="en-US" sz="1800" dirty="0"/>
              <a:t>Disease severity at admission and discharge (based on the Clinical Global Impressions-Severity [CGI-S] score)</a:t>
            </a:r>
          </a:p>
          <a:p>
            <a:pPr lvl="1"/>
            <a:r>
              <a:rPr lang="en-US" sz="1800" dirty="0"/>
              <a:t>Current treatments( e.g., SSRIs, anxiolytics, etc.)</a:t>
            </a:r>
          </a:p>
          <a:p>
            <a:pPr lvl="1"/>
            <a:r>
              <a:rPr lang="en-US" sz="1800" dirty="0"/>
              <a:t>Weight, height, Date of admission</a:t>
            </a:r>
          </a:p>
          <a:p>
            <a:pPr lvl="1"/>
            <a:r>
              <a:rPr lang="en-US" sz="1800" dirty="0"/>
              <a:t>Global Assessment of Functioning in the past 24 months</a:t>
            </a:r>
          </a:p>
          <a:p>
            <a:r>
              <a:rPr lang="en-US" sz="1800" dirty="0"/>
              <a:t>Features derived from dataset:</a:t>
            </a:r>
          </a:p>
          <a:p>
            <a:pPr lvl="1"/>
            <a:r>
              <a:rPr lang="en-US" sz="1800" dirty="0"/>
              <a:t>Age, duration of stay, CGIS score change, treatment outcome, co-occurring symptoms and treatments</a:t>
            </a:r>
          </a:p>
          <a:p>
            <a:r>
              <a:rPr lang="en-US" sz="1800" dirty="0"/>
              <a:t>Handling NAs</a:t>
            </a:r>
          </a:p>
          <a:p>
            <a:pPr lvl="1"/>
            <a:r>
              <a:rPr lang="en-US" sz="1800" dirty="0"/>
              <a:t>Rows were checked whether there was a pattern to the missingness. No clear pattern and thus rows containing Nas were removed.</a:t>
            </a:r>
          </a:p>
        </p:txBody>
      </p:sp>
    </p:spTree>
    <p:extLst>
      <p:ext uri="{BB962C8B-B14F-4D97-AF65-F5344CB8AC3E}">
        <p14:creationId xmlns:p14="http://schemas.microsoft.com/office/powerpoint/2010/main" val="1698893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3DB86-BB8A-6851-BC8C-AB15C19B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to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018B9-4561-105E-9D57-6EEE72F01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 wrangling questions:</a:t>
            </a:r>
          </a:p>
          <a:p>
            <a:pPr lvl="1"/>
            <a:r>
              <a:rPr lang="en-US" dirty="0"/>
              <a:t>How do the files link to each other?</a:t>
            </a:r>
          </a:p>
          <a:p>
            <a:pPr lvl="1"/>
            <a:r>
              <a:rPr lang="en-US" dirty="0"/>
              <a:t>Are there anomalous data values in the data?</a:t>
            </a:r>
          </a:p>
          <a:p>
            <a:pPr lvl="1"/>
            <a:r>
              <a:rPr lang="en-US" dirty="0"/>
              <a:t>Are there missing values?</a:t>
            </a:r>
          </a:p>
          <a:p>
            <a:pPr lvl="1"/>
            <a:r>
              <a:rPr lang="en-US" dirty="0"/>
              <a:t>Are they missing at random or is there a pattern?</a:t>
            </a:r>
          </a:p>
          <a:p>
            <a:pPr lvl="1"/>
            <a:r>
              <a:rPr lang="en-US" dirty="0"/>
              <a:t>Outliers?</a:t>
            </a:r>
          </a:p>
          <a:p>
            <a:pPr lvl="1"/>
            <a:r>
              <a:rPr lang="en-US" dirty="0"/>
              <a:t>What kind of features could be of interest and need to be generated?</a:t>
            </a:r>
          </a:p>
          <a:p>
            <a:pPr lvl="1"/>
            <a:r>
              <a:rPr lang="en-US" dirty="0"/>
              <a:t>Is there bias in the data?</a:t>
            </a:r>
          </a:p>
          <a:p>
            <a:pPr lvl="1"/>
            <a:r>
              <a:rPr lang="en-US" dirty="0"/>
              <a:t>Data types?</a:t>
            </a:r>
          </a:p>
          <a:p>
            <a:r>
              <a:rPr lang="en-US" dirty="0"/>
              <a:t>Main study question:</a:t>
            </a:r>
          </a:p>
          <a:p>
            <a:pPr lvl="1"/>
            <a:r>
              <a:rPr lang="en-US" dirty="0"/>
              <a:t>What could be factor(s) that influence whether the treatment of MDD was successful?</a:t>
            </a:r>
          </a:p>
          <a:p>
            <a:pPr lvl="1"/>
            <a:r>
              <a:rPr lang="en-US" dirty="0"/>
              <a:t>Definition of successful=Was CGIS score lower at discharge than admission?</a:t>
            </a:r>
          </a:p>
          <a:p>
            <a:pPr lvl="1"/>
            <a:r>
              <a:rPr lang="en-US" dirty="0"/>
              <a:t>Binary outcome and factors can be regressed using a binomial regression.</a:t>
            </a:r>
          </a:p>
        </p:txBody>
      </p:sp>
    </p:spTree>
    <p:extLst>
      <p:ext uri="{BB962C8B-B14F-4D97-AF65-F5344CB8AC3E}">
        <p14:creationId xmlns:p14="http://schemas.microsoft.com/office/powerpoint/2010/main" val="719318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8957B-4204-9F8C-3B03-9E4300EE2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8CA3-650C-9F3D-5DEE-404ED09F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 files containing patient demographics, patient data, billing identifiers and billing amount.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B2BF681-FED0-B17F-BAB4-6851F54197D2}"/>
              </a:ext>
            </a:extLst>
          </p:cNvPr>
          <p:cNvGraphicFramePr>
            <a:graphicFrameLocks noGrp="1"/>
          </p:cNvGraphicFramePr>
          <p:nvPr/>
        </p:nvGraphicFramePr>
        <p:xfrm>
          <a:off x="1099846" y="2971940"/>
          <a:ext cx="356093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233">
                  <a:extLst>
                    <a:ext uri="{9D8B030D-6E8A-4147-A177-3AD203B41FA5}">
                      <a16:colId xmlns:a16="http://schemas.microsoft.com/office/drawing/2014/main" val="591642562"/>
                    </a:ext>
                  </a:extLst>
                </a:gridCol>
                <a:gridCol w="890233">
                  <a:extLst>
                    <a:ext uri="{9D8B030D-6E8A-4147-A177-3AD203B41FA5}">
                      <a16:colId xmlns:a16="http://schemas.microsoft.com/office/drawing/2014/main" val="1729979099"/>
                    </a:ext>
                  </a:extLst>
                </a:gridCol>
                <a:gridCol w="890233">
                  <a:extLst>
                    <a:ext uri="{9D8B030D-6E8A-4147-A177-3AD203B41FA5}">
                      <a16:colId xmlns:a16="http://schemas.microsoft.com/office/drawing/2014/main" val="1369453912"/>
                    </a:ext>
                  </a:extLst>
                </a:gridCol>
                <a:gridCol w="890233">
                  <a:extLst>
                    <a:ext uri="{9D8B030D-6E8A-4147-A177-3AD203B41FA5}">
                      <a16:colId xmlns:a16="http://schemas.microsoft.com/office/drawing/2014/main" val="2295638774"/>
                    </a:ext>
                  </a:extLst>
                </a:gridCol>
              </a:tblGrid>
              <a:tr h="390042">
                <a:tc>
                  <a:txBody>
                    <a:bodyPr/>
                    <a:lstStyle/>
                    <a:p>
                      <a:r>
                        <a:rPr lang="en-US" sz="1200" dirty="0" err="1"/>
                        <a:t>Patient_ID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Resident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44863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A62491B-E616-DB62-3B3C-00D8B090B84B}"/>
              </a:ext>
            </a:extLst>
          </p:cNvPr>
          <p:cNvGraphicFramePr>
            <a:graphicFrameLocks noGrp="1"/>
          </p:cNvGraphicFramePr>
          <p:nvPr/>
        </p:nvGraphicFramePr>
        <p:xfrm>
          <a:off x="1099844" y="3779594"/>
          <a:ext cx="356093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233">
                  <a:extLst>
                    <a:ext uri="{9D8B030D-6E8A-4147-A177-3AD203B41FA5}">
                      <a16:colId xmlns:a16="http://schemas.microsoft.com/office/drawing/2014/main" val="591642562"/>
                    </a:ext>
                  </a:extLst>
                </a:gridCol>
                <a:gridCol w="890233">
                  <a:extLst>
                    <a:ext uri="{9D8B030D-6E8A-4147-A177-3AD203B41FA5}">
                      <a16:colId xmlns:a16="http://schemas.microsoft.com/office/drawing/2014/main" val="1729979099"/>
                    </a:ext>
                  </a:extLst>
                </a:gridCol>
                <a:gridCol w="890233">
                  <a:extLst>
                    <a:ext uri="{9D8B030D-6E8A-4147-A177-3AD203B41FA5}">
                      <a16:colId xmlns:a16="http://schemas.microsoft.com/office/drawing/2014/main" val="1369453912"/>
                    </a:ext>
                  </a:extLst>
                </a:gridCol>
                <a:gridCol w="890233">
                  <a:extLst>
                    <a:ext uri="{9D8B030D-6E8A-4147-A177-3AD203B41FA5}">
                      <a16:colId xmlns:a16="http://schemas.microsoft.com/office/drawing/2014/main" val="2295638774"/>
                    </a:ext>
                  </a:extLst>
                </a:gridCol>
              </a:tblGrid>
              <a:tr h="196398">
                <a:tc>
                  <a:txBody>
                    <a:bodyPr/>
                    <a:lstStyle/>
                    <a:p>
                      <a:r>
                        <a:rPr lang="en-US" sz="1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Date of admission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Gaf_lv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44863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D65AF4E-B604-FE9D-3E32-19A88E1E9606}"/>
              </a:ext>
            </a:extLst>
          </p:cNvPr>
          <p:cNvSpPr txBox="1"/>
          <p:nvPr/>
        </p:nvSpPr>
        <p:spPr>
          <a:xfrm>
            <a:off x="1099846" y="2602608"/>
            <a:ext cx="1920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Demographics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D00C4D-8D06-3A43-7EC3-D4B5A210F2B9}"/>
              </a:ext>
            </a:extLst>
          </p:cNvPr>
          <p:cNvSpPr txBox="1"/>
          <p:nvPr/>
        </p:nvSpPr>
        <p:spPr>
          <a:xfrm>
            <a:off x="1099844" y="3403442"/>
            <a:ext cx="1920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Clinical Data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2D4BC28-ED98-932D-592D-BC099B050B60}"/>
              </a:ext>
            </a:extLst>
          </p:cNvPr>
          <p:cNvGraphicFramePr>
            <a:graphicFrameLocks noGrp="1"/>
          </p:cNvGraphicFramePr>
          <p:nvPr/>
        </p:nvGraphicFramePr>
        <p:xfrm>
          <a:off x="1099844" y="4579706"/>
          <a:ext cx="2670699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233">
                  <a:extLst>
                    <a:ext uri="{9D8B030D-6E8A-4147-A177-3AD203B41FA5}">
                      <a16:colId xmlns:a16="http://schemas.microsoft.com/office/drawing/2014/main" val="591642562"/>
                    </a:ext>
                  </a:extLst>
                </a:gridCol>
                <a:gridCol w="890233">
                  <a:extLst>
                    <a:ext uri="{9D8B030D-6E8A-4147-A177-3AD203B41FA5}">
                      <a16:colId xmlns:a16="http://schemas.microsoft.com/office/drawing/2014/main" val="1729979099"/>
                    </a:ext>
                  </a:extLst>
                </a:gridCol>
                <a:gridCol w="890233">
                  <a:extLst>
                    <a:ext uri="{9D8B030D-6E8A-4147-A177-3AD203B41FA5}">
                      <a16:colId xmlns:a16="http://schemas.microsoft.com/office/drawing/2014/main" val="1369453912"/>
                    </a:ext>
                  </a:extLst>
                </a:gridCol>
              </a:tblGrid>
              <a:tr h="390042">
                <a:tc>
                  <a:txBody>
                    <a:bodyPr/>
                    <a:lstStyle/>
                    <a:p>
                      <a:r>
                        <a:rPr lang="en-US" sz="1200" dirty="0" err="1"/>
                        <a:t>Bill_id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Patient_id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Date of admission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44863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83A86B0-A863-B165-1F33-2E3E7B1393F9}"/>
              </a:ext>
            </a:extLst>
          </p:cNvPr>
          <p:cNvSpPr txBox="1"/>
          <p:nvPr/>
        </p:nvSpPr>
        <p:spPr>
          <a:xfrm>
            <a:off x="1099844" y="4239761"/>
            <a:ext cx="1920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Billing identifiers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D356304-0A09-C0C7-CA02-CBD1F5301156}"/>
              </a:ext>
            </a:extLst>
          </p:cNvPr>
          <p:cNvGraphicFramePr>
            <a:graphicFrameLocks noGrp="1"/>
          </p:cNvGraphicFramePr>
          <p:nvPr/>
        </p:nvGraphicFramePr>
        <p:xfrm>
          <a:off x="1099844" y="5376851"/>
          <a:ext cx="1780466" cy="390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233">
                  <a:extLst>
                    <a:ext uri="{9D8B030D-6E8A-4147-A177-3AD203B41FA5}">
                      <a16:colId xmlns:a16="http://schemas.microsoft.com/office/drawing/2014/main" val="591642562"/>
                    </a:ext>
                  </a:extLst>
                </a:gridCol>
                <a:gridCol w="890233">
                  <a:extLst>
                    <a:ext uri="{9D8B030D-6E8A-4147-A177-3AD203B41FA5}">
                      <a16:colId xmlns:a16="http://schemas.microsoft.com/office/drawing/2014/main" val="1729979099"/>
                    </a:ext>
                  </a:extLst>
                </a:gridCol>
              </a:tblGrid>
              <a:tr h="390042">
                <a:tc>
                  <a:txBody>
                    <a:bodyPr/>
                    <a:lstStyle/>
                    <a:p>
                      <a:r>
                        <a:rPr lang="en-US" sz="1200" dirty="0" err="1"/>
                        <a:t>Bill_id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44863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58560F1-893A-663A-1B49-619C61059983}"/>
              </a:ext>
            </a:extLst>
          </p:cNvPr>
          <p:cNvSpPr txBox="1"/>
          <p:nvPr/>
        </p:nvSpPr>
        <p:spPr>
          <a:xfrm>
            <a:off x="1099844" y="5032761"/>
            <a:ext cx="1920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Billing amount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354A736-0097-C6A2-4E10-989F92345F90}"/>
              </a:ext>
            </a:extLst>
          </p:cNvPr>
          <p:cNvGraphicFramePr>
            <a:graphicFrameLocks noGrp="1"/>
          </p:cNvGraphicFramePr>
          <p:nvPr/>
        </p:nvGraphicFramePr>
        <p:xfrm>
          <a:off x="5256570" y="2971940"/>
          <a:ext cx="356093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233">
                  <a:extLst>
                    <a:ext uri="{9D8B030D-6E8A-4147-A177-3AD203B41FA5}">
                      <a16:colId xmlns:a16="http://schemas.microsoft.com/office/drawing/2014/main" val="591642562"/>
                    </a:ext>
                  </a:extLst>
                </a:gridCol>
                <a:gridCol w="890233">
                  <a:extLst>
                    <a:ext uri="{9D8B030D-6E8A-4147-A177-3AD203B41FA5}">
                      <a16:colId xmlns:a16="http://schemas.microsoft.com/office/drawing/2014/main" val="1729979099"/>
                    </a:ext>
                  </a:extLst>
                </a:gridCol>
                <a:gridCol w="890233">
                  <a:extLst>
                    <a:ext uri="{9D8B030D-6E8A-4147-A177-3AD203B41FA5}">
                      <a16:colId xmlns:a16="http://schemas.microsoft.com/office/drawing/2014/main" val="1369453912"/>
                    </a:ext>
                  </a:extLst>
                </a:gridCol>
                <a:gridCol w="890233">
                  <a:extLst>
                    <a:ext uri="{9D8B030D-6E8A-4147-A177-3AD203B41FA5}">
                      <a16:colId xmlns:a16="http://schemas.microsoft.com/office/drawing/2014/main" val="2295638774"/>
                    </a:ext>
                  </a:extLst>
                </a:gridCol>
              </a:tblGrid>
              <a:tr h="196398">
                <a:tc>
                  <a:txBody>
                    <a:bodyPr/>
                    <a:lstStyle/>
                    <a:p>
                      <a:r>
                        <a:rPr lang="en-US" sz="1200" dirty="0" err="1"/>
                        <a:t>Patient_ID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Date of admission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Gaf_lv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448636"/>
                  </a:ext>
                </a:extLst>
              </a:tr>
            </a:tbl>
          </a:graphicData>
        </a:graphic>
      </p:graphicFrame>
      <p:sp>
        <p:nvSpPr>
          <p:cNvPr id="19" name="Arrow: Right 18">
            <a:extLst>
              <a:ext uri="{FF2B5EF4-FFF2-40B4-BE49-F238E27FC236}">
                <a16:creationId xmlns:a16="http://schemas.microsoft.com/office/drawing/2014/main" id="{98909197-8FAB-A506-4555-88DB2C6A6E83}"/>
              </a:ext>
            </a:extLst>
          </p:cNvPr>
          <p:cNvSpPr/>
          <p:nvPr/>
        </p:nvSpPr>
        <p:spPr>
          <a:xfrm>
            <a:off x="4751958" y="3823417"/>
            <a:ext cx="443884" cy="319127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FC56315-BE90-88D3-E5BD-119E1C5E3F03}"/>
              </a:ext>
            </a:extLst>
          </p:cNvPr>
          <p:cNvGraphicFramePr>
            <a:graphicFrameLocks noGrp="1"/>
          </p:cNvGraphicFramePr>
          <p:nvPr/>
        </p:nvGraphicFramePr>
        <p:xfrm>
          <a:off x="5287024" y="3797111"/>
          <a:ext cx="356093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233">
                  <a:extLst>
                    <a:ext uri="{9D8B030D-6E8A-4147-A177-3AD203B41FA5}">
                      <a16:colId xmlns:a16="http://schemas.microsoft.com/office/drawing/2014/main" val="591642562"/>
                    </a:ext>
                  </a:extLst>
                </a:gridCol>
                <a:gridCol w="890233">
                  <a:extLst>
                    <a:ext uri="{9D8B030D-6E8A-4147-A177-3AD203B41FA5}">
                      <a16:colId xmlns:a16="http://schemas.microsoft.com/office/drawing/2014/main" val="1729979099"/>
                    </a:ext>
                  </a:extLst>
                </a:gridCol>
                <a:gridCol w="890233">
                  <a:extLst>
                    <a:ext uri="{9D8B030D-6E8A-4147-A177-3AD203B41FA5}">
                      <a16:colId xmlns:a16="http://schemas.microsoft.com/office/drawing/2014/main" val="1369453912"/>
                    </a:ext>
                  </a:extLst>
                </a:gridCol>
                <a:gridCol w="890233">
                  <a:extLst>
                    <a:ext uri="{9D8B030D-6E8A-4147-A177-3AD203B41FA5}">
                      <a16:colId xmlns:a16="http://schemas.microsoft.com/office/drawing/2014/main" val="2295638774"/>
                    </a:ext>
                  </a:extLst>
                </a:gridCol>
              </a:tblGrid>
              <a:tr h="196398">
                <a:tc>
                  <a:txBody>
                    <a:bodyPr/>
                    <a:lstStyle/>
                    <a:p>
                      <a:r>
                        <a:rPr lang="en-US" sz="1200" dirty="0" err="1"/>
                        <a:t>Patient_ID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Date of admission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Gaf_lv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44863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BA35B88E-B606-AEEA-6544-17A746E8DB8F}"/>
              </a:ext>
            </a:extLst>
          </p:cNvPr>
          <p:cNvSpPr txBox="1"/>
          <p:nvPr/>
        </p:nvSpPr>
        <p:spPr>
          <a:xfrm>
            <a:off x="122192" y="3819379"/>
            <a:ext cx="9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 </a:t>
            </a:r>
            <a:br>
              <a:rPr lang="en-US" dirty="0"/>
            </a:br>
            <a:r>
              <a:rPr lang="en-US" dirty="0"/>
              <a:t>Names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5118CE-3940-F1A1-F91B-EBEF7C70E610}"/>
              </a:ext>
            </a:extLst>
          </p:cNvPr>
          <p:cNvSpPr txBox="1"/>
          <p:nvPr/>
        </p:nvSpPr>
        <p:spPr>
          <a:xfrm>
            <a:off x="5306876" y="3533359"/>
            <a:ext cx="1920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Renamed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80D1BE5C-049E-E60E-D456-F961024C71C4}"/>
              </a:ext>
            </a:extLst>
          </p:cNvPr>
          <p:cNvSpPr/>
          <p:nvPr/>
        </p:nvSpPr>
        <p:spPr>
          <a:xfrm>
            <a:off x="4751958" y="3040976"/>
            <a:ext cx="443884" cy="319127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4525E11-E4C8-2A57-29FD-A85D868BCABC}"/>
              </a:ext>
            </a:extLst>
          </p:cNvPr>
          <p:cNvSpPr/>
          <p:nvPr/>
        </p:nvSpPr>
        <p:spPr>
          <a:xfrm rot="16200000">
            <a:off x="6887697" y="3488775"/>
            <a:ext cx="298678" cy="21473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3A2354-4AF7-2388-2C67-6953370FEB90}"/>
              </a:ext>
            </a:extLst>
          </p:cNvPr>
          <p:cNvSpPr txBox="1"/>
          <p:nvPr/>
        </p:nvSpPr>
        <p:spPr>
          <a:xfrm>
            <a:off x="7144402" y="3449102"/>
            <a:ext cx="1920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Join using </a:t>
            </a:r>
            <a:r>
              <a:rPr lang="en-US" sz="1200" dirty="0" err="1"/>
              <a:t>patient_id</a:t>
            </a:r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C9A3AF-1EA6-61E2-780B-4730EBE78141}"/>
              </a:ext>
            </a:extLst>
          </p:cNvPr>
          <p:cNvSpPr txBox="1"/>
          <p:nvPr/>
        </p:nvSpPr>
        <p:spPr>
          <a:xfrm>
            <a:off x="4094151" y="2659436"/>
            <a:ext cx="1920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Join using </a:t>
            </a:r>
            <a:r>
              <a:rPr lang="en-US" sz="1200" dirty="0" err="1"/>
              <a:t>patient_id</a:t>
            </a:r>
            <a:endParaRPr lang="en-US" sz="1200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A1A7B25B-637B-47EA-3C5C-93A9C4AB2DF0}"/>
              </a:ext>
            </a:extLst>
          </p:cNvPr>
          <p:cNvSpPr/>
          <p:nvPr/>
        </p:nvSpPr>
        <p:spPr>
          <a:xfrm>
            <a:off x="3872209" y="4666318"/>
            <a:ext cx="443884" cy="319127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7247C12-4A11-1C61-15E9-B8291D6B3BB1}"/>
              </a:ext>
            </a:extLst>
          </p:cNvPr>
          <p:cNvSpPr/>
          <p:nvPr/>
        </p:nvSpPr>
        <p:spPr>
          <a:xfrm rot="18900000">
            <a:off x="3466700" y="5146360"/>
            <a:ext cx="443884" cy="319127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E9929B-2ABE-A894-2A1C-6F62FD5BF69F}"/>
              </a:ext>
            </a:extLst>
          </p:cNvPr>
          <p:cNvSpPr txBox="1"/>
          <p:nvPr/>
        </p:nvSpPr>
        <p:spPr>
          <a:xfrm>
            <a:off x="3336032" y="4310914"/>
            <a:ext cx="1920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Join using </a:t>
            </a:r>
            <a:r>
              <a:rPr lang="en-US" sz="1200" dirty="0" err="1"/>
              <a:t>bill_id</a:t>
            </a:r>
            <a:endParaRPr lang="en-US" sz="1200" dirty="0"/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B02D5551-155A-47FD-6600-34E07E8308EB}"/>
              </a:ext>
            </a:extLst>
          </p:cNvPr>
          <p:cNvGraphicFramePr>
            <a:graphicFrameLocks noGrp="1"/>
          </p:cNvGraphicFramePr>
          <p:nvPr/>
        </p:nvGraphicFramePr>
        <p:xfrm>
          <a:off x="4404510" y="4636155"/>
          <a:ext cx="397818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546">
                  <a:extLst>
                    <a:ext uri="{9D8B030D-6E8A-4147-A177-3AD203B41FA5}">
                      <a16:colId xmlns:a16="http://schemas.microsoft.com/office/drawing/2014/main" val="591642562"/>
                    </a:ext>
                  </a:extLst>
                </a:gridCol>
                <a:gridCol w="994546">
                  <a:extLst>
                    <a:ext uri="{9D8B030D-6E8A-4147-A177-3AD203B41FA5}">
                      <a16:colId xmlns:a16="http://schemas.microsoft.com/office/drawing/2014/main" val="1729979099"/>
                    </a:ext>
                  </a:extLst>
                </a:gridCol>
                <a:gridCol w="994546">
                  <a:extLst>
                    <a:ext uri="{9D8B030D-6E8A-4147-A177-3AD203B41FA5}">
                      <a16:colId xmlns:a16="http://schemas.microsoft.com/office/drawing/2014/main" val="1369453912"/>
                    </a:ext>
                  </a:extLst>
                </a:gridCol>
                <a:gridCol w="994546">
                  <a:extLst>
                    <a:ext uri="{9D8B030D-6E8A-4147-A177-3AD203B41FA5}">
                      <a16:colId xmlns:a16="http://schemas.microsoft.com/office/drawing/2014/main" val="17447436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err="1"/>
                        <a:t>Bill_id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Patient_id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Date of admission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448636"/>
                  </a:ext>
                </a:extLst>
              </a:tr>
            </a:tbl>
          </a:graphicData>
        </a:graphic>
      </p:graphicFrame>
      <p:sp>
        <p:nvSpPr>
          <p:cNvPr id="33" name="Arrow: Bent-Up 32">
            <a:extLst>
              <a:ext uri="{FF2B5EF4-FFF2-40B4-BE49-F238E27FC236}">
                <a16:creationId xmlns:a16="http://schemas.microsoft.com/office/drawing/2014/main" id="{2C0B0400-B9D0-3EF2-E509-C1BCAD9256A9}"/>
              </a:ext>
            </a:extLst>
          </p:cNvPr>
          <p:cNvSpPr/>
          <p:nvPr/>
        </p:nvSpPr>
        <p:spPr>
          <a:xfrm>
            <a:off x="8970556" y="3633610"/>
            <a:ext cx="864635" cy="1263579"/>
          </a:xfrm>
          <a:prstGeom prst="bentUp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EBB06F-D3D6-376B-970F-1E34DE37D6C7}"/>
              </a:ext>
            </a:extLst>
          </p:cNvPr>
          <p:cNvSpPr txBox="1"/>
          <p:nvPr/>
        </p:nvSpPr>
        <p:spPr>
          <a:xfrm>
            <a:off x="9808343" y="4265400"/>
            <a:ext cx="1920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Join using </a:t>
            </a:r>
            <a:r>
              <a:rPr lang="en-US" sz="1200" dirty="0" err="1"/>
              <a:t>patient_id</a:t>
            </a:r>
            <a:endParaRPr lang="en-US" sz="1200" dirty="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A41474B5-DEFE-437A-312B-2B8168C9753A}"/>
              </a:ext>
            </a:extLst>
          </p:cNvPr>
          <p:cNvSpPr/>
          <p:nvPr/>
        </p:nvSpPr>
        <p:spPr>
          <a:xfrm>
            <a:off x="8983370" y="3036442"/>
            <a:ext cx="443884" cy="319127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188439F-0874-2130-091E-2204FC684FFE}"/>
              </a:ext>
            </a:extLst>
          </p:cNvPr>
          <p:cNvSpPr/>
          <p:nvPr/>
        </p:nvSpPr>
        <p:spPr>
          <a:xfrm>
            <a:off x="9508975" y="2995860"/>
            <a:ext cx="1544715" cy="4570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 Dataset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A693C3-875A-59B6-84A9-CA4861A5D765}"/>
              </a:ext>
            </a:extLst>
          </p:cNvPr>
          <p:cNvSpPr/>
          <p:nvPr/>
        </p:nvSpPr>
        <p:spPr>
          <a:xfrm>
            <a:off x="1047172" y="3726101"/>
            <a:ext cx="957800" cy="5848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D927-72DD-0335-A6B1-7FED79E62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E3630-315D-5C01-2797-B624C8FF1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data values were inconsistent in some columns, as well as containing NAs.</a:t>
            </a:r>
          </a:p>
          <a:p>
            <a:r>
              <a:rPr lang="en-US" dirty="0"/>
              <a:t>Dataset was updated to render the values </a:t>
            </a:r>
            <a:r>
              <a:rPr lang="en-US"/>
              <a:t>more consistent.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270576-9A9B-0A6E-E612-D56C3A956F03}"/>
              </a:ext>
            </a:extLst>
          </p:cNvPr>
          <p:cNvGraphicFramePr>
            <a:graphicFrameLocks noGrp="1"/>
          </p:cNvGraphicFramePr>
          <p:nvPr/>
        </p:nvGraphicFramePr>
        <p:xfrm>
          <a:off x="1011067" y="3645199"/>
          <a:ext cx="2131628" cy="275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814">
                  <a:extLst>
                    <a:ext uri="{9D8B030D-6E8A-4147-A177-3AD203B41FA5}">
                      <a16:colId xmlns:a16="http://schemas.microsoft.com/office/drawing/2014/main" val="4172915525"/>
                    </a:ext>
                  </a:extLst>
                </a:gridCol>
                <a:gridCol w="1065814">
                  <a:extLst>
                    <a:ext uri="{9D8B030D-6E8A-4147-A177-3AD203B41FA5}">
                      <a16:colId xmlns:a16="http://schemas.microsoft.com/office/drawing/2014/main" val="9945420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656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Patient_id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ffd9644f8daf1d28493a7cd700bb30f4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457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date_of_admission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4/6/13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838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date_of_discharge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15/6/13</a:t>
                      </a: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69291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6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Date_of_birth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1956-04-02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392327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5DDBB4CA-68A2-5B52-B0EF-0539A2973053}"/>
              </a:ext>
            </a:extLst>
          </p:cNvPr>
          <p:cNvSpPr/>
          <p:nvPr/>
        </p:nvSpPr>
        <p:spPr>
          <a:xfrm>
            <a:off x="3302493" y="4880183"/>
            <a:ext cx="585926" cy="3284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13FB9E-3F57-3E0B-C29F-F9337B1474EB}"/>
              </a:ext>
            </a:extLst>
          </p:cNvPr>
          <p:cNvSpPr txBox="1"/>
          <p:nvPr/>
        </p:nvSpPr>
        <p:spPr>
          <a:xfrm>
            <a:off x="1011067" y="3275867"/>
            <a:ext cx="1683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Full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EC780C-BBB9-946F-BB6F-A12CB77A915C}"/>
              </a:ext>
            </a:extLst>
          </p:cNvPr>
          <p:cNvSpPr txBox="1"/>
          <p:nvPr/>
        </p:nvSpPr>
        <p:spPr>
          <a:xfrm>
            <a:off x="4048216" y="3275867"/>
            <a:ext cx="3923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Inconsistent columns and discrepancies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1A29132-7E44-4B63-1A95-D1B7F98D7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113396"/>
              </p:ext>
            </p:extLst>
          </p:nvPr>
        </p:nvGraphicFramePr>
        <p:xfrm>
          <a:off x="4048216" y="3645199"/>
          <a:ext cx="3107186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593">
                  <a:extLst>
                    <a:ext uri="{9D8B030D-6E8A-4147-A177-3AD203B41FA5}">
                      <a16:colId xmlns:a16="http://schemas.microsoft.com/office/drawing/2014/main" val="4172915525"/>
                    </a:ext>
                  </a:extLst>
                </a:gridCol>
                <a:gridCol w="1553593">
                  <a:extLst>
                    <a:ext uri="{9D8B030D-6E8A-4147-A177-3AD203B41FA5}">
                      <a16:colId xmlns:a16="http://schemas.microsoft.com/office/drawing/2014/main" val="9945420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Column Name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Values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3656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medical_history_hbp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12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‘Yes’,’No’,’0,’1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457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Gender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‘Male’,’Female’,’m’,’f’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5838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Race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‘Chinese’,’Indian’,’</a:t>
                      </a:r>
                      <a:r>
                        <a:rPr lang="en-US" sz="1200" dirty="0" err="1">
                          <a:effectLst/>
                        </a:rPr>
                        <a:t>chinese</a:t>
                      </a:r>
                      <a:r>
                        <a:rPr lang="en-US" sz="1200" dirty="0">
                          <a:effectLst/>
                        </a:rPr>
                        <a:t>’,’India’</a:t>
                      </a: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69291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medical_history_tum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‘0’,’1’,’NA’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6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medical_history_sud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‘0’,’1’,’NA’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3392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Resident_status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‘Singaporean’, ’PR’, ’Singapore Citizen’, ‘Foreigner’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6260388"/>
                  </a:ext>
                </a:extLst>
              </a:tr>
            </a:tbl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A043333A-99FD-D1CD-1B01-071649690F33}"/>
              </a:ext>
            </a:extLst>
          </p:cNvPr>
          <p:cNvSpPr/>
          <p:nvPr/>
        </p:nvSpPr>
        <p:spPr>
          <a:xfrm>
            <a:off x="7315199" y="4869649"/>
            <a:ext cx="585926" cy="3284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EEB89F-3880-D8D5-5960-E9AFC5940493}"/>
              </a:ext>
            </a:extLst>
          </p:cNvPr>
          <p:cNvSpPr txBox="1"/>
          <p:nvPr/>
        </p:nvSpPr>
        <p:spPr>
          <a:xfrm>
            <a:off x="7971656" y="3275867"/>
            <a:ext cx="3923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Actions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7ACF057-2562-1017-49EC-78B1AF9123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531043"/>
              </p:ext>
            </p:extLst>
          </p:nvPr>
        </p:nvGraphicFramePr>
        <p:xfrm>
          <a:off x="7971656" y="3645199"/>
          <a:ext cx="4055244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7622">
                  <a:extLst>
                    <a:ext uri="{9D8B030D-6E8A-4147-A177-3AD203B41FA5}">
                      <a16:colId xmlns:a16="http://schemas.microsoft.com/office/drawing/2014/main" val="4172915525"/>
                    </a:ext>
                  </a:extLst>
                </a:gridCol>
                <a:gridCol w="2027622">
                  <a:extLst>
                    <a:ext uri="{9D8B030D-6E8A-4147-A177-3AD203B41FA5}">
                      <a16:colId xmlns:a16="http://schemas.microsoft.com/office/drawing/2014/main" val="9945420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Column Name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3656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medical_history_hbp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 Yes and No with 0 and 1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457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Gender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Replace m and f with Male and Female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5838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Race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Replace </a:t>
                      </a:r>
                      <a:r>
                        <a:rPr lang="en-US" sz="1200" dirty="0" err="1">
                          <a:effectLst/>
                        </a:rPr>
                        <a:t>chinese</a:t>
                      </a:r>
                      <a:r>
                        <a:rPr lang="en-US" sz="1200" dirty="0">
                          <a:effectLst/>
                        </a:rPr>
                        <a:t> and India with Chinese and Indian</a:t>
                      </a: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69291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medical_history_tum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Remove rows containing 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6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medical_history_sud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Remove rows containing 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3392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Resident_status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‘Singaporean’, ’PR’, ‘Foreigner’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5946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466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59EA2-FAE8-4FCD-DE59-6A65B081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0959D-86C2-A80D-616A-F1515BD1D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Several features that could provide value for the analysis (</a:t>
            </a:r>
            <a:r>
              <a:rPr lang="en-US" dirty="0" err="1"/>
              <a:t>e.g</a:t>
            </a:r>
            <a:r>
              <a:rPr lang="en-US" dirty="0"/>
              <a:t>, Age, duration of stay etc.) were calculated from the existing data.</a:t>
            </a:r>
          </a:p>
          <a:p>
            <a:r>
              <a:rPr lang="en-US" dirty="0"/>
              <a:t>Age=date of birth-date of admission</a:t>
            </a:r>
          </a:p>
          <a:p>
            <a:r>
              <a:rPr lang="en-US" dirty="0"/>
              <a:t>Duration of stay=date of discharge-date of admission</a:t>
            </a:r>
          </a:p>
          <a:p>
            <a:r>
              <a:rPr lang="en-US" dirty="0"/>
              <a:t>Score difference=</a:t>
            </a:r>
            <a:r>
              <a:rPr lang="en-US" dirty="0" err="1"/>
              <a:t>CGIS_dis-CGIS_adm</a:t>
            </a:r>
            <a:r>
              <a:rPr lang="en-US" dirty="0"/>
              <a:t> (Lower is better)</a:t>
            </a:r>
          </a:p>
          <a:p>
            <a:r>
              <a:rPr lang="en-US" dirty="0"/>
              <a:t>Treatment outcome: </a:t>
            </a:r>
            <a:r>
              <a:rPr lang="en-US" dirty="0" err="1"/>
              <a:t>Score_difference</a:t>
            </a:r>
            <a:r>
              <a:rPr lang="en-US" dirty="0"/>
              <a:t>&lt;0=Better, </a:t>
            </a:r>
            <a:r>
              <a:rPr lang="en-US" dirty="0" err="1"/>
              <a:t>Score_difference</a:t>
            </a:r>
            <a:r>
              <a:rPr lang="en-US" dirty="0"/>
              <a:t>&lt;0&gt;=Worse or Neutral</a:t>
            </a:r>
          </a:p>
          <a:p>
            <a:pPr lvl="1"/>
            <a:r>
              <a:rPr lang="en-US" dirty="0"/>
              <a:t>Dummy coded as 1 for Better and 0 for Worse or Neutral.</a:t>
            </a:r>
          </a:p>
          <a:p>
            <a:r>
              <a:rPr lang="en-US" dirty="0"/>
              <a:t>Number of concurrent treatments= Sum of the treatment columns</a:t>
            </a:r>
          </a:p>
          <a:p>
            <a:r>
              <a:rPr lang="en-US" dirty="0"/>
              <a:t>Number of concurrent symptoms= Sum of the symptom columns</a:t>
            </a:r>
          </a:p>
        </p:txBody>
      </p:sp>
    </p:spTree>
    <p:extLst>
      <p:ext uri="{BB962C8B-B14F-4D97-AF65-F5344CB8AC3E}">
        <p14:creationId xmlns:p14="http://schemas.microsoft.com/office/powerpoint/2010/main" val="1866208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FD8B3-EA26-A2EC-0B64-60027EC88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(Descriptive)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B53DB-1366-0DD6-EFAD-16D50433C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9508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Out of ~3700 rows, 2898 were retained after preprocessing</a:t>
            </a:r>
          </a:p>
          <a:p>
            <a:r>
              <a:rPr lang="en-US" dirty="0"/>
              <a:t>Descriptive statistics:</a:t>
            </a:r>
          </a:p>
          <a:p>
            <a:pPr lvl="1"/>
            <a:r>
              <a:rPr lang="en-US" dirty="0"/>
              <a:t>Race distribution: Chinese=64,Malay=21%,Indian=10% Others=5%.</a:t>
            </a:r>
          </a:p>
          <a:p>
            <a:pPr lvl="1"/>
            <a:r>
              <a:rPr lang="en-US" dirty="0"/>
              <a:t>Age: Mean=51.97yo, Median=50yo, Max=85, Min=21, SD=14.7165</a:t>
            </a:r>
          </a:p>
          <a:p>
            <a:pPr lvl="1"/>
            <a:r>
              <a:rPr lang="en-US" dirty="0"/>
              <a:t>Gender: Male=50.17%, Female= 49.82%</a:t>
            </a:r>
          </a:p>
          <a:p>
            <a:pPr lvl="1"/>
            <a:r>
              <a:rPr lang="en-US" dirty="0"/>
              <a:t>Resident Status: Foreigners=4.76%, PR=15.35%, Singaporean=  79.88%</a:t>
            </a:r>
          </a:p>
          <a:p>
            <a:r>
              <a:rPr lang="en-US" dirty="0"/>
              <a:t>Age may have a bimodal distribution</a:t>
            </a:r>
          </a:p>
          <a:p>
            <a:pPr lvl="1"/>
            <a:r>
              <a:rPr lang="en-US" dirty="0"/>
              <a:t>There may be a young and old subpopulation.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B7D46A1-D805-74F5-7DCE-BE7AB31DB778}"/>
              </a:ext>
            </a:extLst>
          </p:cNvPr>
          <p:cNvGraphicFramePr>
            <a:graphicFrameLocks/>
          </p:cNvGraphicFramePr>
          <p:nvPr/>
        </p:nvGraphicFramePr>
        <p:xfrm>
          <a:off x="9072562" y="365125"/>
          <a:ext cx="2281238" cy="2843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B98FCBFE-69BC-78AB-4853-03EC27C83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50.17253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5AE797-5F55-3169-3ADC-108B45021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3282" y="3429000"/>
            <a:ext cx="3190922" cy="322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289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5CC1F-05DB-4EEB-1BD5-DA5861AD4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(Health conditions, Treatments &amp; Symptoms)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6BA11-7211-16DC-C7A0-7625CF6BE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Concurrent treatments: 90% are under 3 or more treatments</a:t>
            </a:r>
          </a:p>
          <a:p>
            <a:r>
              <a:rPr lang="en-US" dirty="0"/>
              <a:t>~82% are treated with antidepressants</a:t>
            </a:r>
          </a:p>
          <a:p>
            <a:r>
              <a:rPr lang="en-US" dirty="0"/>
              <a:t>~82% are treated with psychotherapy</a:t>
            </a:r>
          </a:p>
          <a:p>
            <a:r>
              <a:rPr lang="en-US" dirty="0"/>
              <a:t>~75% are treated with other therapies.</a:t>
            </a:r>
          </a:p>
          <a:p>
            <a:r>
              <a:rPr lang="en-US" dirty="0"/>
              <a:t>~58% are treated with anticonvulsants.</a:t>
            </a:r>
          </a:p>
          <a:p>
            <a:endParaRPr lang="en-US" dirty="0"/>
          </a:p>
          <a:p>
            <a:r>
              <a:rPr lang="en-US" dirty="0"/>
              <a:t>Concurrent symptoms: 84% have 3 or more symptoms</a:t>
            </a:r>
          </a:p>
          <a:p>
            <a:r>
              <a:rPr lang="en-US" dirty="0"/>
              <a:t>~72% show symptoms of depression</a:t>
            </a:r>
          </a:p>
          <a:p>
            <a:r>
              <a:rPr lang="en-US" dirty="0"/>
              <a:t>~66% show symptoms of lack of appetite</a:t>
            </a:r>
          </a:p>
          <a:p>
            <a:r>
              <a:rPr lang="en-US" dirty="0"/>
              <a:t>~60% show symptoms of abnormal sleep patterns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0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1317</Words>
  <Application>Microsoft Office PowerPoint</Application>
  <PresentationFormat>Widescreen</PresentationFormat>
  <Paragraphs>203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Lucida Console</vt:lpstr>
      <vt:lpstr>Office Theme</vt:lpstr>
      <vt:lpstr>Presentation for Holmusk</vt:lpstr>
      <vt:lpstr>Aim of study</vt:lpstr>
      <vt:lpstr>Study Design</vt:lpstr>
      <vt:lpstr>Approach to the data</vt:lpstr>
      <vt:lpstr>Data structure</vt:lpstr>
      <vt:lpstr>Data preprocessing</vt:lpstr>
      <vt:lpstr>Feature calculation</vt:lpstr>
      <vt:lpstr>Results (Descriptive)</vt:lpstr>
      <vt:lpstr>Results (Health conditions, Treatments &amp; Symptoms)</vt:lpstr>
      <vt:lpstr>Results (Statistical analyses)</vt:lpstr>
      <vt:lpstr>Key conclusions</vt:lpstr>
      <vt:lpstr>Further analysis</vt:lpstr>
      <vt:lpstr>Assumptions and limitations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Tok</dc:creator>
  <cp:lastModifiedBy>Sean Tok</cp:lastModifiedBy>
  <cp:revision>21</cp:revision>
  <dcterms:created xsi:type="dcterms:W3CDTF">2024-05-02T07:50:13Z</dcterms:created>
  <dcterms:modified xsi:type="dcterms:W3CDTF">2024-05-02T08:56:32Z</dcterms:modified>
</cp:coreProperties>
</file>