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2" r:id="rId3"/>
    <p:sldId id="257" r:id="rId4"/>
    <p:sldId id="260" r:id="rId5"/>
    <p:sldId id="261" r:id="rId6"/>
    <p:sldId id="270" r:id="rId7"/>
    <p:sldId id="271" r:id="rId8"/>
    <p:sldId id="272" r:id="rId9"/>
    <p:sldId id="264" r:id="rId10"/>
    <p:sldId id="258" r:id="rId11"/>
    <p:sldId id="267" r:id="rId12"/>
    <p:sldId id="268" r:id="rId13"/>
    <p:sldId id="269" r:id="rId14"/>
    <p:sldId id="259" r:id="rId15"/>
    <p:sldId id="265" r:id="rId16"/>
    <p:sldId id="266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6252473347590699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925968332772022E-2"/>
                      <c:h val="9.80955742808304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9F0-4A77-93C5-03C40714A7EB}"/>
                </c:ext>
              </c:extLst>
            </c:dLbl>
            <c:dLbl>
              <c:idx val="1"/>
              <c:layout>
                <c:manualLayout>
                  <c:x val="-5.837583007302876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9F0-4A77-93C5-03C40714A7EB}"/>
                </c:ext>
              </c:extLst>
            </c:dLbl>
            <c:dLbl>
              <c:idx val="2"/>
              <c:layout>
                <c:manualLayout>
                  <c:x val="-5.9306972695408348E-2"/>
                  <c:y val="4.0860994939947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9F0-4A77-93C5-03C40714A7EB}"/>
                </c:ext>
              </c:extLst>
            </c:dLbl>
            <c:dLbl>
              <c:idx val="3"/>
              <c:layout>
                <c:manualLayout>
                  <c:x val="-5.9168175614372896E-2"/>
                  <c:y val="4.08609949399472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F0-4A77-93C5-03C40714A7EB}"/>
                </c:ext>
              </c:extLst>
            </c:dLbl>
            <c:dLbl>
              <c:idx val="4"/>
              <c:layout>
                <c:manualLayout>
                  <c:x val="-3.5647716979272784E-2"/>
                  <c:y val="4.66982799313682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F0-4A77-93C5-03C40714A7EB}"/>
                </c:ext>
              </c:extLst>
            </c:dLbl>
            <c:dLbl>
              <c:idx val="5"/>
              <c:layout>
                <c:manualLayout>
                  <c:x val="-6.6252473347590699E-2"/>
                  <c:y val="3.50237099485261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99398964923509E-2"/>
                      <c:h val="6.30718643323042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9F0-4A77-93C5-03C40714A7EB}"/>
                </c:ext>
              </c:extLst>
            </c:dLbl>
            <c:dLbl>
              <c:idx val="6"/>
              <c:layout>
                <c:manualLayout>
                  <c:x val="-6.0000958100585623E-2"/>
                  <c:y val="3.50237099485261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F0-4A77-93C5-03C40714A7EB}"/>
                </c:ext>
              </c:extLst>
            </c:dLbl>
            <c:dLbl>
              <c:idx val="7"/>
              <c:layout>
                <c:manualLayout>
                  <c:x val="-5.229844869671909E-2"/>
                  <c:y val="3.50237099485261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F0-4A77-93C5-03C40714A7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noFill/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5662336"/>
        <c:axId val="705665288"/>
      </c:line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5.8873517857192498E-2"/>
                  <c:y val="3.23926405404678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FAC-4BFA-BF77-387EAADF9F65}"/>
                </c:ext>
              </c:extLst>
            </c:dLbl>
            <c:dLbl>
              <c:idx val="1"/>
              <c:layout>
                <c:manualLayout>
                  <c:x val="-4.9373190444554509E-2"/>
                  <c:y val="2.9447855036788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AC-4BFA-BF77-387EAADF9F65}"/>
                </c:ext>
              </c:extLst>
            </c:dLbl>
            <c:dLbl>
              <c:idx val="2"/>
              <c:layout>
                <c:manualLayout>
                  <c:x val="-5.2916156552879026E-2"/>
                  <c:y val="3.82822115478255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AC-4BFA-BF77-387EAADF9F65}"/>
                </c:ext>
              </c:extLst>
            </c:dLbl>
            <c:dLbl>
              <c:idx val="3"/>
              <c:layout>
                <c:manualLayout>
                  <c:x val="-4.7286604991047372E-2"/>
                  <c:y val="4.1226997051504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AC-4BFA-BF77-387EAADF9F65}"/>
                </c:ext>
              </c:extLst>
            </c:dLbl>
            <c:dLbl>
              <c:idx val="4"/>
              <c:layout>
                <c:manualLayout>
                  <c:x val="-5.1302323974507479E-2"/>
                  <c:y val="4.12269970515045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AC-4BFA-BF77-387EAADF9F65}"/>
                </c:ext>
              </c:extLst>
            </c:dLbl>
            <c:dLbl>
              <c:idx val="5"/>
              <c:layout>
                <c:manualLayout>
                  <c:x val="-5.231096933598979E-2"/>
                  <c:y val="4.4171782555183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AC-4BFA-BF77-387EAADF9F65}"/>
                </c:ext>
              </c:extLst>
            </c:dLbl>
            <c:dLbl>
              <c:idx val="6"/>
              <c:layout>
                <c:manualLayout>
                  <c:x val="-5.8955321378635447E-2"/>
                  <c:y val="3.8282211547825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AC-4BFA-BF77-387EAADF9F65}"/>
                </c:ext>
              </c:extLst>
            </c:dLbl>
            <c:dLbl>
              <c:idx val="7"/>
              <c:layout>
                <c:manualLayout>
                  <c:x val="-5.5653794789910081E-2"/>
                  <c:y val="3.82822115478256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AC-4BFA-BF77-387EAADF9F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4322080"/>
        <c:axId val="733119784"/>
      </c:line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5.5389754691022169E-2"/>
          <c:y val="5.548266467654504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explosion val="1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explosion val="26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explosion val="14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Das Alter von Nutzern</a:t>
            </a:r>
            <a:r>
              <a:rPr lang="de-DE" baseline="0" dirty="0"/>
              <a:t> </a:t>
            </a:r>
            <a:r>
              <a:rPr lang="de-DE" dirty="0"/>
              <a:t>von Streaming Diensten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14-29 Jahre</c:v>
                </c:pt>
                <c:pt idx="1">
                  <c:v>30-49 Jahre</c:v>
                </c:pt>
                <c:pt idx="2">
                  <c:v>50-64 Jahre</c:v>
                </c:pt>
                <c:pt idx="3">
                  <c:v>65 Jahre und älter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0.92</c:v>
                </c:pt>
                <c:pt idx="1">
                  <c:v>0.91</c:v>
                </c:pt>
                <c:pt idx="2">
                  <c:v>0.63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A-42A1-8B11-D919F63484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4395368"/>
        <c:axId val="174402584"/>
      </c:barChart>
      <c:catAx>
        <c:axId val="17439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402584"/>
        <c:crosses val="autoZero"/>
        <c:auto val="1"/>
        <c:lblAlgn val="ctr"/>
        <c:lblOffset val="100"/>
        <c:noMultiLvlLbl val="0"/>
      </c:catAx>
      <c:valAx>
        <c:axId val="174402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74395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Welche Endgeräte werden für Videostreams genutzt?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PC/Laptop</c:v>
                </c:pt>
                <c:pt idx="1">
                  <c:v>Fernsehgerät /SmartTV</c:v>
                </c:pt>
                <c:pt idx="2">
                  <c:v>Smartphone</c:v>
                </c:pt>
                <c:pt idx="3">
                  <c:v>Tablet 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73</c:v>
                </c:pt>
                <c:pt idx="1">
                  <c:v>71</c:v>
                </c:pt>
                <c:pt idx="2">
                  <c:v>64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5-4F10-8CA0-39F7CAB594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6138856"/>
        <c:axId val="366139184"/>
      </c:barChart>
      <c:catAx>
        <c:axId val="3661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139184"/>
        <c:crosses val="autoZero"/>
        <c:auto val="1"/>
        <c:lblAlgn val="ctr"/>
        <c:lblOffset val="100"/>
        <c:noMultiLvlLbl val="0"/>
      </c:catAx>
      <c:valAx>
        <c:axId val="366139184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61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7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2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1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09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8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6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5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1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7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7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2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E3B47D-FC20-4E99-B7E2-718699ECBB23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627" y="90714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26591"/>
              </p:ext>
            </p:extLst>
          </p:nvPr>
        </p:nvGraphicFramePr>
        <p:xfrm>
          <a:off x="1484313" y="1843313"/>
          <a:ext cx="10018712" cy="394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6043288" y="1269996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4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3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7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106572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Streaming Dienste 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140390" y="1266388"/>
            <a:ext cx="749041" cy="1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05690"/>
              </p:ext>
            </p:extLst>
          </p:nvPr>
        </p:nvGraphicFramePr>
        <p:xfrm>
          <a:off x="1674218" y="2283471"/>
          <a:ext cx="8697686" cy="349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Physische Medien (</a:t>
                      </a:r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Streaming Dienste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Sinkender Umsatz wird erwartet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Trend              zugunsten Streamingdiensten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Rückgang von Videotheken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jüngeren Generation 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2015:</a:t>
                      </a:r>
                      <a:r>
                        <a:rPr lang="de-DE" baseline="0" dirty="0"/>
                        <a:t> BD 28,8 Mio.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            DVD 71,5 Mio.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     Mio.€       </a:t>
                      </a:r>
                      <a:r>
                        <a:rPr lang="de-DE" dirty="0"/>
                        <a:t>Umsatz</a:t>
                      </a:r>
                      <a:r>
                        <a:rPr lang="de-DE" dirty="0"/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2015 580 Mio. €     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2396303" y="375822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13168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  Streaming Dienste(Amazon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7095"/>
              </p:ext>
            </p:extLst>
          </p:nvPr>
        </p:nvGraphicFramePr>
        <p:xfrm>
          <a:off x="1484312" y="2088503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5175896" y="1314319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35294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    Streaming Dienste(Amazon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47196"/>
              </p:ext>
            </p:extLst>
          </p:nvPr>
        </p:nvGraphicFramePr>
        <p:xfrm>
          <a:off x="1484313" y="2088503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>
            <a:off x="5147906" y="1332980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0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4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9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1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08718"/>
            <a:ext cx="10018713" cy="368248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979079" y="4991686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832361" y="396315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5372009" y="2907374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7204" y="192454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sz="2600" dirty="0"/>
          </a:p>
          <a:p>
            <a:r>
              <a:rPr lang="de-DE" sz="2600" dirty="0"/>
              <a:t>Medienwandel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Vorteile</a:t>
            </a:r>
          </a:p>
          <a:p>
            <a:endParaRPr lang="de-DE" sz="2600" dirty="0"/>
          </a:p>
          <a:p>
            <a:r>
              <a:rPr lang="de-DE" sz="2600" dirty="0"/>
              <a:t>Gefahren</a:t>
            </a:r>
          </a:p>
          <a:p>
            <a:pPr marL="0" indent="0">
              <a:buNone/>
            </a:pPr>
            <a:endParaRPr lang="de-DE" sz="2600" dirty="0"/>
          </a:p>
          <a:p>
            <a:r>
              <a:rPr lang="de-DE" sz="2600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97971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6542"/>
              </p:ext>
            </p:extLst>
          </p:nvPr>
        </p:nvGraphicFramePr>
        <p:xfrm>
          <a:off x="1484313" y="2043404"/>
          <a:ext cx="10018712" cy="417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7306907" y="1302138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4002" y="73026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248749"/>
              </p:ext>
            </p:extLst>
          </p:nvPr>
        </p:nvGraphicFramePr>
        <p:xfrm>
          <a:off x="1210386" y="1806310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7325569" y="127414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021822709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17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3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8955" y="118707"/>
            <a:ext cx="10018713" cy="1752599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26906" y="2317413"/>
            <a:ext cx="10018713" cy="3124201"/>
          </a:xfrm>
        </p:spPr>
        <p:txBody>
          <a:bodyPr>
            <a:noAutofit/>
          </a:bodyPr>
          <a:lstStyle/>
          <a:p>
            <a:r>
              <a:rPr lang="de-DE" sz="2200" dirty="0"/>
              <a:t>E-Book Reader erschienen im Jahre 2000</a:t>
            </a:r>
          </a:p>
          <a:p>
            <a:endParaRPr lang="de-DE" sz="2200" dirty="0"/>
          </a:p>
          <a:p>
            <a:r>
              <a:rPr lang="de-DE" sz="2200" dirty="0"/>
              <a:t>Absatz</a:t>
            </a:r>
          </a:p>
          <a:p>
            <a:pPr marL="0" indent="0">
              <a:buNone/>
            </a:pPr>
            <a:r>
              <a:rPr lang="de-DE" sz="2200" dirty="0"/>
              <a:t>  2010                   2 Millionen</a:t>
            </a:r>
          </a:p>
          <a:p>
            <a:pPr marL="0" indent="0">
              <a:buNone/>
            </a:pPr>
            <a:r>
              <a:rPr lang="de-DE" sz="2200" dirty="0"/>
              <a:t>  2015                   27 Millionen </a:t>
            </a:r>
          </a:p>
          <a:p>
            <a:endParaRPr lang="de-DE" sz="2200" dirty="0"/>
          </a:p>
          <a:p>
            <a:r>
              <a:rPr lang="de-DE" sz="2200" dirty="0"/>
              <a:t>Trend auf dem Vormarsch</a:t>
            </a:r>
          </a:p>
          <a:p>
            <a:endParaRPr lang="de-DE" sz="2200" dirty="0"/>
          </a:p>
          <a:p>
            <a:r>
              <a:rPr lang="de-DE" sz="2200" dirty="0"/>
              <a:t>Gesamtumsatz auf dem Buchmarkt 5,4%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043666" y="131147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602314" y="391683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02314" y="3438357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183</Words>
  <Application>Microsoft Office PowerPoint</Application>
  <PresentationFormat>Breitbild</PresentationFormat>
  <Paragraphs>88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Medienwandel im 21.Jahrhundert  Eine Bestandsaufnahme</vt:lpstr>
      <vt:lpstr>Themen</vt:lpstr>
      <vt:lpstr>Überblick </vt:lpstr>
      <vt:lpstr>Mediennutzung aktuell Zeitung, Fernsehen, Radio                Internet</vt:lpstr>
      <vt:lpstr>Mediennutzung aktuell Zeitung, Fernsehen, Radio                 Internet</vt:lpstr>
      <vt:lpstr>PowerPoint-Präsentation</vt:lpstr>
      <vt:lpstr>PowerPoint-Präsentation</vt:lpstr>
      <vt:lpstr>PowerPoint-Präsentation</vt:lpstr>
      <vt:lpstr>Mediennutzung aktuell Bücher               E-Books</vt:lpstr>
      <vt:lpstr>Mediennutzung aktuell Bücher               E-Books</vt:lpstr>
      <vt:lpstr>PowerPoint-Präsentation</vt:lpstr>
      <vt:lpstr>PowerPoint-Präsentation</vt:lpstr>
      <vt:lpstr>PowerPoint-Präsentation</vt:lpstr>
      <vt:lpstr>Mediennutzung aktuell Physische Medien (DVD´s, BD´s)                 Streaming Dienste (Amazon Video, Netflix Spotify)</vt:lpstr>
      <vt:lpstr>Mediennutzung aktuell Physische Medien (DVD´s, BD´s)                   Streaming Dienste(Amazon Video, Netflix Spotify)</vt:lpstr>
      <vt:lpstr>Mediennutzung aktuell Physische Medien (DVD´s, BD´s)                  Streaming Dienste(Amazon Video, Netflix Spotify)</vt:lpstr>
      <vt:lpstr>PowerPoint-Präsentation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59</cp:revision>
  <dcterms:created xsi:type="dcterms:W3CDTF">2016-11-04T12:23:45Z</dcterms:created>
  <dcterms:modified xsi:type="dcterms:W3CDTF">2016-11-15T13:56:12Z</dcterms:modified>
</cp:coreProperties>
</file>