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100783597702464"/>
          <c:y val="0.22686608119157825"/>
          <c:w val="0.17812259880558409"/>
          <c:h val="0.772808731475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05662336"/>
        <c:axId val="705665288"/>
      </c:bar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24322080"/>
        <c:axId val="733119784"/>
      </c:bar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Mediennutzung</a:t>
            </a:r>
          </a:p>
        </c:rich>
      </c:tx>
      <c:layout>
        <c:manualLayout>
          <c:xMode val="edge"/>
          <c:yMode val="edge"/>
          <c:x val="0.40905797101449276"/>
          <c:y val="1.167456998284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EAD-4EB5-A885-A3FEAED562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EAD-4EB5-A885-A3FEAED562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AD-4EB5-A885-A3FEAED562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EAD-4EB5-A885-A3FEAED562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AD-4EB5-A885-A3FEAED562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EAD-4EB5-A885-A3FEAED56246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0.04576</cdr:y>
    </cdr:from>
    <cdr:to>
      <cdr:x>0.0942</cdr:x>
      <cdr:y>0.11223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85531" y="199118"/>
          <a:ext cx="905069" cy="289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100" b="1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1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B47D-FC20-4E99-B7E2-718699ECBB23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 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885773" y="4644571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00515" y="357777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985773" y="258354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Medienwandel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endParaRPr lang="de-DE" dirty="0"/>
          </a:p>
          <a:p>
            <a:r>
              <a:rPr lang="de-DE" dirty="0"/>
              <a:t>Gefahren</a:t>
            </a:r>
          </a:p>
          <a:p>
            <a:endParaRPr lang="de-DE" dirty="0"/>
          </a:p>
          <a:p>
            <a:r>
              <a:rPr lang="de-DE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63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79411"/>
              </p:ext>
            </p:extLst>
          </p:nvPr>
        </p:nvGraphicFramePr>
        <p:xfrm>
          <a:off x="838200" y="1825625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044927505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03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2032000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Physische Medien (</a:t>
            </a:r>
            <a:r>
              <a:rPr lang="de-DE" sz="2600" dirty="0" err="1"/>
              <a:t>DVD´s</a:t>
            </a:r>
            <a:r>
              <a:rPr lang="de-DE" sz="2600" dirty="0"/>
              <a:t>, </a:t>
            </a:r>
            <a:r>
              <a:rPr lang="de-DE" sz="2600" dirty="0" err="1"/>
              <a:t>BD´s</a:t>
            </a:r>
            <a:r>
              <a:rPr lang="de-DE" sz="2600" dirty="0"/>
              <a:t>) </a:t>
            </a:r>
            <a:r>
              <a:rPr lang="de-DE" sz="2600" dirty="0">
                <a:sym typeface="Wingdings" panose="05000000000000000000" pitchFamily="2" charset="2"/>
              </a:rPr>
              <a:t>             </a:t>
            </a:r>
            <a:r>
              <a:rPr lang="de-DE" sz="2600" dirty="0" err="1">
                <a:sym typeface="Wingdings" panose="05000000000000000000" pitchFamily="2" charset="2"/>
              </a:rPr>
              <a:t>VoD</a:t>
            </a:r>
            <a:r>
              <a:rPr lang="de-DE" sz="2600" dirty="0">
                <a:sym typeface="Wingdings" panose="05000000000000000000" pitchFamily="2" charset="2"/>
              </a:rPr>
              <a:t> (Amazon Video, </a:t>
            </a:r>
            <a:r>
              <a:rPr lang="de-DE" sz="2600" dirty="0" err="1">
                <a:sym typeface="Wingdings" panose="05000000000000000000" pitchFamily="2" charset="2"/>
              </a:rPr>
              <a:t>Netflix</a:t>
            </a:r>
            <a:r>
              <a:rPr lang="de-DE" sz="2600" dirty="0">
                <a:sym typeface="Wingdings" panose="05000000000000000000" pitchFamily="2" charset="2"/>
              </a:rPr>
              <a:t>)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196114" y="134982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5417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29284"/>
              </p:ext>
            </p:extLst>
          </p:nvPr>
        </p:nvGraphicFramePr>
        <p:xfrm>
          <a:off x="838200" y="2031544"/>
          <a:ext cx="8697686" cy="322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43">
                  <a:extLst>
                    <a:ext uri="{9D8B030D-6E8A-4147-A177-3AD203B41FA5}">
                      <a16:colId xmlns:a16="http://schemas.microsoft.com/office/drawing/2014/main" val="238879895"/>
                    </a:ext>
                  </a:extLst>
                </a:gridCol>
                <a:gridCol w="4348843">
                  <a:extLst>
                    <a:ext uri="{9D8B030D-6E8A-4147-A177-3AD203B41FA5}">
                      <a16:colId xmlns:a16="http://schemas.microsoft.com/office/drawing/2014/main" val="79224440"/>
                    </a:ext>
                  </a:extLst>
                </a:gridCol>
              </a:tblGrid>
              <a:tr h="644318">
                <a:tc>
                  <a:txBody>
                    <a:bodyPr/>
                    <a:lstStyle/>
                    <a:p>
                      <a:r>
                        <a:rPr lang="de-DE" dirty="0" err="1"/>
                        <a:t>DVD´s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BD´s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VoD</a:t>
                      </a:r>
                      <a:r>
                        <a:rPr lang="de-DE" dirty="0"/>
                        <a:t> (Amazon Video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Netflix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37280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Beliebt</a:t>
                      </a:r>
                      <a:r>
                        <a:rPr lang="de-DE" baseline="0" dirty="0"/>
                        <a:t> bei der jungen </a:t>
                      </a:r>
                      <a:r>
                        <a:rPr lang="de-DE" baseline="0" dirty="0" err="1"/>
                        <a:t>Gesselschaft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4782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Pc</a:t>
                      </a:r>
                      <a:r>
                        <a:rPr lang="de-DE" dirty="0"/>
                        <a:t>/Laptop und Smart </a:t>
                      </a:r>
                      <a:r>
                        <a:rPr lang="de-DE" dirty="0" err="1"/>
                        <a:t>TV´s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65369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Weiterhin dominierend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Boom</a:t>
                      </a:r>
                      <a:r>
                        <a:rPr lang="de-DE" baseline="0" dirty="0"/>
                        <a:t> im Jahre 2006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074533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2005 1 Mio.€           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2015 580 Mio. € Umsatz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52554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 flipV="1">
            <a:off x="6598817" y="477727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VoD</a:t>
            </a:r>
            <a:r>
              <a:rPr lang="de-DE" dirty="0"/>
              <a:t> boom im Jahre 2006 </a:t>
            </a:r>
          </a:p>
          <a:p>
            <a:endParaRPr lang="de-DE" dirty="0"/>
          </a:p>
          <a:p>
            <a:r>
              <a:rPr lang="de-DE" dirty="0" err="1"/>
              <a:t>VoD</a:t>
            </a:r>
            <a:r>
              <a:rPr lang="de-DE" dirty="0"/>
              <a:t> 2005 1 Mio.€                   2015 580 Mio. € Umsatz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Medienwandel im 21. Jahrhundert  Eine Bestandsaufnahme</vt:lpstr>
      <vt:lpstr>Themen</vt:lpstr>
      <vt:lpstr>Überblick </vt:lpstr>
      <vt:lpstr>Mediennutzung aktuell Zeitung, Fernsehen, Radio              Internet</vt:lpstr>
      <vt:lpstr>Mediennutzung aktuell Zeitung, Fernsehen, Radio              Internet</vt:lpstr>
      <vt:lpstr>Mediennutzung aktuell Bücher               E-Books</vt:lpstr>
      <vt:lpstr>Mediennutzung aktuell Physische Medien (DVD´s, BD´s)              VoD (Amazon Video, Netflix)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36</cp:revision>
  <dcterms:created xsi:type="dcterms:W3CDTF">2016-11-04T12:23:45Z</dcterms:created>
  <dcterms:modified xsi:type="dcterms:W3CDTF">2016-11-09T20:19:30Z</dcterms:modified>
</cp:coreProperties>
</file>