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0" dirty="0"/>
              <a:t>CO2</a:t>
            </a:r>
            <a:r>
              <a:rPr lang="de-DE" baseline="0" dirty="0"/>
              <a:t> Verbrauch in der Herstellung des jeweiligen Mediums in kg</a:t>
            </a:r>
            <a:endParaRPr lang="de-DE" dirty="0"/>
          </a:p>
        </c:rich>
      </c:tx>
      <c:layout>
        <c:manualLayout>
          <c:xMode val="edge"/>
          <c:yMode val="edge"/>
          <c:x val="0.18965270645517138"/>
          <c:y val="3.5331230283911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2.2546407242572938E-2"/>
          <c:y val="0.13452375866265928"/>
          <c:w val="0.95812992125984253"/>
          <c:h val="0.593171613800640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1 Exemplar</c:v>
                </c:pt>
              </c:strCache>
            </c:strRef>
          </c:tx>
          <c:spPr>
            <a:solidFill>
              <a:schemeClr val="accent5">
                <a:tint val="43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E-4B7D-A906-99C73020F61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 Exemplare</c:v>
                </c:pt>
              </c:strCache>
            </c:strRef>
          </c:tx>
          <c:spPr>
            <a:solidFill>
              <a:schemeClr val="accent5">
                <a:tint val="56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9E-4B7D-A906-99C73020F61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3 Exemplare</c:v>
                </c:pt>
              </c:strCache>
            </c:strRef>
          </c:tx>
          <c:spPr>
            <a:solidFill>
              <a:schemeClr val="accent5">
                <a:tint val="69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9E-4B7D-A906-99C73020F614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4 Exemplare</c:v>
                </c:pt>
              </c:strCache>
            </c:strRef>
          </c:tx>
          <c:spPr>
            <a:solidFill>
              <a:schemeClr val="accent5">
                <a:tint val="81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9E-4B7D-A906-99C73020F614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5 Exemplare</c:v>
                </c:pt>
              </c:strCache>
            </c:strRef>
          </c:tx>
          <c:spPr>
            <a:solidFill>
              <a:schemeClr val="accent5">
                <a:tint val="94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Tabelle1!$F$2:$F$3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9E-4B7D-A906-99C73020F614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6 Exemplare</c:v>
                </c:pt>
              </c:strCache>
            </c:strRef>
          </c:tx>
          <c:spPr>
            <a:solidFill>
              <a:schemeClr val="accent5">
                <a:shade val="93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Tabelle1!$G$2:$G$3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9E-4B7D-A906-99C73020F614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7 Exemplare</c:v>
                </c:pt>
              </c:strCache>
            </c:strRef>
          </c:tx>
          <c:spPr>
            <a:solidFill>
              <a:schemeClr val="accent5">
                <a:shade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Tabelle1!$H$2:$H$3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D9E-4B7D-A906-99C73020F614}"/>
            </c:ext>
          </c:extLst>
        </c:ser>
        <c:ser>
          <c:idx val="7"/>
          <c:order val="7"/>
          <c:tx>
            <c:strRef>
              <c:f>Tabelle1!$I$1</c:f>
              <c:strCache>
                <c:ptCount val="1"/>
                <c:pt idx="0">
                  <c:v>8 Exemplare</c:v>
                </c:pt>
              </c:strCache>
            </c:strRef>
          </c:tx>
          <c:spPr>
            <a:solidFill>
              <a:schemeClr val="accent5">
                <a:shade val="68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Tabelle1!$I$2:$I$3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D9E-4B7D-A906-99C73020F614}"/>
            </c:ext>
          </c:extLst>
        </c:ser>
        <c:ser>
          <c:idx val="8"/>
          <c:order val="8"/>
          <c:tx>
            <c:strRef>
              <c:f>Tabelle1!$J$1</c:f>
              <c:strCache>
                <c:ptCount val="1"/>
                <c:pt idx="0">
                  <c:v>9 Exemplare</c:v>
                </c:pt>
              </c:strCache>
            </c:strRef>
          </c:tx>
          <c:spPr>
            <a:solidFill>
              <a:schemeClr val="accent5">
                <a:shade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Tabelle1!$J$2:$J$3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D9E-4B7D-A906-99C73020F614}"/>
            </c:ext>
          </c:extLst>
        </c:ser>
        <c:ser>
          <c:idx val="9"/>
          <c:order val="9"/>
          <c:tx>
            <c:strRef>
              <c:f>Tabelle1!$K$1</c:f>
              <c:strCache>
                <c:ptCount val="1"/>
                <c:pt idx="0">
                  <c:v>10 Exemplare</c:v>
                </c:pt>
              </c:strCache>
            </c:strRef>
          </c:tx>
          <c:spPr>
            <a:solidFill>
              <a:schemeClr val="accent5">
                <a:shade val="42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E-Book</c:v>
                </c:pt>
                <c:pt idx="1">
                  <c:v>Buch </c:v>
                </c:pt>
              </c:strCache>
            </c:strRef>
          </c:cat>
          <c:val>
            <c:numRef>
              <c:f>Tabelle1!$K$2:$K$3</c:f>
              <c:numCache>
                <c:formatCode>General</c:formatCode>
                <c:ptCount val="2"/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D9E-4B7D-A906-99C73020F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892584"/>
        <c:axId val="133891928"/>
      </c:barChart>
      <c:catAx>
        <c:axId val="133892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891928"/>
        <c:crosses val="autoZero"/>
        <c:auto val="1"/>
        <c:lblAlgn val="ctr"/>
        <c:lblOffset val="100"/>
        <c:noMultiLvlLbl val="0"/>
      </c:catAx>
      <c:valAx>
        <c:axId val="133891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892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5278004918154948"/>
          <c:w val="0.56545893719806761"/>
          <c:h val="9.4223105392583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54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3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17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7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04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67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6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94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9C-5B9B-468E-B1E1-7E4D07B4EB4E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17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7A9C-5B9B-468E-B1E1-7E4D07B4EB4E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22AB-E5D5-432C-B113-40EC2B0B3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8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3910" y="-843597"/>
            <a:ext cx="10584180" cy="2387600"/>
          </a:xfrm>
        </p:spPr>
        <p:txBody>
          <a:bodyPr/>
          <a:lstStyle/>
          <a:p>
            <a:r>
              <a:rPr lang="de-DE" dirty="0"/>
              <a:t>Vom Buch zum Internet/ E-Book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49680" y="1955483"/>
            <a:ext cx="9144000" cy="4582477"/>
          </a:xfrm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prstClr val="black"/>
                </a:solidFill>
              </a:rPr>
              <a:t>Lernen</a:t>
            </a:r>
          </a:p>
          <a:p>
            <a:pPr algn="l"/>
            <a:r>
              <a:rPr lang="de-DE" dirty="0">
                <a:solidFill>
                  <a:prstClr val="black"/>
                </a:solidFill>
              </a:rPr>
              <a:t>Vorteile von Internet</a:t>
            </a:r>
          </a:p>
          <a:p>
            <a:pPr lvl="0" algn="l"/>
            <a:r>
              <a:rPr lang="de-DE" dirty="0">
                <a:solidFill>
                  <a:prstClr val="black"/>
                </a:solidFill>
              </a:rPr>
              <a:t>Nachteile von Internet</a:t>
            </a:r>
          </a:p>
          <a:p>
            <a:pPr lvl="0" algn="l"/>
            <a:endParaRPr lang="de-DE" dirty="0">
              <a:solidFill>
                <a:prstClr val="black"/>
              </a:solidFill>
            </a:endParaRPr>
          </a:p>
          <a:p>
            <a:pPr lvl="0" algn="l"/>
            <a:r>
              <a:rPr lang="de-DE" b="1" dirty="0">
                <a:solidFill>
                  <a:prstClr val="black"/>
                </a:solidFill>
              </a:rPr>
              <a:t>Lesen in der Freizeit</a:t>
            </a:r>
          </a:p>
          <a:p>
            <a:pPr lvl="0" algn="l"/>
            <a:r>
              <a:rPr lang="de-DE" dirty="0">
                <a:solidFill>
                  <a:prstClr val="black"/>
                </a:solidFill>
              </a:rPr>
              <a:t>Vorteile von E-Books</a:t>
            </a:r>
          </a:p>
          <a:p>
            <a:pPr lvl="0" algn="l"/>
            <a:r>
              <a:rPr lang="de-DE" dirty="0">
                <a:solidFill>
                  <a:prstClr val="black"/>
                </a:solidFill>
              </a:rPr>
              <a:t>Nachtteile </a:t>
            </a:r>
            <a:r>
              <a:rPr lang="de-DE" dirty="0" err="1">
                <a:solidFill>
                  <a:prstClr val="black"/>
                </a:solidFill>
              </a:rPr>
              <a:t>vo</a:t>
            </a:r>
            <a:r>
              <a:rPr lang="de-DE" dirty="0">
                <a:solidFill>
                  <a:prstClr val="black"/>
                </a:solidFill>
              </a:rPr>
              <a:t> E-Books</a:t>
            </a:r>
          </a:p>
          <a:p>
            <a:pPr lvl="0" algn="l"/>
            <a:endParaRPr lang="de-DE" dirty="0">
              <a:solidFill>
                <a:prstClr val="black"/>
              </a:solidFill>
            </a:endParaRPr>
          </a:p>
          <a:p>
            <a:pPr lvl="0" algn="l"/>
            <a:r>
              <a:rPr lang="de-DE" b="1" dirty="0">
                <a:solidFill>
                  <a:prstClr val="black"/>
                </a:solidFill>
              </a:rPr>
              <a:t>Fazit und Zukunftsaussicht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38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E-Books bieten sehr viele Vorteile</a:t>
            </a:r>
          </a:p>
          <a:p>
            <a:r>
              <a:rPr lang="de-DE" dirty="0"/>
              <a:t>E-Book Bibliotheken auf dem Vormarsch</a:t>
            </a:r>
          </a:p>
          <a:p>
            <a:r>
              <a:rPr lang="de-DE" dirty="0"/>
              <a:t>Vorteil von Büchern liegt in ihrer Gestaltung</a:t>
            </a:r>
          </a:p>
        </p:txBody>
      </p:sp>
    </p:spTree>
    <p:extLst>
      <p:ext uri="{BB962C8B-B14F-4D97-AF65-F5344CB8AC3E}">
        <p14:creationId xmlns:p14="http://schemas.microsoft.com/office/powerpoint/2010/main" val="171718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94518"/>
            <a:ext cx="10515600" cy="1325563"/>
          </a:xfrm>
        </p:spPr>
        <p:txBody>
          <a:bodyPr/>
          <a:lstStyle/>
          <a:p>
            <a:r>
              <a:rPr lang="de-DE" dirty="0"/>
              <a:t>Vorteile Internet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60061"/>
            <a:ext cx="10515600" cy="4713923"/>
          </a:xfrm>
        </p:spPr>
        <p:txBody>
          <a:bodyPr/>
          <a:lstStyle/>
          <a:p>
            <a:r>
              <a:rPr lang="de-DE" dirty="0"/>
              <a:t>Viele seriöse Quellen </a:t>
            </a:r>
          </a:p>
          <a:p>
            <a:r>
              <a:rPr lang="de-DE" dirty="0"/>
              <a:t>wissenschaftliche Arbeiten</a:t>
            </a:r>
          </a:p>
          <a:p>
            <a:r>
              <a:rPr lang="de-DE" dirty="0"/>
              <a:t>Aktualität</a:t>
            </a:r>
          </a:p>
          <a:p>
            <a:r>
              <a:rPr lang="de-DE" dirty="0"/>
              <a:t>tief in die Materie einsteigen</a:t>
            </a:r>
          </a:p>
          <a:p>
            <a:r>
              <a:rPr lang="de-DE" dirty="0"/>
              <a:t>Lernvideos und Tutorials </a:t>
            </a:r>
          </a:p>
          <a:p>
            <a:r>
              <a:rPr lang="de-DE" dirty="0"/>
              <a:t>Gewichtsersparnis</a:t>
            </a:r>
          </a:p>
          <a:p>
            <a:r>
              <a:rPr lang="de-DE" dirty="0"/>
              <a:t>Abwechslungsreiches, 						     spielerisches Lernen durch Apps/Tools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622847"/>
            <a:ext cx="4572000" cy="3048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91" y="177490"/>
            <a:ext cx="6162261" cy="31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2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Internet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Texte oft nicht objektiv genug</a:t>
            </a:r>
          </a:p>
          <a:p>
            <a:r>
              <a:rPr lang="de-DE" dirty="0"/>
              <a:t>Informationsüberflutung</a:t>
            </a:r>
          </a:p>
          <a:p>
            <a:r>
              <a:rPr lang="de-DE" dirty="0"/>
              <a:t>Nur Informationshappen</a:t>
            </a:r>
          </a:p>
          <a:p>
            <a:r>
              <a:rPr lang="de-DE" dirty="0" err="1"/>
              <a:t>Reizüberflutungg</a:t>
            </a:r>
            <a:r>
              <a:rPr lang="de-DE" dirty="0"/>
              <a:t>, Ablenkungen</a:t>
            </a:r>
          </a:p>
          <a:p>
            <a:r>
              <a:rPr lang="de-DE" dirty="0"/>
              <a:t>Erfahrungswerte zeigen: Buch effektiver</a:t>
            </a:r>
          </a:p>
          <a:p>
            <a:r>
              <a:rPr lang="de-DE" dirty="0"/>
              <a:t>Nicht so einfach, seriöse von unseriösen Quellen zu unterscheiden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55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Beides bietet Vor- und Nachteile, beides sollte in der Schule gelehrt werden</a:t>
            </a:r>
          </a:p>
          <a:p>
            <a:r>
              <a:rPr lang="de-DE" dirty="0"/>
              <a:t>Abhängig vom jeweiligen Lerntypen</a:t>
            </a:r>
          </a:p>
          <a:p>
            <a:r>
              <a:rPr lang="de-DE" dirty="0"/>
              <a:t>Lern- und Fachbibliotheken mit wissenschaftlichen Büchern werden erhalten bleiben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61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8369"/>
            <a:ext cx="10515600" cy="1325563"/>
          </a:xfrm>
        </p:spPr>
        <p:txBody>
          <a:bodyPr/>
          <a:lstStyle/>
          <a:p>
            <a:r>
              <a:rPr lang="de-DE" dirty="0"/>
              <a:t>Vorteile E-Book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091696"/>
              </p:ext>
            </p:extLst>
          </p:nvPr>
        </p:nvGraphicFramePr>
        <p:xfrm>
          <a:off x="838200" y="1473932"/>
          <a:ext cx="105156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48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8369"/>
            <a:ext cx="10515600" cy="1325563"/>
          </a:xfrm>
        </p:spPr>
        <p:txBody>
          <a:bodyPr/>
          <a:lstStyle/>
          <a:p>
            <a:r>
              <a:rPr lang="de-DE" dirty="0"/>
              <a:t>Vorteile E-Book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Platzsparend</a:t>
            </a:r>
          </a:p>
          <a:p>
            <a:r>
              <a:rPr lang="de-DE" dirty="0"/>
              <a:t>Geringeres Gewicht</a:t>
            </a:r>
          </a:p>
          <a:p>
            <a:r>
              <a:rPr lang="de-DE" dirty="0"/>
              <a:t>Unempfindlicher </a:t>
            </a:r>
          </a:p>
          <a:p>
            <a:r>
              <a:rPr lang="de-DE" dirty="0"/>
              <a:t>Neuerscheinungen als E-Book früher verfügbar</a:t>
            </a:r>
          </a:p>
          <a:p>
            <a:r>
              <a:rPr lang="de-DE" dirty="0"/>
              <a:t>Hilfreiche Features: Beleuchtung, Wörterbuch, Suchfunktion, Lesezeichenfunktion,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2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96" y="1"/>
            <a:ext cx="13671362" cy="6858000"/>
          </a:xfrm>
        </p:spPr>
      </p:pic>
    </p:spTree>
    <p:extLst>
      <p:ext uri="{BB962C8B-B14F-4D97-AF65-F5344CB8AC3E}">
        <p14:creationId xmlns:p14="http://schemas.microsoft.com/office/powerpoint/2010/main" val="21841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E-Book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Angenehmeres Lesegefühl beim Buch</a:t>
            </a:r>
          </a:p>
          <a:p>
            <a:r>
              <a:rPr lang="de-DE" dirty="0"/>
              <a:t>Nicht besonders dekorativ</a:t>
            </a:r>
          </a:p>
          <a:p>
            <a:r>
              <a:rPr lang="de-DE" dirty="0"/>
              <a:t>Buch ist besser als Geschenk oder Sammlerstück geeignet</a:t>
            </a:r>
          </a:p>
          <a:p>
            <a:r>
              <a:rPr lang="de-DE" dirty="0"/>
              <a:t>Besonders bei Kinderbüchern: 					  Erlebnis zum anfassen und bestaunen</a:t>
            </a:r>
          </a:p>
        </p:txBody>
      </p:sp>
    </p:spTree>
    <p:extLst>
      <p:ext uri="{BB962C8B-B14F-4D97-AF65-F5344CB8AC3E}">
        <p14:creationId xmlns:p14="http://schemas.microsoft.com/office/powerpoint/2010/main" val="24760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71" y="323275"/>
            <a:ext cx="5605670" cy="37670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323275"/>
            <a:ext cx="5006941" cy="3294567"/>
          </a:xfrm>
          <a:prstGeom prst="rect">
            <a:avLst/>
          </a:prstGeom>
        </p:spPr>
      </p:pic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3706191"/>
            <a:ext cx="5218424" cy="2947812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71" y="3617842"/>
            <a:ext cx="5640737" cy="30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0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46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Vom Buch zum Internet/ E-Book</vt:lpstr>
      <vt:lpstr>Vorteile Internet </vt:lpstr>
      <vt:lpstr>Nachteile Internet</vt:lpstr>
      <vt:lpstr>Fazit</vt:lpstr>
      <vt:lpstr>Vorteile E-Book</vt:lpstr>
      <vt:lpstr>Vorteile E-Book</vt:lpstr>
      <vt:lpstr>PowerPoint-Präsentation</vt:lpstr>
      <vt:lpstr>Nachteile E-Book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Vom Buch zum Internet/ E-Book</dc:title>
  <dc:creator>Jenny</dc:creator>
  <cp:lastModifiedBy>Sean Gocks</cp:lastModifiedBy>
  <cp:revision>14</cp:revision>
  <dcterms:created xsi:type="dcterms:W3CDTF">2016-11-15T15:53:18Z</dcterms:created>
  <dcterms:modified xsi:type="dcterms:W3CDTF">2016-11-16T15:16:23Z</dcterms:modified>
</cp:coreProperties>
</file>