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Medien als Informationsquellen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Internet</c:v>
                </c:pt>
              </c:strCache>
            </c:strRef>
          </c:tx>
          <c:spPr>
            <a:ln w="50800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28</c:v>
                </c:pt>
                <c:pt idx="1">
                  <c:v>37</c:v>
                </c:pt>
                <c:pt idx="2">
                  <c:v>43</c:v>
                </c:pt>
                <c:pt idx="3">
                  <c:v>51</c:v>
                </c:pt>
                <c:pt idx="4">
                  <c:v>57</c:v>
                </c:pt>
                <c:pt idx="5">
                  <c:v>61</c:v>
                </c:pt>
                <c:pt idx="6">
                  <c:v>62</c:v>
                </c:pt>
                <c:pt idx="7">
                  <c:v>64</c:v>
                </c:pt>
                <c:pt idx="8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4F-41DA-8A67-A619A51D9D9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Fernsehen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73</c:v>
                </c:pt>
                <c:pt idx="1">
                  <c:v>73</c:v>
                </c:pt>
                <c:pt idx="2">
                  <c:v>69</c:v>
                </c:pt>
                <c:pt idx="3">
                  <c:v>64</c:v>
                </c:pt>
                <c:pt idx="4">
                  <c:v>63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4F-41DA-8A67-A619A51D9D9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Zeitungen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Tabelle1!$D$2:$D$10</c:f>
              <c:numCache>
                <c:formatCode>General</c:formatCode>
                <c:ptCount val="9"/>
                <c:pt idx="0">
                  <c:v>61</c:v>
                </c:pt>
                <c:pt idx="1">
                  <c:v>60</c:v>
                </c:pt>
                <c:pt idx="2">
                  <c:v>53</c:v>
                </c:pt>
                <c:pt idx="3">
                  <c:v>50</c:v>
                </c:pt>
                <c:pt idx="4">
                  <c:v>49</c:v>
                </c:pt>
                <c:pt idx="5">
                  <c:v>48</c:v>
                </c:pt>
                <c:pt idx="6">
                  <c:v>48</c:v>
                </c:pt>
                <c:pt idx="7">
                  <c:v>47</c:v>
                </c:pt>
                <c:pt idx="8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4F-41DA-8A67-A619A51D9D9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Zeitschriften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Tabelle1!$E$2:$E$10</c:f>
              <c:numCache>
                <c:formatCode>General</c:formatCode>
                <c:ptCount val="9"/>
                <c:pt idx="0">
                  <c:v>44</c:v>
                </c:pt>
                <c:pt idx="1">
                  <c:v>43</c:v>
                </c:pt>
                <c:pt idx="2">
                  <c:v>40</c:v>
                </c:pt>
                <c:pt idx="3">
                  <c:v>38</c:v>
                </c:pt>
                <c:pt idx="4">
                  <c:v>37</c:v>
                </c:pt>
                <c:pt idx="5">
                  <c:v>35</c:v>
                </c:pt>
                <c:pt idx="6">
                  <c:v>35</c:v>
                </c:pt>
                <c:pt idx="7">
                  <c:v>34</c:v>
                </c:pt>
                <c:pt idx="8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4F-41DA-8A67-A619A51D9D9D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Tabelle1!$F$2:$F$10</c:f>
              <c:numCache>
                <c:formatCode>General</c:formatCode>
                <c:ptCount val="9"/>
                <c:pt idx="0">
                  <c:v>32</c:v>
                </c:pt>
                <c:pt idx="1">
                  <c:v>34</c:v>
                </c:pt>
                <c:pt idx="2">
                  <c:v>32</c:v>
                </c:pt>
                <c:pt idx="3">
                  <c:v>30</c:v>
                </c:pt>
                <c:pt idx="4">
                  <c:v>29</c:v>
                </c:pt>
                <c:pt idx="5">
                  <c:v>29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4F-41DA-8A67-A619A51D9D9D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Spezifische Zeitschriften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Tabelle1!$G$2:$G$10</c:f>
              <c:numCache>
                <c:formatCode>General</c:formatCode>
                <c:ptCount val="9"/>
                <c:pt idx="0">
                  <c:v>26</c:v>
                </c:pt>
                <c:pt idx="1">
                  <c:v>24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20</c:v>
                </c:pt>
                <c:pt idx="6">
                  <c:v>20</c:v>
                </c:pt>
                <c:pt idx="7">
                  <c:v>19</c:v>
                </c:pt>
                <c:pt idx="8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4F-41DA-8A67-A619A51D9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014920"/>
        <c:axId val="703016232"/>
      </c:lineChart>
      <c:catAx>
        <c:axId val="7030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6232"/>
        <c:crosses val="autoZero"/>
        <c:auto val="1"/>
        <c:lblAlgn val="ctr"/>
        <c:lblOffset val="100"/>
        <c:noMultiLvlLbl val="0"/>
      </c:catAx>
      <c:valAx>
        <c:axId val="703016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100783597702464"/>
          <c:y val="0.22686608119157825"/>
          <c:w val="0.17812259880558409"/>
          <c:h val="0.77280873147523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Internet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 der Nutzer in %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41.7</c:v>
                </c:pt>
                <c:pt idx="1">
                  <c:v>52.7</c:v>
                </c:pt>
                <c:pt idx="2">
                  <c:v>58.2</c:v>
                </c:pt>
                <c:pt idx="3">
                  <c:v>65.099999999999994</c:v>
                </c:pt>
                <c:pt idx="4">
                  <c:v>72</c:v>
                </c:pt>
                <c:pt idx="5">
                  <c:v>75.599999999999994</c:v>
                </c:pt>
                <c:pt idx="6">
                  <c:v>76.8</c:v>
                </c:pt>
                <c:pt idx="7">
                  <c:v>77.599999999999994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0-4312-B48F-72D5F2F323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05662336"/>
        <c:axId val="705665288"/>
      </c:barChart>
      <c:catAx>
        <c:axId val="7056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5665288"/>
        <c:crosses val="autoZero"/>
        <c:auto val="1"/>
        <c:lblAlgn val="ctr"/>
        <c:lblOffset val="100"/>
        <c:noMultiLvlLbl val="0"/>
      </c:catAx>
      <c:valAx>
        <c:axId val="705665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56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Nutzung in Minuten pro Tag im Durschnitt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58</c:v>
                </c:pt>
                <c:pt idx="4">
                  <c:v>77</c:v>
                </c:pt>
                <c:pt idx="5">
                  <c:v>83</c:v>
                </c:pt>
                <c:pt idx="6">
                  <c:v>111</c:v>
                </c:pt>
                <c:pt idx="7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B-476B-BF67-BE2A462C68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24322080"/>
        <c:axId val="733119784"/>
      </c:barChart>
      <c:catAx>
        <c:axId val="42432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3119784"/>
        <c:crosses val="autoZero"/>
        <c:auto val="1"/>
        <c:lblAlgn val="ctr"/>
        <c:lblOffset val="100"/>
        <c:noMultiLvlLbl val="0"/>
      </c:catAx>
      <c:valAx>
        <c:axId val="733119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432208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Mediennutzung</a:t>
            </a:r>
          </a:p>
        </c:rich>
      </c:tx>
      <c:layout>
        <c:manualLayout>
          <c:xMode val="edge"/>
          <c:yMode val="edge"/>
          <c:x val="0.40905797101449276"/>
          <c:y val="1.167456998284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AD-4EB5-A885-A3FEAED562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AD-4EB5-A885-A3FEAED562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AD-4EB5-A885-A3FEAED562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AD-4EB5-A885-A3FEAED562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AD-4EB5-A885-A3FEAED562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AD-4EB5-A885-A3FEAED562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EAD-4EB5-A885-A3FEAED5624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DEAD-4EB5-A885-A3FEAED562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EAD-4EB5-A885-A3FEAED5624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EAD-4EB5-A885-A3FEAED562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EAD-4EB5-A885-A3FEAED562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EAD-4EB5-A885-A3FEAED5624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Nur E-Books</c:v>
                </c:pt>
                <c:pt idx="1">
                  <c:v>Eher E-Books</c:v>
                </c:pt>
                <c:pt idx="2">
                  <c:v>Beides gleich oft</c:v>
                </c:pt>
                <c:pt idx="3">
                  <c:v>Eher gedruckte Bücher</c:v>
                </c:pt>
                <c:pt idx="4">
                  <c:v>Nur gedrückte Bücher</c:v>
                </c:pt>
                <c:pt idx="5">
                  <c:v>Weiß nicht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1.2</c:v>
                </c:pt>
                <c:pt idx="3">
                  <c:v>2.4</c:v>
                </c:pt>
                <c:pt idx="4">
                  <c:v>4.3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D-4EB5-A885-A3FEAED5624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0.00813</cdr:x>
      <cdr:y>0.04576</cdr:y>
    </cdr:from>
    <cdr:to>
      <cdr:x>0.0942</cdr:x>
      <cdr:y>0.11223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85531" y="199118"/>
          <a:ext cx="905069" cy="2892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100" b="1" dirty="0"/>
            <a:t>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1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3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6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B47D-FC20-4E99-B7E2-718699ECBB23}" type="datetimeFigureOut">
              <a:rPr lang="de-DE" smtClean="0"/>
              <a:t>09.11.2016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11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Medienwandel im 21. Jahrhundert 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Bestandsaufnahme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9184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Veränderung der Mediennutzung</a:t>
            </a:r>
          </a:p>
        </p:txBody>
      </p:sp>
    </p:spTree>
    <p:extLst>
      <p:ext uri="{BB962C8B-B14F-4D97-AF65-F5344CB8AC3E}">
        <p14:creationId xmlns:p14="http://schemas.microsoft.com/office/powerpoint/2010/main" val="16147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Zeitung, Fernsehen, Radio              </a:t>
            </a:r>
            <a:r>
              <a:rPr lang="de-DE" dirty="0">
                <a:sym typeface="Wingdings" panose="05000000000000000000" pitchFamily="2" charset="2"/>
              </a:rPr>
              <a:t>Internet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Bücher </a:t>
            </a:r>
            <a:r>
              <a:rPr lang="de-DE" dirty="0">
                <a:sym typeface="Wingdings" panose="05000000000000000000" pitchFamily="2" charset="2"/>
              </a:rPr>
              <a:t>              E-Books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Physische Medien (</a:t>
            </a:r>
            <a:r>
              <a:rPr lang="de-DE" dirty="0" err="1"/>
              <a:t>DVD´s</a:t>
            </a:r>
            <a:r>
              <a:rPr lang="de-DE" dirty="0"/>
              <a:t>, </a:t>
            </a:r>
            <a:r>
              <a:rPr lang="de-DE" dirty="0" err="1"/>
              <a:t>CD´s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             </a:t>
            </a:r>
            <a:r>
              <a:rPr lang="de-DE" dirty="0" err="1">
                <a:sym typeface="Wingdings" panose="05000000000000000000" pitchFamily="2" charset="2"/>
              </a:rPr>
              <a:t>VoD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Youtube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Netflix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885773" y="4644571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300515" y="357777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985773" y="258354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Überblick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3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Medienwandel</a:t>
            </a:r>
          </a:p>
          <a:p>
            <a:endParaRPr lang="de-DE" dirty="0"/>
          </a:p>
          <a:p>
            <a:r>
              <a:rPr lang="de-DE" dirty="0"/>
              <a:t>Vorteile</a:t>
            </a:r>
          </a:p>
          <a:p>
            <a:endParaRPr lang="de-DE" dirty="0"/>
          </a:p>
          <a:p>
            <a:r>
              <a:rPr lang="de-DE" dirty="0"/>
              <a:t>Gefahren</a:t>
            </a:r>
          </a:p>
          <a:p>
            <a:endParaRPr lang="de-DE" dirty="0"/>
          </a:p>
          <a:p>
            <a:r>
              <a:rPr lang="de-DE" dirty="0"/>
              <a:t>Zukunftsaussichten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7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63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79411"/>
              </p:ext>
            </p:extLst>
          </p:nvPr>
        </p:nvGraphicFramePr>
        <p:xfrm>
          <a:off x="838200" y="1825625"/>
          <a:ext cx="5490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044927505"/>
              </p:ext>
            </p:extLst>
          </p:nvPr>
        </p:nvGraphicFramePr>
        <p:xfrm>
          <a:off x="6705599" y="1825625"/>
          <a:ext cx="5036458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90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003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>
            <a:off x="2032000" y="1320799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Physische Medien (</a:t>
            </a:r>
            <a:r>
              <a:rPr lang="de-DE" sz="2600" dirty="0" err="1"/>
              <a:t>DVD´s</a:t>
            </a:r>
            <a:r>
              <a:rPr lang="de-DE" sz="2600" dirty="0"/>
              <a:t>, </a:t>
            </a:r>
            <a:r>
              <a:rPr lang="de-DE" sz="2600" dirty="0" err="1"/>
              <a:t>BD´s</a:t>
            </a:r>
            <a:r>
              <a:rPr lang="de-DE" sz="2600" dirty="0"/>
              <a:t>) </a:t>
            </a:r>
            <a:r>
              <a:rPr lang="de-DE" sz="2600" dirty="0">
                <a:sym typeface="Wingdings" panose="05000000000000000000" pitchFamily="2" charset="2"/>
              </a:rPr>
              <a:t>             </a:t>
            </a:r>
            <a:r>
              <a:rPr lang="de-DE" sz="2600" dirty="0" err="1">
                <a:sym typeface="Wingdings" panose="05000000000000000000" pitchFamily="2" charset="2"/>
              </a:rPr>
              <a:t>VoD</a:t>
            </a:r>
            <a:r>
              <a:rPr lang="de-DE" sz="2600" dirty="0">
                <a:sym typeface="Wingdings" panose="05000000000000000000" pitchFamily="2" charset="2"/>
              </a:rPr>
              <a:t> (Amazon Video, </a:t>
            </a:r>
            <a:r>
              <a:rPr lang="de-DE" sz="2600" dirty="0" err="1">
                <a:sym typeface="Wingdings" panose="05000000000000000000" pitchFamily="2" charset="2"/>
              </a:rPr>
              <a:t>Netflix</a:t>
            </a:r>
            <a:r>
              <a:rPr lang="de-DE" sz="2600" dirty="0">
                <a:sym typeface="Wingdings" panose="05000000000000000000" pitchFamily="2" charset="2"/>
              </a:rPr>
              <a:t>)</a:t>
            </a:r>
            <a:endParaRPr lang="de-DE" sz="26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196114" y="1349828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54174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88090"/>
              </p:ext>
            </p:extLst>
          </p:nvPr>
        </p:nvGraphicFramePr>
        <p:xfrm>
          <a:off x="838200" y="2031544"/>
          <a:ext cx="8697686" cy="322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843">
                  <a:extLst>
                    <a:ext uri="{9D8B030D-6E8A-4147-A177-3AD203B41FA5}">
                      <a16:colId xmlns:a16="http://schemas.microsoft.com/office/drawing/2014/main" val="238879895"/>
                    </a:ext>
                  </a:extLst>
                </a:gridCol>
                <a:gridCol w="4348843">
                  <a:extLst>
                    <a:ext uri="{9D8B030D-6E8A-4147-A177-3AD203B41FA5}">
                      <a16:colId xmlns:a16="http://schemas.microsoft.com/office/drawing/2014/main" val="79224440"/>
                    </a:ext>
                  </a:extLst>
                </a:gridCol>
              </a:tblGrid>
              <a:tr h="644318">
                <a:tc>
                  <a:txBody>
                    <a:bodyPr/>
                    <a:lstStyle/>
                    <a:p>
                      <a:r>
                        <a:rPr lang="de-DE" dirty="0" err="1"/>
                        <a:t>DVD´s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BD´s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VoD</a:t>
                      </a:r>
                      <a:r>
                        <a:rPr lang="de-DE" dirty="0"/>
                        <a:t> (Amazon Video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Netflix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37280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Beliebt</a:t>
                      </a:r>
                      <a:r>
                        <a:rPr lang="de-DE" baseline="0" dirty="0"/>
                        <a:t> bei der jungen Gesellschaft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4782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PC/Laptop und Smart </a:t>
                      </a:r>
                      <a:r>
                        <a:rPr lang="de-DE" dirty="0" err="1"/>
                        <a:t>TV´s</a:t>
                      </a:r>
                      <a:r>
                        <a:rPr lang="de-DE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465369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r>
                        <a:rPr lang="de-DE" dirty="0"/>
                        <a:t>Weiterhin dominierend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Boom</a:t>
                      </a:r>
                      <a:r>
                        <a:rPr lang="de-DE" baseline="0" dirty="0"/>
                        <a:t> im Jahre 2006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074533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2005 1 Mio.€           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2015 580 Mio. € Umsatz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952554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/>
          <p:nvPr/>
        </p:nvCxnSpPr>
        <p:spPr>
          <a:xfrm flipV="1">
            <a:off x="6598817" y="4777274"/>
            <a:ext cx="511110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6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VoD</a:t>
            </a:r>
            <a:r>
              <a:rPr lang="de-DE" dirty="0"/>
              <a:t> boom im Jahre 2006 </a:t>
            </a:r>
          </a:p>
          <a:p>
            <a:endParaRPr lang="de-DE" dirty="0"/>
          </a:p>
          <a:p>
            <a:r>
              <a:rPr lang="de-DE" dirty="0" err="1"/>
              <a:t>VoD</a:t>
            </a:r>
            <a:r>
              <a:rPr lang="de-DE" dirty="0"/>
              <a:t> 2005 1 Mio.€                   2015 580 Mio. € Umsatz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6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Medienwandel im 21. Jahrhundert  Eine Bestandsaufnahme</vt:lpstr>
      <vt:lpstr>Themen</vt:lpstr>
      <vt:lpstr>Überblick </vt:lpstr>
      <vt:lpstr>Mediennutzung aktuell Zeitung, Fernsehen, Radio              Internet</vt:lpstr>
      <vt:lpstr>Mediennutzung aktuell Zeitung, Fernsehen, Radio              Internet</vt:lpstr>
      <vt:lpstr>Mediennutzung aktuell Bücher               E-Books</vt:lpstr>
      <vt:lpstr>Mediennutzung aktuell Physische Medien (DVD´s, BD´s)              VoD (Amazon Video, Netflix)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Medienwandel im 21. Jahrhundert</dc:title>
  <dc:creator>Sean Gocks</dc:creator>
  <cp:lastModifiedBy>Sean Gocks</cp:lastModifiedBy>
  <cp:revision>39</cp:revision>
  <dcterms:created xsi:type="dcterms:W3CDTF">2016-11-04T12:23:45Z</dcterms:created>
  <dcterms:modified xsi:type="dcterms:W3CDTF">2016-11-12T09:28:43Z</dcterms:modified>
</cp:coreProperties>
</file>