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146847057" r:id="rId10"/>
    <p:sldId id="2146847060" r:id="rId11"/>
    <p:sldId id="2146847063" r:id="rId12"/>
    <p:sldId id="2146847064" r:id="rId13"/>
    <p:sldId id="2146847065" r:id="rId14"/>
    <p:sldId id="2146847066" r:id="rId15"/>
    <p:sldId id="2146847062" r:id="rId16"/>
    <p:sldId id="2146847061" r:id="rId17"/>
    <p:sldId id="2146847055"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59" autoAdjust="0"/>
    <p:restoredTop sz="94660"/>
  </p:normalViewPr>
  <p:slideViewPr>
    <p:cSldViewPr snapToGrid="0">
      <p:cViewPr>
        <p:scale>
          <a:sx n="60" d="100"/>
          <a:sy n="60" d="100"/>
        </p:scale>
        <p:origin x="1800" y="4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Search-Prem/Steganography.gi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i="0" dirty="0">
                <a:solidFill>
                  <a:schemeClr val="tx1">
                    <a:lumMod val="95000"/>
                    <a:lumOff val="5000"/>
                  </a:schemeClr>
                </a:solidFill>
                <a:effectLst/>
                <a:latin typeface="Arial" panose="020B0604020202020204" pitchFamily="34" charset="0"/>
                <a:cs typeface="Arial" panose="020B0604020202020204" pitchFamily="34" charset="0"/>
              </a:rPr>
              <a:t>Secure Data Hiding in Image Using Steganography</a:t>
            </a:r>
            <a:endParaRPr lang="en-US"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Garapati Prem Kumar</a:t>
            </a:r>
          </a:p>
          <a:p>
            <a:r>
              <a:rPr lang="en-US" sz="2000" b="1" dirty="0">
                <a:solidFill>
                  <a:schemeClr val="accent1">
                    <a:lumMod val="75000"/>
                  </a:schemeClr>
                </a:solidFill>
                <a:latin typeface="Arial"/>
                <a:cs typeface="Arial"/>
              </a:rPr>
              <a:t>Gayatri Vidya Parishad College for Degree &amp; PG Courses (A)</a:t>
            </a:r>
          </a:p>
          <a:p>
            <a:r>
              <a:rPr lang="en-US" sz="2000" b="1" dirty="0">
                <a:solidFill>
                  <a:schemeClr val="accent1">
                    <a:lumMod val="75000"/>
                  </a:schemeClr>
                </a:solidFill>
                <a:latin typeface="Arial"/>
                <a:cs typeface="Arial"/>
              </a:rPr>
              <a:t>Computer Science Engineering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0A0B55-8747-DEDA-767D-883A12EBA707}"/>
              </a:ext>
            </a:extLst>
          </p:cNvPr>
          <p:cNvPicPr>
            <a:picLocks noChangeAspect="1"/>
          </p:cNvPicPr>
          <p:nvPr/>
        </p:nvPicPr>
        <p:blipFill>
          <a:blip r:embed="rId2"/>
          <a:stretch>
            <a:fillRect/>
          </a:stretch>
        </p:blipFill>
        <p:spPr>
          <a:xfrm>
            <a:off x="457200" y="1295797"/>
            <a:ext cx="9702800" cy="5154612"/>
          </a:xfrm>
          <a:prstGeom prst="rect">
            <a:avLst/>
          </a:prstGeom>
        </p:spPr>
      </p:pic>
      <p:sp>
        <p:nvSpPr>
          <p:cNvPr id="4" name="TextBox 3">
            <a:extLst>
              <a:ext uri="{FF2B5EF4-FFF2-40B4-BE49-F238E27FC236}">
                <a16:creationId xmlns:a16="http://schemas.microsoft.com/office/drawing/2014/main" id="{1206CB7F-3FE1-A979-8444-974D3EECB93F}"/>
              </a:ext>
            </a:extLst>
          </p:cNvPr>
          <p:cNvSpPr txBox="1"/>
          <p:nvPr/>
        </p:nvSpPr>
        <p:spPr>
          <a:xfrm>
            <a:off x="457200" y="774700"/>
            <a:ext cx="10763972" cy="369332"/>
          </a:xfrm>
          <a:prstGeom prst="rect">
            <a:avLst/>
          </a:prstGeom>
          <a:noFill/>
        </p:spPr>
        <p:txBody>
          <a:bodyPr wrap="none" rtlCol="0">
            <a:spAutoFit/>
          </a:bodyPr>
          <a:lstStyle/>
          <a:p>
            <a:r>
              <a:rPr lang="en-US" b="1" dirty="0"/>
              <a:t>Figure 4. </a:t>
            </a:r>
            <a:r>
              <a:rPr lang="en-US" dirty="0"/>
              <a:t>Decrypting by </a:t>
            </a:r>
            <a:r>
              <a:rPr lang="en-US" b="1" dirty="0"/>
              <a:t>Decode Message</a:t>
            </a:r>
            <a:r>
              <a:rPr lang="en-US" dirty="0"/>
              <a:t> button with same password and selecting the </a:t>
            </a:r>
            <a:r>
              <a:rPr lang="en-US" b="1" dirty="0"/>
              <a:t>encryptedImage.png  </a:t>
            </a:r>
            <a:endParaRPr lang="en-IN" b="1" dirty="0"/>
          </a:p>
        </p:txBody>
      </p:sp>
    </p:spTree>
    <p:extLst>
      <p:ext uri="{BB962C8B-B14F-4D97-AF65-F5344CB8AC3E}">
        <p14:creationId xmlns:p14="http://schemas.microsoft.com/office/powerpoint/2010/main" val="2678048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665EA3-6E19-85BD-C932-7F1367C7B5B8}"/>
              </a:ext>
            </a:extLst>
          </p:cNvPr>
          <p:cNvPicPr>
            <a:picLocks noChangeAspect="1"/>
          </p:cNvPicPr>
          <p:nvPr/>
        </p:nvPicPr>
        <p:blipFill>
          <a:blip r:embed="rId2"/>
          <a:stretch>
            <a:fillRect/>
          </a:stretch>
        </p:blipFill>
        <p:spPr>
          <a:xfrm>
            <a:off x="469900" y="1148158"/>
            <a:ext cx="9791700" cy="5201841"/>
          </a:xfrm>
          <a:prstGeom prst="rect">
            <a:avLst/>
          </a:prstGeom>
        </p:spPr>
      </p:pic>
      <p:sp>
        <p:nvSpPr>
          <p:cNvPr id="4" name="TextBox 3">
            <a:extLst>
              <a:ext uri="{FF2B5EF4-FFF2-40B4-BE49-F238E27FC236}">
                <a16:creationId xmlns:a16="http://schemas.microsoft.com/office/drawing/2014/main" id="{050371F1-6064-7B51-8211-1655D9FB478D}"/>
              </a:ext>
            </a:extLst>
          </p:cNvPr>
          <p:cNvSpPr txBox="1"/>
          <p:nvPr/>
        </p:nvSpPr>
        <p:spPr>
          <a:xfrm>
            <a:off x="469900" y="685800"/>
            <a:ext cx="7369903" cy="369332"/>
          </a:xfrm>
          <a:prstGeom prst="rect">
            <a:avLst/>
          </a:prstGeom>
          <a:noFill/>
        </p:spPr>
        <p:txBody>
          <a:bodyPr wrap="none" rtlCol="0">
            <a:spAutoFit/>
          </a:bodyPr>
          <a:lstStyle/>
          <a:p>
            <a:r>
              <a:rPr lang="en-US" b="1" dirty="0"/>
              <a:t>Figure 5.</a:t>
            </a:r>
            <a:r>
              <a:rPr lang="en-US" dirty="0"/>
              <a:t> Result, Decrypted </a:t>
            </a:r>
            <a:r>
              <a:rPr lang="en-US" b="1" dirty="0"/>
              <a:t>secret message </a:t>
            </a:r>
            <a:r>
              <a:rPr lang="en-US" dirty="0"/>
              <a:t>displayed with a dialogue box.</a:t>
            </a:r>
            <a:endParaRPr lang="en-IN" dirty="0"/>
          </a:p>
        </p:txBody>
      </p:sp>
    </p:spTree>
    <p:extLst>
      <p:ext uri="{BB962C8B-B14F-4D97-AF65-F5344CB8AC3E}">
        <p14:creationId xmlns:p14="http://schemas.microsoft.com/office/powerpoint/2010/main" val="3615972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sz="2400" dirty="0"/>
              <a:t>This project successfully addresses the challenge of </a:t>
            </a:r>
            <a:r>
              <a:rPr lang="en-US" sz="2400" b="1" dirty="0"/>
              <a:t>secure data transmission</a:t>
            </a:r>
            <a:r>
              <a:rPr lang="en-US" sz="2400" dirty="0"/>
              <a:t> by implementing </a:t>
            </a:r>
            <a:r>
              <a:rPr lang="en-US" sz="2400" b="1" dirty="0"/>
              <a:t>image steganography</a:t>
            </a:r>
            <a:r>
              <a:rPr lang="en-US" sz="2400" dirty="0"/>
              <a:t>. By embedding sensitive information within image pixels, the data remains hidden from unauthorized users while maintaining image quality. The combination of </a:t>
            </a:r>
            <a:r>
              <a:rPr lang="en-US" sz="2400" b="1" dirty="0"/>
              <a:t>LSB Steganography and Encryption</a:t>
            </a:r>
            <a:r>
              <a:rPr lang="en-US" sz="2400" dirty="0"/>
              <a:t> enhances security, making it difficult for attackers to extract the concealed message. This approach ensures a </a:t>
            </a:r>
            <a:r>
              <a:rPr lang="en-US" sz="2400" b="1" dirty="0"/>
              <a:t>reliable, undetectable, and user-friendly</a:t>
            </a:r>
            <a:r>
              <a:rPr lang="en-US" sz="2400" dirty="0"/>
              <a:t> method for confidential communication, benefiting various sectors such as cybersecurity, government agencies, and corporate organizations</a:t>
            </a:r>
            <a:r>
              <a:rPr lang="en-US" dirty="0"/>
              <a:t>.</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lgn="just">
              <a:buNone/>
            </a:pPr>
            <a:r>
              <a:rPr lang="en-IN" sz="2800" dirty="0"/>
              <a:t>      </a:t>
            </a:r>
            <a:r>
              <a:rPr lang="en-IN" sz="3200" dirty="0">
                <a:hlinkClick r:id="rId2"/>
              </a:rPr>
              <a:t>https://github.com/Search-Prem/Steganography.git</a:t>
            </a:r>
            <a:endParaRPr lang="en-IN" sz="2800" dirty="0"/>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10000"/>
          </a:bodyPr>
          <a:lstStyle/>
          <a:p>
            <a:pPr marL="0" indent="0">
              <a:buNone/>
            </a:pPr>
            <a:endParaRPr lang="en-US" dirty="0"/>
          </a:p>
          <a:p>
            <a:pPr>
              <a:buFont typeface="Arial" panose="020B0604020202020204" pitchFamily="34" charset="0"/>
              <a:buChar char="•"/>
            </a:pPr>
            <a:r>
              <a:rPr lang="en-IN" sz="2400" b="1" dirty="0"/>
              <a:t>Cloud Integration</a:t>
            </a:r>
            <a:r>
              <a:rPr lang="en-IN" sz="2400" dirty="0"/>
              <a:t> – Develop a cloud-based steganography tool for remote secure data hiding.</a:t>
            </a:r>
          </a:p>
          <a:p>
            <a:pPr>
              <a:buFont typeface="Arial" panose="020B0604020202020204" pitchFamily="34" charset="0"/>
              <a:buChar char="•"/>
            </a:pPr>
            <a:r>
              <a:rPr lang="en-IN" sz="2400" b="1" dirty="0"/>
              <a:t>Blockchain for Security</a:t>
            </a:r>
            <a:r>
              <a:rPr lang="en-IN" sz="2400" dirty="0"/>
              <a:t> – Utilize blockchain technology to enhance data integrity and prevent tampering.</a:t>
            </a:r>
          </a:p>
          <a:p>
            <a:pPr>
              <a:buFont typeface="Arial" panose="020B0604020202020204" pitchFamily="34" charset="0"/>
              <a:buChar char="•"/>
            </a:pPr>
            <a:r>
              <a:rPr lang="en-IN" sz="2400" b="1" dirty="0"/>
              <a:t>Real-time Applications</a:t>
            </a:r>
            <a:r>
              <a:rPr lang="en-IN" sz="2400" dirty="0"/>
              <a:t> – Extend the project for real-time secure messaging and live streaming.</a:t>
            </a:r>
          </a:p>
          <a:p>
            <a:pPr>
              <a:buFont typeface="Arial" panose="020B0604020202020204" pitchFamily="34" charset="0"/>
              <a:buChar char="•"/>
            </a:pPr>
            <a:r>
              <a:rPr lang="en-IN" sz="2400" b="1" dirty="0"/>
              <a:t>Cross-Platform Compatibility</a:t>
            </a:r>
            <a:r>
              <a:rPr lang="en-IN" sz="2400" dirty="0"/>
              <a:t> – Develop mobile and web-based versions for broader accessibility.</a:t>
            </a:r>
          </a:p>
          <a:p>
            <a:pPr>
              <a:buFont typeface="Arial" panose="020B0604020202020204" pitchFamily="34" charset="0"/>
              <a:buChar char="•"/>
            </a:pPr>
            <a:r>
              <a:rPr lang="en-IN" sz="2400" b="1" dirty="0"/>
              <a:t>Multi-Layered Encryption</a:t>
            </a:r>
            <a:r>
              <a:rPr lang="en-IN" sz="2400" dirty="0"/>
              <a:t> – Integrate multiple encryption algorithms for higher security levels</a:t>
            </a:r>
            <a:r>
              <a:rPr lang="en-IN" dirty="0"/>
              <a:t>.</a:t>
            </a:r>
            <a:endParaRPr lang="en-US" dirty="0"/>
          </a:p>
          <a:p>
            <a:pPr>
              <a:buFont typeface="Arial" panose="020B0604020202020204" pitchFamily="34" charset="0"/>
              <a:buChar char="•"/>
            </a:pPr>
            <a:endParaRPr lang="en-IN"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t>Traditional data transmission methods are vulnerable to interception, leading to security risks. This project focuses on securely hiding sensitive data within images using </a:t>
            </a:r>
            <a:r>
              <a:rPr lang="en-US" sz="2400" b="1" dirty="0"/>
              <a:t>steganography</a:t>
            </a:r>
            <a:r>
              <a:rPr lang="en-US" sz="2400" dirty="0"/>
              <a:t> techniques. By embedding information in image pixels, the data remains undetectable to unauthorized users. The goal is to develop an efficient and robust method for secure data concealment while ensuring minimal distortion in image quality.</a:t>
            </a:r>
            <a:endParaRPr lang="en-IN" sz="1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6" name="Content Placeholder 5">
            <a:extLst>
              <a:ext uri="{FF2B5EF4-FFF2-40B4-BE49-F238E27FC236}">
                <a16:creationId xmlns:a16="http://schemas.microsoft.com/office/drawing/2014/main" id="{0A522C69-4252-6112-E100-9959C9360F57}"/>
              </a:ext>
            </a:extLst>
          </p:cNvPr>
          <p:cNvSpPr>
            <a:spLocks noGrp="1"/>
          </p:cNvSpPr>
          <p:nvPr>
            <p:ph idx="1"/>
          </p:nvPr>
        </p:nvSpPr>
        <p:spPr/>
        <p:txBody>
          <a:bodyPr>
            <a:normAutofit/>
          </a:bodyPr>
          <a:lstStyle/>
          <a:p>
            <a:r>
              <a:rPr lang="en-IN" sz="2000" b="1" dirty="0"/>
              <a:t>Programming Language:</a:t>
            </a:r>
          </a:p>
          <a:p>
            <a:pPr lvl="1"/>
            <a:r>
              <a:rPr lang="en-IN" sz="1800" dirty="0"/>
              <a:t>Python</a:t>
            </a:r>
          </a:p>
          <a:p>
            <a:r>
              <a:rPr lang="en-IN" sz="2000" b="1" dirty="0"/>
              <a:t>Libraries:</a:t>
            </a:r>
          </a:p>
          <a:p>
            <a:pPr lvl="1"/>
            <a:r>
              <a:rPr lang="en-IN" sz="1800" dirty="0"/>
              <a:t>OpenCV (cv2) – for image processing</a:t>
            </a:r>
          </a:p>
          <a:p>
            <a:pPr lvl="1"/>
            <a:r>
              <a:rPr lang="en-IN" sz="1800" dirty="0"/>
              <a:t>NumPy – For handling image arrays</a:t>
            </a:r>
          </a:p>
          <a:p>
            <a:pPr lvl="1"/>
            <a:r>
              <a:rPr lang="en-IN" sz="1800" dirty="0"/>
              <a:t>Tkinter – GUI (optional)</a:t>
            </a:r>
          </a:p>
          <a:p>
            <a:pPr lvl="1"/>
            <a:r>
              <a:rPr lang="en-IN" sz="1800" dirty="0"/>
              <a:t>PIL (pillow) – For image handling (if needed)</a:t>
            </a:r>
          </a:p>
          <a:p>
            <a:r>
              <a:rPr lang="en-IN" sz="2000" b="1" dirty="0"/>
              <a:t>Platforms:</a:t>
            </a:r>
          </a:p>
          <a:p>
            <a:pPr lvl="1"/>
            <a:r>
              <a:rPr lang="en-IN" sz="1800" dirty="0"/>
              <a:t>Windows (For running the application)</a:t>
            </a:r>
          </a:p>
          <a:p>
            <a:pPr lvl="1"/>
            <a:r>
              <a:rPr lang="en-IN" sz="1800" dirty="0"/>
              <a:t>VS Code (For development)</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5263874"/>
          </a:xfrm>
        </p:spPr>
        <p:txBody>
          <a:bodyPr>
            <a:normAutofit fontScale="77500" lnSpcReduction="20000"/>
          </a:bodyPr>
          <a:lstStyle/>
          <a:p>
            <a:r>
              <a:rPr lang="en-IN" sz="2300" b="1" dirty="0"/>
              <a:t>Enhanced Security </a:t>
            </a:r>
            <a:endParaRPr lang="en-IN" sz="2300" dirty="0"/>
          </a:p>
          <a:p>
            <a:pPr lvl="1">
              <a:buFont typeface="Arial" panose="020B0604020202020204" pitchFamily="34" charset="0"/>
              <a:buChar char="•"/>
            </a:pPr>
            <a:r>
              <a:rPr lang="en-IN" sz="2100" dirty="0"/>
              <a:t>Uses </a:t>
            </a:r>
            <a:r>
              <a:rPr lang="en-IN" sz="2100" b="1" dirty="0"/>
              <a:t>Steganography + Encryption</a:t>
            </a:r>
            <a:r>
              <a:rPr lang="en-IN" sz="2100" dirty="0"/>
              <a:t> for double-layer protection.</a:t>
            </a:r>
          </a:p>
          <a:p>
            <a:pPr lvl="1">
              <a:buFont typeface="Arial" panose="020B0604020202020204" pitchFamily="34" charset="0"/>
              <a:buChar char="•"/>
            </a:pPr>
            <a:r>
              <a:rPr lang="en-IN" sz="2100" dirty="0"/>
              <a:t>Harder for attackers to extract hidden data.</a:t>
            </a:r>
          </a:p>
          <a:p>
            <a:r>
              <a:rPr lang="en-IN" sz="2300" b="1" dirty="0"/>
              <a:t>Invisible to the Human Eye </a:t>
            </a:r>
            <a:endParaRPr lang="en-IN" sz="2300" dirty="0"/>
          </a:p>
          <a:p>
            <a:pPr lvl="1">
              <a:buFont typeface="Arial" panose="020B0604020202020204" pitchFamily="34" charset="0"/>
              <a:buChar char="•"/>
            </a:pPr>
            <a:r>
              <a:rPr lang="en-IN" sz="2100" dirty="0"/>
              <a:t>Uses </a:t>
            </a:r>
            <a:r>
              <a:rPr lang="en-IN" sz="2100" b="1" dirty="0"/>
              <a:t>Least Significant Bit (LSB) Steganography</a:t>
            </a:r>
            <a:r>
              <a:rPr lang="en-IN" sz="2100" dirty="0"/>
              <a:t> to hide data.</a:t>
            </a:r>
          </a:p>
          <a:p>
            <a:pPr lvl="1">
              <a:buFont typeface="Arial" panose="020B0604020202020204" pitchFamily="34" charset="0"/>
              <a:buChar char="•"/>
            </a:pPr>
            <a:r>
              <a:rPr lang="en-IN" sz="2100" dirty="0"/>
              <a:t>No noticeable change in image quality.</a:t>
            </a:r>
          </a:p>
          <a:p>
            <a:r>
              <a:rPr lang="en-IN" sz="2300" b="1" dirty="0"/>
              <a:t>Customizable &amp; Scalable </a:t>
            </a:r>
            <a:endParaRPr lang="en-IN" sz="2300" dirty="0"/>
          </a:p>
          <a:p>
            <a:pPr lvl="1">
              <a:buFont typeface="Arial" panose="020B0604020202020204" pitchFamily="34" charset="0"/>
              <a:buChar char="•"/>
            </a:pPr>
            <a:r>
              <a:rPr lang="en-IN" sz="2100" dirty="0"/>
              <a:t>Supports multiple formats (</a:t>
            </a:r>
            <a:r>
              <a:rPr lang="en-IN" sz="2100" b="1" dirty="0"/>
              <a:t>PNG, JPG, BMP</a:t>
            </a:r>
            <a:r>
              <a:rPr lang="en-IN" sz="2100" dirty="0"/>
              <a:t>).</a:t>
            </a:r>
          </a:p>
          <a:p>
            <a:pPr lvl="1">
              <a:buFont typeface="Arial" panose="020B0604020202020204" pitchFamily="34" charset="0"/>
              <a:buChar char="•"/>
            </a:pPr>
            <a:r>
              <a:rPr lang="en-IN" sz="2100" dirty="0"/>
              <a:t>Can be expanded for larger data hiding.</a:t>
            </a:r>
          </a:p>
          <a:p>
            <a:r>
              <a:rPr lang="en-IN" sz="2300" b="1" dirty="0"/>
              <a:t>User-Friendly Interface </a:t>
            </a:r>
            <a:endParaRPr lang="en-IN" sz="2300" dirty="0"/>
          </a:p>
          <a:p>
            <a:pPr lvl="1">
              <a:buFont typeface="Arial" panose="020B0604020202020204" pitchFamily="34" charset="0"/>
              <a:buChar char="•"/>
            </a:pPr>
            <a:r>
              <a:rPr lang="en-IN" sz="2100" b="1" dirty="0"/>
              <a:t>Simple GUI using Tkinter</a:t>
            </a:r>
            <a:r>
              <a:rPr lang="en-IN" sz="2100" dirty="0"/>
              <a:t> for easy encoding &amp; decoding.</a:t>
            </a:r>
          </a:p>
          <a:p>
            <a:pPr lvl="1">
              <a:buFont typeface="Arial" panose="020B0604020202020204" pitchFamily="34" charset="0"/>
              <a:buChar char="•"/>
            </a:pPr>
            <a:r>
              <a:rPr lang="en-IN" sz="2100" dirty="0"/>
              <a:t>No complex coding required for users</a:t>
            </a:r>
            <a:r>
              <a:rPr lang="en-IN" sz="1700" dirty="0"/>
              <a:t>.</a:t>
            </a:r>
          </a:p>
          <a:p>
            <a:r>
              <a:rPr lang="en-IN" sz="2300" b="1" dirty="0"/>
              <a:t>Anti-Detection Mechanism </a:t>
            </a:r>
            <a:endParaRPr lang="en-IN" sz="2300" dirty="0"/>
          </a:p>
          <a:p>
            <a:pPr lvl="1">
              <a:buFont typeface="Arial" panose="020B0604020202020204" pitchFamily="34" charset="0"/>
              <a:buChar char="•"/>
            </a:pPr>
            <a:r>
              <a:rPr lang="en-IN" sz="2100" dirty="0"/>
              <a:t>Can integrate </a:t>
            </a:r>
            <a:r>
              <a:rPr lang="en-IN" sz="2100" b="1" dirty="0"/>
              <a:t>Random Pixel Embedding</a:t>
            </a:r>
            <a:r>
              <a:rPr lang="en-IN" sz="2100" dirty="0"/>
              <a:t> or </a:t>
            </a:r>
            <a:r>
              <a:rPr lang="en-IN" sz="2100" b="1" dirty="0"/>
              <a:t>Noise Addition</a:t>
            </a:r>
            <a:r>
              <a:rPr lang="en-IN" sz="2100" dirty="0"/>
              <a:t>.</a:t>
            </a:r>
          </a:p>
          <a:p>
            <a:pPr lvl="1">
              <a:buFont typeface="Arial" panose="020B0604020202020204" pitchFamily="34" charset="0"/>
              <a:buChar char="•"/>
            </a:pPr>
            <a:r>
              <a:rPr lang="en-IN" sz="2100" dirty="0"/>
              <a:t>Prevents steganalysis (detection attacks).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r>
              <a:rPr lang="en-IN" sz="2000" b="1" dirty="0"/>
              <a:t>Cybersecurity Professionals</a:t>
            </a:r>
          </a:p>
          <a:p>
            <a:pPr lvl="1"/>
            <a:r>
              <a:rPr lang="en-IN" sz="1800" dirty="0"/>
              <a:t>Use steganography for secure communication and data protection.</a:t>
            </a:r>
          </a:p>
          <a:p>
            <a:r>
              <a:rPr lang="en-IN" sz="2000" b="1" dirty="0"/>
              <a:t>Government &amp; Intelligence Agencies</a:t>
            </a:r>
          </a:p>
          <a:p>
            <a:pPr lvl="1"/>
            <a:r>
              <a:rPr lang="en-IN" sz="1800" dirty="0"/>
              <a:t>Hide sensitive information in images to prevent cyber espionage.</a:t>
            </a:r>
          </a:p>
          <a:p>
            <a:r>
              <a:rPr lang="en-IN" sz="2000" b="1" dirty="0"/>
              <a:t>Corporate Organisations</a:t>
            </a:r>
          </a:p>
          <a:p>
            <a:pPr lvl="1"/>
            <a:r>
              <a:rPr lang="en-IN" sz="1800" dirty="0"/>
              <a:t>Secure business data from hackers and unauthorised access.</a:t>
            </a:r>
          </a:p>
          <a:p>
            <a:r>
              <a:rPr lang="en-IN" sz="2000" b="1" dirty="0"/>
              <a:t>General Users &amp; Privacy Enthusiasts </a:t>
            </a:r>
          </a:p>
          <a:p>
            <a:pPr lvl="1"/>
            <a:r>
              <a:rPr lang="en-IN" sz="1800" dirty="0"/>
              <a:t>Protect personal information from cyber threats and surveillance.</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5" name="Content Placeholder 14">
            <a:extLst>
              <a:ext uri="{FF2B5EF4-FFF2-40B4-BE49-F238E27FC236}">
                <a16:creationId xmlns:a16="http://schemas.microsoft.com/office/drawing/2014/main" id="{8CBFF9DD-A023-BF11-6FC2-911B9FC3C5B1}"/>
              </a:ext>
            </a:extLst>
          </p:cNvPr>
          <p:cNvPicPr>
            <a:picLocks noGrp="1" noChangeAspect="1"/>
          </p:cNvPicPr>
          <p:nvPr>
            <p:ph idx="1"/>
          </p:nvPr>
        </p:nvPicPr>
        <p:blipFill>
          <a:blip r:embed="rId2"/>
          <a:stretch>
            <a:fillRect/>
          </a:stretch>
        </p:blipFill>
        <p:spPr>
          <a:xfrm>
            <a:off x="581192" y="1769267"/>
            <a:ext cx="8797364" cy="4673600"/>
          </a:xfrm>
        </p:spPr>
      </p:pic>
      <p:sp>
        <p:nvSpPr>
          <p:cNvPr id="16" name="TextBox 15">
            <a:extLst>
              <a:ext uri="{FF2B5EF4-FFF2-40B4-BE49-F238E27FC236}">
                <a16:creationId xmlns:a16="http://schemas.microsoft.com/office/drawing/2014/main" id="{39C8625D-9098-0DCB-AE28-0894E4ACD739}"/>
              </a:ext>
            </a:extLst>
          </p:cNvPr>
          <p:cNvSpPr txBox="1"/>
          <p:nvPr/>
        </p:nvSpPr>
        <p:spPr>
          <a:xfrm>
            <a:off x="480135" y="1316193"/>
            <a:ext cx="11231729" cy="369332"/>
          </a:xfrm>
          <a:prstGeom prst="rect">
            <a:avLst/>
          </a:prstGeom>
          <a:noFill/>
        </p:spPr>
        <p:txBody>
          <a:bodyPr wrap="none" rtlCol="0">
            <a:spAutoFit/>
          </a:bodyPr>
          <a:lstStyle/>
          <a:p>
            <a:r>
              <a:rPr lang="en-US" b="1" dirty="0"/>
              <a:t>Figure 1.</a:t>
            </a:r>
            <a:r>
              <a:rPr lang="en-US" dirty="0"/>
              <a:t> Running the program and entering secret message and password in GUI to encrypt i.e., </a:t>
            </a:r>
            <a:r>
              <a:rPr lang="en-US" b="1" dirty="0"/>
              <a:t>Encode Message</a:t>
            </a:r>
            <a:r>
              <a:rPr lang="en-US" dirty="0"/>
              <a:t>.</a:t>
            </a:r>
            <a:endParaRPr lang="en-IN"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2FE81B-D597-7083-19DA-4C3A26A5FA7D}"/>
              </a:ext>
            </a:extLst>
          </p:cNvPr>
          <p:cNvPicPr>
            <a:picLocks noChangeAspect="1"/>
          </p:cNvPicPr>
          <p:nvPr/>
        </p:nvPicPr>
        <p:blipFill>
          <a:blip r:embed="rId2"/>
          <a:stretch>
            <a:fillRect/>
          </a:stretch>
        </p:blipFill>
        <p:spPr>
          <a:xfrm>
            <a:off x="469900" y="1428750"/>
            <a:ext cx="9232900" cy="4904978"/>
          </a:xfrm>
          <a:prstGeom prst="rect">
            <a:avLst/>
          </a:prstGeom>
        </p:spPr>
      </p:pic>
      <p:sp>
        <p:nvSpPr>
          <p:cNvPr id="4" name="TextBox 3">
            <a:extLst>
              <a:ext uri="{FF2B5EF4-FFF2-40B4-BE49-F238E27FC236}">
                <a16:creationId xmlns:a16="http://schemas.microsoft.com/office/drawing/2014/main" id="{4D1CBA1A-9B02-104E-A922-E4E7CD74EDEE}"/>
              </a:ext>
            </a:extLst>
          </p:cNvPr>
          <p:cNvSpPr txBox="1"/>
          <p:nvPr/>
        </p:nvSpPr>
        <p:spPr>
          <a:xfrm>
            <a:off x="469900" y="901700"/>
            <a:ext cx="6764031" cy="369332"/>
          </a:xfrm>
          <a:prstGeom prst="rect">
            <a:avLst/>
          </a:prstGeom>
          <a:noFill/>
        </p:spPr>
        <p:txBody>
          <a:bodyPr wrap="none" rtlCol="0">
            <a:spAutoFit/>
          </a:bodyPr>
          <a:lstStyle/>
          <a:p>
            <a:r>
              <a:rPr lang="en-US" b="1" dirty="0"/>
              <a:t>Figure 2.</a:t>
            </a:r>
            <a:r>
              <a:rPr lang="en-US" dirty="0"/>
              <a:t> Selecting an image to encrypt the secret message within it.</a:t>
            </a:r>
            <a:endParaRPr lang="en-IN" dirty="0"/>
          </a:p>
        </p:txBody>
      </p:sp>
    </p:spTree>
    <p:extLst>
      <p:ext uri="{BB962C8B-B14F-4D97-AF65-F5344CB8AC3E}">
        <p14:creationId xmlns:p14="http://schemas.microsoft.com/office/powerpoint/2010/main" val="3201669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7E4B5B-9293-F93A-2436-DA961706A62C}"/>
              </a:ext>
            </a:extLst>
          </p:cNvPr>
          <p:cNvPicPr>
            <a:picLocks noChangeAspect="1"/>
          </p:cNvPicPr>
          <p:nvPr/>
        </p:nvPicPr>
        <p:blipFill>
          <a:blip r:embed="rId2"/>
          <a:stretch>
            <a:fillRect/>
          </a:stretch>
        </p:blipFill>
        <p:spPr>
          <a:xfrm>
            <a:off x="469900" y="1485900"/>
            <a:ext cx="9251576" cy="4914900"/>
          </a:xfrm>
          <a:prstGeom prst="rect">
            <a:avLst/>
          </a:prstGeom>
        </p:spPr>
      </p:pic>
      <p:sp>
        <p:nvSpPr>
          <p:cNvPr id="4" name="TextBox 3">
            <a:extLst>
              <a:ext uri="{FF2B5EF4-FFF2-40B4-BE49-F238E27FC236}">
                <a16:creationId xmlns:a16="http://schemas.microsoft.com/office/drawing/2014/main" id="{732411BA-0DCB-10A8-ADB0-EC34E60FF24C}"/>
              </a:ext>
            </a:extLst>
          </p:cNvPr>
          <p:cNvSpPr txBox="1"/>
          <p:nvPr/>
        </p:nvSpPr>
        <p:spPr>
          <a:xfrm>
            <a:off x="469900" y="914400"/>
            <a:ext cx="9118202" cy="369332"/>
          </a:xfrm>
          <a:prstGeom prst="rect">
            <a:avLst/>
          </a:prstGeom>
          <a:noFill/>
        </p:spPr>
        <p:txBody>
          <a:bodyPr wrap="none" rtlCol="0">
            <a:spAutoFit/>
          </a:bodyPr>
          <a:lstStyle/>
          <a:p>
            <a:r>
              <a:rPr lang="en-US" b="1" dirty="0"/>
              <a:t>Figure 3.</a:t>
            </a:r>
            <a:r>
              <a:rPr lang="en-US" dirty="0"/>
              <a:t> The secret message encrypted in a copy of that image named </a:t>
            </a:r>
            <a:r>
              <a:rPr lang="en-US" b="1" dirty="0"/>
              <a:t>encryptedImage.png</a:t>
            </a:r>
            <a:endParaRPr lang="en-IN" b="1" dirty="0"/>
          </a:p>
        </p:txBody>
      </p:sp>
    </p:spTree>
    <p:extLst>
      <p:ext uri="{BB962C8B-B14F-4D97-AF65-F5344CB8AC3E}">
        <p14:creationId xmlns:p14="http://schemas.microsoft.com/office/powerpoint/2010/main" val="126457409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146</TotalTime>
  <Words>582</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PowerPoint Presentation</vt:lpstr>
      <vt:lpstr>PowerPoint Presentation</vt:lpstr>
      <vt:lpstr>PowerPoint Presentation</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PREM KUMAR</cp:lastModifiedBy>
  <cp:revision>32</cp:revision>
  <dcterms:created xsi:type="dcterms:W3CDTF">2021-05-26T16:50:10Z</dcterms:created>
  <dcterms:modified xsi:type="dcterms:W3CDTF">2025-02-26T16:25:35Z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