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sldIdLst>
    <p:sldId id="256" r:id="rId2"/>
    <p:sldId id="257" r:id="rId3"/>
    <p:sldId id="258" r:id="rId4"/>
    <p:sldId id="262" r:id="rId5"/>
    <p:sldId id="259" r:id="rId6"/>
    <p:sldId id="261" r:id="rId7"/>
    <p:sldId id="265"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12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60157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3120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4370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896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84892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288800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45385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3479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7387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44822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19-Dec-22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9461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892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421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0059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19-Dec-22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5908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19-Dec-22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4459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19-Dec-22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29366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345051-2045-45DA-935E-2E3CA1A69ADC}" type="datetimeFigureOut">
              <a:rPr lang="en-US" smtClean="0"/>
              <a:t>19-Dec-22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93634583"/>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19" name="Picture 3" descr="Topview of mint green workspace with laptop, coffee, notebook, pen, glasses, and mouse">
            <a:extLst>
              <a:ext uri="{FF2B5EF4-FFF2-40B4-BE49-F238E27FC236}">
                <a16:creationId xmlns:a16="http://schemas.microsoft.com/office/drawing/2014/main" id="{9C879646-6416-3C77-CBB3-F739BA3FE610}"/>
              </a:ext>
            </a:extLst>
          </p:cNvPr>
          <p:cNvPicPr>
            <a:picLocks noChangeAspect="1"/>
          </p:cNvPicPr>
          <p:nvPr/>
        </p:nvPicPr>
        <p:blipFill rotWithShape="1">
          <a:blip r:embed="rId2">
            <a:alphaModFix amt="35000"/>
          </a:blip>
          <a:srcRect r="-1" b="21257"/>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97E65DEB-7B37-20D6-BE62-30694EBB81D9}"/>
              </a:ext>
            </a:extLst>
          </p:cNvPr>
          <p:cNvSpPr>
            <a:spLocks noGrp="1"/>
          </p:cNvSpPr>
          <p:nvPr>
            <p:ph type="ctrTitle"/>
          </p:nvPr>
        </p:nvSpPr>
        <p:spPr>
          <a:xfrm>
            <a:off x="5117284" y="1473510"/>
            <a:ext cx="6600583" cy="2677648"/>
          </a:xfrm>
        </p:spPr>
        <p:txBody>
          <a:bodyPr>
            <a:normAutofit/>
          </a:bodyPr>
          <a:lstStyle/>
          <a:p>
            <a:pPr algn="ctr"/>
            <a:r>
              <a:rPr lang="en-US" dirty="0">
                <a:solidFill>
                  <a:srgbClr val="FFFFFF"/>
                </a:solidFill>
              </a:rPr>
              <a:t>Command Pattern</a:t>
            </a:r>
            <a:endParaRPr lang="uk-UA" dirty="0">
              <a:solidFill>
                <a:srgbClr val="FFFFFF"/>
              </a:solidFill>
            </a:endParaRPr>
          </a:p>
        </p:txBody>
      </p:sp>
      <p:sp>
        <p:nvSpPr>
          <p:cNvPr id="3" name="Subtitle 2">
            <a:extLst>
              <a:ext uri="{FF2B5EF4-FFF2-40B4-BE49-F238E27FC236}">
                <a16:creationId xmlns:a16="http://schemas.microsoft.com/office/drawing/2014/main" id="{067593E5-587E-5674-551A-14B4A56F49A7}"/>
              </a:ext>
            </a:extLst>
          </p:cNvPr>
          <p:cNvSpPr>
            <a:spLocks noGrp="1"/>
          </p:cNvSpPr>
          <p:nvPr>
            <p:ph type="subTitle" idx="1"/>
          </p:nvPr>
        </p:nvSpPr>
        <p:spPr>
          <a:xfrm>
            <a:off x="9885921" y="4193787"/>
            <a:ext cx="1789582" cy="861420"/>
          </a:xfrm>
        </p:spPr>
        <p:txBody>
          <a:bodyPr>
            <a:normAutofit/>
          </a:bodyPr>
          <a:lstStyle/>
          <a:p>
            <a:pPr>
              <a:lnSpc>
                <a:spcPct val="90000"/>
              </a:lnSpc>
            </a:pPr>
            <a:r>
              <a:rPr lang="en-US" sz="1100" dirty="0">
                <a:solidFill>
                  <a:srgbClr val="FFFFFF"/>
                </a:solidFill>
              </a:rPr>
              <a:t>Dmytro Razvaliaiev</a:t>
            </a:r>
          </a:p>
          <a:p>
            <a:pPr>
              <a:lnSpc>
                <a:spcPct val="90000"/>
              </a:lnSpc>
            </a:pPr>
            <a:r>
              <a:rPr lang="en-US" sz="1100" dirty="0">
                <a:solidFill>
                  <a:srgbClr val="FFFFFF"/>
                </a:solidFill>
              </a:rPr>
              <a:t>Student ID: 63751</a:t>
            </a:r>
          </a:p>
          <a:p>
            <a:pPr>
              <a:lnSpc>
                <a:spcPct val="90000"/>
              </a:lnSpc>
            </a:pPr>
            <a:r>
              <a:rPr lang="en-US" sz="1100" dirty="0">
                <a:solidFill>
                  <a:srgbClr val="FFFFFF"/>
                </a:solidFill>
                <a:latin typeface="Abadi" panose="020B0604020202020204" pitchFamily="34" charset="0"/>
              </a:rPr>
              <a:t>Vistula University</a:t>
            </a:r>
            <a:endParaRPr lang="uk-UA" sz="1100" dirty="0">
              <a:solidFill>
                <a:srgbClr val="FFFFFF"/>
              </a:solidFill>
            </a:endParaRPr>
          </a:p>
        </p:txBody>
      </p:sp>
      <p:sp>
        <p:nvSpPr>
          <p:cNvPr id="28" name="Rectangle 27">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964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6054-A20F-55FA-B0DD-46E07D0C5484}"/>
              </a:ext>
            </a:extLst>
          </p:cNvPr>
          <p:cNvSpPr>
            <a:spLocks noGrp="1"/>
          </p:cNvSpPr>
          <p:nvPr>
            <p:ph type="title"/>
          </p:nvPr>
        </p:nvSpPr>
        <p:spPr/>
        <p:txBody>
          <a:bodyPr>
            <a:normAutofit/>
          </a:bodyPr>
          <a:lstStyle/>
          <a:p>
            <a:pPr algn="ctr"/>
            <a:r>
              <a:rPr lang="en-US" dirty="0"/>
              <a:t>What is Command Pattern about?</a:t>
            </a:r>
            <a:endParaRPr lang="uk-UA" dirty="0"/>
          </a:p>
        </p:txBody>
      </p:sp>
      <p:sp>
        <p:nvSpPr>
          <p:cNvPr id="3" name="Content Placeholder 2">
            <a:extLst>
              <a:ext uri="{FF2B5EF4-FFF2-40B4-BE49-F238E27FC236}">
                <a16:creationId xmlns:a16="http://schemas.microsoft.com/office/drawing/2014/main" id="{340493CF-CCD1-9EB3-73AE-9D560A475D01}"/>
              </a:ext>
            </a:extLst>
          </p:cNvPr>
          <p:cNvSpPr>
            <a:spLocks noGrp="1"/>
          </p:cNvSpPr>
          <p:nvPr>
            <p:ph idx="1"/>
          </p:nvPr>
        </p:nvSpPr>
        <p:spPr>
          <a:xfrm>
            <a:off x="1683170" y="2603500"/>
            <a:ext cx="8825659" cy="3416300"/>
          </a:xfrm>
        </p:spPr>
        <p:txBody>
          <a:bodyPr>
            <a:normAutofit lnSpcReduction="10000"/>
          </a:bodyPr>
          <a:lstStyle/>
          <a:p>
            <a:pPr marL="0" indent="0" algn="just">
              <a:buNone/>
            </a:pPr>
            <a:r>
              <a:rPr lang="en-US" sz="3200" b="1" i="0" dirty="0">
                <a:solidFill>
                  <a:srgbClr val="000000"/>
                </a:solidFill>
                <a:effectLst/>
                <a:latin typeface="Nunito" panose="020B0604020202020204" pitchFamily="2" charset="-52"/>
              </a:rPr>
              <a:t>Command Pattern </a:t>
            </a:r>
            <a:r>
              <a:rPr lang="en-US" sz="3200" b="0" i="0" dirty="0">
                <a:solidFill>
                  <a:srgbClr val="000000"/>
                </a:solidFill>
                <a:effectLst/>
                <a:latin typeface="Nunito" panose="020B0604020202020204" pitchFamily="2" charset="-52"/>
              </a:rPr>
              <a:t>adds a level of abstraction between actions and includes an object, which invokes these actions.</a:t>
            </a:r>
          </a:p>
          <a:p>
            <a:pPr marL="0" indent="0" algn="just">
              <a:buNone/>
            </a:pPr>
            <a:r>
              <a:rPr lang="en-US" sz="3200" b="0" i="0" dirty="0">
                <a:solidFill>
                  <a:srgbClr val="000000"/>
                </a:solidFill>
                <a:effectLst/>
                <a:latin typeface="Nunito" panose="020B0604020202020204" pitchFamily="2" charset="-52"/>
              </a:rPr>
              <a:t>In this design pattern, client creates a </a:t>
            </a:r>
            <a:r>
              <a:rPr lang="en-US" sz="3200" b="0" i="0" u="sng" dirty="0">
                <a:solidFill>
                  <a:srgbClr val="000000"/>
                </a:solidFill>
                <a:effectLst/>
                <a:latin typeface="Nunito" panose="020B0604020202020204" pitchFamily="2" charset="-52"/>
              </a:rPr>
              <a:t>command</a:t>
            </a:r>
            <a:r>
              <a:rPr lang="en-US" sz="3200" b="0" i="0" dirty="0">
                <a:solidFill>
                  <a:srgbClr val="000000"/>
                </a:solidFill>
                <a:effectLst/>
                <a:latin typeface="Nunito" panose="020B0604020202020204" pitchFamily="2" charset="-52"/>
              </a:rPr>
              <a:t> object that includes a list of commands to be executed. The command object created implements a specific interface.</a:t>
            </a:r>
            <a:endParaRPr lang="en-US" sz="3000" dirty="0"/>
          </a:p>
        </p:txBody>
      </p:sp>
    </p:spTree>
    <p:extLst>
      <p:ext uri="{BB962C8B-B14F-4D97-AF65-F5344CB8AC3E}">
        <p14:creationId xmlns:p14="http://schemas.microsoft.com/office/powerpoint/2010/main" val="18421275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9ACB-0500-E47F-ED64-6FC4D2B0D04E}"/>
              </a:ext>
            </a:extLst>
          </p:cNvPr>
          <p:cNvSpPr>
            <a:spLocks noGrp="1"/>
          </p:cNvSpPr>
          <p:nvPr>
            <p:ph type="title"/>
          </p:nvPr>
        </p:nvSpPr>
        <p:spPr/>
        <p:txBody>
          <a:bodyPr/>
          <a:lstStyle/>
          <a:p>
            <a:pPr algn="ctr"/>
            <a:r>
              <a:rPr lang="en-US" dirty="0"/>
              <a:t>Definitions</a:t>
            </a:r>
            <a:endParaRPr lang="uk-UA" dirty="0"/>
          </a:p>
        </p:txBody>
      </p:sp>
      <p:sp>
        <p:nvSpPr>
          <p:cNvPr id="3" name="Content Placeholder 2">
            <a:extLst>
              <a:ext uri="{FF2B5EF4-FFF2-40B4-BE49-F238E27FC236}">
                <a16:creationId xmlns:a16="http://schemas.microsoft.com/office/drawing/2014/main" id="{B58727E3-0E2E-69F1-50BC-877991CC9EC6}"/>
              </a:ext>
            </a:extLst>
          </p:cNvPr>
          <p:cNvSpPr>
            <a:spLocks noGrp="1"/>
          </p:cNvSpPr>
          <p:nvPr>
            <p:ph idx="1"/>
          </p:nvPr>
        </p:nvSpPr>
        <p:spPr>
          <a:xfrm>
            <a:off x="704675" y="2603500"/>
            <a:ext cx="10754685" cy="3416300"/>
          </a:xfrm>
        </p:spPr>
        <p:txBody>
          <a:bodyPr>
            <a:normAutofit fontScale="85000" lnSpcReduction="20000"/>
          </a:bodyPr>
          <a:lstStyle/>
          <a:p>
            <a:pPr algn="l">
              <a:buFont typeface="Arial" panose="020B0604020202020204" pitchFamily="34" charset="0"/>
              <a:buChar char="•"/>
            </a:pPr>
            <a:r>
              <a:rPr lang="en-US" sz="2800" b="1" i="0" dirty="0">
                <a:solidFill>
                  <a:srgbClr val="504B3A"/>
                </a:solidFill>
                <a:effectLst/>
                <a:latin typeface="Quicksand"/>
              </a:rPr>
              <a:t>Command:</a:t>
            </a:r>
            <a:r>
              <a:rPr lang="en-US" sz="2800" b="0" i="0" dirty="0">
                <a:solidFill>
                  <a:srgbClr val="666666"/>
                </a:solidFill>
                <a:effectLst/>
                <a:latin typeface="Quicksand"/>
              </a:rPr>
              <a:t> This is an interface that is responsible for executing the requests.</a:t>
            </a:r>
          </a:p>
          <a:p>
            <a:pPr algn="l">
              <a:buFont typeface="Arial" panose="020B0604020202020204" pitchFamily="34" charset="0"/>
              <a:buChar char="•"/>
            </a:pPr>
            <a:r>
              <a:rPr lang="en-US" sz="2800" b="1" i="0" dirty="0">
                <a:solidFill>
                  <a:srgbClr val="504B3A"/>
                </a:solidFill>
                <a:effectLst/>
                <a:latin typeface="Quicksand"/>
              </a:rPr>
              <a:t>Client:</a:t>
            </a:r>
            <a:r>
              <a:rPr lang="en-US" sz="2800" b="0" i="0" dirty="0">
                <a:solidFill>
                  <a:srgbClr val="666666"/>
                </a:solidFill>
                <a:effectLst/>
                <a:latin typeface="Quicksand"/>
              </a:rPr>
              <a:t> This creates a concrete class, and it is attached to the receiver's end.</a:t>
            </a:r>
          </a:p>
          <a:p>
            <a:pPr algn="l">
              <a:buFont typeface="Arial" panose="020B0604020202020204" pitchFamily="34" charset="0"/>
              <a:buChar char="•"/>
            </a:pPr>
            <a:r>
              <a:rPr lang="en-US" sz="2800" b="1" i="0" dirty="0">
                <a:solidFill>
                  <a:srgbClr val="504B3A"/>
                </a:solidFill>
                <a:effectLst/>
                <a:latin typeface="Quicksand"/>
              </a:rPr>
              <a:t>Concrete Command</a:t>
            </a:r>
            <a:r>
              <a:rPr lang="en-US" sz="2800" b="0" i="0" dirty="0">
                <a:solidFill>
                  <a:srgbClr val="666666"/>
                </a:solidFill>
                <a:effectLst/>
                <a:latin typeface="Quicksand"/>
              </a:rPr>
              <a:t>: Binding between action and receiver is important, which is done by concrete Command. The interface is extended by it.</a:t>
            </a:r>
          </a:p>
          <a:p>
            <a:pPr algn="l">
              <a:buFont typeface="Arial" panose="020B0604020202020204" pitchFamily="34" charset="0"/>
              <a:buChar char="•"/>
            </a:pPr>
            <a:r>
              <a:rPr lang="en-US" sz="2800" b="1" i="0" dirty="0">
                <a:solidFill>
                  <a:srgbClr val="504B3A"/>
                </a:solidFill>
                <a:effectLst/>
                <a:latin typeface="Quicksand"/>
              </a:rPr>
              <a:t>Invoker:</a:t>
            </a:r>
            <a:r>
              <a:rPr lang="en-US" sz="2800" b="0" i="0" dirty="0">
                <a:solidFill>
                  <a:srgbClr val="666666"/>
                </a:solidFill>
                <a:effectLst/>
                <a:latin typeface="Quicksand"/>
              </a:rPr>
              <a:t> Command is subjected to execute the request by the invoker. The invoker object is responsible for searching for the appropriate handler of the request and passing the Command to the corresponding object, and that object executes the Command.</a:t>
            </a:r>
          </a:p>
          <a:p>
            <a:pPr algn="l">
              <a:buFont typeface="Arial" panose="020B0604020202020204" pitchFamily="34" charset="0"/>
              <a:buChar char="•"/>
            </a:pPr>
            <a:r>
              <a:rPr lang="en-US" sz="2800" b="1" i="0" dirty="0">
                <a:solidFill>
                  <a:srgbClr val="504B3A"/>
                </a:solidFill>
                <a:effectLst/>
                <a:latin typeface="Quicksand"/>
              </a:rPr>
              <a:t>Receiver:</a:t>
            </a:r>
            <a:r>
              <a:rPr lang="en-US" sz="2800" b="0" i="0" dirty="0">
                <a:solidFill>
                  <a:srgbClr val="666666"/>
                </a:solidFill>
                <a:effectLst/>
                <a:latin typeface="Quicksand"/>
              </a:rPr>
              <a:t> The necessary actions and tasks are performed using the receiver.</a:t>
            </a:r>
          </a:p>
        </p:txBody>
      </p:sp>
    </p:spTree>
    <p:extLst>
      <p:ext uri="{BB962C8B-B14F-4D97-AF65-F5344CB8AC3E}">
        <p14:creationId xmlns:p14="http://schemas.microsoft.com/office/powerpoint/2010/main" val="122313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2B5-F49B-E639-429D-2AAC8D19DF57}"/>
              </a:ext>
            </a:extLst>
          </p:cNvPr>
          <p:cNvSpPr>
            <a:spLocks noGrp="1"/>
          </p:cNvSpPr>
          <p:nvPr>
            <p:ph type="title"/>
          </p:nvPr>
        </p:nvSpPr>
        <p:spPr>
          <a:xfrm>
            <a:off x="639655" y="539787"/>
            <a:ext cx="10909640" cy="904970"/>
          </a:xfrm>
        </p:spPr>
        <p:txBody>
          <a:bodyPr vert="horz" lIns="91440" tIns="45720" rIns="91440" bIns="45720" rtlCol="0" anchor="ctr">
            <a:normAutofit/>
          </a:bodyPr>
          <a:lstStyle/>
          <a:p>
            <a:pPr algn="ctr">
              <a:lnSpc>
                <a:spcPct val="90000"/>
              </a:lnSpc>
            </a:pPr>
            <a:r>
              <a:rPr lang="en-US" sz="5600" dirty="0"/>
              <a:t>Command UML Diagram</a:t>
            </a:r>
          </a:p>
        </p:txBody>
      </p:sp>
      <p:pic>
        <p:nvPicPr>
          <p:cNvPr id="6" name="Picture 5" descr="Diagram&#10;&#10;Description automatically generated">
            <a:extLst>
              <a:ext uri="{FF2B5EF4-FFF2-40B4-BE49-F238E27FC236}">
                <a16:creationId xmlns:a16="http://schemas.microsoft.com/office/drawing/2014/main" id="{B46BB437-6555-6616-7B2F-993913C38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28" y="2323762"/>
            <a:ext cx="7375694" cy="4534238"/>
          </a:xfrm>
          <a:prstGeom prst="rect">
            <a:avLst/>
          </a:prstGeom>
        </p:spPr>
      </p:pic>
    </p:spTree>
    <p:extLst>
      <p:ext uri="{BB962C8B-B14F-4D97-AF65-F5344CB8AC3E}">
        <p14:creationId xmlns:p14="http://schemas.microsoft.com/office/powerpoint/2010/main" val="371135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945B-FF20-5B7F-145A-5FB725853F1C}"/>
              </a:ext>
            </a:extLst>
          </p:cNvPr>
          <p:cNvSpPr>
            <a:spLocks noGrp="1"/>
          </p:cNvSpPr>
          <p:nvPr>
            <p:ph type="title"/>
          </p:nvPr>
        </p:nvSpPr>
        <p:spPr/>
        <p:txBody>
          <a:bodyPr/>
          <a:lstStyle/>
          <a:p>
            <a:pPr algn="ctr"/>
            <a:r>
              <a:rPr lang="en-US" dirty="0"/>
              <a:t>When is it useful?</a:t>
            </a:r>
            <a:endParaRPr lang="uk-UA" dirty="0"/>
          </a:p>
        </p:txBody>
      </p:sp>
      <p:sp>
        <p:nvSpPr>
          <p:cNvPr id="5" name="Rectangle 1">
            <a:extLst>
              <a:ext uri="{FF2B5EF4-FFF2-40B4-BE49-F238E27FC236}">
                <a16:creationId xmlns:a16="http://schemas.microsoft.com/office/drawing/2014/main" id="{D9944FF2-6904-05D3-7758-C2052454FE81}"/>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A9B7C6"/>
                </a:solidFill>
                <a:effectLst/>
                <a:latin typeface="Arial Unicode MS"/>
              </a:rPr>
              <a:t>state_and_city</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319E15D3-E91A-8D7C-54CC-1C381458D0E5}"/>
              </a:ext>
            </a:extLst>
          </p:cNvPr>
          <p:cNvSpPr txBox="1"/>
          <p:nvPr/>
        </p:nvSpPr>
        <p:spPr>
          <a:xfrm>
            <a:off x="676621" y="2644170"/>
            <a:ext cx="11287064" cy="1569660"/>
          </a:xfrm>
          <a:prstGeom prst="rect">
            <a:avLst/>
          </a:prstGeom>
          <a:noFill/>
        </p:spPr>
        <p:txBody>
          <a:bodyPr wrap="none" rtlCol="0">
            <a:spAutoFit/>
          </a:bodyPr>
          <a:lstStyle/>
          <a:p>
            <a:r>
              <a:rPr lang="en-US" sz="2400" dirty="0"/>
              <a:t>When:</a:t>
            </a:r>
          </a:p>
          <a:p>
            <a:pPr marL="342900" indent="-342900">
              <a:buFont typeface="Arial" panose="020B0604020202020204" pitchFamily="34" charset="0"/>
              <a:buChar char="•"/>
            </a:pPr>
            <a:r>
              <a:rPr lang="en-US" sz="2400" dirty="0"/>
              <a:t>it is necessary to parametrize objects by the action to be performed;</a:t>
            </a:r>
          </a:p>
          <a:p>
            <a:pPr marL="342900" indent="-342900">
              <a:buFont typeface="Arial" panose="020B0604020202020204" pitchFamily="34" charset="0"/>
              <a:buChar char="•"/>
            </a:pPr>
            <a:r>
              <a:rPr lang="en-US" sz="2400" dirty="0"/>
              <a:t>when requests need to be queued or scheduled</a:t>
            </a:r>
            <a:r>
              <a:rPr lang="ru-RU" sz="2400" dirty="0"/>
              <a:t>ж</a:t>
            </a:r>
          </a:p>
          <a:p>
            <a:pPr marL="342900" indent="-342900">
              <a:buFont typeface="Arial" panose="020B0604020202020204" pitchFamily="34" charset="0"/>
              <a:buChar char="•"/>
            </a:pPr>
            <a:r>
              <a:rPr lang="en-US" sz="2400" dirty="0"/>
              <a:t>when it is important to be able to support </a:t>
            </a:r>
            <a:r>
              <a:rPr lang="en-US" sz="2400" dirty="0" err="1"/>
              <a:t>undos</a:t>
            </a:r>
            <a:r>
              <a:rPr lang="en-US" sz="2400" dirty="0"/>
              <a:t> or logging of changes.</a:t>
            </a:r>
            <a:endParaRPr lang="ru-RU" sz="2400" dirty="0"/>
          </a:p>
        </p:txBody>
      </p:sp>
    </p:spTree>
    <p:extLst>
      <p:ext uri="{BB962C8B-B14F-4D97-AF65-F5344CB8AC3E}">
        <p14:creationId xmlns:p14="http://schemas.microsoft.com/office/powerpoint/2010/main" val="22703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2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7EA2241D-8567-5A48-E7B4-2CC4154C2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48" y="0"/>
            <a:ext cx="5429250" cy="6762750"/>
          </a:xfrm>
          <a:prstGeom prst="rect">
            <a:avLst/>
          </a:prstGeom>
        </p:spPr>
      </p:pic>
      <p:pic>
        <p:nvPicPr>
          <p:cNvPr id="6" name="Picture 5" descr="Text&#10;&#10;Description automatically generated">
            <a:extLst>
              <a:ext uri="{FF2B5EF4-FFF2-40B4-BE49-F238E27FC236}">
                <a16:creationId xmlns:a16="http://schemas.microsoft.com/office/drawing/2014/main" id="{5654F873-EC1C-8784-A11E-56C15456D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449" y="0"/>
            <a:ext cx="4495800" cy="6600825"/>
          </a:xfrm>
          <a:prstGeom prst="rect">
            <a:avLst/>
          </a:prstGeom>
        </p:spPr>
      </p:pic>
    </p:spTree>
    <p:extLst>
      <p:ext uri="{BB962C8B-B14F-4D97-AF65-F5344CB8AC3E}">
        <p14:creationId xmlns:p14="http://schemas.microsoft.com/office/powerpoint/2010/main" val="8398990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2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B2D5C7EB-1EFD-1E1B-B23F-D3E0C050A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436" y="33337"/>
            <a:ext cx="4105275" cy="6791325"/>
          </a:xfrm>
          <a:prstGeom prst="rect">
            <a:avLst/>
          </a:prstGeom>
        </p:spPr>
      </p:pic>
      <p:pic>
        <p:nvPicPr>
          <p:cNvPr id="5" name="Picture 4" descr="Text&#10;&#10;Description automatically generated">
            <a:extLst>
              <a:ext uri="{FF2B5EF4-FFF2-40B4-BE49-F238E27FC236}">
                <a16:creationId xmlns:a16="http://schemas.microsoft.com/office/drawing/2014/main" id="{AF4372DE-D313-C31B-4B5C-CB582D576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603" y="33337"/>
            <a:ext cx="4276725" cy="4924425"/>
          </a:xfrm>
          <a:prstGeom prst="rect">
            <a:avLst/>
          </a:prstGeom>
        </p:spPr>
      </p:pic>
    </p:spTree>
    <p:extLst>
      <p:ext uri="{BB962C8B-B14F-4D97-AF65-F5344CB8AC3E}">
        <p14:creationId xmlns:p14="http://schemas.microsoft.com/office/powerpoint/2010/main" val="18715601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2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10;&#10;Description automatically generated">
            <a:extLst>
              <a:ext uri="{FF2B5EF4-FFF2-40B4-BE49-F238E27FC236}">
                <a16:creationId xmlns:a16="http://schemas.microsoft.com/office/drawing/2014/main" id="{55DE229C-3DD4-E2B9-7A25-D8E4F7777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579" y="83965"/>
            <a:ext cx="7210841" cy="4309791"/>
          </a:xfrm>
          <a:prstGeom prst="rect">
            <a:avLst/>
          </a:prstGeom>
        </p:spPr>
      </p:pic>
      <p:pic>
        <p:nvPicPr>
          <p:cNvPr id="7" name="Picture 6" descr="Text&#10;&#10;Description automatically generated">
            <a:extLst>
              <a:ext uri="{FF2B5EF4-FFF2-40B4-BE49-F238E27FC236}">
                <a16:creationId xmlns:a16="http://schemas.microsoft.com/office/drawing/2014/main" id="{103A02EF-C96B-B026-178B-CE96B7ACB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579" y="4731035"/>
            <a:ext cx="7227202" cy="1789686"/>
          </a:xfrm>
          <a:prstGeom prst="rect">
            <a:avLst/>
          </a:prstGeom>
        </p:spPr>
      </p:pic>
    </p:spTree>
    <p:extLst>
      <p:ext uri="{BB962C8B-B14F-4D97-AF65-F5344CB8AC3E}">
        <p14:creationId xmlns:p14="http://schemas.microsoft.com/office/powerpoint/2010/main" val="20916747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945B-FF20-5B7F-145A-5FB725853F1C}"/>
              </a:ext>
            </a:extLst>
          </p:cNvPr>
          <p:cNvSpPr>
            <a:spLocks noGrp="1"/>
          </p:cNvSpPr>
          <p:nvPr>
            <p:ph type="title"/>
          </p:nvPr>
        </p:nvSpPr>
        <p:spPr>
          <a:xfrm>
            <a:off x="1715293" y="1020561"/>
            <a:ext cx="8761413" cy="706964"/>
          </a:xfrm>
        </p:spPr>
        <p:txBody>
          <a:bodyPr/>
          <a:lstStyle/>
          <a:p>
            <a:pPr algn="ctr"/>
            <a:r>
              <a:rPr lang="en-US" dirty="0"/>
              <a:t>Advantages and disadvantages</a:t>
            </a:r>
            <a:endParaRPr lang="uk-UA" dirty="0"/>
          </a:p>
        </p:txBody>
      </p:sp>
      <p:sp>
        <p:nvSpPr>
          <p:cNvPr id="5" name="Rectangle 1">
            <a:extLst>
              <a:ext uri="{FF2B5EF4-FFF2-40B4-BE49-F238E27FC236}">
                <a16:creationId xmlns:a16="http://schemas.microsoft.com/office/drawing/2014/main" id="{D9944FF2-6904-05D3-7758-C2052454FE81}"/>
              </a:ext>
            </a:extLst>
          </p:cNvPr>
          <p:cNvSpPr>
            <a:spLocks noChangeArrowheads="1"/>
          </p:cNvSpPr>
          <p:nvPr/>
        </p:nvSpPr>
        <p:spPr bwMode="auto">
          <a:xfrm>
            <a:off x="0" y="0"/>
            <a:ext cx="12192000" cy="457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b="0" i="0" u="none" strike="noStrike" cap="none" normalizeH="0" baseline="0">
                <a:ln>
                  <a:noFill/>
                </a:ln>
                <a:solidFill>
                  <a:srgbClr val="A9B7C6"/>
                </a:solidFill>
                <a:effectLst/>
                <a:latin typeface="Arial Unicode MS"/>
              </a:rPr>
              <a:t>state_and_city</a:t>
            </a:r>
            <a:endParaRPr kumimoji="0" lang="ru-RU" altLang="ru-RU"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00EA893F-6C46-4C2A-0C4E-3DE2CE277199}"/>
              </a:ext>
            </a:extLst>
          </p:cNvPr>
          <p:cNvGraphicFramePr>
            <a:graphicFrameLocks noGrp="1"/>
          </p:cNvGraphicFramePr>
          <p:nvPr>
            <p:extLst>
              <p:ext uri="{D42A27DB-BD31-4B8C-83A1-F6EECF244321}">
                <p14:modId xmlns:p14="http://schemas.microsoft.com/office/powerpoint/2010/main" val="4091496280"/>
              </p:ext>
            </p:extLst>
          </p:nvPr>
        </p:nvGraphicFramePr>
        <p:xfrm>
          <a:off x="504092" y="2408118"/>
          <a:ext cx="11183816" cy="4193320"/>
        </p:xfrm>
        <a:graphic>
          <a:graphicData uri="http://schemas.openxmlformats.org/drawingml/2006/table">
            <a:tbl>
              <a:tblPr firstRow="1" bandRow="1">
                <a:tableStyleId>{5C22544A-7EE6-4342-B048-85BDC9FD1C3A}</a:tableStyleId>
              </a:tblPr>
              <a:tblGrid>
                <a:gridCol w="5591908">
                  <a:extLst>
                    <a:ext uri="{9D8B030D-6E8A-4147-A177-3AD203B41FA5}">
                      <a16:colId xmlns:a16="http://schemas.microsoft.com/office/drawing/2014/main" val="2460854689"/>
                    </a:ext>
                  </a:extLst>
                </a:gridCol>
                <a:gridCol w="5591908">
                  <a:extLst>
                    <a:ext uri="{9D8B030D-6E8A-4147-A177-3AD203B41FA5}">
                      <a16:colId xmlns:a16="http://schemas.microsoft.com/office/drawing/2014/main" val="1498541258"/>
                    </a:ext>
                  </a:extLst>
                </a:gridCol>
              </a:tblGrid>
              <a:tr h="352692">
                <a:tc>
                  <a:txBody>
                    <a:bodyPr/>
                    <a:lstStyle/>
                    <a:p>
                      <a:pPr algn="ctr"/>
                      <a:r>
                        <a:rPr lang="en-US" dirty="0"/>
                        <a:t>Advantages</a:t>
                      </a:r>
                      <a:endParaRPr lang="ru-RU" dirty="0"/>
                    </a:p>
                  </a:txBody>
                  <a:tcPr/>
                </a:tc>
                <a:tc>
                  <a:txBody>
                    <a:bodyPr/>
                    <a:lstStyle/>
                    <a:p>
                      <a:pPr algn="ctr"/>
                      <a:r>
                        <a:rPr lang="en-US" dirty="0"/>
                        <a:t>Disadvantages</a:t>
                      </a:r>
                      <a:endParaRPr lang="ru-RU" dirty="0"/>
                    </a:p>
                  </a:txBody>
                  <a:tcPr/>
                </a:tc>
                <a:extLst>
                  <a:ext uri="{0D108BD9-81ED-4DB2-BD59-A6C34878D82A}">
                    <a16:rowId xmlns:a16="http://schemas.microsoft.com/office/drawing/2014/main" val="1636906223"/>
                  </a:ext>
                </a:extLst>
              </a:tr>
              <a:tr h="3827560">
                <a:tc>
                  <a:txBody>
                    <a:bodyPr/>
                    <a:lstStyle/>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The class is decoupled, which helps in invoking the operation from the desired object, and then the program is executed.</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We use a queue system for Command to boost the software's performance.</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We can add new Commands very easily, and it does not affect the basic structure of the code. Adding a new subclass through the conventional method is poor practice, making software less efficient, so using command design patterns is helpful and efficient.</a:t>
                      </a:r>
                    </a:p>
                    <a:p>
                      <a:pPr marL="285750" indent="-285750">
                        <a:buFont typeface="Arial" panose="020B0604020202020204" pitchFamily="34" charset="0"/>
                        <a:buChar char="•"/>
                      </a:pPr>
                      <a:r>
                        <a:rPr lang="en-US" sz="1700" b="0" i="0" kern="1200" dirty="0">
                          <a:solidFill>
                            <a:schemeClr val="dk1"/>
                          </a:solidFill>
                          <a:effectLst/>
                          <a:latin typeface="+mn-lt"/>
                          <a:ea typeface="+mn-ea"/>
                          <a:cs typeface="+mn-cs"/>
                        </a:rPr>
                        <a:t>It can consist of the functionality of the roll-back system.</a:t>
                      </a:r>
                    </a:p>
                    <a:p>
                      <a:endParaRPr lang="ru-RU" dirty="0"/>
                    </a:p>
                  </a:txBody>
                  <a:tcPr/>
                </a:tc>
                <a:tc>
                  <a:txBody>
                    <a:bodyPr/>
                    <a:lstStyle/>
                    <a:p>
                      <a:pPr marL="285750" indent="-285750" algn="l" defTabSz="457200" rtl="0" eaLnBrk="1" latinLnBrk="0" hangingPunct="1">
                        <a:buFont typeface="Arial" panose="020B0604020202020204" pitchFamily="34" charset="0"/>
                        <a:buChar char="•"/>
                      </a:pPr>
                      <a:r>
                        <a:rPr lang="en-US" sz="1700" b="0" i="0" kern="1200" dirty="0">
                          <a:solidFill>
                            <a:schemeClr val="dk1"/>
                          </a:solidFill>
                          <a:effectLst/>
                          <a:latin typeface="+mn-lt"/>
                          <a:ea typeface="+mn-ea"/>
                          <a:cs typeface="+mn-cs"/>
                        </a:rPr>
                        <a:t>The developer needs to be careful while creating the classes, as there are several classes.</a:t>
                      </a:r>
                    </a:p>
                    <a:p>
                      <a:pPr marL="285750" indent="-285750" algn="l" defTabSz="457200" rtl="0" eaLnBrk="1" latinLnBrk="0" hangingPunct="1">
                        <a:buFont typeface="Arial" panose="020B0604020202020204" pitchFamily="34" charset="0"/>
                        <a:buChar char="•"/>
                      </a:pPr>
                      <a:r>
                        <a:rPr lang="en-US" sz="1700" b="0" i="0" kern="1200" dirty="0">
                          <a:solidFill>
                            <a:schemeClr val="dk1"/>
                          </a:solidFill>
                          <a:effectLst/>
                          <a:latin typeface="+mn-lt"/>
                          <a:ea typeface="+mn-ea"/>
                          <a:cs typeface="+mn-cs"/>
                        </a:rPr>
                        <a:t>Each class works as a concrete class which is the major drawback.</a:t>
                      </a:r>
                    </a:p>
                    <a:p>
                      <a:endParaRPr lang="ru-RU" dirty="0"/>
                    </a:p>
                  </a:txBody>
                  <a:tcPr/>
                </a:tc>
                <a:extLst>
                  <a:ext uri="{0D108BD9-81ED-4DB2-BD59-A6C34878D82A}">
                    <a16:rowId xmlns:a16="http://schemas.microsoft.com/office/drawing/2014/main" val="269142720"/>
                  </a:ext>
                </a:extLst>
              </a:tr>
            </a:tbl>
          </a:graphicData>
        </a:graphic>
      </p:graphicFrame>
    </p:spTree>
    <p:extLst>
      <p:ext uri="{BB962C8B-B14F-4D97-AF65-F5344CB8AC3E}">
        <p14:creationId xmlns:p14="http://schemas.microsoft.com/office/powerpoint/2010/main" val="216321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2644</TotalTime>
  <Words>363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Abadi</vt:lpstr>
      <vt:lpstr>Arial</vt:lpstr>
      <vt:lpstr>Arial Unicode MS</vt:lpstr>
      <vt:lpstr>Century Gothic</vt:lpstr>
      <vt:lpstr>Nunito</vt:lpstr>
      <vt:lpstr>Quicksand</vt:lpstr>
      <vt:lpstr>Wingdings 3</vt:lpstr>
      <vt:lpstr>Ion Boardroom</vt:lpstr>
      <vt:lpstr>Command Pattern</vt:lpstr>
      <vt:lpstr>What is Command Pattern about?</vt:lpstr>
      <vt:lpstr>Definitions</vt:lpstr>
      <vt:lpstr>Command UML Diagram</vt:lpstr>
      <vt:lpstr>When is it useful?</vt:lpstr>
      <vt:lpstr>PowerPoint Presentation</vt:lpstr>
      <vt:lpstr>PowerPoint Presentation</vt:lpstr>
      <vt:lpstr>PowerPoint Presentation</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Pattern</dc:title>
  <dc:creator>Dmytro Razvaliaiev</dc:creator>
  <cp:lastModifiedBy>Dmytro Razvaliaiev</cp:lastModifiedBy>
  <cp:revision>15</cp:revision>
  <dcterms:created xsi:type="dcterms:W3CDTF">2022-11-29T18:31:41Z</dcterms:created>
  <dcterms:modified xsi:type="dcterms:W3CDTF">2022-12-19T16:35:13Z</dcterms:modified>
</cp:coreProperties>
</file>