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4" r:id="rId10"/>
    <p:sldId id="264" r:id="rId11"/>
    <p:sldId id="265" r:id="rId12"/>
    <p:sldId id="266" r:id="rId13"/>
    <p:sldId id="267" r:id="rId14"/>
    <p:sldId id="268" r:id="rId15"/>
    <p:sldId id="272" r:id="rId16"/>
    <p:sldId id="269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06102-67CC-4E75-85EA-D0E04EA29427}" type="datetimeFigureOut">
              <a:rPr lang="ru-RU" smtClean="0"/>
              <a:t>21.06.2016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94750-2257-465B-A769-FC2511E71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3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990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1364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98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62220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  <p:sldLayoutId id="214748367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 smtClean="0"/>
              <a:t>Разработка персонально</a:t>
            </a:r>
            <a:r>
              <a:rPr lang="uk-UA" sz="3600" dirty="0"/>
              <a:t>й</a:t>
            </a:r>
            <a:r>
              <a:rPr lang="uk-UA" sz="3600" dirty="0" smtClean="0"/>
              <a:t> </a:t>
            </a:r>
            <a:r>
              <a:rPr lang="uk-UA" sz="3600" dirty="0" err="1" smtClean="0"/>
              <a:t>социальной</a:t>
            </a:r>
            <a:r>
              <a:rPr lang="uk-UA" sz="3600" dirty="0" smtClean="0"/>
              <a:t> сети для </a:t>
            </a:r>
            <a:r>
              <a:rPr lang="en-US" sz="3600" dirty="0" smtClean="0"/>
              <a:t>Windo</a:t>
            </a:r>
            <a:r>
              <a:rPr lang="en-US" sz="3600" dirty="0"/>
              <a:t>w</a:t>
            </a:r>
            <a:r>
              <a:rPr lang="en-US" sz="3600" dirty="0" smtClean="0"/>
              <a:t>s Phone</a:t>
            </a:r>
            <a:endParaRPr lang="ru-RU" sz="3600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uk-UA" dirty="0" err="1" smtClean="0"/>
              <a:t>Подготовил</a:t>
            </a:r>
            <a:r>
              <a:rPr lang="uk-UA" dirty="0" smtClean="0"/>
              <a:t>: студент 472 групи </a:t>
            </a:r>
          </a:p>
          <a:p>
            <a:pPr algn="r"/>
            <a:r>
              <a:rPr lang="uk-UA" dirty="0" err="1" smtClean="0"/>
              <a:t>Кинзерский</a:t>
            </a:r>
            <a:r>
              <a:rPr lang="uk-UA" dirty="0" smtClean="0"/>
              <a:t> Денис</a:t>
            </a:r>
          </a:p>
          <a:p>
            <a:r>
              <a:rPr lang="uk-UA" dirty="0" err="1" smtClean="0"/>
              <a:t>Киев</a:t>
            </a:r>
            <a:r>
              <a:rPr lang="uk-UA" dirty="0" smtClean="0"/>
              <a:t> 2016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515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3811" y="2392581"/>
            <a:ext cx="3718455" cy="43130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Форма входа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558" y="982663"/>
            <a:ext cx="2577684" cy="4892675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93811" y="3033523"/>
            <a:ext cx="3718455" cy="2438404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На форме входа пользователь вводит данные в поля и нажимает кнопка «Войти», тем самым отправляет запрос на сервер </a:t>
            </a:r>
            <a:r>
              <a:rPr lang="ru-RU" dirty="0" smtClean="0"/>
              <a:t>для</a:t>
            </a:r>
            <a:r>
              <a:rPr lang="ru-RU" dirty="0" smtClean="0"/>
              <a:t> проверки </a:t>
            </a:r>
            <a:r>
              <a:rPr lang="ru-RU" dirty="0" smtClean="0"/>
              <a:t>своих данных. Если данные </a:t>
            </a:r>
            <a:r>
              <a:rPr lang="ru-RU" dirty="0" smtClean="0"/>
              <a:t>верны</a:t>
            </a:r>
            <a:r>
              <a:rPr lang="ru-RU" dirty="0"/>
              <a:t>-</a:t>
            </a:r>
            <a:r>
              <a:rPr lang="ru-RU" dirty="0" smtClean="0"/>
              <a:t> </a:t>
            </a:r>
            <a:r>
              <a:rPr lang="ru-RU" dirty="0" smtClean="0"/>
              <a:t>пользователь получает уведомление об этом и выполняется переход на страницу «Профиль». Если пользователь не имеет своего аккаунта, он может нажать на кнопку «Регистрация» и перейти на форму регистрации.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622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 регистрации 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323" y="982663"/>
            <a:ext cx="2558154" cy="4892675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 На форме регистрации пользователь заполняет все поля и отправляет запрос на сервер. Если поля заполнены </a:t>
            </a:r>
            <a:r>
              <a:rPr lang="ru-RU" dirty="0" smtClean="0"/>
              <a:t>верно</a:t>
            </a:r>
            <a:r>
              <a:rPr lang="ru-RU" dirty="0"/>
              <a:t>-</a:t>
            </a:r>
            <a:r>
              <a:rPr lang="ru-RU" dirty="0" smtClean="0"/>
              <a:t> </a:t>
            </a:r>
            <a:r>
              <a:rPr lang="ru-RU" dirty="0" smtClean="0"/>
              <a:t>в базе данных появляется его учетная запись, которой он уже может пользоваться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133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 профиля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784" y="982663"/>
            <a:ext cx="2599233" cy="4892675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На форме профиля пользователю предоставляется его личная информация и возможность посмотреть на его объявления, а так же написать новое.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729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 добавления объявления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594" y="982663"/>
            <a:ext cx="2569613" cy="4892675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При заполнении всех полей, пользователь может отправить запрос на сервер, с помощью которого объявления </a:t>
            </a:r>
            <a:r>
              <a:rPr lang="ru-RU" dirty="0" smtClean="0"/>
              <a:t>попадают </a:t>
            </a:r>
            <a:r>
              <a:rPr lang="ru-RU" dirty="0" smtClean="0"/>
              <a:t>в базу данных, при условии, что поля были введены корректно.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55916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 категорий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186" y="982663"/>
            <a:ext cx="2528429" cy="4892675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На этой форме пользователь может выбрать </a:t>
            </a:r>
            <a:r>
              <a:rPr lang="ru-RU" dirty="0" smtClean="0"/>
              <a:t>нужную </a:t>
            </a:r>
            <a:r>
              <a:rPr lang="ru-RU" dirty="0" smtClean="0"/>
              <a:t>категорию, в которой он будет искать </a:t>
            </a:r>
            <a:r>
              <a:rPr lang="ru-RU" dirty="0" smtClean="0"/>
              <a:t>объявление</a:t>
            </a:r>
            <a:r>
              <a:rPr lang="ru-RU" dirty="0" smtClean="0"/>
              <a:t>. Так же, при необходимости, </a:t>
            </a:r>
            <a:r>
              <a:rPr lang="ru-RU" dirty="0" smtClean="0"/>
              <a:t>пользователь может </a:t>
            </a:r>
            <a:r>
              <a:rPr lang="ru-RU" dirty="0" smtClean="0"/>
              <a:t>перейти на форму «Фильтр», где может указать дополнительные </a:t>
            </a:r>
            <a:r>
              <a:rPr lang="ru-RU" dirty="0" smtClean="0"/>
              <a:t>параметры отбора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3260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 фильтров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854" y="982663"/>
            <a:ext cx="2575092" cy="4892675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На этой форме пользователь указывает дополнительные параметры для поиска нужных ему объявлений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421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 объявлений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998" y="973698"/>
            <a:ext cx="2574804" cy="4892675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После того, как пользователь выбрал </a:t>
            </a:r>
            <a:r>
              <a:rPr lang="ru-RU" dirty="0" smtClean="0"/>
              <a:t>искомую категорию</a:t>
            </a:r>
            <a:r>
              <a:rPr lang="ru-RU" dirty="0" smtClean="0"/>
              <a:t>, и при необходимости выбрал фильтры к ней, пользователь переходит на форму объявлений, где может найти </a:t>
            </a:r>
            <a:r>
              <a:rPr lang="ru-RU" dirty="0" smtClean="0"/>
              <a:t>нужный для </a:t>
            </a:r>
            <a:r>
              <a:rPr lang="ru-RU" dirty="0" smtClean="0"/>
              <a:t>него </a:t>
            </a:r>
            <a:r>
              <a:rPr lang="ru-RU" dirty="0" smtClean="0"/>
              <a:t>контакт.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9508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6612" y="3003176"/>
            <a:ext cx="57823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/>
              <a:t>Спасибо за внимание!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09082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5007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Определение </a:t>
            </a:r>
            <a:r>
              <a:rPr lang="ru-RU" dirty="0"/>
              <a:t>с</a:t>
            </a:r>
            <a:r>
              <a:rPr lang="ru-RU" dirty="0" smtClean="0"/>
              <a:t>оциальных сетей</a:t>
            </a:r>
            <a:endParaRPr lang="ru-RU" dirty="0"/>
          </a:p>
        </p:txBody>
      </p:sp>
      <p:pic>
        <p:nvPicPr>
          <p:cNvPr id="7" name="Рисунок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5" r="25175"/>
          <a:stretch>
            <a:fillRect/>
          </a:stretch>
        </p:blipFill>
        <p:spPr/>
      </p:pic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1295399" y="2384612"/>
            <a:ext cx="6241816" cy="2699620"/>
          </a:xfrm>
        </p:spPr>
        <p:txBody>
          <a:bodyPr/>
          <a:lstStyle/>
          <a:p>
            <a:pPr fontAlgn="base"/>
            <a:r>
              <a:rPr lang="ru-RU" dirty="0"/>
              <a:t>В Интернете есть специальные сайты, смысл которых в том, чтобы объединить людей. Через них можно переписываться, обмениваться фотографиями, слушать музыку, смотреть видео, играть в игры и многое другое. Называются такие </a:t>
            </a:r>
            <a:r>
              <a:rPr lang="ru-RU" dirty="0" smtClean="0"/>
              <a:t>ресурсы </a:t>
            </a:r>
            <a:r>
              <a:rPr lang="ru-RU" i="1" dirty="0" smtClean="0"/>
              <a:t>социальные </a:t>
            </a:r>
            <a:r>
              <a:rPr lang="ru-RU" i="1" dirty="0"/>
              <a:t>сети</a:t>
            </a:r>
            <a:r>
              <a:rPr lang="ru-RU" dirty="0"/>
              <a:t>.</a:t>
            </a:r>
          </a:p>
          <a:p>
            <a:pPr fontAlgn="base"/>
            <a:r>
              <a:rPr lang="ru-RU" b="1" dirty="0"/>
              <a:t>Социальная сеть</a:t>
            </a:r>
            <a:r>
              <a:rPr lang="ru-RU" dirty="0"/>
              <a:t> </a:t>
            </a:r>
            <a:r>
              <a:rPr lang="ru-RU" dirty="0" smtClean="0"/>
              <a:t>–площадка </a:t>
            </a:r>
            <a:r>
              <a:rPr lang="ru-RU" dirty="0"/>
              <a:t>в Интернете, где можно самостоятельно публиковать какую-то информацию и обмениваться ею с другими людьми.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177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и типы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u-RU" dirty="0" smtClean="0"/>
              <a:t>Типы мобильных соц. сетей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549" y="3243792"/>
            <a:ext cx="3716005" cy="2632075"/>
          </a:xfrm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ru-RU" dirty="0" smtClean="0"/>
              <a:t>Виды соц. сетей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088" y="3243792"/>
            <a:ext cx="2655470" cy="2632075"/>
          </a:xfrm>
        </p:spPr>
      </p:pic>
    </p:spTree>
    <p:extLst>
      <p:ext uri="{BB962C8B-B14F-4D97-AF65-F5344CB8AC3E}">
        <p14:creationId xmlns:p14="http://schemas.microsoft.com/office/powerpoint/2010/main" val="3343141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Searching</a:t>
            </a:r>
            <a:endParaRPr lang="ru-RU" sz="9600" dirty="0"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11" name="Текст 10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40377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 smtClean="0"/>
              <a:t>Searching – </a:t>
            </a:r>
            <a:r>
              <a:rPr lang="ru-RU" dirty="0" smtClean="0"/>
              <a:t>рабочие название продукта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idx="1"/>
          </p:nvPr>
        </p:nvSpPr>
        <p:spPr>
          <a:xfrm>
            <a:off x="1295401" y="4043082"/>
            <a:ext cx="9609668" cy="1832785"/>
          </a:xfrm>
        </p:spPr>
        <p:txBody>
          <a:bodyPr>
            <a:normAutofit/>
          </a:bodyPr>
          <a:lstStyle/>
          <a:p>
            <a:r>
              <a:rPr lang="ru-RU" sz="1600" dirty="0" err="1"/>
              <a:t>Searching</a:t>
            </a:r>
            <a:r>
              <a:rPr lang="ru-RU" sz="1600" dirty="0"/>
              <a:t> - социальная сеть, основная задача которой обеспечить пользователю максимально быстрый и </a:t>
            </a:r>
          </a:p>
          <a:p>
            <a:r>
              <a:rPr lang="ru-RU" sz="1600" dirty="0"/>
              <a:t>удобный поиск компании для совместного времяпровождения по </a:t>
            </a:r>
            <a:r>
              <a:rPr lang="ru-RU" sz="1600" dirty="0" smtClean="0"/>
              <a:t>целевым интересам</a:t>
            </a:r>
            <a:r>
              <a:rPr lang="ru-RU" sz="1600" dirty="0"/>
              <a:t>. </a:t>
            </a:r>
            <a:endParaRPr lang="ru-RU" sz="1600" dirty="0" smtClean="0"/>
          </a:p>
          <a:p>
            <a:r>
              <a:rPr lang="ru-RU" sz="1600" dirty="0" smtClean="0"/>
              <a:t> </a:t>
            </a:r>
            <a:r>
              <a:rPr lang="ru-RU" sz="1600" dirty="0"/>
              <a:t>Пользователь может выбрать </a:t>
            </a:r>
            <a:r>
              <a:rPr lang="ru-RU" sz="1600" dirty="0" smtClean="0"/>
              <a:t>нужную </a:t>
            </a:r>
            <a:r>
              <a:rPr lang="ru-RU" sz="1600" dirty="0"/>
              <a:t>категорию и найти определенных людей, с которыми он бы хотел провести время. Так же, приложение </a:t>
            </a:r>
            <a:r>
              <a:rPr lang="en-US" sz="1600" dirty="0"/>
              <a:t>Searching </a:t>
            </a:r>
            <a:r>
              <a:rPr lang="ru-RU" sz="1600" dirty="0"/>
              <a:t>обеспечивает возможность публикации своих </a:t>
            </a:r>
            <a:r>
              <a:rPr lang="ru-RU" sz="1600" dirty="0" smtClean="0"/>
              <a:t>объявлений </a:t>
            </a:r>
            <a:r>
              <a:rPr lang="ru-RU" sz="1600" dirty="0"/>
              <a:t>(если, допустим</a:t>
            </a:r>
            <a:r>
              <a:rPr lang="ru-RU" sz="1600" dirty="0" smtClean="0"/>
              <a:t>,  </a:t>
            </a:r>
            <a:r>
              <a:rPr lang="ru-RU" sz="1600" dirty="0"/>
              <a:t>не смог найти в категориях того, чего </a:t>
            </a:r>
            <a:r>
              <a:rPr lang="ru-RU" sz="1600" dirty="0" smtClean="0"/>
              <a:t> </a:t>
            </a:r>
            <a:r>
              <a:rPr lang="ru-RU" sz="1600" dirty="0"/>
              <a:t>хотел), с целью найти себе в этом «товарища по интересам</a:t>
            </a:r>
            <a:r>
              <a:rPr lang="ru-RU" sz="1600" dirty="0" smtClean="0"/>
              <a:t>».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739730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1677645" y="3447215"/>
            <a:ext cx="545956" cy="22248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B0F0"/>
            </a:solidFill>
            <a:tailEnd type="oval"/>
          </a:ln>
        </p:spPr>
        <p:txBody>
          <a:bodyPr lIns="0" tIns="0" rIns="0" bIns="0"/>
          <a:lstStyle/>
          <a:p>
            <a:pPr>
              <a:defRPr sz="1200"/>
            </a:pPr>
            <a:endParaRPr sz="1200"/>
          </a:p>
        </p:txBody>
      </p:sp>
      <p:sp>
        <p:nvSpPr>
          <p:cNvPr id="38" name="Shape 38"/>
          <p:cNvSpPr/>
          <p:nvPr/>
        </p:nvSpPr>
        <p:spPr>
          <a:xfrm>
            <a:off x="1657537" y="2712362"/>
            <a:ext cx="3165475" cy="717271"/>
          </a:xfrm>
          <a:prstGeom prst="rect">
            <a:avLst/>
          </a:prstGeom>
          <a:solidFill>
            <a:srgbClr val="00B0F0"/>
          </a:solidFill>
          <a:ln w="635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idx="4294967295"/>
          </p:nvPr>
        </p:nvSpPr>
        <p:spPr>
          <a:xfrm>
            <a:off x="2744788" y="536575"/>
            <a:ext cx="9447212" cy="520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0" rIns="0" bIns="0" rtlCol="0" anchor="ctr">
            <a:normAutofit/>
          </a:bodyPr>
          <a:lstStyle/>
          <a:p>
            <a:pPr lvl="0">
              <a:defRPr sz="1800" b="0"/>
            </a:pPr>
            <a:r>
              <a:rPr sz="2000" b="1"/>
              <a:t>Что привносит проект на рынок?</a:t>
            </a:r>
          </a:p>
        </p:txBody>
      </p:sp>
      <p:sp>
        <p:nvSpPr>
          <p:cNvPr id="45" name="Shape 45"/>
          <p:cNvSpPr/>
          <p:nvPr/>
        </p:nvSpPr>
        <p:spPr>
          <a:xfrm>
            <a:off x="1513046" y="2167201"/>
            <a:ext cx="2450044" cy="249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b="1"/>
            </a:lvl1pPr>
          </a:lstStyle>
          <a:p>
            <a:pPr lvl="0">
              <a:defRPr b="0"/>
            </a:pPr>
            <a:r>
              <a:rPr/>
              <a:t>Миссия и видение</a:t>
            </a:r>
          </a:p>
        </p:txBody>
      </p:sp>
      <p:sp>
        <p:nvSpPr>
          <p:cNvPr id="46" name="Shape 46"/>
          <p:cNvSpPr/>
          <p:nvPr/>
        </p:nvSpPr>
        <p:spPr>
          <a:xfrm>
            <a:off x="1510431" y="1425030"/>
            <a:ext cx="1410551" cy="249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b="1"/>
            </a:lvl1pPr>
          </a:lstStyle>
          <a:p>
            <a:pPr lvl="0">
              <a:defRPr b="0"/>
            </a:pPr>
            <a:r>
              <a:rPr/>
              <a:t>Проект</a:t>
            </a:r>
          </a:p>
        </p:txBody>
      </p:sp>
      <p:sp>
        <p:nvSpPr>
          <p:cNvPr id="47" name="Shape 47"/>
          <p:cNvSpPr/>
          <p:nvPr/>
        </p:nvSpPr>
        <p:spPr>
          <a:xfrm>
            <a:off x="3872578" y="1438725"/>
            <a:ext cx="7863823" cy="249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26262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ru-RU" sz="1800" dirty="0"/>
              <a:t>Социальная сеть для обеспечения совместного времяпровождения</a:t>
            </a:r>
            <a:endParaRPr sz="1800" dirty="0"/>
          </a:p>
        </p:txBody>
      </p:sp>
      <p:sp>
        <p:nvSpPr>
          <p:cNvPr id="48" name="Shape 48"/>
          <p:cNvSpPr/>
          <p:nvPr/>
        </p:nvSpPr>
        <p:spPr>
          <a:xfrm>
            <a:off x="2304520" y="4701906"/>
            <a:ext cx="2783549" cy="26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6000" tIns="36000" rIns="36000" bIns="36000" anchor="ctr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26262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ru-RU" sz="1400" dirty="0"/>
              <a:t>Удобство и простота использования</a:t>
            </a:r>
            <a:endParaRPr sz="1400" dirty="0"/>
          </a:p>
        </p:txBody>
      </p:sp>
      <p:sp>
        <p:nvSpPr>
          <p:cNvPr id="49" name="Shape 49"/>
          <p:cNvSpPr/>
          <p:nvPr/>
        </p:nvSpPr>
        <p:spPr>
          <a:xfrm>
            <a:off x="1736203" y="3173423"/>
            <a:ext cx="3008142" cy="249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dirty="0" err="1"/>
              <a:t>Решаемые</a:t>
            </a:r>
            <a:r>
              <a:rPr dirty="0"/>
              <a:t> </a:t>
            </a:r>
            <a:r>
              <a:rPr dirty="0" err="1"/>
              <a:t>проектом</a:t>
            </a:r>
            <a:r>
              <a:rPr dirty="0"/>
              <a:t> </a:t>
            </a:r>
            <a:r>
              <a:rPr dirty="0" err="1"/>
              <a:t>проблемы</a:t>
            </a:r>
            <a:endParaRPr dirty="0"/>
          </a:p>
        </p:txBody>
      </p:sp>
      <p:sp>
        <p:nvSpPr>
          <p:cNvPr id="50" name="Shape 50"/>
          <p:cNvSpPr/>
          <p:nvPr/>
        </p:nvSpPr>
        <p:spPr>
          <a:xfrm>
            <a:off x="2530783" y="5896412"/>
            <a:ext cx="2783549" cy="238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6000" tIns="36000" rIns="36000" bIns="36000" anchor="ctr">
            <a:spAutoFit/>
          </a:bodyPr>
          <a:lstStyle/>
          <a:p>
            <a:pPr lvl="0">
              <a:lnSpc>
                <a:spcPct val="90000"/>
              </a:lnSpc>
            </a:pPr>
            <a:endParaRPr sz="1200" dirty="0">
              <a:solidFill>
                <a:srgbClr val="262626"/>
              </a:solidFill>
            </a:endParaRPr>
          </a:p>
        </p:txBody>
      </p:sp>
      <p:sp>
        <p:nvSpPr>
          <p:cNvPr id="51" name="Shape 51"/>
          <p:cNvSpPr/>
          <p:nvPr/>
        </p:nvSpPr>
        <p:spPr>
          <a:xfrm>
            <a:off x="2304522" y="3767918"/>
            <a:ext cx="2783549" cy="460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6000" tIns="36000" rIns="36000" bIns="36000" anchor="ctr">
            <a:spAutoFit/>
          </a:bodyPr>
          <a:lstStyle/>
          <a:p>
            <a:pPr lvl="0">
              <a:lnSpc>
                <a:spcPct val="90000"/>
              </a:lnSpc>
            </a:pPr>
            <a:r>
              <a:rPr lang="ru-RU" sz="1400" dirty="0">
                <a:solidFill>
                  <a:srgbClr val="262626"/>
                </a:solidFill>
              </a:rPr>
              <a:t>Большой спектр предоставленного функционала</a:t>
            </a:r>
            <a:endParaRPr sz="1400" dirty="0">
              <a:solidFill>
                <a:srgbClr val="262626"/>
              </a:solidFill>
            </a:endParaRPr>
          </a:p>
        </p:txBody>
      </p:sp>
      <p:sp>
        <p:nvSpPr>
          <p:cNvPr id="52" name="Shape 52"/>
          <p:cNvSpPr/>
          <p:nvPr/>
        </p:nvSpPr>
        <p:spPr>
          <a:xfrm>
            <a:off x="5784044" y="3668048"/>
            <a:ext cx="4737057" cy="57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6000" tIns="36000" rIns="36000" bIns="36000" anchor="ctr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26262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ru-RU" sz="1800" dirty="0"/>
              <a:t>Выбор категорий по интересам объявлений и работы с ними  </a:t>
            </a:r>
            <a:endParaRPr sz="1800" dirty="0"/>
          </a:p>
        </p:txBody>
      </p:sp>
      <p:sp>
        <p:nvSpPr>
          <p:cNvPr id="53" name="Shape 53"/>
          <p:cNvSpPr/>
          <p:nvPr/>
        </p:nvSpPr>
        <p:spPr>
          <a:xfrm>
            <a:off x="5784044" y="4697811"/>
            <a:ext cx="4870709" cy="294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6000" tIns="36000" rIns="36000" bIns="36000" anchor="ctr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26262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ru-RU" sz="1600" dirty="0"/>
              <a:t>Интуитивно понятный </a:t>
            </a:r>
            <a:r>
              <a:rPr lang="ru-RU" sz="1600" dirty="0" smtClean="0"/>
              <a:t>интерфейс пользователя </a:t>
            </a:r>
            <a:endParaRPr sz="1600" dirty="0"/>
          </a:p>
        </p:txBody>
      </p:sp>
      <p:sp>
        <p:nvSpPr>
          <p:cNvPr id="54" name="Shape 54"/>
          <p:cNvSpPr/>
          <p:nvPr/>
        </p:nvSpPr>
        <p:spPr>
          <a:xfrm>
            <a:off x="5784044" y="5556707"/>
            <a:ext cx="4852481" cy="294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6000" tIns="36000" rIns="36000" bIns="36000" anchor="ctr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26262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ru-RU" sz="1600" dirty="0"/>
              <a:t>Быстрый поиск нужного контента для пользователя </a:t>
            </a:r>
            <a:endParaRPr sz="1600" dirty="0"/>
          </a:p>
        </p:txBody>
      </p:sp>
      <p:sp>
        <p:nvSpPr>
          <p:cNvPr id="55" name="Shape 55"/>
          <p:cNvSpPr/>
          <p:nvPr/>
        </p:nvSpPr>
        <p:spPr>
          <a:xfrm>
            <a:off x="3807070" y="1294273"/>
            <a:ext cx="6919545" cy="515549"/>
          </a:xfrm>
          <a:prstGeom prst="rect">
            <a:avLst/>
          </a:prstGeom>
          <a:ln w="635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6" name="Shape 56"/>
          <p:cNvSpPr/>
          <p:nvPr/>
        </p:nvSpPr>
        <p:spPr>
          <a:xfrm>
            <a:off x="3872578" y="2041952"/>
            <a:ext cx="6854037" cy="498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26262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ru-RU" sz="1800" dirty="0"/>
              <a:t> Приложение должно стать удобным и эффективным средством для нахождение компании по заданным критериям. </a:t>
            </a:r>
            <a:endParaRPr sz="1800" dirty="0"/>
          </a:p>
        </p:txBody>
      </p:sp>
      <p:sp>
        <p:nvSpPr>
          <p:cNvPr id="57" name="Shape 57"/>
          <p:cNvSpPr/>
          <p:nvPr/>
        </p:nvSpPr>
        <p:spPr>
          <a:xfrm>
            <a:off x="3807070" y="2001814"/>
            <a:ext cx="6919545" cy="550178"/>
          </a:xfrm>
          <a:prstGeom prst="rect">
            <a:avLst/>
          </a:prstGeom>
          <a:ln w="635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8" name="Shape 58"/>
          <p:cNvSpPr/>
          <p:nvPr/>
        </p:nvSpPr>
        <p:spPr>
          <a:xfrm>
            <a:off x="2249272" y="3643474"/>
            <a:ext cx="2894051" cy="567487"/>
          </a:xfrm>
          <a:prstGeom prst="rect">
            <a:avLst/>
          </a:prstGeom>
          <a:ln w="25400">
            <a:solidFill>
              <a:srgbClr val="00B0F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249270" y="4547596"/>
            <a:ext cx="2894051" cy="567487"/>
          </a:xfrm>
          <a:prstGeom prst="rect">
            <a:avLst/>
          </a:prstGeom>
          <a:ln w="25400">
            <a:solidFill>
              <a:srgbClr val="00B0F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0" name="Shape 60"/>
          <p:cNvSpPr/>
          <p:nvPr/>
        </p:nvSpPr>
        <p:spPr>
          <a:xfrm>
            <a:off x="2249270" y="5367306"/>
            <a:ext cx="2894051" cy="567487"/>
          </a:xfrm>
          <a:prstGeom prst="rect">
            <a:avLst/>
          </a:prstGeom>
          <a:ln w="25400">
            <a:solidFill>
              <a:srgbClr val="00B0F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1" name="Shape 61"/>
          <p:cNvSpPr/>
          <p:nvPr/>
        </p:nvSpPr>
        <p:spPr>
          <a:xfrm>
            <a:off x="1670203" y="4823903"/>
            <a:ext cx="514253" cy="1"/>
          </a:xfrm>
          <a:prstGeom prst="line">
            <a:avLst/>
          </a:prstGeom>
          <a:ln w="25400">
            <a:solidFill>
              <a:srgbClr val="00B0F0"/>
            </a:solidFill>
            <a:tailEnd type="oval"/>
          </a:ln>
        </p:spPr>
        <p:txBody>
          <a:bodyPr lIns="0" tIns="0" rIns="0" bIns="0"/>
          <a:lstStyle/>
          <a:p>
            <a:pPr>
              <a:defRPr sz="1200"/>
            </a:pPr>
            <a:endParaRPr sz="1200"/>
          </a:p>
        </p:txBody>
      </p:sp>
      <p:sp>
        <p:nvSpPr>
          <p:cNvPr id="62" name="Shape 62"/>
          <p:cNvSpPr/>
          <p:nvPr/>
        </p:nvSpPr>
        <p:spPr>
          <a:xfrm>
            <a:off x="1677645" y="3975756"/>
            <a:ext cx="514253" cy="1"/>
          </a:xfrm>
          <a:prstGeom prst="line">
            <a:avLst/>
          </a:prstGeom>
          <a:ln w="25400">
            <a:solidFill>
              <a:srgbClr val="00B0F0"/>
            </a:solidFill>
            <a:tailEnd type="oval"/>
          </a:ln>
        </p:spPr>
        <p:txBody>
          <a:bodyPr lIns="0" tIns="0" rIns="0" bIns="0"/>
          <a:lstStyle/>
          <a:p>
            <a:pPr>
              <a:defRPr sz="1200"/>
            </a:pPr>
            <a:endParaRPr sz="1200"/>
          </a:p>
        </p:txBody>
      </p:sp>
      <p:sp>
        <p:nvSpPr>
          <p:cNvPr id="63" name="Shape 63"/>
          <p:cNvSpPr/>
          <p:nvPr/>
        </p:nvSpPr>
        <p:spPr>
          <a:xfrm>
            <a:off x="5726421" y="3643473"/>
            <a:ext cx="4743339" cy="567487"/>
          </a:xfrm>
          <a:prstGeom prst="rect">
            <a:avLst/>
          </a:prstGeom>
          <a:ln w="25400">
            <a:solidFill>
              <a:srgbClr val="00B0F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4" name="Shape 64"/>
          <p:cNvSpPr/>
          <p:nvPr/>
        </p:nvSpPr>
        <p:spPr>
          <a:xfrm>
            <a:off x="5726420" y="4547596"/>
            <a:ext cx="4743339" cy="567487"/>
          </a:xfrm>
          <a:prstGeom prst="rect">
            <a:avLst/>
          </a:prstGeom>
          <a:ln w="25400">
            <a:solidFill>
              <a:srgbClr val="00B0F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5" name="Shape 65"/>
          <p:cNvSpPr/>
          <p:nvPr/>
        </p:nvSpPr>
        <p:spPr>
          <a:xfrm>
            <a:off x="5726419" y="5414970"/>
            <a:ext cx="4743339" cy="567487"/>
          </a:xfrm>
          <a:prstGeom prst="rect">
            <a:avLst/>
          </a:prstGeom>
          <a:ln w="25400">
            <a:solidFill>
              <a:srgbClr val="00B0F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6" name="Shape 66"/>
          <p:cNvSpPr/>
          <p:nvPr/>
        </p:nvSpPr>
        <p:spPr>
          <a:xfrm>
            <a:off x="5264152" y="3975756"/>
            <a:ext cx="412090" cy="1"/>
          </a:xfrm>
          <a:prstGeom prst="line">
            <a:avLst/>
          </a:prstGeom>
          <a:ln w="25400">
            <a:solidFill>
              <a:srgbClr val="00B0F0"/>
            </a:solidFill>
            <a:headEnd type="triangle" len="sm"/>
            <a:tailEnd type="arrow"/>
          </a:ln>
        </p:spPr>
        <p:txBody>
          <a:bodyPr lIns="0" tIns="0" rIns="0" bIns="0"/>
          <a:lstStyle/>
          <a:p>
            <a:pPr>
              <a:defRPr sz="1200"/>
            </a:pPr>
            <a:endParaRPr sz="1200"/>
          </a:p>
        </p:txBody>
      </p:sp>
      <p:sp>
        <p:nvSpPr>
          <p:cNvPr id="67" name="Shape 67"/>
          <p:cNvSpPr/>
          <p:nvPr/>
        </p:nvSpPr>
        <p:spPr>
          <a:xfrm>
            <a:off x="5264152" y="4848804"/>
            <a:ext cx="412090" cy="1"/>
          </a:xfrm>
          <a:prstGeom prst="line">
            <a:avLst/>
          </a:prstGeom>
          <a:ln w="25400">
            <a:solidFill>
              <a:srgbClr val="00B0F0"/>
            </a:solidFill>
            <a:headEnd type="triangle" len="sm"/>
            <a:tailEnd type="arrow"/>
          </a:ln>
        </p:spPr>
        <p:txBody>
          <a:bodyPr lIns="0" tIns="0" rIns="0" bIns="0"/>
          <a:lstStyle/>
          <a:p>
            <a:pPr>
              <a:defRPr sz="1200"/>
            </a:pPr>
            <a:endParaRPr sz="1200"/>
          </a:p>
        </p:txBody>
      </p:sp>
      <p:sp>
        <p:nvSpPr>
          <p:cNvPr id="68" name="Shape 68"/>
          <p:cNvSpPr/>
          <p:nvPr/>
        </p:nvSpPr>
        <p:spPr>
          <a:xfrm>
            <a:off x="5264152" y="5692187"/>
            <a:ext cx="412090" cy="1"/>
          </a:xfrm>
          <a:prstGeom prst="line">
            <a:avLst/>
          </a:prstGeom>
          <a:ln w="25400">
            <a:solidFill>
              <a:srgbClr val="00B0F0"/>
            </a:solidFill>
            <a:headEnd type="triangle" len="sm"/>
            <a:tailEnd type="arrow"/>
          </a:ln>
        </p:spPr>
        <p:txBody>
          <a:bodyPr lIns="0" tIns="0" rIns="0" bIns="0"/>
          <a:lstStyle/>
          <a:p>
            <a:pPr>
              <a:defRPr sz="1200"/>
            </a:pPr>
            <a:endParaRPr sz="1200"/>
          </a:p>
        </p:txBody>
      </p:sp>
      <p:sp>
        <p:nvSpPr>
          <p:cNvPr id="2" name="TextBox 1"/>
          <p:cNvSpPr txBox="1"/>
          <p:nvPr/>
        </p:nvSpPr>
        <p:spPr>
          <a:xfrm>
            <a:off x="2304520" y="5553689"/>
            <a:ext cx="190118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914400" latinLnBrk="1" hangingPunct="0"/>
            <a:r>
              <a:rPr lang="ru-RU" sz="1400" dirty="0">
                <a:solidFill>
                  <a:srgbClr val="000000"/>
                </a:solidFill>
                <a:sym typeface="Helvetica"/>
              </a:rPr>
              <a:t>Эффективность </a:t>
            </a:r>
          </a:p>
        </p:txBody>
      </p:sp>
    </p:spTree>
    <p:extLst>
      <p:ext uri="{BB962C8B-B14F-4D97-AF65-F5344CB8AC3E}">
        <p14:creationId xmlns:p14="http://schemas.microsoft.com/office/powerpoint/2010/main" val="3172394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xfrm>
            <a:off x="10529076" y="6373629"/>
            <a:ext cx="397193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fontScale="25000" lnSpcReduction="20000"/>
          </a:bodyPr>
          <a:lstStyle/>
          <a:p>
            <a:pPr lvl="0">
              <a:defRPr sz="1800" b="0"/>
            </a:pPr>
            <a:fld id="{86CB4B4D-7CA3-9044-876B-883B54F8677D}" type="slidenum">
              <a:rPr b="1"/>
              <a:t>6</a:t>
            </a:fld>
            <a:endParaRPr b="1"/>
          </a:p>
        </p:txBody>
      </p:sp>
      <p:sp>
        <p:nvSpPr>
          <p:cNvPr id="30" name="Shape 30"/>
          <p:cNvSpPr>
            <a:spLocks noGrp="1"/>
          </p:cNvSpPr>
          <p:nvPr>
            <p:ph type="body" idx="4294967295"/>
          </p:nvPr>
        </p:nvSpPr>
        <p:spPr>
          <a:xfrm>
            <a:off x="1384301" y="536577"/>
            <a:ext cx="9446801" cy="521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0" rIns="0" bIns="0" rtlCol="0" anchor="ctr">
            <a:normAutofit/>
          </a:bodyPr>
          <a:lstStyle/>
          <a:p>
            <a:pPr lvl="0">
              <a:defRPr sz="1800" b="0"/>
            </a:pPr>
            <a:r>
              <a:rPr sz="2000" b="1" dirty="0" err="1"/>
              <a:t>Целевой</a:t>
            </a:r>
            <a:r>
              <a:rPr sz="2000" b="1" dirty="0"/>
              <a:t> </a:t>
            </a:r>
            <a:r>
              <a:rPr sz="2000" b="1" dirty="0" err="1"/>
              <a:t>рынок</a:t>
            </a:r>
            <a:r>
              <a:rPr sz="2000" b="1" dirty="0"/>
              <a:t> и </a:t>
            </a:r>
            <a:r>
              <a:rPr sz="2000" b="1" dirty="0" err="1"/>
              <a:t>его</a:t>
            </a:r>
            <a:r>
              <a:rPr sz="2000" b="1" dirty="0"/>
              <a:t> </a:t>
            </a:r>
            <a:r>
              <a:rPr sz="2000" b="1" dirty="0" err="1"/>
              <a:t>ключевые</a:t>
            </a:r>
            <a:r>
              <a:rPr sz="2000" b="1" dirty="0"/>
              <a:t> </a:t>
            </a:r>
            <a:r>
              <a:rPr sz="2000" b="1" dirty="0" err="1"/>
              <a:t>вызовы</a:t>
            </a:r>
            <a:endParaRPr sz="2000" b="1" dirty="0"/>
          </a:p>
        </p:txBody>
      </p:sp>
      <p:sp>
        <p:nvSpPr>
          <p:cNvPr id="31" name="Shape 31"/>
          <p:cNvSpPr/>
          <p:nvPr/>
        </p:nvSpPr>
        <p:spPr>
          <a:xfrm>
            <a:off x="1948854" y="1892952"/>
            <a:ext cx="3454567" cy="5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6000" tIns="36000" rIns="36000" bIns="36000" anchor="ctr">
            <a:spAutoFit/>
          </a:bodyPr>
          <a:lstStyle>
            <a:lvl1pPr algn="ctr">
              <a:lnSpc>
                <a:spcPct val="80000"/>
              </a:lnSpc>
              <a:defRPr b="1"/>
            </a:lvl1pPr>
          </a:lstStyle>
          <a:p>
            <a:pPr lvl="0">
              <a:defRPr b="0"/>
            </a:pPr>
            <a:r>
              <a:rPr dirty="0" err="1">
                <a:latin typeface="Comic Sans MS" panose="030F0702030302020204" pitchFamily="66" charset="0"/>
              </a:rPr>
              <a:t>Ключевой</a:t>
            </a:r>
            <a:r>
              <a:rPr dirty="0"/>
              <a:t> </a:t>
            </a:r>
            <a:r>
              <a:rPr dirty="0" err="1">
                <a:latin typeface="Comic Sans MS" panose="030F0702030302020204" pitchFamily="66" charset="0"/>
              </a:rPr>
              <a:t>вывод</a:t>
            </a:r>
            <a:r>
              <a:rPr dirty="0">
                <a:latin typeface="Comic Sans MS" panose="030F0702030302020204" pitchFamily="66" charset="0"/>
              </a:rPr>
              <a:t> о </a:t>
            </a:r>
            <a:r>
              <a:rPr dirty="0" err="1" smtClean="0">
                <a:latin typeface="Comic Sans MS" panose="030F0702030302020204" pitchFamily="66" charset="0"/>
              </a:rPr>
              <a:t>ситуации</a:t>
            </a:r>
            <a:r>
              <a:rPr dirty="0" smtClean="0">
                <a:latin typeface="Comic Sans MS" panose="030F0702030302020204" pitchFamily="66" charset="0"/>
              </a:rPr>
              <a:t> </a:t>
            </a:r>
            <a:r>
              <a:rPr dirty="0" err="1">
                <a:latin typeface="Comic Sans MS" panose="030F0702030302020204" pitchFamily="66" charset="0"/>
              </a:rPr>
              <a:t>на</a:t>
            </a:r>
            <a:r>
              <a:rPr dirty="0">
                <a:latin typeface="Comic Sans MS" panose="030F0702030302020204" pitchFamily="66" charset="0"/>
              </a:rPr>
              <a:t> </a:t>
            </a:r>
            <a:r>
              <a:rPr dirty="0" err="1">
                <a:latin typeface="Comic Sans MS" panose="030F0702030302020204" pitchFamily="66" charset="0"/>
              </a:rPr>
              <a:t>целевом</a:t>
            </a:r>
            <a:r>
              <a:rPr dirty="0">
                <a:latin typeface="Comic Sans MS" panose="030F0702030302020204" pitchFamily="66" charset="0"/>
              </a:rPr>
              <a:t> </a:t>
            </a:r>
            <a:r>
              <a:rPr dirty="0" err="1" smtClean="0">
                <a:latin typeface="Comic Sans MS" panose="030F0702030302020204" pitchFamily="66" charset="0"/>
              </a:rPr>
              <a:t>рынке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779929" y="2464958"/>
            <a:ext cx="5235390" cy="2462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1200"/>
            </a:lvl1pPr>
          </a:lstStyle>
          <a:p>
            <a:pPr lvl="0" algn="l">
              <a:defRPr sz="1800"/>
            </a:pPr>
            <a:r>
              <a:rPr lang="ru-RU" sz="1100" dirty="0"/>
              <a:t>           </a:t>
            </a:r>
            <a:r>
              <a:rPr lang="ru-RU" sz="2000" dirty="0"/>
              <a:t>Исследование рынка показало, что существующие соц. Сети решают проблемы поиска знакомств с людьми по совместимости, знакомств с людьми, которые находятся ближе всего к вам, но не решают проблему поиска компании по событию. Существующие </a:t>
            </a:r>
            <a:r>
              <a:rPr lang="ru-RU" sz="2000" dirty="0" smtClean="0"/>
              <a:t>решения  </a:t>
            </a:r>
            <a:r>
              <a:rPr lang="ru-RU" sz="2000" dirty="0"/>
              <a:t>не </a:t>
            </a:r>
            <a:r>
              <a:rPr lang="ru-RU" sz="2000" dirty="0" smtClean="0"/>
              <a:t>являются полностью </a:t>
            </a:r>
            <a:r>
              <a:rPr lang="ru-RU" sz="2000" dirty="0"/>
              <a:t>автоматизированными, удобными и эффективными. </a:t>
            </a:r>
            <a:endParaRPr sz="2000" dirty="0"/>
          </a:p>
        </p:txBody>
      </p:sp>
      <p:sp>
        <p:nvSpPr>
          <p:cNvPr id="34" name="Shape 34"/>
          <p:cNvSpPr/>
          <p:nvPr/>
        </p:nvSpPr>
        <p:spPr>
          <a:xfrm>
            <a:off x="6374943" y="2012402"/>
            <a:ext cx="451991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rPr dirty="0" err="1">
                <a:latin typeface="Comic Sans MS" panose="030F0702030302020204" pitchFamily="66" charset="0"/>
              </a:rPr>
              <a:t>Проблемы</a:t>
            </a:r>
            <a:r>
              <a:rPr dirty="0"/>
              <a:t> </a:t>
            </a:r>
            <a:r>
              <a:rPr dirty="0">
                <a:latin typeface="Comic Sans MS" panose="030F0702030302020204" pitchFamily="66" charset="0"/>
              </a:rPr>
              <a:t>и </a:t>
            </a:r>
            <a:r>
              <a:rPr dirty="0" err="1">
                <a:latin typeface="Comic Sans MS" panose="030F0702030302020204" pitchFamily="66" charset="0"/>
              </a:rPr>
              <a:t>вызовы</a:t>
            </a:r>
            <a:r>
              <a:rPr dirty="0">
                <a:latin typeface="Comic Sans MS" panose="030F0702030302020204" pitchFamily="66" charset="0"/>
              </a:rPr>
              <a:t> </a:t>
            </a:r>
            <a:r>
              <a:rPr dirty="0" err="1">
                <a:latin typeface="Comic Sans MS" panose="030F0702030302020204" pitchFamily="66" charset="0"/>
              </a:rPr>
              <a:t>рынка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35" name="Shape 35"/>
          <p:cNvSpPr/>
          <p:nvPr/>
        </p:nvSpPr>
        <p:spPr>
          <a:xfrm flipV="1">
            <a:off x="6107701" y="2000678"/>
            <a:ext cx="1" cy="3691913"/>
          </a:xfrm>
          <a:prstGeom prst="line">
            <a:avLst/>
          </a:prstGeom>
          <a:ln w="25400">
            <a:solidFill>
              <a:srgbClr val="00B0F0"/>
            </a:solidFill>
          </a:ln>
        </p:spPr>
        <p:txBody>
          <a:bodyPr lIns="0" tIns="0" rIns="0" bIns="0"/>
          <a:lstStyle/>
          <a:p>
            <a:pPr>
              <a:defRPr sz="1200"/>
            </a:pPr>
            <a:endParaRPr sz="1200"/>
          </a:p>
        </p:txBody>
      </p:sp>
      <p:sp>
        <p:nvSpPr>
          <p:cNvPr id="3" name="TextBox 2"/>
          <p:cNvSpPr txBox="1"/>
          <p:nvPr/>
        </p:nvSpPr>
        <p:spPr>
          <a:xfrm>
            <a:off x="6374943" y="2464958"/>
            <a:ext cx="5001269" cy="1323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914400" latinLnBrk="1" hangingPunct="0"/>
            <a:r>
              <a:rPr lang="ru-RU" sz="2000" dirty="0">
                <a:solidFill>
                  <a:srgbClr val="000000"/>
                </a:solidFill>
              </a:rPr>
              <a:t> На данный момент, существующие </a:t>
            </a:r>
            <a:r>
              <a:rPr lang="ru-RU" sz="2000" dirty="0" smtClean="0">
                <a:solidFill>
                  <a:srgbClr val="000000"/>
                </a:solidFill>
              </a:rPr>
              <a:t>решения </a:t>
            </a:r>
            <a:r>
              <a:rPr lang="ru-RU" sz="2000" dirty="0">
                <a:solidFill>
                  <a:srgbClr val="000000"/>
                </a:solidFill>
              </a:rPr>
              <a:t>являются слабо развиты : </a:t>
            </a:r>
            <a:r>
              <a:rPr lang="ru-RU" sz="2000" dirty="0" smtClean="0">
                <a:solidFill>
                  <a:srgbClr val="000000"/>
                </a:solidFill>
              </a:rPr>
              <a:t>отсутствует </a:t>
            </a:r>
            <a:r>
              <a:rPr lang="ru-RU" sz="2000" dirty="0">
                <a:solidFill>
                  <a:srgbClr val="000000"/>
                </a:solidFill>
              </a:rPr>
              <a:t>эффективная поисковая система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  <a:r>
              <a:rPr lang="ru-RU" sz="2000" dirty="0">
                <a:solidFill>
                  <a:srgbClr val="000000"/>
                </a:solidFill>
              </a:rPr>
              <a:t> отсутствует удобство использования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  <a:r>
              <a:rPr lang="ru-RU" sz="2000" dirty="0">
                <a:solidFill>
                  <a:srgbClr val="000000"/>
                </a:solidFill>
              </a:rPr>
              <a:t> слабый функционал. </a:t>
            </a:r>
            <a:r>
              <a:rPr lang="ru-RU" sz="1100" dirty="0">
                <a:solidFill>
                  <a:srgbClr val="000000"/>
                </a:solidFill>
              </a:rPr>
              <a:t> </a:t>
            </a:r>
            <a:endParaRPr lang="ru-RU" sz="1100" dirty="0">
              <a:solidFill>
                <a:srgbClr val="000000"/>
              </a:solidFill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85622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body" idx="4294967295"/>
          </p:nvPr>
        </p:nvSpPr>
        <p:spPr>
          <a:xfrm>
            <a:off x="1372599" y="536577"/>
            <a:ext cx="9446802" cy="521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0" rIns="0" bIns="0" rtlCol="0" anchor="ctr">
            <a:normAutofit/>
          </a:bodyPr>
          <a:lstStyle/>
          <a:p>
            <a:pPr lvl="0">
              <a:defRPr sz="1800" b="0"/>
            </a:pPr>
            <a:r>
              <a:rPr sz="2000" b="1"/>
              <a:t>Конкурентные преимущества и ключевые факторы успеха</a:t>
            </a:r>
          </a:p>
        </p:txBody>
      </p:sp>
      <p:sp>
        <p:nvSpPr>
          <p:cNvPr id="84" name="Shape 84"/>
          <p:cNvSpPr/>
          <p:nvPr/>
        </p:nvSpPr>
        <p:spPr>
          <a:xfrm>
            <a:off x="2073804" y="1633889"/>
            <a:ext cx="3632730" cy="1888383"/>
          </a:xfrm>
          <a:prstGeom prst="rect">
            <a:avLst/>
          </a:prstGeom>
          <a:ln w="25400">
            <a:solidFill>
              <a:srgbClr val="FBC08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5" name="Shape 85"/>
          <p:cNvSpPr/>
          <p:nvPr/>
        </p:nvSpPr>
        <p:spPr>
          <a:xfrm rot="5400000">
            <a:off x="3591516" y="119941"/>
            <a:ext cx="597303" cy="32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AC090"/>
          </a:solidFill>
          <a:ln w="25400">
            <a:solidFill>
              <a:srgbClr val="FBC08F"/>
            </a:solidFill>
          </a:ln>
        </p:spPr>
        <p:txBody>
          <a:bodyPr lIns="0" tIns="0" rIns="0" bIns="0" anchor="ctr"/>
          <a:lstStyle/>
          <a:p>
            <a:pPr lvl="0" algn="ctr">
              <a:defRPr sz="1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86" name="Shape 86"/>
          <p:cNvSpPr/>
          <p:nvPr/>
        </p:nvSpPr>
        <p:spPr>
          <a:xfrm>
            <a:off x="2575301" y="1374959"/>
            <a:ext cx="2629732" cy="658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 sz="1200" b="1"/>
            </a:lvl1pPr>
          </a:lstStyle>
          <a:p>
            <a:pPr lvl="0">
              <a:defRPr sz="1800" b="0"/>
            </a:pPr>
            <a:r>
              <a:rPr/>
              <a:t>Что обычно предлагают конкуренты на рынке?</a:t>
            </a:r>
          </a:p>
        </p:txBody>
      </p:sp>
      <p:sp>
        <p:nvSpPr>
          <p:cNvPr id="87" name="Shape 87"/>
          <p:cNvSpPr/>
          <p:nvPr/>
        </p:nvSpPr>
        <p:spPr>
          <a:xfrm>
            <a:off x="6290204" y="1633889"/>
            <a:ext cx="3632730" cy="1888383"/>
          </a:xfrm>
          <a:prstGeom prst="rect">
            <a:avLst/>
          </a:prstGeom>
          <a:ln w="25400">
            <a:solidFill>
              <a:srgbClr val="5DD3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" name="Shape 88"/>
          <p:cNvSpPr/>
          <p:nvPr/>
        </p:nvSpPr>
        <p:spPr>
          <a:xfrm rot="5400000">
            <a:off x="7807917" y="119941"/>
            <a:ext cx="597303" cy="32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5DD3FF"/>
          </a:solidFill>
          <a:ln w="25400">
            <a:solidFill>
              <a:srgbClr val="5DD3FF"/>
            </a:solidFill>
          </a:ln>
        </p:spPr>
        <p:txBody>
          <a:bodyPr lIns="0" tIns="0" rIns="0" bIns="0" anchor="ctr"/>
          <a:lstStyle/>
          <a:p>
            <a:pPr lvl="0" algn="ctr">
              <a:defRPr sz="1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89" name="Shape 89"/>
          <p:cNvSpPr/>
          <p:nvPr/>
        </p:nvSpPr>
        <p:spPr>
          <a:xfrm>
            <a:off x="6791701" y="1374959"/>
            <a:ext cx="2629732" cy="658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 sz="1200" b="1"/>
            </a:lvl1pPr>
          </a:lstStyle>
          <a:p>
            <a:pPr lvl="0">
              <a:defRPr sz="1800" b="0"/>
            </a:pPr>
            <a:r>
              <a:rPr/>
              <a:t>Что предлагает проект?</a:t>
            </a:r>
          </a:p>
        </p:txBody>
      </p:sp>
      <p:sp>
        <p:nvSpPr>
          <p:cNvPr id="90" name="Shape 90"/>
          <p:cNvSpPr/>
          <p:nvPr/>
        </p:nvSpPr>
        <p:spPr>
          <a:xfrm>
            <a:off x="1908157" y="4854981"/>
            <a:ext cx="2567939" cy="1304810"/>
          </a:xfrm>
          <a:prstGeom prst="rect">
            <a:avLst/>
          </a:prstGeom>
          <a:solidFill>
            <a:srgbClr val="8EB4E3"/>
          </a:solidFill>
          <a:ln w="19050">
            <a:solidFill>
              <a:srgbClr val="8EB4E3"/>
            </a:solidFill>
          </a:ln>
        </p:spPr>
        <p:txBody>
          <a:bodyPr lIns="0" tIns="0" rIns="0" bIns="0"/>
          <a:lstStyle/>
          <a:p>
            <a:pPr lvl="0" algn="ctr">
              <a:lnSpc>
                <a:spcPct val="90000"/>
              </a:lnSpc>
              <a:defRPr sz="1400">
                <a:solidFill>
                  <a:srgbClr val="FFFFFF"/>
                </a:solidFill>
              </a:defRPr>
            </a:pPr>
            <a:r>
              <a:rPr lang="ru-RU" sz="1600" dirty="0"/>
              <a:t>  Платформа должна быть простой </a:t>
            </a:r>
            <a:r>
              <a:rPr lang="ru-RU" sz="1600" dirty="0" smtClean="0"/>
              <a:t>и удобной для </a:t>
            </a:r>
            <a:r>
              <a:rPr lang="ru-RU" sz="1600" dirty="0" smtClean="0"/>
              <a:t>использования. Главным </a:t>
            </a:r>
            <a:r>
              <a:rPr lang="ru-RU" sz="1600" dirty="0"/>
              <a:t>приоритетом является удовлетворенность клиентов</a:t>
            </a:r>
            <a:endParaRPr sz="1600" dirty="0"/>
          </a:p>
        </p:txBody>
      </p:sp>
      <p:sp>
        <p:nvSpPr>
          <p:cNvPr id="91" name="Shape 91"/>
          <p:cNvSpPr/>
          <p:nvPr/>
        </p:nvSpPr>
        <p:spPr>
          <a:xfrm>
            <a:off x="7885971" y="4854981"/>
            <a:ext cx="2603509" cy="1304809"/>
          </a:xfrm>
          <a:prstGeom prst="rect">
            <a:avLst/>
          </a:prstGeom>
          <a:solidFill>
            <a:srgbClr val="C2D7F0"/>
          </a:solidFill>
          <a:ln w="19050">
            <a:solidFill>
              <a:srgbClr val="C2D7F0"/>
            </a:solidFill>
          </a:ln>
        </p:spPr>
        <p:txBody>
          <a:bodyPr lIns="0" tIns="0" rIns="0" bIns="0"/>
          <a:lstStyle/>
          <a:p>
            <a:pPr lvl="0" algn="ctr">
              <a:lnSpc>
                <a:spcPct val="90000"/>
              </a:lnSpc>
              <a:defRPr sz="1400">
                <a:solidFill>
                  <a:srgbClr val="FFFFFF"/>
                </a:solidFill>
              </a:defRPr>
            </a:pPr>
            <a:r>
              <a:rPr lang="ru-RU" sz="1600" dirty="0"/>
              <a:t>Платформа должна предоставлять уникальный функционал, отсутствующий в конкурирующих приложениях</a:t>
            </a:r>
            <a:endParaRPr sz="1600" dirty="0"/>
          </a:p>
        </p:txBody>
      </p:sp>
      <p:sp>
        <p:nvSpPr>
          <p:cNvPr id="92" name="Shape 92"/>
          <p:cNvSpPr/>
          <p:nvPr/>
        </p:nvSpPr>
        <p:spPr>
          <a:xfrm>
            <a:off x="4897959" y="4854982"/>
            <a:ext cx="2603509" cy="1186588"/>
          </a:xfrm>
          <a:prstGeom prst="rect">
            <a:avLst/>
          </a:prstGeom>
          <a:solidFill>
            <a:srgbClr val="AFCAEB"/>
          </a:solidFill>
          <a:ln w="19050">
            <a:solidFill>
              <a:srgbClr val="B5CEED"/>
            </a:solidFill>
          </a:ln>
        </p:spPr>
        <p:txBody>
          <a:bodyPr lIns="0" tIns="0" rIns="0" bIns="0"/>
          <a:lstStyle/>
          <a:p>
            <a:pPr lvl="0" algn="ctr">
              <a:lnSpc>
                <a:spcPct val="90000"/>
              </a:lnSpc>
              <a:defRPr sz="1400">
                <a:solidFill>
                  <a:srgbClr val="FFFFFF"/>
                </a:solidFill>
              </a:defRPr>
            </a:pPr>
            <a:r>
              <a:rPr lang="ru-RU" sz="1400" dirty="0"/>
              <a:t>Платформа должна иметь высокую степень надежности и эффективности. Очень важным фактором выступает оптимизация процесса поиска объявлений</a:t>
            </a:r>
            <a:endParaRPr sz="1400" dirty="0"/>
          </a:p>
        </p:txBody>
      </p:sp>
      <p:sp>
        <p:nvSpPr>
          <p:cNvPr id="93" name="Shape 93"/>
          <p:cNvSpPr/>
          <p:nvPr/>
        </p:nvSpPr>
        <p:spPr>
          <a:xfrm>
            <a:off x="1665161" y="3697701"/>
            <a:ext cx="207426" cy="516792"/>
          </a:xfrm>
          <a:prstGeom prst="rect">
            <a:avLst/>
          </a:prstGeom>
          <a:solidFill>
            <a:srgbClr val="8EB4E3"/>
          </a:solidFill>
          <a:ln w="19050">
            <a:solidFill>
              <a:srgbClr val="8EB4E3"/>
            </a:solidFill>
          </a:ln>
        </p:spPr>
        <p:txBody>
          <a:bodyPr lIns="0" tIns="0" rIns="0" bIns="0"/>
          <a:lstStyle/>
          <a:p>
            <a:pPr lvl="0" algn="ctr">
              <a:lnSpc>
                <a:spcPct val="90000"/>
              </a:lnSpc>
              <a:defRPr sz="1400">
                <a:solidFill>
                  <a:srgbClr val="FFFFFF"/>
                </a:solidFill>
              </a:defRPr>
            </a:pPr>
            <a:endParaRPr sz="1400"/>
          </a:p>
        </p:txBody>
      </p:sp>
      <p:sp>
        <p:nvSpPr>
          <p:cNvPr id="94" name="Shape 94"/>
          <p:cNvSpPr/>
          <p:nvPr/>
        </p:nvSpPr>
        <p:spPr>
          <a:xfrm>
            <a:off x="1944563" y="3697699"/>
            <a:ext cx="207426" cy="516792"/>
          </a:xfrm>
          <a:prstGeom prst="rect">
            <a:avLst/>
          </a:prstGeom>
          <a:solidFill>
            <a:srgbClr val="AFCAEB"/>
          </a:solidFill>
          <a:ln w="19050">
            <a:solidFill>
              <a:srgbClr val="B5CEED"/>
            </a:solidFill>
          </a:ln>
        </p:spPr>
        <p:txBody>
          <a:bodyPr lIns="0" tIns="0" rIns="0" bIns="0"/>
          <a:lstStyle/>
          <a:p>
            <a:pPr lvl="0" algn="ctr">
              <a:lnSpc>
                <a:spcPct val="90000"/>
              </a:lnSpc>
              <a:defRPr sz="1400">
                <a:solidFill>
                  <a:srgbClr val="FFFFFF"/>
                </a:solidFill>
              </a:defRPr>
            </a:pPr>
            <a:endParaRPr sz="1400"/>
          </a:p>
        </p:txBody>
      </p:sp>
      <p:sp>
        <p:nvSpPr>
          <p:cNvPr id="95" name="Shape 95"/>
          <p:cNvSpPr/>
          <p:nvPr/>
        </p:nvSpPr>
        <p:spPr>
          <a:xfrm>
            <a:off x="2223964" y="3697698"/>
            <a:ext cx="207426" cy="516792"/>
          </a:xfrm>
          <a:prstGeom prst="rect">
            <a:avLst/>
          </a:prstGeom>
          <a:solidFill>
            <a:srgbClr val="C2D7F0"/>
          </a:solidFill>
          <a:ln w="19050">
            <a:solidFill>
              <a:srgbClr val="C2D7F0"/>
            </a:solidFill>
          </a:ln>
        </p:spPr>
        <p:txBody>
          <a:bodyPr lIns="0" tIns="0" rIns="0" bIns="0"/>
          <a:lstStyle/>
          <a:p>
            <a:pPr lvl="0" algn="ctr">
              <a:lnSpc>
                <a:spcPct val="90000"/>
              </a:lnSpc>
              <a:defRPr sz="1400">
                <a:solidFill>
                  <a:srgbClr val="FFFFFF"/>
                </a:solidFill>
              </a:defRPr>
            </a:pPr>
            <a:endParaRPr sz="1400"/>
          </a:p>
        </p:txBody>
      </p:sp>
      <p:sp>
        <p:nvSpPr>
          <p:cNvPr id="96" name="Shape 96"/>
          <p:cNvSpPr/>
          <p:nvPr/>
        </p:nvSpPr>
        <p:spPr>
          <a:xfrm>
            <a:off x="1774218" y="4251069"/>
            <a:ext cx="206022" cy="799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8EB3E3"/>
            </a:solidFill>
            <a:custDash>
              <a:ds d="200000" sp="200000"/>
            </a:custDash>
            <a:miter lim="400000"/>
            <a:headEnd type="oval"/>
          </a:ln>
        </p:spPr>
        <p:txBody>
          <a:bodyPr lIns="0" tIns="0" rIns="0" bIns="0"/>
          <a:lstStyle/>
          <a:p>
            <a:pPr>
              <a:defRPr sz="1200"/>
            </a:pPr>
            <a:endParaRPr sz="1200"/>
          </a:p>
        </p:txBody>
      </p:sp>
      <p:sp>
        <p:nvSpPr>
          <p:cNvPr id="97" name="Shape 97"/>
          <p:cNvSpPr/>
          <p:nvPr/>
        </p:nvSpPr>
        <p:spPr>
          <a:xfrm>
            <a:off x="2043501" y="4252546"/>
            <a:ext cx="4154422" cy="5990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6006"/>
                </a:lnTo>
                <a:lnTo>
                  <a:pt x="21600" y="16006"/>
                </a:lnTo>
                <a:lnTo>
                  <a:pt x="21600" y="21600"/>
                </a:lnTo>
              </a:path>
            </a:pathLst>
          </a:custGeom>
          <a:ln>
            <a:solidFill>
              <a:srgbClr val="AFCAEB"/>
            </a:solidFill>
            <a:custDash>
              <a:ds d="200000" sp="200000"/>
            </a:custDash>
            <a:miter lim="400000"/>
            <a:headEnd type="oval"/>
          </a:ln>
        </p:spPr>
        <p:txBody>
          <a:bodyPr lIns="0" tIns="0" rIns="0" bIns="0"/>
          <a:lstStyle/>
          <a:p>
            <a:pPr>
              <a:defRPr sz="1200"/>
            </a:pPr>
            <a:endParaRPr sz="1200"/>
          </a:p>
        </p:txBody>
      </p:sp>
      <p:sp>
        <p:nvSpPr>
          <p:cNvPr id="98" name="Shape 98"/>
          <p:cNvSpPr/>
          <p:nvPr/>
        </p:nvSpPr>
        <p:spPr>
          <a:xfrm>
            <a:off x="2334853" y="4253142"/>
            <a:ext cx="6852873" cy="5923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0026"/>
                </a:lnTo>
                <a:lnTo>
                  <a:pt x="21600" y="10026"/>
                </a:lnTo>
                <a:lnTo>
                  <a:pt x="21600" y="21600"/>
                </a:lnTo>
              </a:path>
            </a:pathLst>
          </a:custGeom>
          <a:ln>
            <a:solidFill>
              <a:srgbClr val="C2D7F0"/>
            </a:solidFill>
            <a:custDash>
              <a:ds d="200000" sp="200000"/>
            </a:custDash>
            <a:miter lim="400000"/>
            <a:headEnd type="oval"/>
          </a:ln>
        </p:spPr>
        <p:txBody>
          <a:bodyPr lIns="0" tIns="0" rIns="0" bIns="0"/>
          <a:lstStyle/>
          <a:p>
            <a:pPr>
              <a:defRPr sz="1200"/>
            </a:pPr>
            <a:endParaRPr sz="1200"/>
          </a:p>
        </p:txBody>
      </p:sp>
      <p:sp>
        <p:nvSpPr>
          <p:cNvPr id="99" name="Shape 99"/>
          <p:cNvSpPr/>
          <p:nvPr/>
        </p:nvSpPr>
        <p:spPr>
          <a:xfrm>
            <a:off x="2493841" y="3695431"/>
            <a:ext cx="5157686" cy="521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spcBef>
                <a:spcPts val="400"/>
              </a:spcBef>
              <a:defRPr sz="1500" b="1"/>
            </a:lvl1pPr>
          </a:lstStyle>
          <a:p>
            <a:pPr lvl="0">
              <a:defRPr sz="1800" b="0"/>
            </a:pPr>
            <a:r>
              <a:rPr dirty="0" err="1"/>
              <a:t>Ключевые</a:t>
            </a:r>
            <a:r>
              <a:rPr dirty="0"/>
              <a:t> </a:t>
            </a:r>
            <a:r>
              <a:rPr dirty="0" err="1"/>
              <a:t>факторы</a:t>
            </a:r>
            <a:r>
              <a:rPr dirty="0"/>
              <a:t> </a:t>
            </a:r>
            <a:r>
              <a:rPr dirty="0" err="1"/>
              <a:t>успеха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192094" y="2299628"/>
            <a:ext cx="3396145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914400" latinLnBrk="1" hangingPunct="0"/>
            <a:r>
              <a:rPr lang="ru-RU" sz="14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Конкурирующие решения обеспечивают возможность искать для пользователя компанию </a:t>
            </a:r>
            <a:r>
              <a:rPr lang="ru-RU" sz="14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как   </a:t>
            </a:r>
            <a:r>
              <a:rPr lang="ru-RU" sz="14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можно быстрее и ближе к вам.</a:t>
            </a:r>
            <a:endParaRPr lang="ru-RU" sz="1400" dirty="0">
              <a:solidFill>
                <a:srgbClr val="000000"/>
              </a:solidFill>
              <a:latin typeface="Arial Narrow" panose="020B0606020202030204" pitchFamily="34" charset="0"/>
              <a:sym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70609" y="2166286"/>
            <a:ext cx="3459193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914400" latinLnBrk="1" hangingPunct="0"/>
            <a:r>
              <a:rPr lang="ru-RU" sz="1400" dirty="0">
                <a:solidFill>
                  <a:srgbClr val="000000"/>
                </a:solidFill>
                <a:latin typeface="Arial Narrow" panose="020B0606020202030204" pitchFamily="34" charset="0"/>
              </a:rPr>
              <a:t>Разрабатываемое приложение акцентирует свое внимание на то, чем будут заниматься пользователи. Мы не ставим за задачу найти людей, которые ближе всего находятся к Вам . Разрабатываемое приложение ищет людей по заданным интересам или по поиску конкретного события. </a:t>
            </a:r>
            <a:endParaRPr lang="ru-RU" sz="1400" dirty="0">
              <a:solidFill>
                <a:srgbClr val="000000"/>
              </a:solidFill>
              <a:latin typeface="Arial Narrow" panose="020B0606020202030204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09932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Концептуальная архитектура приложения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3" y="2707341"/>
            <a:ext cx="9601196" cy="2850777"/>
          </a:xfrm>
        </p:spPr>
      </p:pic>
    </p:spTree>
    <p:extLst>
      <p:ext uri="{BB962C8B-B14F-4D97-AF65-F5344CB8AC3E}">
        <p14:creationId xmlns:p14="http://schemas.microsoft.com/office/powerpoint/2010/main" val="3568310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2" y="1690345"/>
            <a:ext cx="9601196" cy="56876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 Архитектура компонентов приложения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902" y="2647158"/>
            <a:ext cx="6604196" cy="3126111"/>
          </a:xfrm>
        </p:spPr>
      </p:pic>
    </p:spTree>
    <p:extLst>
      <p:ext uri="{BB962C8B-B14F-4D97-AF65-F5344CB8AC3E}">
        <p14:creationId xmlns:p14="http://schemas.microsoft.com/office/powerpoint/2010/main" val="1466658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221</TotalTime>
  <Words>681</Words>
  <Application>Microsoft Office PowerPoint</Application>
  <PresentationFormat>Широкоэкранный</PresentationFormat>
  <Paragraphs>59</Paragraphs>
  <Slides>17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Arial Narrow</vt:lpstr>
      <vt:lpstr>Calibri</vt:lpstr>
      <vt:lpstr>Comic Sans MS</vt:lpstr>
      <vt:lpstr>Garamond</vt:lpstr>
      <vt:lpstr>Helvetica</vt:lpstr>
      <vt:lpstr>Microsoft Himalaya</vt:lpstr>
      <vt:lpstr>Натуральные материалы</vt:lpstr>
      <vt:lpstr>Разработка персональной социальной сети для Windows Phone</vt:lpstr>
      <vt:lpstr>Определение социальных сетей</vt:lpstr>
      <vt:lpstr>Виды и типы </vt:lpstr>
      <vt:lpstr>Searching</vt:lpstr>
      <vt:lpstr>Презентация PowerPoint</vt:lpstr>
      <vt:lpstr>Презентация PowerPoint</vt:lpstr>
      <vt:lpstr>Презентация PowerPoint</vt:lpstr>
      <vt:lpstr>Концептуальная архитектура приложения</vt:lpstr>
      <vt:lpstr> Архитектура компонентов приложения</vt:lpstr>
      <vt:lpstr>Форма входа</vt:lpstr>
      <vt:lpstr>Форма регистрации </vt:lpstr>
      <vt:lpstr>Форма профиля</vt:lpstr>
      <vt:lpstr>Форма добавления объявления</vt:lpstr>
      <vt:lpstr>Форма категорий</vt:lpstr>
      <vt:lpstr>Форма фильтров</vt:lpstr>
      <vt:lpstr>Форма объявлений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персональной со мережі для Windos Phone</dc:title>
  <dc:creator>Admin</dc:creator>
  <cp:lastModifiedBy>Admin</cp:lastModifiedBy>
  <cp:revision>38</cp:revision>
  <dcterms:created xsi:type="dcterms:W3CDTF">2016-06-21T13:20:34Z</dcterms:created>
  <dcterms:modified xsi:type="dcterms:W3CDTF">2016-06-21T19:34:10Z</dcterms:modified>
</cp:coreProperties>
</file>