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906000" cy="68580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 indent="457200">
      <a:defRPr>
        <a:latin typeface="+mn-lt"/>
        <a:ea typeface="+mn-ea"/>
        <a:cs typeface="+mn-cs"/>
        <a:sym typeface="Helvetica"/>
      </a:defRPr>
    </a:lvl2pPr>
    <a:lvl3pPr indent="914400">
      <a:defRPr>
        <a:latin typeface="+mn-lt"/>
        <a:ea typeface="+mn-ea"/>
        <a:cs typeface="+mn-cs"/>
        <a:sym typeface="Helvetica"/>
      </a:defRPr>
    </a:lvl3pPr>
    <a:lvl4pPr indent="1371600">
      <a:defRPr>
        <a:latin typeface="+mn-lt"/>
        <a:ea typeface="+mn-ea"/>
        <a:cs typeface="+mn-cs"/>
        <a:sym typeface="Helvetica"/>
      </a:defRPr>
    </a:lvl4pPr>
    <a:lvl5pPr indent="1828800">
      <a:defRPr>
        <a:latin typeface="+mn-lt"/>
        <a:ea typeface="+mn-ea"/>
        <a:cs typeface="+mn-cs"/>
        <a:sym typeface="Helvetica"/>
      </a:defRPr>
    </a:lvl5pPr>
    <a:lvl6pPr indent="2286000">
      <a:defRPr>
        <a:latin typeface="+mn-lt"/>
        <a:ea typeface="+mn-ea"/>
        <a:cs typeface="+mn-cs"/>
        <a:sym typeface="Helvetica"/>
      </a:defRPr>
    </a:lvl6pPr>
    <a:lvl7pPr indent="2743200">
      <a:defRPr>
        <a:latin typeface="+mn-lt"/>
        <a:ea typeface="+mn-ea"/>
        <a:cs typeface="+mn-cs"/>
        <a:sym typeface="Helvetica"/>
      </a:defRPr>
    </a:lvl7pPr>
    <a:lvl8pPr indent="3200400">
      <a:defRPr>
        <a:latin typeface="+mn-lt"/>
        <a:ea typeface="+mn-ea"/>
        <a:cs typeface="+mn-cs"/>
        <a:sym typeface="Helvetica"/>
      </a:defRPr>
    </a:lvl8pPr>
    <a:lvl9pPr indent="3657600"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3F9"/>
          </a:solidFill>
        </a:fill>
      </a:tcStyle>
    </a:wholeTbl>
    <a:band2H>
      <a:tcTxStyle b="def" i="def"/>
      <a:tcStyle>
        <a:tcBdr/>
        <a:fill>
          <a:solidFill>
            <a:srgbClr val="E6F2F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275883"/>
          <c:y val="0.0762937"/>
          <c:w val="0.972412"/>
          <c:h val="0.8921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 idx="0">
                  <c:v>Ряд 1</c:v>
                </c:pt>
              </c:strCache>
            </c:strRef>
          </c:tx>
          <c:spPr>
            <a:solidFill>
              <a:srgbClr val="00B0F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1.000000</c:v>
                </c:pt>
                <c:pt idx="1">
                  <c:v>3.000000</c:v>
                </c:pt>
                <c:pt idx="2">
                  <c:v>2.500000</c:v>
                </c:pt>
                <c:pt idx="3">
                  <c:v>4.000000</c:v>
                </c:pt>
              </c:numCache>
            </c:numRef>
          </c:val>
        </c:ser>
        <c:gapWidth val="150"/>
        <c:overlap val="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1"/>
        <c:minorUnit val="0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ьный слайд">
    <p:bg>
      <p:bgPr>
        <a:solidFill>
          <a:srgbClr val="ECF0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/>
        </p:nvPicPr>
        <p:blipFill>
          <a:blip r:embed="rId2">
            <a:extLst/>
          </a:blip>
          <a:srcRect l="68795" t="0" r="0" b="0"/>
          <a:stretch>
            <a:fillRect/>
          </a:stretch>
        </p:blipFill>
        <p:spPr>
          <a:xfrm>
            <a:off x="6200638" y="0"/>
            <a:ext cx="380129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2">
            <a:extLst/>
          </a:blip>
          <a:srcRect l="3726" t="0" r="16151" b="0"/>
          <a:stretch>
            <a:fillRect/>
          </a:stretch>
        </p:blipFill>
        <p:spPr>
          <a:xfrm flipH="1" rot="10800000">
            <a:off x="-4567" y="-51473"/>
            <a:ext cx="9915134" cy="6960946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197695" y="6416957"/>
            <a:ext cx="6660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36" sz="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/>
            </a:pPr>
            <a:r>
              <a:rPr spc="-36" sz="900"/>
              <a:t>powered by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3394" y="6491233"/>
            <a:ext cx="817630" cy="107990"/>
            <a:chOff x="0" y="0"/>
            <a:chExt cx="817628" cy="107988"/>
          </a:xfrm>
        </p:grpSpPr>
        <p:sp>
          <p:nvSpPr>
            <p:cNvPr id="4" name="Shape 4"/>
            <p:cNvSpPr/>
            <p:nvPr/>
          </p:nvSpPr>
          <p:spPr>
            <a:xfrm>
              <a:off x="0" y="7713"/>
              <a:ext cx="817629" cy="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" name="Shape 5"/>
            <p:cNvSpPr/>
            <p:nvPr/>
          </p:nvSpPr>
          <p:spPr>
            <a:xfrm>
              <a:off x="573973" y="0"/>
              <a:ext cx="109804" cy="10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7" name="Shape 7"/>
          <p:cNvSpPr/>
          <p:nvPr>
            <p:ph type="sldNum" sz="quarter" idx="2"/>
          </p:nvPr>
        </p:nvSpPr>
        <p:spPr>
          <a:xfrm>
            <a:off x="9459952" y="6581923"/>
            <a:ext cx="39719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b="1" sz="10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7559799" y="202613"/>
            <a:ext cx="175997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pc="-59" sz="1500">
                <a:solidFill>
                  <a:srgbClr val="054D7E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9" sz="1500">
                <a:solidFill>
                  <a:srgbClr val="054D7E"/>
                </a:solidFill>
              </a:rPr>
              <a:t>Логотип компании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23051" y="120945"/>
            <a:ext cx="503310" cy="503309"/>
            <a:chOff x="0" y="19931"/>
            <a:chExt cx="503308" cy="503308"/>
          </a:xfrm>
        </p:grpSpPr>
        <p:sp>
          <p:nvSpPr>
            <p:cNvPr id="9" name="Shape 9"/>
            <p:cNvSpPr/>
            <p:nvPr/>
          </p:nvSpPr>
          <p:spPr>
            <a:xfrm>
              <a:off x="76166" y="76246"/>
              <a:ext cx="363560" cy="363560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 rot="2700000">
              <a:off x="212423" y="-45077"/>
              <a:ext cx="78463" cy="6333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F4F9"/>
                </a:gs>
                <a:gs pos="100000">
                  <a:srgbClr val="E1E2E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spd="med" advClick="1"/>
  <p:txStyles>
    <p:titleStyle>
      <a:lvl1pPr algn="ctr">
        <a:defRPr sz="4400">
          <a:latin typeface="+mn-lt"/>
          <a:ea typeface="+mn-ea"/>
          <a:cs typeface="+mn-cs"/>
          <a:sym typeface="Helvetica"/>
        </a:defRPr>
      </a:lvl1pPr>
      <a:lvl2pPr algn="ctr">
        <a:defRPr sz="4400">
          <a:latin typeface="+mn-lt"/>
          <a:ea typeface="+mn-ea"/>
          <a:cs typeface="+mn-cs"/>
          <a:sym typeface="Helvetica"/>
        </a:defRPr>
      </a:lvl2pPr>
      <a:lvl3pPr algn="ctr">
        <a:defRPr sz="4400">
          <a:latin typeface="+mn-lt"/>
          <a:ea typeface="+mn-ea"/>
          <a:cs typeface="+mn-cs"/>
          <a:sym typeface="Helvetica"/>
        </a:defRPr>
      </a:lvl3pPr>
      <a:lvl4pPr algn="ctr">
        <a:defRPr sz="4400">
          <a:latin typeface="+mn-lt"/>
          <a:ea typeface="+mn-ea"/>
          <a:cs typeface="+mn-cs"/>
          <a:sym typeface="Helvetica"/>
        </a:defRPr>
      </a:lvl4pPr>
      <a:lvl5pPr algn="ctr">
        <a:defRPr sz="4400">
          <a:latin typeface="+mn-lt"/>
          <a:ea typeface="+mn-ea"/>
          <a:cs typeface="+mn-cs"/>
          <a:sym typeface="Helvetica"/>
        </a:defRPr>
      </a:lvl5pPr>
      <a:lvl6pPr algn="ctr">
        <a:defRPr sz="4400">
          <a:latin typeface="+mn-lt"/>
          <a:ea typeface="+mn-ea"/>
          <a:cs typeface="+mn-cs"/>
          <a:sym typeface="Helvetica"/>
        </a:defRPr>
      </a:lvl6pPr>
      <a:lvl7pPr algn="ctr">
        <a:defRPr sz="4400">
          <a:latin typeface="+mn-lt"/>
          <a:ea typeface="+mn-ea"/>
          <a:cs typeface="+mn-cs"/>
          <a:sym typeface="Helvetica"/>
        </a:defRPr>
      </a:lvl7pPr>
      <a:lvl8pPr algn="ctr">
        <a:defRPr sz="4400">
          <a:latin typeface="+mn-lt"/>
          <a:ea typeface="+mn-ea"/>
          <a:cs typeface="+mn-cs"/>
          <a:sym typeface="Helvetica"/>
        </a:defRPr>
      </a:lvl8pPr>
      <a:lvl9pPr algn="ctr">
        <a:defRPr sz="4400">
          <a:latin typeface="+mn-lt"/>
          <a:ea typeface="+mn-ea"/>
          <a:cs typeface="+mn-cs"/>
          <a:sym typeface="Helvetica"/>
        </a:defRPr>
      </a:lvl9pPr>
    </p:titleStyle>
    <p:bodyStyle>
      <a:lvl1pPr>
        <a:spcBef>
          <a:spcPts val="400"/>
        </a:spcBef>
        <a:defRPr b="1" sz="2000">
          <a:latin typeface="+mn-lt"/>
          <a:ea typeface="+mn-ea"/>
          <a:cs typeface="+mn-cs"/>
          <a:sym typeface="Helvetica"/>
        </a:defRPr>
      </a:lvl1pPr>
      <a:lvl2pPr marL="661307" indent="-204107">
        <a:spcBef>
          <a:spcPts val="400"/>
        </a:spcBef>
        <a:buSzPct val="100000"/>
        <a:buChar char="–"/>
        <a:defRPr b="1" sz="2000">
          <a:latin typeface="+mn-lt"/>
          <a:ea typeface="+mn-ea"/>
          <a:cs typeface="+mn-cs"/>
          <a:sym typeface="Helvetica"/>
        </a:defRPr>
      </a:lvl2pPr>
      <a:lvl3pPr marL="1104900" indent="-1905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3pPr>
      <a:lvl4pPr marL="1600200" indent="-228600">
        <a:spcBef>
          <a:spcPts val="400"/>
        </a:spcBef>
        <a:buSzPct val="100000"/>
        <a:buChar char="–"/>
        <a:defRPr b="1" sz="2000">
          <a:latin typeface="+mn-lt"/>
          <a:ea typeface="+mn-ea"/>
          <a:cs typeface="+mn-cs"/>
          <a:sym typeface="Helvetica"/>
        </a:defRPr>
      </a:lvl4pPr>
      <a:lvl5pPr marL="2057400" indent="-228600">
        <a:spcBef>
          <a:spcPts val="400"/>
        </a:spcBef>
        <a:buSzPct val="100000"/>
        <a:buChar char="»"/>
        <a:defRPr b="1" sz="2000">
          <a:latin typeface="+mn-lt"/>
          <a:ea typeface="+mn-ea"/>
          <a:cs typeface="+mn-cs"/>
          <a:sym typeface="Helvetica"/>
        </a:defRPr>
      </a:lvl5pPr>
      <a:lvl6pPr marL="25146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6pPr>
      <a:lvl7pPr marL="29718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7pPr>
      <a:lvl8pPr marL="34290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8pPr>
      <a:lvl9pPr marL="3886200" indent="-228600">
        <a:spcBef>
          <a:spcPts val="400"/>
        </a:spcBef>
        <a:buSzPct val="100000"/>
        <a:buChar char="•"/>
        <a:defRPr b="1" sz="2000">
          <a:latin typeface="+mn-lt"/>
          <a:ea typeface="+mn-ea"/>
          <a:cs typeface="+mn-cs"/>
          <a:sym typeface="Helvetica"/>
        </a:defRPr>
      </a:lvl9pPr>
    </p:bodyStyle>
    <p:otherStyle>
      <a:lvl1pPr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22860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27432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32004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3657600" algn="ctr">
        <a:defRPr b="1" sz="10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63738" y="4869511"/>
            <a:ext cx="966337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5000"/>
              </a:lnSpc>
              <a:defRPr b="1" spc="-91" sz="2300"/>
            </a:lvl1pPr>
          </a:lstStyle>
          <a:p>
            <a:pPr lvl="0">
              <a:defRPr b="0" spc="0" sz="1800"/>
            </a:pPr>
            <a:r>
              <a:rPr b="1" spc="-91" sz="2300"/>
              <a:t>Name of the srvice</a:t>
            </a:r>
          </a:p>
        </p:txBody>
      </p:sp>
      <p:sp>
        <p:nvSpPr>
          <p:cNvPr id="20" name="Shape 20"/>
          <p:cNvSpPr/>
          <p:nvPr/>
        </p:nvSpPr>
        <p:spPr>
          <a:xfrm>
            <a:off x="567916" y="5264483"/>
            <a:ext cx="20624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5000"/>
              </a:lnSpc>
            </a:pP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Elevator pitch 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[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example</a:t>
            </a:r>
            <a:r>
              <a:rPr spc="-59" sz="1500">
                <a:latin typeface="Helvetica Light"/>
                <a:ea typeface="Helvetica Light"/>
                <a:cs typeface="Helvetica Light"/>
                <a:sym typeface="Helvetica Light"/>
              </a:rPr>
              <a:t>]*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79159" y="2622201"/>
            <a:ext cx="3445366" cy="1450125"/>
            <a:chOff x="631122" y="0"/>
            <a:chExt cx="3445364" cy="1450123"/>
          </a:xfrm>
        </p:grpSpPr>
        <p:sp>
          <p:nvSpPr>
            <p:cNvPr id="21" name="Shape 21"/>
            <p:cNvSpPr/>
            <p:nvPr/>
          </p:nvSpPr>
          <p:spPr>
            <a:xfrm>
              <a:off x="631122" y="327780"/>
              <a:ext cx="207447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pc="-96" sz="2400">
                  <a:solidFill>
                    <a:srgbClr val="054D7E"/>
                  </a:solidFill>
                </a:defRPr>
              </a:lvl1pPr>
            </a:lstStyle>
            <a:p>
              <a:pPr lvl="0">
                <a:defRPr b="0" spc="0" sz="1800">
                  <a:solidFill>
                    <a:srgbClr val="000000"/>
                  </a:solidFill>
                </a:defRPr>
              </a:pPr>
              <a:r>
                <a:rPr b="1" spc="-96" sz="2400">
                  <a:solidFill>
                    <a:srgbClr val="054D7E"/>
                  </a:solidFill>
                </a:rPr>
                <a:t>Company logo</a:t>
              </a:r>
            </a:p>
          </p:txBody>
        </p:sp>
        <p:sp>
          <p:nvSpPr>
            <p:cNvPr id="22" name="Shape 22"/>
            <p:cNvSpPr/>
            <p:nvPr/>
          </p:nvSpPr>
          <p:spPr>
            <a:xfrm>
              <a:off x="1952067" y="628978"/>
              <a:ext cx="73530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pc="-72"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spc="-72">
                  <a:solidFill>
                    <a:srgbClr val="A7A7A7"/>
                  </a:solidFill>
                </a:rPr>
                <a:t>slogan</a:t>
              </a:r>
            </a:p>
          </p:txBody>
        </p:sp>
        <p:sp>
          <p:nvSpPr>
            <p:cNvPr id="23" name="Shape 23"/>
            <p:cNvSpPr/>
            <p:nvPr/>
          </p:nvSpPr>
          <p:spPr>
            <a:xfrm>
              <a:off x="2837454" y="211310"/>
              <a:ext cx="1007581" cy="1007581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4" name="Shape 24"/>
            <p:cNvSpPr/>
            <p:nvPr/>
          </p:nvSpPr>
          <p:spPr>
            <a:xfrm rot="2700000">
              <a:off x="3242698" y="-191604"/>
              <a:ext cx="217455" cy="1833332"/>
            </a:xfrm>
            <a:prstGeom prst="roundRect">
              <a:avLst>
                <a:gd name="adj" fmla="val 50000"/>
              </a:avLst>
            </a:prstGeom>
            <a:solidFill>
              <a:srgbClr val="ECF0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6" name="Shape 26"/>
          <p:cNvSpPr/>
          <p:nvPr/>
        </p:nvSpPr>
        <p:spPr>
          <a:xfrm>
            <a:off x="600595" y="6417063"/>
            <a:ext cx="71894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defRPr spc="-39" sz="1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/>
            </a:pPr>
            <a:r>
              <a:rPr spc="-39" sz="1000"/>
              <a:t>Place, 2014</a:t>
            </a:r>
          </a:p>
        </p:txBody>
      </p:sp>
      <p:pic>
        <p:nvPicPr>
          <p:cNvPr id="27" name="logo_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6183" y="222769"/>
            <a:ext cx="1145951" cy="32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xfrm>
            <a:off x="9386075" y="6373628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b="0" sz="1800"/>
            </a:pPr>
            <a:fld id="{86CB4B4D-7CA3-9044-876B-883B54F8677D}" type="slidenum">
              <a:rPr b="1" sz="1000"/>
            </a:fld>
          </a:p>
        </p:txBody>
      </p:sp>
      <p:sp>
        <p:nvSpPr>
          <p:cNvPr id="30" name="Shape 30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0000"/>
              </a:lnSpc>
            </a:lvl1pPr>
          </a:lstStyle>
          <a:p>
            <a:pPr lvl="0">
              <a:defRPr b="0" sz="1800"/>
            </a:pPr>
            <a:r>
              <a:rPr b="1" sz="2000"/>
              <a:t>Target market and key challenges</a:t>
            </a:r>
          </a:p>
        </p:txBody>
      </p:sp>
      <p:sp>
        <p:nvSpPr>
          <p:cNvPr id="31" name="Shape 31"/>
          <p:cNvSpPr/>
          <p:nvPr/>
        </p:nvSpPr>
        <p:spPr>
          <a:xfrm>
            <a:off x="805853" y="1863441"/>
            <a:ext cx="3454567" cy="57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Key conclusion on the target market situation</a:t>
            </a:r>
          </a:p>
        </p:txBody>
      </p:sp>
      <p:sp>
        <p:nvSpPr>
          <p:cNvPr id="32" name="Shape 32"/>
          <p:cNvSpPr/>
          <p:nvPr/>
        </p:nvSpPr>
        <p:spPr>
          <a:xfrm>
            <a:off x="273179" y="2464958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Market structure and dynamics</a:t>
            </a:r>
          </a:p>
        </p:txBody>
      </p:sp>
      <p:sp>
        <p:nvSpPr>
          <p:cNvPr id="33" name="Shape 33"/>
          <p:cNvSpPr/>
          <p:nvPr/>
        </p:nvSpPr>
        <p:spPr>
          <a:xfrm>
            <a:off x="5643181" y="1863114"/>
            <a:ext cx="3454568" cy="57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Key conclusion on market challenges</a:t>
            </a:r>
          </a:p>
        </p:txBody>
      </p:sp>
      <p:sp>
        <p:nvSpPr>
          <p:cNvPr id="34" name="Shape 34"/>
          <p:cNvSpPr/>
          <p:nvPr/>
        </p:nvSpPr>
        <p:spPr>
          <a:xfrm>
            <a:off x="5044433" y="2464959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Market problems and challenges</a:t>
            </a:r>
          </a:p>
        </p:txBody>
      </p:sp>
      <p:sp>
        <p:nvSpPr>
          <p:cNvPr id="35" name="Shape 35"/>
          <p:cNvSpPr/>
          <p:nvPr/>
        </p:nvSpPr>
        <p:spPr>
          <a:xfrm flipV="1">
            <a:off x="4964700" y="2000677"/>
            <a:ext cx="1" cy="3691912"/>
          </a:xfrm>
          <a:prstGeom prst="line">
            <a:avLst/>
          </a:prstGeom>
          <a:ln w="25400">
            <a:solidFill>
              <a:srgbClr val="00B0F0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1011" y="3757619"/>
            <a:ext cx="545956" cy="225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38" name="Shape 38"/>
          <p:cNvSpPr/>
          <p:nvPr/>
        </p:nvSpPr>
        <p:spPr>
          <a:xfrm>
            <a:off x="272489" y="3054126"/>
            <a:ext cx="2894051" cy="717271"/>
          </a:xfrm>
          <a:prstGeom prst="rect">
            <a:avLst/>
          </a:prstGeom>
          <a:solidFill>
            <a:srgbClr val="00B0F0"/>
          </a:solidFill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" name="Shape 39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0000"/>
              </a:lnSpc>
            </a:lvl1pPr>
          </a:lstStyle>
          <a:p>
            <a:pPr lvl="0">
              <a:defRPr b="0" sz="1800"/>
            </a:pPr>
            <a:r>
              <a:rPr b="1" sz="2000"/>
              <a:t>What the project brings to the market?</a:t>
            </a:r>
          </a:p>
        </p:txBody>
      </p:sp>
      <p:sp>
        <p:nvSpPr>
          <p:cNvPr id="40" name="Shape 40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41" name="Shape 41"/>
          <p:cNvSpPr/>
          <p:nvPr/>
        </p:nvSpPr>
        <p:spPr>
          <a:xfrm>
            <a:off x="370046" y="2152149"/>
            <a:ext cx="24500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Mission &amp; Vision</a:t>
            </a:r>
          </a:p>
        </p:txBody>
      </p:sp>
      <p:sp>
        <p:nvSpPr>
          <p:cNvPr id="42" name="Shape 42"/>
          <p:cNvSpPr/>
          <p:nvPr/>
        </p:nvSpPr>
        <p:spPr>
          <a:xfrm>
            <a:off x="367430" y="1409978"/>
            <a:ext cx="141055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Project</a:t>
            </a:r>
          </a:p>
        </p:txBody>
      </p:sp>
      <p:sp>
        <p:nvSpPr>
          <p:cNvPr id="43" name="Shape 43"/>
          <p:cNvSpPr/>
          <p:nvPr/>
        </p:nvSpPr>
        <p:spPr>
          <a:xfrm>
            <a:off x="2953146" y="147982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Brief statement describing the essence of the project</a:t>
            </a:r>
          </a:p>
        </p:txBody>
      </p:sp>
      <p:sp>
        <p:nvSpPr>
          <p:cNvPr id="44" name="Shape 44"/>
          <p:cNvSpPr/>
          <p:nvPr/>
        </p:nvSpPr>
        <p:spPr>
          <a:xfrm>
            <a:off x="1370312" y="5008002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45" name="Shape 45"/>
          <p:cNvSpPr/>
          <p:nvPr/>
        </p:nvSpPr>
        <p:spPr>
          <a:xfrm>
            <a:off x="363426" y="3265096"/>
            <a:ext cx="30081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Problem solving</a:t>
            </a:r>
          </a:p>
        </p:txBody>
      </p:sp>
      <p:sp>
        <p:nvSpPr>
          <p:cNvPr id="46" name="Shape 46"/>
          <p:cNvSpPr/>
          <p:nvPr/>
        </p:nvSpPr>
        <p:spPr>
          <a:xfrm>
            <a:off x="1369554" y="5895603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</a:t>
            </a:r>
            <a:r>
              <a:rPr sz="1200">
                <a:solidFill>
                  <a:srgbClr val="262626"/>
                </a:solidFill>
              </a:rPr>
              <a:t>Problem </a:t>
            </a:r>
            <a:r>
              <a:rPr sz="1200">
                <a:solidFill>
                  <a:srgbClr val="262626"/>
                </a:solidFill>
              </a:rPr>
              <a:t>N &gt;</a:t>
            </a:r>
          </a:p>
        </p:txBody>
      </p:sp>
      <p:sp>
        <p:nvSpPr>
          <p:cNvPr id="47" name="Shape 47"/>
          <p:cNvSpPr/>
          <p:nvPr/>
        </p:nvSpPr>
        <p:spPr>
          <a:xfrm>
            <a:off x="1369554" y="4247167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</a:t>
            </a:r>
            <a:r>
              <a:rPr sz="1200">
                <a:solidFill>
                  <a:srgbClr val="262626"/>
                </a:solidFill>
              </a:rPr>
              <a:t>Problem 1</a:t>
            </a:r>
            <a:r>
              <a:rPr sz="1200">
                <a:solidFill>
                  <a:srgbClr val="262626"/>
                </a:solidFill>
              </a:rPr>
              <a:t> &gt;</a:t>
            </a:r>
          </a:p>
        </p:txBody>
      </p:sp>
      <p:sp>
        <p:nvSpPr>
          <p:cNvPr id="48" name="Shape 48"/>
          <p:cNvSpPr/>
          <p:nvPr/>
        </p:nvSpPr>
        <p:spPr>
          <a:xfrm>
            <a:off x="4792035" y="4249109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Solution …</a:t>
            </a:r>
          </a:p>
        </p:txBody>
      </p:sp>
      <p:sp>
        <p:nvSpPr>
          <p:cNvPr id="49" name="Shape 49"/>
          <p:cNvSpPr/>
          <p:nvPr/>
        </p:nvSpPr>
        <p:spPr>
          <a:xfrm>
            <a:off x="4792035" y="5052335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50" name="Shape 50"/>
          <p:cNvSpPr/>
          <p:nvPr/>
        </p:nvSpPr>
        <p:spPr>
          <a:xfrm>
            <a:off x="4792035" y="5857556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Solution …</a:t>
            </a:r>
          </a:p>
        </p:txBody>
      </p:sp>
      <p:sp>
        <p:nvSpPr>
          <p:cNvPr id="51" name="Shape 51"/>
          <p:cNvSpPr/>
          <p:nvPr/>
        </p:nvSpPr>
        <p:spPr>
          <a:xfrm>
            <a:off x="2729578" y="128953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2" name="Shape 52"/>
          <p:cNvSpPr/>
          <p:nvPr/>
        </p:nvSpPr>
        <p:spPr>
          <a:xfrm>
            <a:off x="2953146" y="222199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53" name="Shape 53"/>
          <p:cNvSpPr/>
          <p:nvPr/>
        </p:nvSpPr>
        <p:spPr>
          <a:xfrm>
            <a:off x="2729578" y="203170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4" name="Shape 54"/>
          <p:cNvSpPr/>
          <p:nvPr/>
        </p:nvSpPr>
        <p:spPr>
          <a:xfrm>
            <a:off x="1227100" y="4090529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5" name="Shape 55"/>
          <p:cNvSpPr/>
          <p:nvPr/>
        </p:nvSpPr>
        <p:spPr>
          <a:xfrm>
            <a:off x="1227100" y="4893492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6" name="Shape 56"/>
          <p:cNvSpPr/>
          <p:nvPr/>
        </p:nvSpPr>
        <p:spPr>
          <a:xfrm>
            <a:off x="1227100" y="5696455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7" name="Shape 57"/>
          <p:cNvSpPr/>
          <p:nvPr/>
        </p:nvSpPr>
        <p:spPr>
          <a:xfrm>
            <a:off x="653090" y="5176246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8" name="Shape 58"/>
          <p:cNvSpPr/>
          <p:nvPr/>
        </p:nvSpPr>
        <p:spPr>
          <a:xfrm>
            <a:off x="653090" y="4370202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9" name="Shape 59"/>
          <p:cNvSpPr/>
          <p:nvPr/>
        </p:nvSpPr>
        <p:spPr>
          <a:xfrm>
            <a:off x="4609091" y="4090529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0" name="Shape 60"/>
          <p:cNvSpPr/>
          <p:nvPr/>
        </p:nvSpPr>
        <p:spPr>
          <a:xfrm>
            <a:off x="4609091" y="4893492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1" name="Shape 61"/>
          <p:cNvSpPr/>
          <p:nvPr/>
        </p:nvSpPr>
        <p:spPr>
          <a:xfrm>
            <a:off x="4609091" y="5697341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" name="Shape 62"/>
          <p:cNvSpPr/>
          <p:nvPr/>
        </p:nvSpPr>
        <p:spPr>
          <a:xfrm>
            <a:off x="4171331" y="4370202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3" name="Shape 63"/>
          <p:cNvSpPr/>
          <p:nvPr/>
        </p:nvSpPr>
        <p:spPr>
          <a:xfrm>
            <a:off x="4171331" y="5177235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4" name="Shape 64"/>
          <p:cNvSpPr/>
          <p:nvPr/>
        </p:nvSpPr>
        <p:spPr>
          <a:xfrm>
            <a:off x="4171331" y="5982456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grpSp>
        <p:nvGrpSpPr>
          <p:cNvPr id="68" name="Group 68"/>
          <p:cNvGrpSpPr/>
          <p:nvPr/>
        </p:nvGrpSpPr>
        <p:grpSpPr>
          <a:xfrm>
            <a:off x="5994272" y="388940"/>
            <a:ext cx="3268134" cy="596369"/>
            <a:chOff x="0" y="0"/>
            <a:chExt cx="3268133" cy="596368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0"/>
              <a:ext cx="326813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Project position on the</a:t>
              </a:r>
              <a:r>
                <a:rPr b="1" sz="1000">
                  <a:solidFill>
                    <a:srgbClr val="E46C0A"/>
                  </a:solidFill>
                </a:rPr>
                <a:t> </a:t>
              </a:r>
              <a:r>
                <a:rPr sz="1000">
                  <a:solidFill>
                    <a:srgbClr val="E46C0A"/>
                  </a:solidFill>
                </a:rPr>
                <a:t>existing or new market</a:t>
              </a: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22734" y="1370277"/>
            <a:ext cx="8060532" cy="2516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1" name="Shape 71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80000"/>
              </a:lnSpc>
            </a:lvl1pPr>
          </a:lstStyle>
          <a:p>
            <a:pPr lvl="0">
              <a:defRPr b="0" sz="1800"/>
            </a:pPr>
            <a:r>
              <a:rPr b="1" sz="2000"/>
              <a:t>Business concept: project overview / description of know-how</a:t>
            </a:r>
          </a:p>
        </p:txBody>
      </p:sp>
      <p:sp>
        <p:nvSpPr>
          <p:cNvPr id="72" name="Shape 72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73" name="Shape 73"/>
          <p:cNvSpPr/>
          <p:nvPr/>
        </p:nvSpPr>
        <p:spPr>
          <a:xfrm>
            <a:off x="4150568" y="2430515"/>
            <a:ext cx="162826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D9D9D9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D9D9D9"/>
                </a:solidFill>
              </a:rPr>
              <a:t>Infographics</a:t>
            </a:r>
          </a:p>
        </p:txBody>
      </p:sp>
      <p:sp>
        <p:nvSpPr>
          <p:cNvPr id="74" name="Shape 74"/>
          <p:cNvSpPr/>
          <p:nvPr/>
        </p:nvSpPr>
        <p:spPr>
          <a:xfrm>
            <a:off x="1562314" y="4734616"/>
            <a:ext cx="12304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Costs structure</a:t>
            </a:r>
          </a:p>
        </p:txBody>
      </p:sp>
      <p:sp>
        <p:nvSpPr>
          <p:cNvPr id="75" name="Shape 75"/>
          <p:cNvSpPr/>
          <p:nvPr/>
        </p:nvSpPr>
        <p:spPr>
          <a:xfrm>
            <a:off x="6702483" y="4734616"/>
            <a:ext cx="13663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Revenue streams</a:t>
            </a:r>
          </a:p>
        </p:txBody>
      </p:sp>
      <p:sp>
        <p:nvSpPr>
          <p:cNvPr id="76" name="Shape 76"/>
          <p:cNvSpPr/>
          <p:nvPr/>
        </p:nvSpPr>
        <p:spPr>
          <a:xfrm flipV="1">
            <a:off x="4964700" y="4589805"/>
            <a:ext cx="1" cy="1854554"/>
          </a:xfrm>
          <a:prstGeom prst="line">
            <a:avLst/>
          </a:prstGeom>
          <a:ln w="25400">
            <a:solidFill>
              <a:srgbClr val="00B0F0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grpSp>
        <p:nvGrpSpPr>
          <p:cNvPr id="80" name="Group 80"/>
          <p:cNvGrpSpPr/>
          <p:nvPr/>
        </p:nvGrpSpPr>
        <p:grpSpPr>
          <a:xfrm>
            <a:off x="5909733" y="1181275"/>
            <a:ext cx="3268134" cy="774525"/>
            <a:chOff x="0" y="0"/>
            <a:chExt cx="3268133" cy="774524"/>
          </a:xfrm>
        </p:grpSpPr>
        <p:sp>
          <p:nvSpPr>
            <p:cNvPr id="77" name="Shape 77"/>
            <p:cNvSpPr/>
            <p:nvPr/>
          </p:nvSpPr>
          <p:spPr>
            <a:xfrm>
              <a:off x="-1" y="0"/>
              <a:ext cx="3268135" cy="77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04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2880871" y="387261"/>
              <a:ext cx="387263" cy="38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>
              <a:off x="-1" y="-1"/>
              <a:ext cx="3268135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Business concept of the project in the form of charts, diagrams, infographics, and also a chain of key business processes</a:t>
              </a:r>
              <a:endParaRPr sz="1000">
                <a:solidFill>
                  <a:srgbClr val="E46C0A"/>
                </a:solidFill>
              </a:endParaRPr>
            </a:p>
          </p:txBody>
        </p:sp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4294967295"/>
          </p:nvPr>
        </p:nvSpPr>
        <p:spPr>
          <a:xfrm>
            <a:off x="229599" y="536576"/>
            <a:ext cx="9446802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Competitive advantages and key success factors</a:t>
            </a:r>
          </a:p>
        </p:txBody>
      </p:sp>
      <p:sp>
        <p:nvSpPr>
          <p:cNvPr id="83" name="Shape 83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84" name="Shape 84"/>
          <p:cNvSpPr/>
          <p:nvPr/>
        </p:nvSpPr>
        <p:spPr>
          <a:xfrm>
            <a:off x="930804" y="1633888"/>
            <a:ext cx="3632730" cy="1698521"/>
          </a:xfrm>
          <a:prstGeom prst="rect">
            <a:avLst/>
          </a:prstGeom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 rot="5400000">
            <a:off x="2448516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AC090"/>
          </a:solidFill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14323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 sz="1200"/>
            </a:lvl1pPr>
          </a:lstStyle>
          <a:p>
            <a:pPr lvl="0">
              <a:defRPr b="0" sz="1800"/>
            </a:pPr>
            <a:r>
              <a:rPr b="1" sz="1200"/>
              <a:t>What do competitors usually offer in the market?</a:t>
            </a:r>
          </a:p>
        </p:txBody>
      </p:sp>
      <p:sp>
        <p:nvSpPr>
          <p:cNvPr id="87" name="Shape 87"/>
          <p:cNvSpPr/>
          <p:nvPr/>
        </p:nvSpPr>
        <p:spPr>
          <a:xfrm>
            <a:off x="5147204" y="1633888"/>
            <a:ext cx="3632730" cy="1698521"/>
          </a:xfrm>
          <a:prstGeom prst="rect">
            <a:avLst/>
          </a:prstGeom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 rot="5400000">
            <a:off x="6664915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DD3FF"/>
          </a:solidFill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56487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b="1" sz="1200"/>
            </a:lvl1pPr>
          </a:lstStyle>
          <a:p>
            <a:pPr lvl="0">
              <a:defRPr b="0" sz="1800"/>
            </a:pPr>
            <a:r>
              <a:rPr b="1" sz="1200"/>
              <a:t>What does the project offer?</a:t>
            </a:r>
          </a:p>
        </p:txBody>
      </p:sp>
      <p:sp>
        <p:nvSpPr>
          <p:cNvPr id="90" name="Shape 90"/>
          <p:cNvSpPr/>
          <p:nvPr/>
        </p:nvSpPr>
        <p:spPr>
          <a:xfrm>
            <a:off x="729586" y="4854982"/>
            <a:ext cx="2603509" cy="497875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6780330" y="4854982"/>
            <a:ext cx="2603509" cy="497875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3754958" y="4854982"/>
            <a:ext cx="2603509" cy="497875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522161" y="3697701"/>
            <a:ext cx="207426" cy="516792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801563" y="3697699"/>
            <a:ext cx="207426" cy="516792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1080964" y="3697698"/>
            <a:ext cx="207426" cy="516792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631218" y="4251069"/>
            <a:ext cx="206022" cy="79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8EB3E3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7" name="Shape 97"/>
          <p:cNvSpPr/>
          <p:nvPr/>
        </p:nvSpPr>
        <p:spPr>
          <a:xfrm>
            <a:off x="900501" y="4252545"/>
            <a:ext cx="4154422" cy="59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6006"/>
                </a:lnTo>
                <a:lnTo>
                  <a:pt x="21600" y="16006"/>
                </a:lnTo>
                <a:lnTo>
                  <a:pt x="21600" y="21600"/>
                </a:lnTo>
              </a:path>
            </a:pathLst>
          </a:custGeom>
          <a:ln>
            <a:solidFill>
              <a:srgbClr val="AFCAEB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8" name="Shape 98"/>
          <p:cNvSpPr/>
          <p:nvPr/>
        </p:nvSpPr>
        <p:spPr>
          <a:xfrm>
            <a:off x="1191852" y="4253141"/>
            <a:ext cx="6852873" cy="59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026"/>
                </a:lnTo>
                <a:lnTo>
                  <a:pt x="21600" y="10026"/>
                </a:lnTo>
                <a:lnTo>
                  <a:pt x="21600" y="21600"/>
                </a:lnTo>
              </a:path>
            </a:pathLst>
          </a:custGeom>
          <a:ln>
            <a:solidFill>
              <a:srgbClr val="C2D7F0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9" name="Shape 99"/>
          <p:cNvSpPr/>
          <p:nvPr/>
        </p:nvSpPr>
        <p:spPr>
          <a:xfrm>
            <a:off x="1350841" y="3695429"/>
            <a:ext cx="5157686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Key success factors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500"/>
              </a:spcBef>
              <a:defRPr sz="2400"/>
            </a:lvl1pPr>
          </a:lstStyle>
          <a:p>
            <a:pPr lvl="0">
              <a:defRPr b="0" sz="1800"/>
            </a:pPr>
            <a:r>
              <a:rPr b="1" sz="2400"/>
              <a:t>Key leaders of the project</a:t>
            </a:r>
          </a:p>
        </p:txBody>
      </p:sp>
      <p:sp>
        <p:nvSpPr>
          <p:cNvPr id="102" name="Shape 102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103" name="Shape 103"/>
          <p:cNvSpPr/>
          <p:nvPr/>
        </p:nvSpPr>
        <p:spPr>
          <a:xfrm>
            <a:off x="304967" y="1279380"/>
            <a:ext cx="3021152" cy="491610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3435151" y="1277182"/>
            <a:ext cx="3021153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6565338" y="1277182"/>
            <a:ext cx="3021152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453695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Role</a:t>
            </a:r>
          </a:p>
        </p:txBody>
      </p:sp>
      <p:sp>
        <p:nvSpPr>
          <p:cNvPr id="107" name="Shape 107"/>
          <p:cNvSpPr/>
          <p:nvPr/>
        </p:nvSpPr>
        <p:spPr>
          <a:xfrm>
            <a:off x="453695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Name</a:t>
            </a:r>
          </a:p>
        </p:txBody>
      </p:sp>
      <p:sp>
        <p:nvSpPr>
          <p:cNvPr id="108" name="Shape 108"/>
          <p:cNvSpPr/>
          <p:nvPr/>
        </p:nvSpPr>
        <p:spPr>
          <a:xfrm>
            <a:off x="508041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Education: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109" name="Shape 109"/>
          <p:cNvSpPr/>
          <p:nvPr/>
        </p:nvSpPr>
        <p:spPr>
          <a:xfrm>
            <a:off x="508041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Experience: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4318000" y="1420391"/>
            <a:ext cx="1270000" cy="1270001"/>
            <a:chOff x="0" y="0"/>
            <a:chExt cx="1270000" cy="1270000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1180542" y="1420391"/>
            <a:ext cx="1270001" cy="1270001"/>
            <a:chOff x="0" y="0"/>
            <a:chExt cx="1270000" cy="1270000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sp>
        <p:nvSpPr>
          <p:cNvPr id="116" name="Shape 116"/>
          <p:cNvSpPr/>
          <p:nvPr/>
        </p:nvSpPr>
        <p:spPr>
          <a:xfrm>
            <a:off x="3600412" y="3311790"/>
            <a:ext cx="2728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Role</a:t>
            </a:r>
          </a:p>
        </p:txBody>
      </p:sp>
      <p:sp>
        <p:nvSpPr>
          <p:cNvPr id="117" name="Shape 117"/>
          <p:cNvSpPr/>
          <p:nvPr/>
        </p:nvSpPr>
        <p:spPr>
          <a:xfrm>
            <a:off x="3600412" y="3016888"/>
            <a:ext cx="27285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Name</a:t>
            </a:r>
          </a:p>
        </p:txBody>
      </p:sp>
      <p:sp>
        <p:nvSpPr>
          <p:cNvPr id="118" name="Shape 118"/>
          <p:cNvSpPr/>
          <p:nvPr/>
        </p:nvSpPr>
        <p:spPr>
          <a:xfrm>
            <a:off x="3654757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Education: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119" name="Shape 119"/>
          <p:cNvSpPr/>
          <p:nvPr/>
        </p:nvSpPr>
        <p:spPr>
          <a:xfrm>
            <a:off x="3654757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Experience: 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sp>
        <p:nvSpPr>
          <p:cNvPr id="120" name="Shape 120"/>
          <p:cNvSpPr/>
          <p:nvPr/>
        </p:nvSpPr>
        <p:spPr>
          <a:xfrm>
            <a:off x="6709181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Role</a:t>
            </a:r>
          </a:p>
        </p:txBody>
      </p:sp>
      <p:sp>
        <p:nvSpPr>
          <p:cNvPr id="121" name="Shape 121"/>
          <p:cNvSpPr/>
          <p:nvPr/>
        </p:nvSpPr>
        <p:spPr>
          <a:xfrm>
            <a:off x="6709181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Name</a:t>
            </a:r>
          </a:p>
        </p:txBody>
      </p:sp>
      <p:sp>
        <p:nvSpPr>
          <p:cNvPr id="122" name="Shape 122"/>
          <p:cNvSpPr/>
          <p:nvPr/>
        </p:nvSpPr>
        <p:spPr>
          <a:xfrm>
            <a:off x="6763526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/>
            <a:r>
              <a:rPr b="1" sz="1200"/>
              <a:t>Education: </a:t>
            </a:r>
            <a:endParaRPr b="1" sz="1200"/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123" name="Shape 123"/>
          <p:cNvSpPr/>
          <p:nvPr/>
        </p:nvSpPr>
        <p:spPr>
          <a:xfrm>
            <a:off x="6763526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b="1" sz="1200"/>
              <a:t>Experience:    </a:t>
            </a:r>
            <a:endParaRPr b="1" sz="12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  <a:endParaRPr sz="1100"/>
          </a:p>
          <a:p>
            <a:pPr lvl="0" marL="263877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7440914" y="1420391"/>
            <a:ext cx="1270001" cy="1270001"/>
            <a:chOff x="0" y="0"/>
            <a:chExt cx="1270000" cy="12700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6268961" y="535650"/>
            <a:ext cx="3510039" cy="596369"/>
            <a:chOff x="0" y="0"/>
            <a:chExt cx="3510038" cy="596368"/>
          </a:xfrm>
        </p:grpSpPr>
        <p:sp>
          <p:nvSpPr>
            <p:cNvPr id="127" name="Shape 127"/>
            <p:cNvSpPr/>
            <p:nvPr/>
          </p:nvSpPr>
          <p:spPr>
            <a:xfrm>
              <a:off x="-1" y="0"/>
              <a:ext cx="3510040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7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211853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0"/>
              <a:ext cx="351004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Project team description</a:t>
              </a:r>
            </a:p>
          </p:txBody>
        </p:sp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Project status</a:t>
            </a:r>
          </a:p>
        </p:txBody>
      </p:sp>
      <p:sp>
        <p:nvSpPr>
          <p:cNvPr id="133" name="Shape 133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134" name="Shape 134"/>
          <p:cNvSpPr/>
          <p:nvPr/>
        </p:nvSpPr>
        <p:spPr>
          <a:xfrm>
            <a:off x="1030536" y="2002789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35" name="Shape 135"/>
          <p:cNvSpPr/>
          <p:nvPr/>
        </p:nvSpPr>
        <p:spPr>
          <a:xfrm>
            <a:off x="589561" y="1851843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23486" y="1785962"/>
            <a:ext cx="48299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  <p:sp>
        <p:nvSpPr>
          <p:cNvPr id="137" name="Shape 137"/>
          <p:cNvSpPr/>
          <p:nvPr/>
        </p:nvSpPr>
        <p:spPr>
          <a:xfrm>
            <a:off x="428624" y="1074102"/>
            <a:ext cx="96453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300"/>
              </a:spcBef>
              <a:defRPr b="1"/>
            </a:lvl1pPr>
          </a:lstStyle>
          <a:p>
            <a:pPr lvl="0">
              <a:defRPr b="0"/>
            </a:pPr>
            <a:r>
              <a:rPr b="1"/>
              <a:t>What is done:</a:t>
            </a:r>
          </a:p>
        </p:txBody>
      </p:sp>
      <p:graphicFrame>
        <p:nvGraphicFramePr>
          <p:cNvPr id="138" name="Chart 138"/>
          <p:cNvGraphicFramePr/>
          <p:nvPr/>
        </p:nvGraphicFramePr>
        <p:xfrm>
          <a:off x="2663003" y="3788032"/>
          <a:ext cx="4603394" cy="19975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39" name="Shape 139"/>
          <p:cNvSpPr/>
          <p:nvPr/>
        </p:nvSpPr>
        <p:spPr>
          <a:xfrm>
            <a:off x="1030536" y="2705360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40" name="Shape 140"/>
          <p:cNvSpPr/>
          <p:nvPr/>
        </p:nvSpPr>
        <p:spPr>
          <a:xfrm>
            <a:off x="589561" y="2554414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523486" y="2488533"/>
            <a:ext cx="48299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  <p:sp>
        <p:nvSpPr>
          <p:cNvPr id="142" name="Shape 142"/>
          <p:cNvSpPr/>
          <p:nvPr/>
        </p:nvSpPr>
        <p:spPr>
          <a:xfrm>
            <a:off x="4207471" y="2002789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43" name="Shape 143"/>
          <p:cNvSpPr/>
          <p:nvPr/>
        </p:nvSpPr>
        <p:spPr>
          <a:xfrm>
            <a:off x="3766496" y="1851843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3700420" y="1785962"/>
            <a:ext cx="4829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  <p:sp>
        <p:nvSpPr>
          <p:cNvPr id="145" name="Shape 145"/>
          <p:cNvSpPr/>
          <p:nvPr/>
        </p:nvSpPr>
        <p:spPr>
          <a:xfrm>
            <a:off x="4207471" y="2705360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46" name="Shape 146"/>
          <p:cNvSpPr/>
          <p:nvPr/>
        </p:nvSpPr>
        <p:spPr>
          <a:xfrm>
            <a:off x="3766496" y="2554414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3700420" y="2488533"/>
            <a:ext cx="4829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5402424" y="383250"/>
            <a:ext cx="4224176" cy="596369"/>
            <a:chOff x="0" y="0"/>
            <a:chExt cx="4224175" cy="596368"/>
          </a:xfrm>
        </p:grpSpPr>
        <p:sp>
          <p:nvSpPr>
            <p:cNvPr id="148" name="Shape 148"/>
            <p:cNvSpPr/>
            <p:nvPr/>
          </p:nvSpPr>
          <p:spPr>
            <a:xfrm>
              <a:off x="-1" y="0"/>
              <a:ext cx="4224177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200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925990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" y="0"/>
              <a:ext cx="42241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Current results of the project, including financial statistics and other measurable performance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511746" y="1781877"/>
            <a:ext cx="90950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Participation conditions</a:t>
            </a:r>
          </a:p>
        </p:txBody>
      </p:sp>
      <p:sp>
        <p:nvSpPr>
          <p:cNvPr id="154" name="Shape 154"/>
          <p:cNvSpPr/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/>
            </a:pPr>
            <a:r>
              <a:rPr b="1" sz="2000"/>
              <a:t>Investment proposal</a:t>
            </a:r>
          </a:p>
        </p:txBody>
      </p:sp>
      <p:sp>
        <p:nvSpPr>
          <p:cNvPr id="155" name="Shape 155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156" name="Shape 156"/>
          <p:cNvSpPr/>
          <p:nvPr/>
        </p:nvSpPr>
        <p:spPr>
          <a:xfrm>
            <a:off x="511746" y="3655781"/>
            <a:ext cx="909505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400"/>
            </a:lvl1pPr>
          </a:lstStyle>
          <a:p>
            <a:pPr lvl="0">
              <a:defRPr b="0" sz="1800"/>
            </a:pPr>
            <a:r>
              <a:rPr b="1" sz="1400"/>
              <a:t>Indicators</a:t>
            </a:r>
          </a:p>
        </p:txBody>
      </p:sp>
      <p:sp>
        <p:nvSpPr>
          <p:cNvPr id="157" name="Shape 157"/>
          <p:cNvSpPr/>
          <p:nvPr/>
        </p:nvSpPr>
        <p:spPr>
          <a:xfrm>
            <a:off x="511739" y="2926962"/>
            <a:ext cx="90950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Investor equity share</a:t>
            </a:r>
          </a:p>
        </p:txBody>
      </p:sp>
      <p:sp>
        <p:nvSpPr>
          <p:cNvPr id="158" name="Shape 158"/>
          <p:cNvSpPr/>
          <p:nvPr/>
        </p:nvSpPr>
        <p:spPr>
          <a:xfrm>
            <a:off x="513239" y="4038929"/>
            <a:ext cx="90920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Annual revenue in 3 years</a:t>
            </a:r>
          </a:p>
        </p:txBody>
      </p:sp>
      <p:sp>
        <p:nvSpPr>
          <p:cNvPr id="159" name="Shape 159"/>
          <p:cNvSpPr/>
          <p:nvPr/>
        </p:nvSpPr>
        <p:spPr>
          <a:xfrm>
            <a:off x="4321555" y="3702022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0" name="Shape 160"/>
          <p:cNvSpPr/>
          <p:nvPr/>
        </p:nvSpPr>
        <p:spPr>
          <a:xfrm>
            <a:off x="4320583" y="4035120"/>
            <a:ext cx="47222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1" name="Shape 161"/>
          <p:cNvSpPr/>
          <p:nvPr/>
        </p:nvSpPr>
        <p:spPr>
          <a:xfrm>
            <a:off x="511745" y="4417363"/>
            <a:ext cx="90950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Estimated EV in 3 years</a:t>
            </a:r>
          </a:p>
        </p:txBody>
      </p:sp>
      <p:sp>
        <p:nvSpPr>
          <p:cNvPr id="162" name="Shape 162"/>
          <p:cNvSpPr/>
          <p:nvPr/>
        </p:nvSpPr>
        <p:spPr>
          <a:xfrm>
            <a:off x="511746" y="2552069"/>
            <a:ext cx="90950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Investment required</a:t>
            </a:r>
          </a:p>
        </p:txBody>
      </p:sp>
      <p:sp>
        <p:nvSpPr>
          <p:cNvPr id="163" name="Shape 163"/>
          <p:cNvSpPr/>
          <p:nvPr/>
        </p:nvSpPr>
        <p:spPr>
          <a:xfrm>
            <a:off x="4321555" y="4403567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4" name="Shape 164"/>
          <p:cNvSpPr/>
          <p:nvPr/>
        </p:nvSpPr>
        <p:spPr>
          <a:xfrm>
            <a:off x="511739" y="2180082"/>
            <a:ext cx="90950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Estimated EV</a:t>
            </a:r>
          </a:p>
        </p:txBody>
      </p:sp>
      <p:sp>
        <p:nvSpPr>
          <p:cNvPr id="165" name="Shape 165"/>
          <p:cNvSpPr/>
          <p:nvPr/>
        </p:nvSpPr>
        <p:spPr>
          <a:xfrm>
            <a:off x="4289591" y="2184493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6" name="Shape 166"/>
          <p:cNvSpPr/>
          <p:nvPr/>
        </p:nvSpPr>
        <p:spPr>
          <a:xfrm>
            <a:off x="4290783" y="2553100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7" name="Shape 167"/>
          <p:cNvSpPr/>
          <p:nvPr/>
        </p:nvSpPr>
        <p:spPr>
          <a:xfrm>
            <a:off x="4291023" y="2930727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8" name="Shape 168"/>
          <p:cNvSpPr/>
          <p:nvPr/>
        </p:nvSpPr>
        <p:spPr>
          <a:xfrm>
            <a:off x="4727121" y="2082058"/>
            <a:ext cx="3909159" cy="2758463"/>
          </a:xfrm>
          <a:prstGeom prst="rect">
            <a:avLst/>
          </a:prstGeom>
          <a:ln w="127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9" name="Shape 169"/>
          <p:cNvSpPr/>
          <p:nvPr/>
        </p:nvSpPr>
        <p:spPr>
          <a:xfrm>
            <a:off x="4867375" y="1824943"/>
            <a:ext cx="362865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5000"/>
              </a:lnSpc>
              <a:defRPr b="1" spc="-52" sz="1300"/>
            </a:lvl1pPr>
          </a:lstStyle>
          <a:p>
            <a:pPr lvl="0">
              <a:defRPr b="0" spc="0" sz="1800"/>
            </a:pPr>
            <a:r>
              <a:rPr b="1" spc="-52" sz="1300"/>
              <a:t>Project</a:t>
            </a:r>
          </a:p>
        </p:txBody>
      </p:sp>
      <p:sp>
        <p:nvSpPr>
          <p:cNvPr id="170" name="Shape 170"/>
          <p:cNvSpPr/>
          <p:nvPr/>
        </p:nvSpPr>
        <p:spPr>
          <a:xfrm>
            <a:off x="372287" y="973875"/>
            <a:ext cx="6552113" cy="50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180975" indent="-180975">
              <a:lnSpc>
                <a:spcPct val="9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/>
              <a:t>…</a:t>
            </a:r>
            <a:endParaRPr sz="1200"/>
          </a:p>
          <a:p>
            <a:pPr lvl="0" marL="180975" indent="-180975">
              <a:lnSpc>
                <a:spcPct val="9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/>
              <a:t>…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6178062" y="868780"/>
            <a:ext cx="3510039" cy="596370"/>
            <a:chOff x="0" y="0"/>
            <a:chExt cx="3510038" cy="596368"/>
          </a:xfrm>
        </p:grpSpPr>
        <p:sp>
          <p:nvSpPr>
            <p:cNvPr id="171" name="Shape 171"/>
            <p:cNvSpPr/>
            <p:nvPr/>
          </p:nvSpPr>
          <p:spPr>
            <a:xfrm>
              <a:off x="-1" y="0"/>
              <a:ext cx="3510040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7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211853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1" y="0"/>
              <a:ext cx="351004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b="1" sz="1000">
                  <a:solidFill>
                    <a:srgbClr val="E46C0A"/>
                  </a:solidFill>
                </a:rPr>
                <a:t>Hint</a:t>
              </a:r>
              <a:r>
                <a:rPr b="1" sz="1000">
                  <a:solidFill>
                    <a:srgbClr val="E46C0A"/>
                  </a:solidFill>
                </a:rPr>
                <a:t>: </a:t>
              </a:r>
              <a:r>
                <a:rPr sz="1000">
                  <a:solidFill>
                    <a:srgbClr val="E46C0A"/>
                  </a:solidFill>
                </a:rPr>
                <a:t>Details of investment proposal</a:t>
              </a:r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b="1" spc="-56" sz="1400"/>
            </a:lvl1pPr>
          </a:lstStyle>
          <a:p>
            <a:pPr lvl="0">
              <a:defRPr b="0" spc="0" sz="1800"/>
            </a:pPr>
            <a:r>
              <a:rPr b="1" spc="-56" sz="1400"/>
              <a:t>Примеры КПЭ</a:t>
            </a:r>
          </a:p>
        </p:txBody>
      </p:sp>
      <p:sp>
        <p:nvSpPr>
          <p:cNvPr id="177" name="Shape 177"/>
          <p:cNvSpPr/>
          <p:nvPr/>
        </p:nvSpPr>
        <p:spPr>
          <a:xfrm>
            <a:off x="3632467" y="2710179"/>
            <a:ext cx="26410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Спасибо за внимание!</a:t>
            </a:r>
          </a:p>
        </p:txBody>
      </p:sp>
      <p:sp>
        <p:nvSpPr>
          <p:cNvPr id="178" name="Shape 178"/>
          <p:cNvSpPr/>
          <p:nvPr/>
        </p:nvSpPr>
        <p:spPr>
          <a:xfrm>
            <a:off x="3312252" y="4130662"/>
            <a:ext cx="32814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200"/>
              <a:t>Имя Фамилия</a:t>
            </a:r>
            <a:endParaRPr sz="1200"/>
          </a:p>
          <a:p>
            <a:pPr lvl="0" algn="ctr"/>
            <a:r>
              <a:rPr sz="1200"/>
              <a:t>E-mail@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