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 indent="457200">
      <a:defRPr>
        <a:latin typeface="+mn-lt"/>
        <a:ea typeface="+mn-ea"/>
        <a:cs typeface="+mn-cs"/>
        <a:sym typeface="Helvetica"/>
      </a:defRPr>
    </a:lvl2pPr>
    <a:lvl3pPr indent="914400">
      <a:defRPr>
        <a:latin typeface="+mn-lt"/>
        <a:ea typeface="+mn-ea"/>
        <a:cs typeface="+mn-cs"/>
        <a:sym typeface="Helvetica"/>
      </a:defRPr>
    </a:lvl3pPr>
    <a:lvl4pPr indent="1371600">
      <a:defRPr>
        <a:latin typeface="+mn-lt"/>
        <a:ea typeface="+mn-ea"/>
        <a:cs typeface="+mn-cs"/>
        <a:sym typeface="Helvetica"/>
      </a:defRPr>
    </a:lvl4pPr>
    <a:lvl5pPr indent="1828800">
      <a:defRPr>
        <a:latin typeface="+mn-lt"/>
        <a:ea typeface="+mn-ea"/>
        <a:cs typeface="+mn-cs"/>
        <a:sym typeface="Helvetica"/>
      </a:defRPr>
    </a:lvl5pPr>
    <a:lvl6pPr indent="2286000">
      <a:defRPr>
        <a:latin typeface="+mn-lt"/>
        <a:ea typeface="+mn-ea"/>
        <a:cs typeface="+mn-cs"/>
        <a:sym typeface="Helvetica"/>
      </a:defRPr>
    </a:lvl6pPr>
    <a:lvl7pPr indent="2743200">
      <a:defRPr>
        <a:latin typeface="+mn-lt"/>
        <a:ea typeface="+mn-ea"/>
        <a:cs typeface="+mn-cs"/>
        <a:sym typeface="Helvetica"/>
      </a:defRPr>
    </a:lvl7pPr>
    <a:lvl8pPr indent="3200400">
      <a:defRPr>
        <a:latin typeface="+mn-lt"/>
        <a:ea typeface="+mn-ea"/>
        <a:cs typeface="+mn-cs"/>
        <a:sym typeface="Helvetica"/>
      </a:defRPr>
    </a:lvl8pPr>
    <a:lvl9pPr indent="3657600"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2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0F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0F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2"/>
  <c:chart>
    <c:title>
      <c:tx>
        <c:rich>
          <a:bodyPr rot="0"/>
          <a:lstStyle/>
          <a:p>
            <a:pPr lvl="0"/>
            <a:endParaRPr lang="ru-RU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2.75883E-2"/>
          <c:y val="7.6293700000000006E-2"/>
          <c:w val="0.97241200000000005"/>
          <c:h val="0.892132999999999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B0F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50041824"/>
        <c:axId val="-1850041280"/>
      </c:barChart>
      <c:catAx>
        <c:axId val="-185004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Helvetica"/>
              </a:defRPr>
            </a:pPr>
            <a:endParaRPr lang="ru-RU"/>
          </a:p>
        </c:txPr>
        <c:crossAx val="-1850041280"/>
        <c:crosses val="autoZero"/>
        <c:auto val="1"/>
        <c:lblAlgn val="ctr"/>
        <c:lblOffset val="100"/>
        <c:noMultiLvlLbl val="1"/>
      </c:catAx>
      <c:valAx>
        <c:axId val="-185004128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1000" b="0" i="0" u="none" strike="noStrike">
                <a:solidFill>
                  <a:srgbClr val="000000"/>
                </a:solidFill>
                <a:effectLst/>
                <a:latin typeface="Helvetica"/>
              </a:defRPr>
            </a:pPr>
            <a:endParaRPr lang="ru-RU"/>
          </a:p>
        </c:txPr>
        <c:crossAx val="-1850041824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725306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/>
        </p:nvPicPr>
        <p:blipFill>
          <a:blip r:embed="rId2">
            <a:extLst/>
          </a:blip>
          <a:srcRect l="68795"/>
          <a:stretch>
            <a:fillRect/>
          </a:stretch>
        </p:blipFill>
        <p:spPr>
          <a:xfrm>
            <a:off x="6200638" y="0"/>
            <a:ext cx="380129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4">
            <a:extLst/>
          </a:blip>
          <a:srcRect l="3726" r="16151"/>
          <a:stretch>
            <a:fillRect/>
          </a:stretch>
        </p:blipFill>
        <p:spPr>
          <a:xfrm rot="10800000" flipH="1">
            <a:off x="-4567" y="-51473"/>
            <a:ext cx="9915134" cy="6960946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197695" y="6416957"/>
            <a:ext cx="6660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spc="-36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sz="900" spc="-36"/>
              <a:t>powered by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3394" y="6491233"/>
            <a:ext cx="817630" cy="107990"/>
            <a:chOff x="0" y="0"/>
            <a:chExt cx="817628" cy="107988"/>
          </a:xfrm>
        </p:grpSpPr>
        <p:sp>
          <p:nvSpPr>
            <p:cNvPr id="4" name="Shape 4"/>
            <p:cNvSpPr/>
            <p:nvPr/>
          </p:nvSpPr>
          <p:spPr>
            <a:xfrm>
              <a:off x="0" y="7713"/>
              <a:ext cx="817629" cy="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148"/>
                  </a:moveTo>
                  <a:lnTo>
                    <a:pt x="6456" y="9176"/>
                  </a:lnTo>
                  <a:lnTo>
                    <a:pt x="5834" y="148"/>
                  </a:lnTo>
                  <a:lnTo>
                    <a:pt x="5275" y="148"/>
                  </a:lnTo>
                  <a:lnTo>
                    <a:pt x="5275" y="21452"/>
                  </a:lnTo>
                  <a:lnTo>
                    <a:pt x="5785" y="21452"/>
                  </a:lnTo>
                  <a:lnTo>
                    <a:pt x="5785" y="7651"/>
                  </a:lnTo>
                  <a:lnTo>
                    <a:pt x="6377" y="15769"/>
                  </a:lnTo>
                  <a:lnTo>
                    <a:pt x="6521" y="15769"/>
                  </a:lnTo>
                  <a:lnTo>
                    <a:pt x="7121" y="7553"/>
                  </a:lnTo>
                  <a:lnTo>
                    <a:pt x="7121" y="21452"/>
                  </a:lnTo>
                  <a:lnTo>
                    <a:pt x="7636" y="21452"/>
                  </a:lnTo>
                  <a:lnTo>
                    <a:pt x="7636" y="148"/>
                  </a:lnTo>
                  <a:lnTo>
                    <a:pt x="7075" y="148"/>
                  </a:lnTo>
                  <a:close/>
                  <a:moveTo>
                    <a:pt x="1543" y="21452"/>
                  </a:moveTo>
                  <a:lnTo>
                    <a:pt x="2064" y="21452"/>
                  </a:lnTo>
                  <a:lnTo>
                    <a:pt x="1527" y="10111"/>
                  </a:lnTo>
                  <a:lnTo>
                    <a:pt x="1996" y="148"/>
                  </a:lnTo>
                  <a:lnTo>
                    <a:pt x="1478" y="148"/>
                  </a:lnTo>
                  <a:lnTo>
                    <a:pt x="1099" y="8143"/>
                  </a:lnTo>
                  <a:lnTo>
                    <a:pt x="521" y="8143"/>
                  </a:lnTo>
                  <a:lnTo>
                    <a:pt x="521" y="148"/>
                  </a:lnTo>
                  <a:lnTo>
                    <a:pt x="0" y="148"/>
                  </a:lnTo>
                  <a:lnTo>
                    <a:pt x="0" y="21452"/>
                  </a:lnTo>
                  <a:lnTo>
                    <a:pt x="521" y="21452"/>
                  </a:lnTo>
                  <a:lnTo>
                    <a:pt x="521" y="12227"/>
                  </a:lnTo>
                  <a:lnTo>
                    <a:pt x="1107" y="12227"/>
                  </a:lnTo>
                  <a:lnTo>
                    <a:pt x="1543" y="21452"/>
                  </a:lnTo>
                  <a:close/>
                  <a:moveTo>
                    <a:pt x="18176" y="148"/>
                  </a:moveTo>
                  <a:lnTo>
                    <a:pt x="18732" y="148"/>
                  </a:lnTo>
                  <a:lnTo>
                    <a:pt x="19168" y="14589"/>
                  </a:lnTo>
                  <a:lnTo>
                    <a:pt x="19673" y="98"/>
                  </a:lnTo>
                  <a:lnTo>
                    <a:pt x="20117" y="98"/>
                  </a:lnTo>
                  <a:lnTo>
                    <a:pt x="20621" y="14589"/>
                  </a:lnTo>
                  <a:lnTo>
                    <a:pt x="21057" y="148"/>
                  </a:lnTo>
                  <a:lnTo>
                    <a:pt x="21600" y="148"/>
                  </a:lnTo>
                  <a:lnTo>
                    <a:pt x="20848" y="21600"/>
                  </a:lnTo>
                  <a:lnTo>
                    <a:pt x="20395" y="21600"/>
                  </a:lnTo>
                  <a:lnTo>
                    <a:pt x="19888" y="7676"/>
                  </a:lnTo>
                  <a:lnTo>
                    <a:pt x="19381" y="21600"/>
                  </a:lnTo>
                  <a:lnTo>
                    <a:pt x="18928" y="21600"/>
                  </a:lnTo>
                  <a:lnTo>
                    <a:pt x="18176" y="148"/>
                  </a:lnTo>
                  <a:close/>
                  <a:moveTo>
                    <a:pt x="13339" y="148"/>
                  </a:moveTo>
                  <a:lnTo>
                    <a:pt x="13860" y="148"/>
                  </a:lnTo>
                  <a:lnTo>
                    <a:pt x="13860" y="17196"/>
                  </a:lnTo>
                  <a:lnTo>
                    <a:pt x="15035" y="17196"/>
                  </a:lnTo>
                  <a:lnTo>
                    <a:pt x="15035" y="21452"/>
                  </a:lnTo>
                  <a:lnTo>
                    <a:pt x="13339" y="21452"/>
                  </a:lnTo>
                  <a:lnTo>
                    <a:pt x="13339" y="148"/>
                  </a:lnTo>
                  <a:close/>
                  <a:moveTo>
                    <a:pt x="10995" y="148"/>
                  </a:moveTo>
                  <a:lnTo>
                    <a:pt x="12792" y="148"/>
                  </a:lnTo>
                  <a:lnTo>
                    <a:pt x="12792" y="4428"/>
                  </a:lnTo>
                  <a:lnTo>
                    <a:pt x="11513" y="4428"/>
                  </a:lnTo>
                  <a:lnTo>
                    <a:pt x="11513" y="8955"/>
                  </a:lnTo>
                  <a:lnTo>
                    <a:pt x="12563" y="8955"/>
                  </a:lnTo>
                  <a:lnTo>
                    <a:pt x="12563" y="13211"/>
                  </a:lnTo>
                  <a:lnTo>
                    <a:pt x="11513" y="13211"/>
                  </a:lnTo>
                  <a:lnTo>
                    <a:pt x="11513" y="21452"/>
                  </a:lnTo>
                  <a:lnTo>
                    <a:pt x="10995" y="21452"/>
                  </a:lnTo>
                  <a:lnTo>
                    <a:pt x="10995" y="148"/>
                  </a:lnTo>
                  <a:close/>
                  <a:moveTo>
                    <a:pt x="9629" y="12547"/>
                  </a:moveTo>
                  <a:lnTo>
                    <a:pt x="9316" y="5634"/>
                  </a:lnTo>
                  <a:lnTo>
                    <a:pt x="9002" y="12547"/>
                  </a:lnTo>
                  <a:lnTo>
                    <a:pt x="9629" y="12547"/>
                  </a:lnTo>
                  <a:close/>
                  <a:moveTo>
                    <a:pt x="9081" y="0"/>
                  </a:moveTo>
                  <a:lnTo>
                    <a:pt x="9561" y="0"/>
                  </a:lnTo>
                  <a:lnTo>
                    <a:pt x="10572" y="21452"/>
                  </a:lnTo>
                  <a:lnTo>
                    <a:pt x="10030" y="21452"/>
                  </a:lnTo>
                  <a:lnTo>
                    <a:pt x="9814" y="16680"/>
                  </a:lnTo>
                  <a:lnTo>
                    <a:pt x="8817" y="16680"/>
                  </a:lnTo>
                  <a:lnTo>
                    <a:pt x="8599" y="21452"/>
                  </a:lnTo>
                  <a:lnTo>
                    <a:pt x="8070" y="21452"/>
                  </a:lnTo>
                  <a:lnTo>
                    <a:pt x="9081" y="0"/>
                  </a:lnTo>
                  <a:close/>
                  <a:moveTo>
                    <a:pt x="3896" y="12547"/>
                  </a:moveTo>
                  <a:lnTo>
                    <a:pt x="3582" y="5634"/>
                  </a:lnTo>
                  <a:lnTo>
                    <a:pt x="3269" y="12547"/>
                  </a:lnTo>
                  <a:lnTo>
                    <a:pt x="3896" y="12547"/>
                  </a:lnTo>
                  <a:close/>
                  <a:moveTo>
                    <a:pt x="3351" y="0"/>
                  </a:moveTo>
                  <a:lnTo>
                    <a:pt x="3830" y="0"/>
                  </a:lnTo>
                  <a:lnTo>
                    <a:pt x="4842" y="21452"/>
                  </a:lnTo>
                  <a:lnTo>
                    <a:pt x="4299" y="21452"/>
                  </a:lnTo>
                  <a:lnTo>
                    <a:pt x="4081" y="16680"/>
                  </a:lnTo>
                  <a:lnTo>
                    <a:pt x="3083" y="16680"/>
                  </a:lnTo>
                  <a:lnTo>
                    <a:pt x="2868" y="21452"/>
                  </a:lnTo>
                  <a:lnTo>
                    <a:pt x="2339" y="21452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573973" y="0"/>
              <a:ext cx="109804" cy="10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2" y="10107"/>
                  </a:moveTo>
                  <a:cubicBezTo>
                    <a:pt x="10212" y="9960"/>
                    <a:pt x="10071" y="9896"/>
                    <a:pt x="9949" y="9896"/>
                  </a:cubicBezTo>
                  <a:cubicBezTo>
                    <a:pt x="9888" y="9896"/>
                    <a:pt x="9807" y="9918"/>
                    <a:pt x="9767" y="9960"/>
                  </a:cubicBezTo>
                  <a:cubicBezTo>
                    <a:pt x="8997" y="10443"/>
                    <a:pt x="8085" y="10611"/>
                    <a:pt x="7214" y="10401"/>
                  </a:cubicBezTo>
                  <a:cubicBezTo>
                    <a:pt x="6910" y="10338"/>
                    <a:pt x="6707" y="10023"/>
                    <a:pt x="6788" y="9707"/>
                  </a:cubicBezTo>
                  <a:cubicBezTo>
                    <a:pt x="6849" y="9392"/>
                    <a:pt x="7173" y="9182"/>
                    <a:pt x="7457" y="9245"/>
                  </a:cubicBezTo>
                  <a:cubicBezTo>
                    <a:pt x="8044" y="9392"/>
                    <a:pt x="8652" y="9287"/>
                    <a:pt x="9159" y="8951"/>
                  </a:cubicBezTo>
                  <a:cubicBezTo>
                    <a:pt x="9848" y="8489"/>
                    <a:pt x="10212" y="7921"/>
                    <a:pt x="10212" y="7270"/>
                  </a:cubicBezTo>
                  <a:cubicBezTo>
                    <a:pt x="10212" y="6409"/>
                    <a:pt x="10192" y="3614"/>
                    <a:pt x="10192" y="3614"/>
                  </a:cubicBezTo>
                  <a:cubicBezTo>
                    <a:pt x="10192" y="1618"/>
                    <a:pt x="8632" y="0"/>
                    <a:pt x="6687" y="0"/>
                  </a:cubicBezTo>
                  <a:cubicBezTo>
                    <a:pt x="4336" y="0"/>
                    <a:pt x="3202" y="1492"/>
                    <a:pt x="3141" y="2879"/>
                  </a:cubicBezTo>
                  <a:cubicBezTo>
                    <a:pt x="3100" y="4034"/>
                    <a:pt x="3465" y="4833"/>
                    <a:pt x="4235" y="5337"/>
                  </a:cubicBezTo>
                  <a:cubicBezTo>
                    <a:pt x="4721" y="5673"/>
                    <a:pt x="5329" y="5778"/>
                    <a:pt x="5917" y="5631"/>
                  </a:cubicBezTo>
                  <a:cubicBezTo>
                    <a:pt x="6221" y="5568"/>
                    <a:pt x="6525" y="5778"/>
                    <a:pt x="6585" y="6093"/>
                  </a:cubicBezTo>
                  <a:cubicBezTo>
                    <a:pt x="6626" y="6240"/>
                    <a:pt x="6606" y="6409"/>
                    <a:pt x="6525" y="6535"/>
                  </a:cubicBezTo>
                  <a:cubicBezTo>
                    <a:pt x="6444" y="6661"/>
                    <a:pt x="6302" y="6766"/>
                    <a:pt x="6160" y="6787"/>
                  </a:cubicBezTo>
                  <a:cubicBezTo>
                    <a:pt x="5289" y="6997"/>
                    <a:pt x="4377" y="6829"/>
                    <a:pt x="3607" y="6346"/>
                  </a:cubicBezTo>
                  <a:cubicBezTo>
                    <a:pt x="3505" y="6261"/>
                    <a:pt x="3384" y="6177"/>
                    <a:pt x="3242" y="6072"/>
                  </a:cubicBezTo>
                  <a:cubicBezTo>
                    <a:pt x="2817" y="5736"/>
                    <a:pt x="2209" y="5274"/>
                    <a:pt x="1702" y="5274"/>
                  </a:cubicBezTo>
                  <a:cubicBezTo>
                    <a:pt x="1479" y="5274"/>
                    <a:pt x="1317" y="5337"/>
                    <a:pt x="1155" y="5505"/>
                  </a:cubicBezTo>
                  <a:cubicBezTo>
                    <a:pt x="405" y="6219"/>
                    <a:pt x="0" y="7165"/>
                    <a:pt x="0" y="8195"/>
                  </a:cubicBezTo>
                  <a:cubicBezTo>
                    <a:pt x="0" y="9350"/>
                    <a:pt x="263" y="9960"/>
                    <a:pt x="790" y="9960"/>
                  </a:cubicBezTo>
                  <a:cubicBezTo>
                    <a:pt x="912" y="9960"/>
                    <a:pt x="1054" y="9918"/>
                    <a:pt x="1216" y="9854"/>
                  </a:cubicBezTo>
                  <a:cubicBezTo>
                    <a:pt x="1641" y="9686"/>
                    <a:pt x="2087" y="9602"/>
                    <a:pt x="2513" y="9602"/>
                  </a:cubicBezTo>
                  <a:cubicBezTo>
                    <a:pt x="2675" y="9602"/>
                    <a:pt x="2817" y="9665"/>
                    <a:pt x="2938" y="9791"/>
                  </a:cubicBezTo>
                  <a:cubicBezTo>
                    <a:pt x="3039" y="9896"/>
                    <a:pt x="3100" y="10044"/>
                    <a:pt x="3100" y="10212"/>
                  </a:cubicBezTo>
                  <a:cubicBezTo>
                    <a:pt x="3100" y="10527"/>
                    <a:pt x="2837" y="10800"/>
                    <a:pt x="2533" y="10800"/>
                  </a:cubicBezTo>
                  <a:lnTo>
                    <a:pt x="2513" y="10800"/>
                  </a:lnTo>
                  <a:cubicBezTo>
                    <a:pt x="1135" y="10800"/>
                    <a:pt x="41" y="11956"/>
                    <a:pt x="20" y="13342"/>
                  </a:cubicBezTo>
                  <a:cubicBezTo>
                    <a:pt x="20" y="13384"/>
                    <a:pt x="20" y="13426"/>
                    <a:pt x="20" y="13447"/>
                  </a:cubicBezTo>
                  <a:cubicBezTo>
                    <a:pt x="61" y="15128"/>
                    <a:pt x="1236" y="16557"/>
                    <a:pt x="2837" y="16893"/>
                  </a:cubicBezTo>
                  <a:cubicBezTo>
                    <a:pt x="3060" y="16368"/>
                    <a:pt x="3404" y="15864"/>
                    <a:pt x="3789" y="15507"/>
                  </a:cubicBezTo>
                  <a:cubicBezTo>
                    <a:pt x="4235" y="15107"/>
                    <a:pt x="4032" y="14624"/>
                    <a:pt x="3971" y="14477"/>
                  </a:cubicBezTo>
                  <a:cubicBezTo>
                    <a:pt x="3890" y="14330"/>
                    <a:pt x="3830" y="14225"/>
                    <a:pt x="3728" y="14120"/>
                  </a:cubicBezTo>
                  <a:cubicBezTo>
                    <a:pt x="3526" y="13889"/>
                    <a:pt x="3546" y="13511"/>
                    <a:pt x="3789" y="13279"/>
                  </a:cubicBezTo>
                  <a:cubicBezTo>
                    <a:pt x="4012" y="13090"/>
                    <a:pt x="4377" y="13111"/>
                    <a:pt x="4579" y="13342"/>
                  </a:cubicBezTo>
                  <a:cubicBezTo>
                    <a:pt x="4863" y="13658"/>
                    <a:pt x="5066" y="14015"/>
                    <a:pt x="5167" y="14414"/>
                  </a:cubicBezTo>
                  <a:cubicBezTo>
                    <a:pt x="5228" y="14603"/>
                    <a:pt x="5289" y="14603"/>
                    <a:pt x="5329" y="14603"/>
                  </a:cubicBezTo>
                  <a:cubicBezTo>
                    <a:pt x="5370" y="14603"/>
                    <a:pt x="5410" y="14582"/>
                    <a:pt x="5491" y="14561"/>
                  </a:cubicBezTo>
                  <a:cubicBezTo>
                    <a:pt x="5836" y="14456"/>
                    <a:pt x="6241" y="14435"/>
                    <a:pt x="6687" y="14456"/>
                  </a:cubicBezTo>
                  <a:cubicBezTo>
                    <a:pt x="6829" y="14456"/>
                    <a:pt x="6970" y="14540"/>
                    <a:pt x="7072" y="14645"/>
                  </a:cubicBezTo>
                  <a:cubicBezTo>
                    <a:pt x="7173" y="14771"/>
                    <a:pt x="7234" y="14918"/>
                    <a:pt x="7214" y="15086"/>
                  </a:cubicBezTo>
                  <a:cubicBezTo>
                    <a:pt x="7193" y="15402"/>
                    <a:pt x="6950" y="15633"/>
                    <a:pt x="6646" y="15633"/>
                  </a:cubicBezTo>
                  <a:lnTo>
                    <a:pt x="6606" y="15633"/>
                  </a:lnTo>
                  <a:cubicBezTo>
                    <a:pt x="6545" y="15633"/>
                    <a:pt x="6484" y="15633"/>
                    <a:pt x="6444" y="15633"/>
                  </a:cubicBezTo>
                  <a:cubicBezTo>
                    <a:pt x="5755" y="15633"/>
                    <a:pt x="5086" y="15885"/>
                    <a:pt x="4579" y="16368"/>
                  </a:cubicBezTo>
                  <a:cubicBezTo>
                    <a:pt x="4032" y="16872"/>
                    <a:pt x="3688" y="17566"/>
                    <a:pt x="3647" y="18364"/>
                  </a:cubicBezTo>
                  <a:cubicBezTo>
                    <a:pt x="3586" y="19268"/>
                    <a:pt x="3830" y="20045"/>
                    <a:pt x="4356" y="20633"/>
                  </a:cubicBezTo>
                  <a:cubicBezTo>
                    <a:pt x="4924" y="21264"/>
                    <a:pt x="5775" y="21600"/>
                    <a:pt x="6747" y="21600"/>
                  </a:cubicBezTo>
                  <a:cubicBezTo>
                    <a:pt x="7680" y="21600"/>
                    <a:pt x="8551" y="21222"/>
                    <a:pt x="9220" y="20549"/>
                  </a:cubicBezTo>
                  <a:cubicBezTo>
                    <a:pt x="9888" y="19856"/>
                    <a:pt x="10233" y="18953"/>
                    <a:pt x="10233" y="17965"/>
                  </a:cubicBezTo>
                  <a:cubicBezTo>
                    <a:pt x="10233" y="17965"/>
                    <a:pt x="10212" y="10443"/>
                    <a:pt x="10212" y="10107"/>
                  </a:cubicBezTo>
                  <a:close/>
                  <a:moveTo>
                    <a:pt x="17993" y="15275"/>
                  </a:moveTo>
                  <a:cubicBezTo>
                    <a:pt x="17244" y="14771"/>
                    <a:pt x="16311" y="14603"/>
                    <a:pt x="15440" y="14813"/>
                  </a:cubicBezTo>
                  <a:cubicBezTo>
                    <a:pt x="15136" y="14876"/>
                    <a:pt x="14934" y="15212"/>
                    <a:pt x="15015" y="15528"/>
                  </a:cubicBezTo>
                  <a:cubicBezTo>
                    <a:pt x="15075" y="15801"/>
                    <a:pt x="15298" y="15990"/>
                    <a:pt x="15562" y="15990"/>
                  </a:cubicBezTo>
                  <a:cubicBezTo>
                    <a:pt x="15602" y="15990"/>
                    <a:pt x="15663" y="15969"/>
                    <a:pt x="15704" y="15969"/>
                  </a:cubicBezTo>
                  <a:cubicBezTo>
                    <a:pt x="16271" y="15843"/>
                    <a:pt x="16879" y="15948"/>
                    <a:pt x="17385" y="16263"/>
                  </a:cubicBezTo>
                  <a:cubicBezTo>
                    <a:pt x="18155" y="16767"/>
                    <a:pt x="18500" y="17587"/>
                    <a:pt x="18459" y="18742"/>
                  </a:cubicBezTo>
                  <a:cubicBezTo>
                    <a:pt x="18398" y="20129"/>
                    <a:pt x="17284" y="21600"/>
                    <a:pt x="14913" y="21600"/>
                  </a:cubicBezTo>
                  <a:cubicBezTo>
                    <a:pt x="12988" y="21600"/>
                    <a:pt x="11408" y="19982"/>
                    <a:pt x="11408" y="17986"/>
                  </a:cubicBezTo>
                  <a:cubicBezTo>
                    <a:pt x="11408" y="17986"/>
                    <a:pt x="11388" y="15212"/>
                    <a:pt x="11388" y="14351"/>
                  </a:cubicBezTo>
                  <a:cubicBezTo>
                    <a:pt x="11388" y="13679"/>
                    <a:pt x="11752" y="13111"/>
                    <a:pt x="12462" y="12649"/>
                  </a:cubicBezTo>
                  <a:cubicBezTo>
                    <a:pt x="12806" y="12418"/>
                    <a:pt x="13232" y="12292"/>
                    <a:pt x="13657" y="12292"/>
                  </a:cubicBezTo>
                  <a:cubicBezTo>
                    <a:pt x="13819" y="12292"/>
                    <a:pt x="13981" y="12313"/>
                    <a:pt x="14143" y="12355"/>
                  </a:cubicBezTo>
                  <a:cubicBezTo>
                    <a:pt x="14447" y="12418"/>
                    <a:pt x="14751" y="12229"/>
                    <a:pt x="14832" y="11914"/>
                  </a:cubicBezTo>
                  <a:cubicBezTo>
                    <a:pt x="14893" y="11598"/>
                    <a:pt x="14711" y="11262"/>
                    <a:pt x="14386" y="11199"/>
                  </a:cubicBezTo>
                  <a:cubicBezTo>
                    <a:pt x="13515" y="10989"/>
                    <a:pt x="12603" y="11157"/>
                    <a:pt x="11854" y="11661"/>
                  </a:cubicBezTo>
                  <a:cubicBezTo>
                    <a:pt x="11732" y="11725"/>
                    <a:pt x="11550" y="11725"/>
                    <a:pt x="11469" y="11661"/>
                  </a:cubicBezTo>
                  <a:cubicBezTo>
                    <a:pt x="11408" y="11619"/>
                    <a:pt x="11388" y="11556"/>
                    <a:pt x="11388" y="11493"/>
                  </a:cubicBezTo>
                  <a:cubicBezTo>
                    <a:pt x="11388" y="11178"/>
                    <a:pt x="11367" y="3635"/>
                    <a:pt x="11367" y="3635"/>
                  </a:cubicBezTo>
                  <a:cubicBezTo>
                    <a:pt x="11367" y="2668"/>
                    <a:pt x="11732" y="1744"/>
                    <a:pt x="12380" y="1072"/>
                  </a:cubicBezTo>
                  <a:cubicBezTo>
                    <a:pt x="13049" y="378"/>
                    <a:pt x="13920" y="0"/>
                    <a:pt x="14853" y="0"/>
                  </a:cubicBezTo>
                  <a:cubicBezTo>
                    <a:pt x="15845" y="0"/>
                    <a:pt x="16696" y="357"/>
                    <a:pt x="17264" y="988"/>
                  </a:cubicBezTo>
                  <a:cubicBezTo>
                    <a:pt x="17770" y="1555"/>
                    <a:pt x="18034" y="2353"/>
                    <a:pt x="17973" y="3257"/>
                  </a:cubicBezTo>
                  <a:cubicBezTo>
                    <a:pt x="17912" y="4034"/>
                    <a:pt x="17588" y="4749"/>
                    <a:pt x="17021" y="5253"/>
                  </a:cubicBezTo>
                  <a:cubicBezTo>
                    <a:pt x="16514" y="5715"/>
                    <a:pt x="15845" y="5988"/>
                    <a:pt x="15177" y="5988"/>
                  </a:cubicBezTo>
                  <a:cubicBezTo>
                    <a:pt x="15116" y="5988"/>
                    <a:pt x="15055" y="5967"/>
                    <a:pt x="14994" y="5967"/>
                  </a:cubicBezTo>
                  <a:lnTo>
                    <a:pt x="14974" y="5967"/>
                  </a:lnTo>
                  <a:cubicBezTo>
                    <a:pt x="14670" y="5967"/>
                    <a:pt x="14407" y="6219"/>
                    <a:pt x="14386" y="6535"/>
                  </a:cubicBezTo>
                  <a:cubicBezTo>
                    <a:pt x="14366" y="6850"/>
                    <a:pt x="14609" y="7144"/>
                    <a:pt x="14934" y="7165"/>
                  </a:cubicBezTo>
                  <a:cubicBezTo>
                    <a:pt x="15015" y="7165"/>
                    <a:pt x="15096" y="7165"/>
                    <a:pt x="15177" y="7165"/>
                  </a:cubicBezTo>
                  <a:cubicBezTo>
                    <a:pt x="15521" y="7165"/>
                    <a:pt x="15825" y="7123"/>
                    <a:pt x="16109" y="7039"/>
                  </a:cubicBezTo>
                  <a:cubicBezTo>
                    <a:pt x="16190" y="7018"/>
                    <a:pt x="16230" y="7018"/>
                    <a:pt x="16271" y="7018"/>
                  </a:cubicBezTo>
                  <a:cubicBezTo>
                    <a:pt x="16332" y="7018"/>
                    <a:pt x="16372" y="7018"/>
                    <a:pt x="16433" y="7207"/>
                  </a:cubicBezTo>
                  <a:cubicBezTo>
                    <a:pt x="16555" y="7585"/>
                    <a:pt x="16737" y="7942"/>
                    <a:pt x="17021" y="8258"/>
                  </a:cubicBezTo>
                  <a:cubicBezTo>
                    <a:pt x="17223" y="8510"/>
                    <a:pt x="17608" y="8531"/>
                    <a:pt x="17831" y="8321"/>
                  </a:cubicBezTo>
                  <a:cubicBezTo>
                    <a:pt x="18054" y="8111"/>
                    <a:pt x="18074" y="7732"/>
                    <a:pt x="17872" y="7480"/>
                  </a:cubicBezTo>
                  <a:cubicBezTo>
                    <a:pt x="17791" y="7375"/>
                    <a:pt x="17710" y="7270"/>
                    <a:pt x="17649" y="7123"/>
                  </a:cubicBezTo>
                  <a:cubicBezTo>
                    <a:pt x="17568" y="6997"/>
                    <a:pt x="17365" y="6514"/>
                    <a:pt x="17831" y="6093"/>
                  </a:cubicBezTo>
                  <a:cubicBezTo>
                    <a:pt x="18196" y="5757"/>
                    <a:pt x="18561" y="5232"/>
                    <a:pt x="18783" y="4728"/>
                  </a:cubicBezTo>
                  <a:cubicBezTo>
                    <a:pt x="20364" y="5043"/>
                    <a:pt x="21539" y="6472"/>
                    <a:pt x="21580" y="8153"/>
                  </a:cubicBezTo>
                  <a:cubicBezTo>
                    <a:pt x="21580" y="8195"/>
                    <a:pt x="21580" y="8237"/>
                    <a:pt x="21580" y="8258"/>
                  </a:cubicBezTo>
                  <a:cubicBezTo>
                    <a:pt x="21580" y="9665"/>
                    <a:pt x="20465" y="10800"/>
                    <a:pt x="19108" y="10821"/>
                  </a:cubicBezTo>
                  <a:lnTo>
                    <a:pt x="19087" y="10821"/>
                  </a:lnTo>
                  <a:cubicBezTo>
                    <a:pt x="18763" y="10821"/>
                    <a:pt x="18500" y="11073"/>
                    <a:pt x="18500" y="11409"/>
                  </a:cubicBezTo>
                  <a:cubicBezTo>
                    <a:pt x="18500" y="11556"/>
                    <a:pt x="18561" y="11704"/>
                    <a:pt x="18682" y="11830"/>
                  </a:cubicBezTo>
                  <a:cubicBezTo>
                    <a:pt x="18783" y="11935"/>
                    <a:pt x="18925" y="11998"/>
                    <a:pt x="19087" y="11998"/>
                  </a:cubicBezTo>
                  <a:cubicBezTo>
                    <a:pt x="19533" y="11998"/>
                    <a:pt x="19959" y="11914"/>
                    <a:pt x="20405" y="11746"/>
                  </a:cubicBezTo>
                  <a:cubicBezTo>
                    <a:pt x="20546" y="11682"/>
                    <a:pt x="20688" y="11661"/>
                    <a:pt x="20810" y="11661"/>
                  </a:cubicBezTo>
                  <a:cubicBezTo>
                    <a:pt x="21337" y="11661"/>
                    <a:pt x="21600" y="12250"/>
                    <a:pt x="21600" y="13405"/>
                  </a:cubicBezTo>
                  <a:cubicBezTo>
                    <a:pt x="21600" y="14435"/>
                    <a:pt x="21195" y="15402"/>
                    <a:pt x="20445" y="16116"/>
                  </a:cubicBezTo>
                  <a:cubicBezTo>
                    <a:pt x="20303" y="16263"/>
                    <a:pt x="20121" y="16326"/>
                    <a:pt x="19918" y="16326"/>
                  </a:cubicBezTo>
                  <a:cubicBezTo>
                    <a:pt x="19391" y="16326"/>
                    <a:pt x="18804" y="15885"/>
                    <a:pt x="18358" y="15549"/>
                  </a:cubicBezTo>
                  <a:cubicBezTo>
                    <a:pt x="18236" y="15444"/>
                    <a:pt x="18095" y="15339"/>
                    <a:pt x="17993" y="15275"/>
                  </a:cubicBezTo>
                  <a:close/>
                </a:path>
              </a:pathLst>
            </a:custGeom>
            <a:solidFill>
              <a:srgbClr val="5AA8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9459952" y="6581923"/>
            <a:ext cx="39719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1000" b="1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/>
          <p:nvPr/>
        </p:nvSpPr>
        <p:spPr>
          <a:xfrm>
            <a:off x="7559799" y="202613"/>
            <a:ext cx="175997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 spc="-59">
                <a:solidFill>
                  <a:srgbClr val="054D7E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500" b="1" spc="-59">
                <a:solidFill>
                  <a:srgbClr val="054D7E"/>
                </a:solidFill>
              </a:rPr>
              <a:t>Логотип компании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23051" y="120945"/>
            <a:ext cx="503310" cy="503309"/>
            <a:chOff x="0" y="19931"/>
            <a:chExt cx="503308" cy="503308"/>
          </a:xfrm>
        </p:grpSpPr>
        <p:sp>
          <p:nvSpPr>
            <p:cNvPr id="9" name="Shape 9"/>
            <p:cNvSpPr/>
            <p:nvPr/>
          </p:nvSpPr>
          <p:spPr>
            <a:xfrm>
              <a:off x="76166" y="76246"/>
              <a:ext cx="363560" cy="363560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2700000">
              <a:off x="212423" y="-45077"/>
              <a:ext cx="78463" cy="6333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F4F9"/>
                </a:gs>
                <a:gs pos="100000">
                  <a:srgbClr val="E1E2E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latin typeface="+mn-lt"/>
          <a:ea typeface="+mn-ea"/>
          <a:cs typeface="+mn-cs"/>
          <a:sym typeface="Helvetica"/>
        </a:defRPr>
      </a:lvl1pPr>
      <a:lvl2pPr algn="ctr">
        <a:defRPr sz="4400">
          <a:latin typeface="+mn-lt"/>
          <a:ea typeface="+mn-ea"/>
          <a:cs typeface="+mn-cs"/>
          <a:sym typeface="Helvetica"/>
        </a:defRPr>
      </a:lvl2pPr>
      <a:lvl3pPr algn="ctr">
        <a:defRPr sz="4400">
          <a:latin typeface="+mn-lt"/>
          <a:ea typeface="+mn-ea"/>
          <a:cs typeface="+mn-cs"/>
          <a:sym typeface="Helvetica"/>
        </a:defRPr>
      </a:lvl3pPr>
      <a:lvl4pPr algn="ctr">
        <a:defRPr sz="4400">
          <a:latin typeface="+mn-lt"/>
          <a:ea typeface="+mn-ea"/>
          <a:cs typeface="+mn-cs"/>
          <a:sym typeface="Helvetica"/>
        </a:defRPr>
      </a:lvl4pPr>
      <a:lvl5pPr algn="ctr">
        <a:defRPr sz="4400">
          <a:latin typeface="+mn-lt"/>
          <a:ea typeface="+mn-ea"/>
          <a:cs typeface="+mn-cs"/>
          <a:sym typeface="Helvetica"/>
        </a:defRPr>
      </a:lvl5pPr>
      <a:lvl6pPr algn="ctr">
        <a:defRPr sz="4400">
          <a:latin typeface="+mn-lt"/>
          <a:ea typeface="+mn-ea"/>
          <a:cs typeface="+mn-cs"/>
          <a:sym typeface="Helvetica"/>
        </a:defRPr>
      </a:lvl6pPr>
      <a:lvl7pPr algn="ctr">
        <a:defRPr sz="4400">
          <a:latin typeface="+mn-lt"/>
          <a:ea typeface="+mn-ea"/>
          <a:cs typeface="+mn-cs"/>
          <a:sym typeface="Helvetica"/>
        </a:defRPr>
      </a:lvl7pPr>
      <a:lvl8pPr algn="ctr">
        <a:defRPr sz="4400">
          <a:latin typeface="+mn-lt"/>
          <a:ea typeface="+mn-ea"/>
          <a:cs typeface="+mn-cs"/>
          <a:sym typeface="Helvetica"/>
        </a:defRPr>
      </a:lvl8pPr>
      <a:lvl9pPr algn="ctr">
        <a:defRPr sz="4400">
          <a:latin typeface="+mn-lt"/>
          <a:ea typeface="+mn-ea"/>
          <a:cs typeface="+mn-cs"/>
          <a:sym typeface="Helvetica"/>
        </a:defRPr>
      </a:lvl9pPr>
    </p:titleStyle>
    <p:bodyStyle>
      <a:lvl1pPr>
        <a:spcBef>
          <a:spcPts val="400"/>
        </a:spcBef>
        <a:defRPr sz="2000" b="1">
          <a:latin typeface="+mn-lt"/>
          <a:ea typeface="+mn-ea"/>
          <a:cs typeface="+mn-cs"/>
          <a:sym typeface="Helvetica"/>
        </a:defRPr>
      </a:lvl1pPr>
      <a:lvl2pPr marL="661307" indent="-204107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2pPr>
      <a:lvl3pPr marL="1104900" indent="-1905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3pPr>
      <a:lvl4pPr marL="1600200" indent="-228600">
        <a:spcBef>
          <a:spcPts val="400"/>
        </a:spcBef>
        <a:buSzPct val="100000"/>
        <a:buChar char="–"/>
        <a:defRPr sz="2000" b="1">
          <a:latin typeface="+mn-lt"/>
          <a:ea typeface="+mn-ea"/>
          <a:cs typeface="+mn-cs"/>
          <a:sym typeface="Helvetica"/>
        </a:defRPr>
      </a:lvl4pPr>
      <a:lvl5pPr marL="2057400" indent="-228600">
        <a:spcBef>
          <a:spcPts val="400"/>
        </a:spcBef>
        <a:buSzPct val="100000"/>
        <a:buChar char="»"/>
        <a:defRPr sz="2000" b="1">
          <a:latin typeface="+mn-lt"/>
          <a:ea typeface="+mn-ea"/>
          <a:cs typeface="+mn-cs"/>
          <a:sym typeface="Helvetica"/>
        </a:defRPr>
      </a:lvl5pPr>
      <a:lvl6pPr marL="25146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6pPr>
      <a:lvl7pPr marL="29718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7pPr>
      <a:lvl8pPr marL="34290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8pPr>
      <a:lvl9pPr marL="3886200" indent="-228600">
        <a:spcBef>
          <a:spcPts val="400"/>
        </a:spcBef>
        <a:buSzPct val="100000"/>
        <a:buChar char="•"/>
        <a:defRPr sz="2000" b="1">
          <a:latin typeface="+mn-lt"/>
          <a:ea typeface="+mn-ea"/>
          <a:cs typeface="+mn-cs"/>
          <a:sym typeface="Helvetica"/>
        </a:defRPr>
      </a:lvl9pPr>
    </p:bodyStyle>
    <p:otherStyle>
      <a:lvl1pPr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457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914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1371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18288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22860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27432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32004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3657600" algn="ctr">
        <a:defRPr sz="1000" b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63738" y="4869511"/>
            <a:ext cx="9663377" cy="393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5000"/>
              </a:lnSpc>
              <a:defRPr sz="2300" b="1" spc="-91"/>
            </a:lvl1pPr>
          </a:lstStyle>
          <a:p>
            <a:pPr lvl="0">
              <a:defRPr sz="1800" b="0" spc="0"/>
            </a:pPr>
            <a:r>
              <a:rPr lang="en-US" sz="2300" b="1" spc="-91" dirty="0" smtClean="0"/>
              <a:t>Searching</a:t>
            </a:r>
            <a:endParaRPr sz="2300" b="1" spc="-91" dirty="0"/>
          </a:p>
        </p:txBody>
      </p:sp>
      <p:sp>
        <p:nvSpPr>
          <p:cNvPr id="20" name="Shape 20"/>
          <p:cNvSpPr/>
          <p:nvPr/>
        </p:nvSpPr>
        <p:spPr>
          <a:xfrm>
            <a:off x="567916" y="5264483"/>
            <a:ext cx="1153391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85000"/>
              </a:lnSpc>
            </a:pPr>
            <a:r>
              <a:rPr sz="1500" spc="-59" dirty="0">
                <a:latin typeface="Helvetica Light"/>
                <a:ea typeface="Helvetica Light"/>
                <a:cs typeface="Helvetica Light"/>
                <a:sym typeface="Helvetica Light"/>
              </a:rPr>
              <a:t>Elevator </a:t>
            </a:r>
            <a:r>
              <a:rPr sz="1500" spc="-59" dirty="0" smtClean="0">
                <a:latin typeface="Helvetica Light"/>
                <a:ea typeface="Helvetica Light"/>
                <a:cs typeface="Helvetica Light"/>
                <a:sym typeface="Helvetica Light"/>
              </a:rPr>
              <a:t>pitch</a:t>
            </a:r>
            <a:endParaRPr sz="1500" spc="-59" dirty="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98408" y="1257878"/>
            <a:ext cx="4143270" cy="1007582"/>
            <a:chOff x="0" y="211310"/>
            <a:chExt cx="7197726" cy="1007581"/>
          </a:xfrm>
        </p:grpSpPr>
        <p:sp>
          <p:nvSpPr>
            <p:cNvPr id="21" name="Shape 21"/>
            <p:cNvSpPr/>
            <p:nvPr/>
          </p:nvSpPr>
          <p:spPr>
            <a:xfrm>
              <a:off x="0" y="327780"/>
              <a:ext cx="9239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 spc="-96">
                  <a:solidFill>
                    <a:srgbClr val="054D7E"/>
                  </a:solidFill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</a:defRPr>
              </a:pPr>
              <a:endParaRPr sz="2400" b="1" spc="-96" dirty="0">
                <a:solidFill>
                  <a:srgbClr val="054D7E"/>
                </a:solidFill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51408" y="681721"/>
              <a:ext cx="2946318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pc="-72">
                  <a:solidFill>
                    <a:srgbClr val="A7A7A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pc="0">
                  <a:solidFill>
                    <a:srgbClr val="000000"/>
                  </a:solidFill>
                </a:defRPr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Serching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- we will find what you need!</a:t>
              </a:r>
              <a:endParaRPr sz="1400" spc="-72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307827" y="211310"/>
              <a:ext cx="1537628" cy="1007581"/>
            </a:xfrm>
            <a:prstGeom prst="roundRect">
              <a:avLst>
                <a:gd name="adj" fmla="val 15000"/>
              </a:avLst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2700000">
              <a:off x="3369806" y="-201566"/>
              <a:ext cx="217455" cy="1833332"/>
            </a:xfrm>
            <a:prstGeom prst="roundRect">
              <a:avLst>
                <a:gd name="adj" fmla="val 50000"/>
              </a:avLst>
            </a:prstGeom>
            <a:solidFill>
              <a:srgbClr val="ECF0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600595" y="6417063"/>
            <a:ext cx="589585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5000"/>
              </a:lnSpc>
              <a:defRPr sz="1000" spc="-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 spc="0"/>
            </a:pPr>
            <a:r>
              <a:rPr lang="ru-RU" sz="1000" spc="-39" dirty="0" smtClean="0"/>
              <a:t>Киев</a:t>
            </a:r>
            <a:r>
              <a:rPr sz="1000" spc="-39" dirty="0" smtClean="0"/>
              <a:t>, 201</a:t>
            </a:r>
            <a:r>
              <a:rPr lang="ru-RU" sz="1000" spc="-39" dirty="0" smtClean="0"/>
              <a:t>6</a:t>
            </a:r>
            <a:endParaRPr sz="1000" spc="-39" dirty="0"/>
          </a:p>
        </p:txBody>
      </p:sp>
      <p:pic>
        <p:nvPicPr>
          <p:cNvPr id="27" name="logo_blac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6183" y="222769"/>
            <a:ext cx="1145951" cy="320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78" y="1256091"/>
            <a:ext cx="1057812" cy="10192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9386075" y="6373628"/>
            <a:ext cx="397193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/>
            </a:pPr>
            <a:fld id="{86CB4B4D-7CA3-9044-876B-883B54F8677D}" type="slidenum">
              <a:rPr sz="1000" b="1"/>
              <a:t>2</a:t>
            </a:fld>
            <a:endParaRPr sz="1000" b="1"/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 dirty="0" err="1"/>
              <a:t>Целевой</a:t>
            </a:r>
            <a:r>
              <a:rPr sz="2000" b="1" dirty="0"/>
              <a:t> </a:t>
            </a:r>
            <a:r>
              <a:rPr sz="2000" b="1" dirty="0" err="1"/>
              <a:t>рынок</a:t>
            </a:r>
            <a:r>
              <a:rPr sz="2000" b="1" dirty="0"/>
              <a:t> и </a:t>
            </a:r>
            <a:r>
              <a:rPr sz="2000" b="1" dirty="0" err="1"/>
              <a:t>его</a:t>
            </a:r>
            <a:r>
              <a:rPr sz="2000" b="1" dirty="0"/>
              <a:t> </a:t>
            </a:r>
            <a:r>
              <a:rPr sz="2000" b="1" dirty="0" err="1"/>
              <a:t>ключевые</a:t>
            </a:r>
            <a:r>
              <a:rPr sz="2000" b="1" dirty="0"/>
              <a:t> </a:t>
            </a:r>
            <a:r>
              <a:rPr sz="2000" b="1" dirty="0" err="1"/>
              <a:t>вызовы</a:t>
            </a:r>
            <a:endParaRPr sz="2000" b="1" dirty="0"/>
          </a:p>
        </p:txBody>
      </p:sp>
      <p:sp>
        <p:nvSpPr>
          <p:cNvPr id="31" name="Shape 31"/>
          <p:cNvSpPr/>
          <p:nvPr/>
        </p:nvSpPr>
        <p:spPr>
          <a:xfrm>
            <a:off x="805853" y="1863441"/>
            <a:ext cx="3454567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Ключевой вывод о ситуации на целевом рынке</a:t>
            </a:r>
          </a:p>
        </p:txBody>
      </p:sp>
      <p:sp>
        <p:nvSpPr>
          <p:cNvPr id="32" name="Shape 32"/>
          <p:cNvSpPr/>
          <p:nvPr/>
        </p:nvSpPr>
        <p:spPr>
          <a:xfrm>
            <a:off x="273179" y="2464958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 err="1"/>
              <a:t>Структура</a:t>
            </a:r>
            <a:r>
              <a:rPr sz="1200" dirty="0"/>
              <a:t> и </a:t>
            </a:r>
            <a:r>
              <a:rPr sz="1200" dirty="0" err="1"/>
              <a:t>динамика</a:t>
            </a:r>
            <a:r>
              <a:rPr sz="1200" dirty="0"/>
              <a:t> </a:t>
            </a:r>
            <a:r>
              <a:rPr sz="1200" dirty="0" err="1"/>
              <a:t>рынка</a:t>
            </a:r>
            <a:endParaRPr sz="1200" dirty="0"/>
          </a:p>
        </p:txBody>
      </p:sp>
      <p:sp>
        <p:nvSpPr>
          <p:cNvPr id="33" name="Shape 33"/>
          <p:cNvSpPr/>
          <p:nvPr/>
        </p:nvSpPr>
        <p:spPr>
          <a:xfrm>
            <a:off x="5643181" y="1863114"/>
            <a:ext cx="3454568" cy="57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lnSpc>
                <a:spcPct val="80000"/>
              </a:lnSpc>
              <a:defRPr b="1"/>
            </a:lvl1pPr>
          </a:lstStyle>
          <a:p>
            <a:pPr lvl="0">
              <a:defRPr b="0"/>
            </a:pPr>
            <a:r>
              <a:rPr b="1"/>
              <a:t>Ключевой вывод по ключевым вызовам</a:t>
            </a:r>
          </a:p>
        </p:txBody>
      </p:sp>
      <p:sp>
        <p:nvSpPr>
          <p:cNvPr id="34" name="Shape 34"/>
          <p:cNvSpPr/>
          <p:nvPr/>
        </p:nvSpPr>
        <p:spPr>
          <a:xfrm>
            <a:off x="5044433" y="2464959"/>
            <a:ext cx="451991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 dirty="0" err="1"/>
              <a:t>Проблемы</a:t>
            </a:r>
            <a:r>
              <a:rPr sz="1200" dirty="0"/>
              <a:t> и </a:t>
            </a:r>
            <a:r>
              <a:rPr sz="1200" dirty="0" err="1"/>
              <a:t>вызовы</a:t>
            </a:r>
            <a:r>
              <a:rPr sz="1200" dirty="0"/>
              <a:t> </a:t>
            </a:r>
            <a:r>
              <a:rPr sz="1200" dirty="0" err="1"/>
              <a:t>рынка</a:t>
            </a:r>
            <a:endParaRPr sz="1200" dirty="0"/>
          </a:p>
        </p:txBody>
      </p:sp>
      <p:sp>
        <p:nvSpPr>
          <p:cNvPr id="35" name="Shape 35"/>
          <p:cNvSpPr/>
          <p:nvPr/>
        </p:nvSpPr>
        <p:spPr>
          <a:xfrm flipV="1">
            <a:off x="4964700" y="2000677"/>
            <a:ext cx="1" cy="3691913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1011" y="3757619"/>
            <a:ext cx="545956" cy="225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72489" y="3054126"/>
            <a:ext cx="2894051" cy="717271"/>
          </a:xfrm>
          <a:prstGeom prst="rect">
            <a:avLst/>
          </a:prstGeom>
          <a:solidFill>
            <a:srgbClr val="00B0F0"/>
          </a:solidFill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Что привносит проект на рынок?</a:t>
            </a:r>
          </a:p>
        </p:txBody>
      </p:sp>
      <p:sp>
        <p:nvSpPr>
          <p:cNvPr id="40" name="Shape 40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994272" y="388940"/>
            <a:ext cx="3268134" cy="596369"/>
            <a:chOff x="0" y="0"/>
            <a:chExt cx="3268133" cy="596368"/>
          </a:xfrm>
        </p:grpSpPr>
        <p:sp>
          <p:nvSpPr>
            <p:cNvPr id="41" name="Shape 41"/>
            <p:cNvSpPr/>
            <p:nvPr/>
          </p:nvSpPr>
          <p:spPr>
            <a:xfrm>
              <a:off x="-1" y="0"/>
              <a:ext cx="3268135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62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969948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0"/>
              <a:ext cx="326813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sz="1000" b="1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описывается положение проекта на существующем или новом рынке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70046" y="2152149"/>
            <a:ext cx="24500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Миссия и видение</a:t>
            </a:r>
          </a:p>
        </p:txBody>
      </p:sp>
      <p:sp>
        <p:nvSpPr>
          <p:cNvPr id="46" name="Shape 46"/>
          <p:cNvSpPr/>
          <p:nvPr/>
        </p:nvSpPr>
        <p:spPr>
          <a:xfrm>
            <a:off x="367430" y="1409978"/>
            <a:ext cx="14105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/>
            </a:lvl1pPr>
          </a:lstStyle>
          <a:p>
            <a:pPr lvl="0">
              <a:defRPr b="0"/>
            </a:pPr>
            <a:r>
              <a:rPr b="1"/>
              <a:t>Проект</a:t>
            </a:r>
          </a:p>
        </p:txBody>
      </p:sp>
      <p:sp>
        <p:nvSpPr>
          <p:cNvPr id="47" name="Shape 47"/>
          <p:cNvSpPr/>
          <p:nvPr/>
        </p:nvSpPr>
        <p:spPr>
          <a:xfrm>
            <a:off x="2953146" y="147982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Краткая формулировка, описывающая суть проекта</a:t>
            </a:r>
          </a:p>
        </p:txBody>
      </p:sp>
      <p:sp>
        <p:nvSpPr>
          <p:cNvPr id="48" name="Shape 48"/>
          <p:cNvSpPr/>
          <p:nvPr/>
        </p:nvSpPr>
        <p:spPr>
          <a:xfrm>
            <a:off x="1370312" y="5008002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49" name="Shape 49"/>
          <p:cNvSpPr/>
          <p:nvPr/>
        </p:nvSpPr>
        <p:spPr>
          <a:xfrm>
            <a:off x="363426" y="3139366"/>
            <a:ext cx="3008142" cy="53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Решаемые проектом проблемы</a:t>
            </a:r>
          </a:p>
        </p:txBody>
      </p:sp>
      <p:sp>
        <p:nvSpPr>
          <p:cNvPr id="50" name="Shape 50"/>
          <p:cNvSpPr/>
          <p:nvPr/>
        </p:nvSpPr>
        <p:spPr>
          <a:xfrm>
            <a:off x="1369554" y="5895603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Проблема N &gt;</a:t>
            </a:r>
          </a:p>
        </p:txBody>
      </p:sp>
      <p:sp>
        <p:nvSpPr>
          <p:cNvPr id="51" name="Shape 51"/>
          <p:cNvSpPr/>
          <p:nvPr/>
        </p:nvSpPr>
        <p:spPr>
          <a:xfrm>
            <a:off x="1369554" y="4247167"/>
            <a:ext cx="2783549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 lvl="0">
              <a:lnSpc>
                <a:spcPct val="90000"/>
              </a:lnSpc>
            </a:pPr>
            <a:r>
              <a:rPr sz="1200">
                <a:solidFill>
                  <a:srgbClr val="262626"/>
                </a:solidFill>
              </a:rPr>
              <a:t>&lt; Проблема 1 &gt;</a:t>
            </a:r>
          </a:p>
        </p:txBody>
      </p:sp>
      <p:sp>
        <p:nvSpPr>
          <p:cNvPr id="52" name="Shape 52"/>
          <p:cNvSpPr/>
          <p:nvPr/>
        </p:nvSpPr>
        <p:spPr>
          <a:xfrm>
            <a:off x="4792035" y="4249109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Решение …</a:t>
            </a:r>
          </a:p>
        </p:txBody>
      </p:sp>
      <p:sp>
        <p:nvSpPr>
          <p:cNvPr id="53" name="Shape 53"/>
          <p:cNvSpPr/>
          <p:nvPr/>
        </p:nvSpPr>
        <p:spPr>
          <a:xfrm>
            <a:off x="4792035" y="5052335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54" name="Shape 54"/>
          <p:cNvSpPr/>
          <p:nvPr/>
        </p:nvSpPr>
        <p:spPr>
          <a:xfrm>
            <a:off x="4792035" y="5857556"/>
            <a:ext cx="4719717" cy="2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Решение …</a:t>
            </a:r>
          </a:p>
        </p:txBody>
      </p:sp>
      <p:sp>
        <p:nvSpPr>
          <p:cNvPr id="55" name="Shape 55"/>
          <p:cNvSpPr/>
          <p:nvPr/>
        </p:nvSpPr>
        <p:spPr>
          <a:xfrm>
            <a:off x="2729578" y="128953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953146" y="2221998"/>
            <a:ext cx="764025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26262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262626"/>
                </a:solidFill>
              </a:rPr>
              <a:t>…</a:t>
            </a:r>
          </a:p>
        </p:txBody>
      </p:sp>
      <p:sp>
        <p:nvSpPr>
          <p:cNvPr id="57" name="Shape 57"/>
          <p:cNvSpPr/>
          <p:nvPr/>
        </p:nvSpPr>
        <p:spPr>
          <a:xfrm>
            <a:off x="2729578" y="2031706"/>
            <a:ext cx="6653076" cy="520286"/>
          </a:xfrm>
          <a:prstGeom prst="rect">
            <a:avLst/>
          </a:prstGeom>
          <a:ln w="635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227100" y="4090529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227100" y="4893492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27100" y="5696455"/>
            <a:ext cx="2894051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3090" y="5176246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53090" y="4370202"/>
            <a:ext cx="514253" cy="1"/>
          </a:xfrm>
          <a:prstGeom prst="line">
            <a:avLst/>
          </a:prstGeom>
          <a:ln w="25400">
            <a:solidFill>
              <a:srgbClr val="00B0F0"/>
            </a:solidFill>
            <a:tail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09091" y="4090529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609091" y="4893492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609091" y="5697341"/>
            <a:ext cx="4743339" cy="567487"/>
          </a:xfrm>
          <a:prstGeom prst="rect">
            <a:avLst/>
          </a:prstGeom>
          <a:ln w="25400">
            <a:solidFill>
              <a:srgbClr val="00B0F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71331" y="4370202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171331" y="5177235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171331" y="5982456"/>
            <a:ext cx="412090" cy="1"/>
          </a:xfrm>
          <a:prstGeom prst="line">
            <a:avLst/>
          </a:prstGeom>
          <a:ln w="25400">
            <a:solidFill>
              <a:srgbClr val="00B0F0"/>
            </a:solidFill>
            <a:headEnd type="triangle" len="sm"/>
            <a:tailEnd type="arrow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22734" y="1370277"/>
            <a:ext cx="8060532" cy="2516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Описание бизнес-модели </a:t>
            </a:r>
          </a:p>
        </p:txBody>
      </p:sp>
      <p:sp>
        <p:nvSpPr>
          <p:cNvPr id="72" name="Shape 72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5909733" y="1181275"/>
            <a:ext cx="3268134" cy="853441"/>
            <a:chOff x="0" y="0"/>
            <a:chExt cx="3268133" cy="853439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3268134" cy="77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04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2880871" y="387261"/>
              <a:ext cx="387263" cy="38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0"/>
              <a:ext cx="3268134" cy="853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sz="1000" b="1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описывается бизнес-концепт проекта в виде схем, диаграмм, инфографики, а также отображается цепочка основных бизнес-процессов   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" name="Shape 77"/>
          <p:cNvSpPr/>
          <p:nvPr/>
        </p:nvSpPr>
        <p:spPr>
          <a:xfrm>
            <a:off x="4023940" y="2430515"/>
            <a:ext cx="188152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D9D9D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 dirty="0" err="1">
                <a:solidFill>
                  <a:srgbClr val="D9D9D9"/>
                </a:solidFill>
              </a:rPr>
              <a:t>Инфографика</a:t>
            </a:r>
            <a:endParaRPr sz="2000" b="1" dirty="0">
              <a:solidFill>
                <a:srgbClr val="D9D9D9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562314" y="4734616"/>
            <a:ext cx="166460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/>
            </a:lvl1pPr>
          </a:lstStyle>
          <a:p>
            <a:pPr lvl="0">
              <a:defRPr sz="1800" b="0"/>
            </a:pPr>
            <a:r>
              <a:rPr sz="1200" b="1"/>
              <a:t>Структура расходов</a:t>
            </a:r>
          </a:p>
        </p:txBody>
      </p:sp>
      <p:sp>
        <p:nvSpPr>
          <p:cNvPr id="79" name="Shape 79"/>
          <p:cNvSpPr/>
          <p:nvPr/>
        </p:nvSpPr>
        <p:spPr>
          <a:xfrm>
            <a:off x="6702483" y="4734616"/>
            <a:ext cx="13555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/>
            </a:lvl1pPr>
          </a:lstStyle>
          <a:p>
            <a:pPr lvl="0">
              <a:defRPr sz="1800" b="0"/>
            </a:pPr>
            <a:r>
              <a:rPr sz="1200" b="1"/>
              <a:t>Потоки доходов</a:t>
            </a:r>
          </a:p>
        </p:txBody>
      </p:sp>
      <p:sp>
        <p:nvSpPr>
          <p:cNvPr id="80" name="Shape 80"/>
          <p:cNvSpPr/>
          <p:nvPr/>
        </p:nvSpPr>
        <p:spPr>
          <a:xfrm flipV="1">
            <a:off x="4964700" y="4589805"/>
            <a:ext cx="1" cy="1854554"/>
          </a:xfrm>
          <a:prstGeom prst="line">
            <a:avLst/>
          </a:prstGeom>
          <a:ln w="25400">
            <a:solidFill>
              <a:srgbClr val="00B0F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229599" y="536576"/>
            <a:ext cx="9446802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Конкурентные преимущества и ключевые факторы успеха</a:t>
            </a:r>
          </a:p>
        </p:txBody>
      </p:sp>
      <p:sp>
        <p:nvSpPr>
          <p:cNvPr id="83" name="Shape 83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sp>
        <p:nvSpPr>
          <p:cNvPr id="84" name="Shape 84"/>
          <p:cNvSpPr/>
          <p:nvPr/>
        </p:nvSpPr>
        <p:spPr>
          <a:xfrm>
            <a:off x="930804" y="1633888"/>
            <a:ext cx="3632730" cy="1698521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2448515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AC09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4323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sz="1200" b="1"/>
              <a:t>Что обычно предлагают конкуренты на рынке?</a:t>
            </a:r>
          </a:p>
        </p:txBody>
      </p:sp>
      <p:sp>
        <p:nvSpPr>
          <p:cNvPr id="87" name="Shape 87"/>
          <p:cNvSpPr/>
          <p:nvPr/>
        </p:nvSpPr>
        <p:spPr>
          <a:xfrm>
            <a:off x="5147204" y="1633888"/>
            <a:ext cx="3632730" cy="1698521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6664916" y="119941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DD3FF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648701" y="1374959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sz="1200" b="1"/>
              <a:t>Что предлагает проект?</a:t>
            </a:r>
          </a:p>
        </p:txBody>
      </p:sp>
      <p:sp>
        <p:nvSpPr>
          <p:cNvPr id="90" name="Shape 90"/>
          <p:cNvSpPr/>
          <p:nvPr/>
        </p:nvSpPr>
        <p:spPr>
          <a:xfrm>
            <a:off x="729586" y="4854982"/>
            <a:ext cx="2603509" cy="497875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780330" y="4854982"/>
            <a:ext cx="2603509" cy="497875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754958" y="4854982"/>
            <a:ext cx="2603509" cy="497875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22161" y="3697701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01563" y="3697699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080964" y="3697698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31218" y="4251069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900501" y="4252545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91852" y="4253142"/>
            <a:ext cx="6852873" cy="59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350841" y="3695430"/>
            <a:ext cx="5157686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ts val="400"/>
              </a:spcBef>
              <a:defRPr sz="1500" b="1"/>
            </a:lvl1pPr>
          </a:lstStyle>
          <a:p>
            <a:pPr lvl="0">
              <a:defRPr sz="1800" b="0"/>
            </a:pPr>
            <a:r>
              <a:rPr sz="1500" b="1"/>
              <a:t>Ключевые факторы успеха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Ключевые лидеры проекта</a:t>
            </a:r>
          </a:p>
        </p:txBody>
      </p:sp>
      <p:sp>
        <p:nvSpPr>
          <p:cNvPr id="102" name="Shape 102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6116561" y="383250"/>
            <a:ext cx="3510039" cy="596369"/>
            <a:chOff x="0" y="0"/>
            <a:chExt cx="3510038" cy="596368"/>
          </a:xfrm>
        </p:grpSpPr>
        <p:sp>
          <p:nvSpPr>
            <p:cNvPr id="103" name="Shape 103"/>
            <p:cNvSpPr/>
            <p:nvPr/>
          </p:nvSpPr>
          <p:spPr>
            <a:xfrm>
              <a:off x="-1" y="0"/>
              <a:ext cx="3510040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197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211853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0"/>
              <a:ext cx="351004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sz="1000" b="1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Описание команды проекта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304967" y="1279380"/>
            <a:ext cx="3021152" cy="491610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435151" y="1277182"/>
            <a:ext cx="3021153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565338" y="1277182"/>
            <a:ext cx="3021152" cy="49205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53695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111" name="Shape 111"/>
          <p:cNvSpPr/>
          <p:nvPr/>
        </p:nvSpPr>
        <p:spPr>
          <a:xfrm>
            <a:off x="453695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112" name="Shape 112"/>
          <p:cNvSpPr/>
          <p:nvPr/>
        </p:nvSpPr>
        <p:spPr>
          <a:xfrm>
            <a:off x="508041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/>
            <a:r>
              <a:rPr sz="1200" b="1"/>
              <a:t>Образование: </a:t>
            </a:r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13" name="Shape 113"/>
          <p:cNvSpPr/>
          <p:nvPr/>
        </p:nvSpPr>
        <p:spPr>
          <a:xfrm>
            <a:off x="508041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sz="1200" b="1"/>
              <a:t>Опыт:  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4318000" y="1420391"/>
            <a:ext cx="1270000" cy="1270001"/>
            <a:chOff x="0" y="0"/>
            <a:chExt cx="1270000" cy="1270000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1180542" y="1420391"/>
            <a:ext cx="1270001" cy="1270001"/>
            <a:chOff x="0" y="0"/>
            <a:chExt cx="1270000" cy="1270000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3600412" y="3311790"/>
            <a:ext cx="2728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121" name="Shape 121"/>
          <p:cNvSpPr/>
          <p:nvPr/>
        </p:nvSpPr>
        <p:spPr>
          <a:xfrm>
            <a:off x="3600412" y="3016888"/>
            <a:ext cx="2728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122" name="Shape 122"/>
          <p:cNvSpPr/>
          <p:nvPr/>
        </p:nvSpPr>
        <p:spPr>
          <a:xfrm>
            <a:off x="3654757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/>
            <a:r>
              <a:rPr sz="1200" b="1"/>
              <a:t>Образование: </a:t>
            </a:r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23" name="Shape 123"/>
          <p:cNvSpPr/>
          <p:nvPr/>
        </p:nvSpPr>
        <p:spPr>
          <a:xfrm>
            <a:off x="3654757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sz="1200" b="1"/>
              <a:t>Опыт:  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sp>
        <p:nvSpPr>
          <p:cNvPr id="124" name="Shape 124"/>
          <p:cNvSpPr/>
          <p:nvPr/>
        </p:nvSpPr>
        <p:spPr>
          <a:xfrm>
            <a:off x="6709181" y="3311790"/>
            <a:ext cx="27285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3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Должность</a:t>
            </a:r>
          </a:p>
        </p:txBody>
      </p:sp>
      <p:sp>
        <p:nvSpPr>
          <p:cNvPr id="125" name="Shape 125"/>
          <p:cNvSpPr/>
          <p:nvPr/>
        </p:nvSpPr>
        <p:spPr>
          <a:xfrm>
            <a:off x="6709181" y="3016888"/>
            <a:ext cx="27285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558ED5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558ED5"/>
                </a:solidFill>
              </a:rPr>
              <a:t>Имя Фамилия</a:t>
            </a:r>
          </a:p>
        </p:txBody>
      </p:sp>
      <p:sp>
        <p:nvSpPr>
          <p:cNvPr id="126" name="Shape 126"/>
          <p:cNvSpPr/>
          <p:nvPr/>
        </p:nvSpPr>
        <p:spPr>
          <a:xfrm>
            <a:off x="6763526" y="3951258"/>
            <a:ext cx="26150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/>
            <a:r>
              <a:rPr sz="1200" b="1"/>
              <a:t>Образование: </a:t>
            </a:r>
          </a:p>
          <a:p>
            <a:pPr lvl="0" indent="182562">
              <a:lnSpc>
                <a:spcPct val="80000"/>
              </a:lnSpc>
              <a:spcBef>
                <a:spcPts val="600"/>
              </a:spcBef>
            </a:pPr>
            <a:r>
              <a:rPr sz="1100"/>
              <a:t>…</a:t>
            </a:r>
          </a:p>
        </p:txBody>
      </p:sp>
      <p:sp>
        <p:nvSpPr>
          <p:cNvPr id="127" name="Shape 127"/>
          <p:cNvSpPr/>
          <p:nvPr/>
        </p:nvSpPr>
        <p:spPr>
          <a:xfrm>
            <a:off x="6763526" y="4606287"/>
            <a:ext cx="2615004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600"/>
              </a:spcBef>
            </a:pPr>
            <a:r>
              <a:rPr sz="1200" b="1"/>
              <a:t>Опыт:  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  <a:p>
            <a:pPr marL="263877" lvl="0" indent="-124177"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100"/>
              <a:t>…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7440914" y="1420391"/>
            <a:ext cx="1270001" cy="1270001"/>
            <a:chOff x="0" y="0"/>
            <a:chExt cx="1270000" cy="1270000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B0F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58319" y="449580"/>
              <a:ext cx="73881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D9D9D9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D9D9D9"/>
                  </a:solidFill>
                </a:rPr>
                <a:t>photo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Статус проекта</a:t>
            </a:r>
          </a:p>
        </p:txBody>
      </p:sp>
      <p:sp>
        <p:nvSpPr>
          <p:cNvPr id="133" name="Shape 133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5402424" y="383250"/>
            <a:ext cx="4224176" cy="596369"/>
            <a:chOff x="0" y="0"/>
            <a:chExt cx="4224175" cy="596368"/>
          </a:xfrm>
        </p:grpSpPr>
        <p:sp>
          <p:nvSpPr>
            <p:cNvPr id="134" name="Shape 134"/>
            <p:cNvSpPr/>
            <p:nvPr/>
          </p:nvSpPr>
          <p:spPr>
            <a:xfrm>
              <a:off x="-1" y="0"/>
              <a:ext cx="4224177" cy="5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2007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EA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925990" y="298184"/>
              <a:ext cx="298185" cy="29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000">
                  <a:solidFill>
                    <a:srgbClr val="E46C0A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-1" y="0"/>
              <a:ext cx="422417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/>
              <a:r>
                <a:rPr sz="1000" b="1">
                  <a:solidFill>
                    <a:srgbClr val="E46C0A"/>
                  </a:solidFill>
                </a:rPr>
                <a:t>Указание: </a:t>
              </a:r>
              <a:r>
                <a:rPr sz="1000">
                  <a:solidFill>
                    <a:srgbClr val="E46C0A"/>
                  </a:solidFill>
                </a:rPr>
                <a:t>На слайде отображаются текущие результаты работы проекта, включая статистику финансовых и других измеримых показателей деятельности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1030536" y="2002789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39" name="Shape 139"/>
          <p:cNvSpPr/>
          <p:nvPr/>
        </p:nvSpPr>
        <p:spPr>
          <a:xfrm>
            <a:off x="589561" y="1851843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23485" y="1785962"/>
            <a:ext cx="4829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41" name="Shape 141"/>
          <p:cNvSpPr/>
          <p:nvPr/>
        </p:nvSpPr>
        <p:spPr>
          <a:xfrm>
            <a:off x="428624" y="1074102"/>
            <a:ext cx="96453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300"/>
              </a:spcBef>
              <a:defRPr b="1"/>
            </a:lvl1pPr>
          </a:lstStyle>
          <a:p>
            <a:pPr lvl="0">
              <a:defRPr b="0"/>
            </a:pPr>
            <a:r>
              <a:rPr b="1"/>
              <a:t>Что уже сделано:</a:t>
            </a:r>
          </a:p>
        </p:txBody>
      </p:sp>
      <p:graphicFrame>
        <p:nvGraphicFramePr>
          <p:cNvPr id="142" name="Chart 142"/>
          <p:cNvGraphicFramePr/>
          <p:nvPr/>
        </p:nvGraphicFramePr>
        <p:xfrm>
          <a:off x="2663003" y="3788032"/>
          <a:ext cx="4603395" cy="199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3" name="Shape 143"/>
          <p:cNvSpPr/>
          <p:nvPr/>
        </p:nvSpPr>
        <p:spPr>
          <a:xfrm>
            <a:off x="1030536" y="2705360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44" name="Shape 144"/>
          <p:cNvSpPr/>
          <p:nvPr/>
        </p:nvSpPr>
        <p:spPr>
          <a:xfrm>
            <a:off x="589561" y="2554414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23486" y="2488533"/>
            <a:ext cx="4829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46" name="Shape 146"/>
          <p:cNvSpPr/>
          <p:nvPr/>
        </p:nvSpPr>
        <p:spPr>
          <a:xfrm>
            <a:off x="4207471" y="2002789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47" name="Shape 147"/>
          <p:cNvSpPr/>
          <p:nvPr/>
        </p:nvSpPr>
        <p:spPr>
          <a:xfrm>
            <a:off x="3766496" y="1851843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700420" y="1785962"/>
            <a:ext cx="4829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  <p:sp>
        <p:nvSpPr>
          <p:cNvPr id="149" name="Shape 149"/>
          <p:cNvSpPr/>
          <p:nvPr/>
        </p:nvSpPr>
        <p:spPr>
          <a:xfrm>
            <a:off x="4207471" y="2705360"/>
            <a:ext cx="226100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…</a:t>
            </a:r>
          </a:p>
        </p:txBody>
      </p:sp>
      <p:sp>
        <p:nvSpPr>
          <p:cNvPr id="150" name="Shape 150"/>
          <p:cNvSpPr/>
          <p:nvPr/>
        </p:nvSpPr>
        <p:spPr>
          <a:xfrm>
            <a:off x="3766496" y="2554414"/>
            <a:ext cx="427039" cy="427039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 sz="3700">
                <a:solidFill>
                  <a:srgbClr val="00B0F0"/>
                </a:solid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700420" y="2488533"/>
            <a:ext cx="4829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700"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00B0F0"/>
                </a:solidFill>
              </a:rPr>
              <a:t>✓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241300" y="536576"/>
            <a:ext cx="9446801" cy="521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/>
            </a:pPr>
            <a:r>
              <a:rPr sz="2000" b="1"/>
              <a:t>Инвестиционное предложение </a:t>
            </a:r>
          </a:p>
        </p:txBody>
      </p:sp>
      <p:sp>
        <p:nvSpPr>
          <p:cNvPr id="154" name="Shape 154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sp>
        <p:nvSpPr>
          <p:cNvPr id="155" name="Shape 155"/>
          <p:cNvSpPr/>
          <p:nvPr/>
        </p:nvSpPr>
        <p:spPr>
          <a:xfrm>
            <a:off x="511746" y="3674831"/>
            <a:ext cx="90950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/>
            </a:lvl1pPr>
          </a:lstStyle>
          <a:p>
            <a:pPr lvl="0">
              <a:defRPr sz="1800" b="0"/>
            </a:pPr>
            <a:r>
              <a:rPr sz="1200" b="1"/>
              <a:t>Показатели</a:t>
            </a:r>
          </a:p>
        </p:txBody>
      </p:sp>
      <p:sp>
        <p:nvSpPr>
          <p:cNvPr id="156" name="Shape 156"/>
          <p:cNvSpPr/>
          <p:nvPr/>
        </p:nvSpPr>
        <p:spPr>
          <a:xfrm>
            <a:off x="511739" y="2926962"/>
            <a:ext cx="9095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Долевое участие инвестора</a:t>
            </a:r>
          </a:p>
        </p:txBody>
      </p:sp>
      <p:sp>
        <p:nvSpPr>
          <p:cNvPr id="157" name="Shape 157"/>
          <p:cNvSpPr/>
          <p:nvPr/>
        </p:nvSpPr>
        <p:spPr>
          <a:xfrm>
            <a:off x="513239" y="4038929"/>
            <a:ext cx="9092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Годовой оборот компании через 3 года</a:t>
            </a:r>
          </a:p>
        </p:txBody>
      </p:sp>
      <p:sp>
        <p:nvSpPr>
          <p:cNvPr id="158" name="Shape 158"/>
          <p:cNvSpPr/>
          <p:nvPr/>
        </p:nvSpPr>
        <p:spPr>
          <a:xfrm>
            <a:off x="4321555" y="3702023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59" name="Shape 159"/>
          <p:cNvSpPr/>
          <p:nvPr/>
        </p:nvSpPr>
        <p:spPr>
          <a:xfrm>
            <a:off x="4320583" y="4035120"/>
            <a:ext cx="47222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0" name="Shape 160"/>
          <p:cNvSpPr/>
          <p:nvPr/>
        </p:nvSpPr>
        <p:spPr>
          <a:xfrm>
            <a:off x="511745" y="4417362"/>
            <a:ext cx="90950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/>
            <a:r>
              <a:rPr sz="1200"/>
              <a:t>Оценка компании через 3 года</a:t>
            </a:r>
          </a:p>
        </p:txBody>
      </p:sp>
      <p:sp>
        <p:nvSpPr>
          <p:cNvPr id="161" name="Shape 161"/>
          <p:cNvSpPr/>
          <p:nvPr/>
        </p:nvSpPr>
        <p:spPr>
          <a:xfrm>
            <a:off x="511746" y="2552069"/>
            <a:ext cx="909505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Необходимый объем инвестиций</a:t>
            </a:r>
          </a:p>
        </p:txBody>
      </p:sp>
      <p:sp>
        <p:nvSpPr>
          <p:cNvPr id="162" name="Shape 162"/>
          <p:cNvSpPr/>
          <p:nvPr/>
        </p:nvSpPr>
        <p:spPr>
          <a:xfrm>
            <a:off x="4321555" y="4403567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3" name="Shape 163"/>
          <p:cNvSpPr/>
          <p:nvPr/>
        </p:nvSpPr>
        <p:spPr>
          <a:xfrm>
            <a:off x="511739" y="2180082"/>
            <a:ext cx="909507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Оценка проекта</a:t>
            </a:r>
          </a:p>
        </p:txBody>
      </p:sp>
      <p:sp>
        <p:nvSpPr>
          <p:cNvPr id="164" name="Shape 164"/>
          <p:cNvSpPr/>
          <p:nvPr/>
        </p:nvSpPr>
        <p:spPr>
          <a:xfrm>
            <a:off x="4289591" y="2184493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5" name="Shape 165"/>
          <p:cNvSpPr/>
          <p:nvPr/>
        </p:nvSpPr>
        <p:spPr>
          <a:xfrm>
            <a:off x="4290783" y="2553100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6" name="Shape 166"/>
          <p:cNvSpPr/>
          <p:nvPr/>
        </p:nvSpPr>
        <p:spPr>
          <a:xfrm>
            <a:off x="4291023" y="2930727"/>
            <a:ext cx="47202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/>
            </a:lvl1pPr>
          </a:lstStyle>
          <a:p>
            <a:pPr lvl="0">
              <a:defRPr sz="1800"/>
            </a:pPr>
            <a:r>
              <a:rPr sz="1200"/>
              <a:t>???</a:t>
            </a:r>
          </a:p>
        </p:txBody>
      </p:sp>
      <p:sp>
        <p:nvSpPr>
          <p:cNvPr id="167" name="Shape 167"/>
          <p:cNvSpPr/>
          <p:nvPr/>
        </p:nvSpPr>
        <p:spPr>
          <a:xfrm>
            <a:off x="4727122" y="2082058"/>
            <a:ext cx="3909158" cy="2758462"/>
          </a:xfrm>
          <a:prstGeom prst="rect">
            <a:avLst/>
          </a:prstGeom>
          <a:ln w="127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867375" y="1824943"/>
            <a:ext cx="362865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85000"/>
              </a:lnSpc>
              <a:defRPr sz="1300" b="1" spc="-52">
                <a:solidFill>
                  <a:srgbClr val="005878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300" b="1" spc="-52">
                <a:solidFill>
                  <a:srgbClr val="005878"/>
                </a:solidFill>
              </a:rPr>
              <a:t>Значения</a:t>
            </a:r>
          </a:p>
        </p:txBody>
      </p:sp>
      <p:sp>
        <p:nvSpPr>
          <p:cNvPr id="169" name="Shape 169"/>
          <p:cNvSpPr/>
          <p:nvPr/>
        </p:nvSpPr>
        <p:spPr>
          <a:xfrm>
            <a:off x="372287" y="973875"/>
            <a:ext cx="6552113" cy="50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180975" lvl="0" indent="-180975">
              <a:lnSpc>
                <a:spcPct val="9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/>
              <a:t>…</a:t>
            </a:r>
          </a:p>
          <a:p>
            <a:pPr marL="180975" lvl="0" indent="-180975">
              <a:lnSpc>
                <a:spcPct val="90000"/>
              </a:lnSpc>
              <a:spcBef>
                <a:spcPts val="600"/>
              </a:spcBef>
              <a:buClr>
                <a:srgbClr val="00B0F0"/>
              </a:buClr>
              <a:buSzPct val="100000"/>
              <a:buFont typeface="Wingdings"/>
              <a:buChar char="•"/>
            </a:pPr>
            <a:r>
              <a:rPr sz="1200"/>
              <a:t>…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-11915555" y="4293122"/>
            <a:ext cx="55750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defTabSz="977401">
              <a:defRPr sz="1400" b="1" spc="-56"/>
            </a:lvl1pPr>
          </a:lstStyle>
          <a:p>
            <a:pPr lvl="0">
              <a:defRPr sz="1800" b="0" spc="0"/>
            </a:pPr>
            <a:r>
              <a:rPr sz="1400" b="1" spc="-56"/>
              <a:t>Примеры КПЭ</a:t>
            </a:r>
          </a:p>
        </p:txBody>
      </p:sp>
      <p:sp>
        <p:nvSpPr>
          <p:cNvPr id="172" name="Shape 172"/>
          <p:cNvSpPr/>
          <p:nvPr/>
        </p:nvSpPr>
        <p:spPr>
          <a:xfrm>
            <a:off x="3632467" y="2710179"/>
            <a:ext cx="26410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Спасибо за внимание!</a:t>
            </a:r>
          </a:p>
        </p:txBody>
      </p:sp>
      <p:sp>
        <p:nvSpPr>
          <p:cNvPr id="173" name="Shape 173"/>
          <p:cNvSpPr/>
          <p:nvPr/>
        </p:nvSpPr>
        <p:spPr>
          <a:xfrm>
            <a:off x="3312252" y="4130662"/>
            <a:ext cx="32814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200"/>
              <a:t>Имя Фамилия</a:t>
            </a:r>
          </a:p>
          <a:p>
            <a:pPr lvl="0" algn="ctr"/>
            <a:r>
              <a:rPr sz="1200"/>
              <a:t>E-mail@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B0F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B0F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265</Words>
  <Application>Microsoft Office PowerPoint</Application>
  <PresentationFormat>Лист A4 (210x297 мм)</PresentationFormat>
  <Paragraphs>98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Wingdings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Денис Кинзерский</cp:lastModifiedBy>
  <cp:revision>4</cp:revision>
  <dcterms:modified xsi:type="dcterms:W3CDTF">2016-02-04T20:30:02Z</dcterms:modified>
</cp:coreProperties>
</file>