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60" r:id="rId5"/>
    <p:sldId id="264" r:id="rId6"/>
  </p:sldIdLst>
  <p:sldSz cx="9906000" cy="6858000" type="A4"/>
  <p:notesSz cx="6858000" cy="9144000"/>
  <p:defaultTextStyle>
    <a:lvl1pPr>
      <a:defRPr>
        <a:latin typeface="+mn-lt"/>
        <a:ea typeface="+mn-ea"/>
        <a:cs typeface="+mn-cs"/>
        <a:sym typeface="Helvetica"/>
      </a:defRPr>
    </a:lvl1pPr>
    <a:lvl2pPr indent="457200">
      <a:defRPr>
        <a:latin typeface="+mn-lt"/>
        <a:ea typeface="+mn-ea"/>
        <a:cs typeface="+mn-cs"/>
        <a:sym typeface="Helvetica"/>
      </a:defRPr>
    </a:lvl2pPr>
    <a:lvl3pPr indent="914400">
      <a:defRPr>
        <a:latin typeface="+mn-lt"/>
        <a:ea typeface="+mn-ea"/>
        <a:cs typeface="+mn-cs"/>
        <a:sym typeface="Helvetica"/>
      </a:defRPr>
    </a:lvl3pPr>
    <a:lvl4pPr indent="1371600">
      <a:defRPr>
        <a:latin typeface="+mn-lt"/>
        <a:ea typeface="+mn-ea"/>
        <a:cs typeface="+mn-cs"/>
        <a:sym typeface="Helvetica"/>
      </a:defRPr>
    </a:lvl4pPr>
    <a:lvl5pPr indent="1828800">
      <a:defRPr>
        <a:latin typeface="+mn-lt"/>
        <a:ea typeface="+mn-ea"/>
        <a:cs typeface="+mn-cs"/>
        <a:sym typeface="Helvetica"/>
      </a:defRPr>
    </a:lvl5pPr>
    <a:lvl6pPr indent="2286000">
      <a:defRPr>
        <a:latin typeface="+mn-lt"/>
        <a:ea typeface="+mn-ea"/>
        <a:cs typeface="+mn-cs"/>
        <a:sym typeface="Helvetica"/>
      </a:defRPr>
    </a:lvl6pPr>
    <a:lvl7pPr indent="2743200">
      <a:defRPr>
        <a:latin typeface="+mn-lt"/>
        <a:ea typeface="+mn-ea"/>
        <a:cs typeface="+mn-cs"/>
        <a:sym typeface="Helvetica"/>
      </a:defRPr>
    </a:lvl7pPr>
    <a:lvl8pPr indent="3200400">
      <a:defRPr>
        <a:latin typeface="+mn-lt"/>
        <a:ea typeface="+mn-ea"/>
        <a:cs typeface="+mn-cs"/>
        <a:sym typeface="Helvetica"/>
      </a:defRPr>
    </a:lvl8pPr>
    <a:lvl9pPr indent="3657600">
      <a:defRPr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3F9"/>
          </a:solidFill>
        </a:fill>
      </a:tcStyle>
    </a:wholeTbl>
    <a:band2H>
      <a:tcTxStyle/>
      <a:tcStyle>
        <a:tcBdr/>
        <a:fill>
          <a:solidFill>
            <a:srgbClr val="E6F2FC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B0F0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B0F0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B0F0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B0F0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B0F0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33" autoAdjust="0"/>
  </p:normalViewPr>
  <p:slideViewPr>
    <p:cSldViewPr snapToGrid="0">
      <p:cViewPr varScale="1">
        <p:scale>
          <a:sx n="72" d="100"/>
          <a:sy n="72" d="100"/>
        </p:scale>
        <p:origin x="1152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07253064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834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203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4508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77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16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итульный слайд">
    <p:bg>
      <p:bgPr>
        <a:solidFill>
          <a:srgbClr val="EC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/>
        </p:nvPicPr>
        <p:blipFill>
          <a:blip r:embed="rId2">
            <a:extLst/>
          </a:blip>
          <a:srcRect l="68795"/>
          <a:stretch>
            <a:fillRect/>
          </a:stretch>
        </p:blipFill>
        <p:spPr>
          <a:xfrm>
            <a:off x="6200638" y="0"/>
            <a:ext cx="3801291" cy="685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g"/>
          <p:cNvPicPr/>
          <p:nvPr/>
        </p:nvPicPr>
        <p:blipFill>
          <a:blip r:embed="rId4">
            <a:extLst/>
          </a:blip>
          <a:srcRect l="3726" r="16151"/>
          <a:stretch>
            <a:fillRect/>
          </a:stretch>
        </p:blipFill>
        <p:spPr>
          <a:xfrm rot="10800000" flipH="1">
            <a:off x="-4567" y="-51473"/>
            <a:ext cx="9915134" cy="6960946"/>
          </a:xfrm>
          <a:prstGeom prst="rect">
            <a:avLst/>
          </a:prstGeom>
          <a:ln w="12700">
            <a:round/>
          </a:ln>
        </p:spPr>
      </p:pic>
      <p:sp>
        <p:nvSpPr>
          <p:cNvPr id="3" name="Shape 3"/>
          <p:cNvSpPr/>
          <p:nvPr/>
        </p:nvSpPr>
        <p:spPr>
          <a:xfrm>
            <a:off x="197695" y="6416957"/>
            <a:ext cx="666039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00" spc="-36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 spc="0"/>
            </a:pPr>
            <a:r>
              <a:rPr sz="900" spc="-36"/>
              <a:t>powered by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13394" y="6491233"/>
            <a:ext cx="817630" cy="107990"/>
            <a:chOff x="0" y="0"/>
            <a:chExt cx="817628" cy="107988"/>
          </a:xfrm>
        </p:grpSpPr>
        <p:sp>
          <p:nvSpPr>
            <p:cNvPr id="4" name="Shape 4"/>
            <p:cNvSpPr/>
            <p:nvPr/>
          </p:nvSpPr>
          <p:spPr>
            <a:xfrm>
              <a:off x="0" y="7713"/>
              <a:ext cx="817629" cy="92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075" y="148"/>
                  </a:moveTo>
                  <a:lnTo>
                    <a:pt x="6456" y="9176"/>
                  </a:lnTo>
                  <a:lnTo>
                    <a:pt x="5834" y="148"/>
                  </a:lnTo>
                  <a:lnTo>
                    <a:pt x="5275" y="148"/>
                  </a:lnTo>
                  <a:lnTo>
                    <a:pt x="5275" y="21452"/>
                  </a:lnTo>
                  <a:lnTo>
                    <a:pt x="5785" y="21452"/>
                  </a:lnTo>
                  <a:lnTo>
                    <a:pt x="5785" y="7651"/>
                  </a:lnTo>
                  <a:lnTo>
                    <a:pt x="6377" y="15769"/>
                  </a:lnTo>
                  <a:lnTo>
                    <a:pt x="6521" y="15769"/>
                  </a:lnTo>
                  <a:lnTo>
                    <a:pt x="7121" y="7553"/>
                  </a:lnTo>
                  <a:lnTo>
                    <a:pt x="7121" y="21452"/>
                  </a:lnTo>
                  <a:lnTo>
                    <a:pt x="7636" y="21452"/>
                  </a:lnTo>
                  <a:lnTo>
                    <a:pt x="7636" y="148"/>
                  </a:lnTo>
                  <a:lnTo>
                    <a:pt x="7075" y="148"/>
                  </a:lnTo>
                  <a:close/>
                  <a:moveTo>
                    <a:pt x="1543" y="21452"/>
                  </a:moveTo>
                  <a:lnTo>
                    <a:pt x="2064" y="21452"/>
                  </a:lnTo>
                  <a:lnTo>
                    <a:pt x="1527" y="10111"/>
                  </a:lnTo>
                  <a:lnTo>
                    <a:pt x="1996" y="148"/>
                  </a:lnTo>
                  <a:lnTo>
                    <a:pt x="1478" y="148"/>
                  </a:lnTo>
                  <a:lnTo>
                    <a:pt x="1099" y="8143"/>
                  </a:lnTo>
                  <a:lnTo>
                    <a:pt x="521" y="8143"/>
                  </a:lnTo>
                  <a:lnTo>
                    <a:pt x="521" y="148"/>
                  </a:lnTo>
                  <a:lnTo>
                    <a:pt x="0" y="148"/>
                  </a:lnTo>
                  <a:lnTo>
                    <a:pt x="0" y="21452"/>
                  </a:lnTo>
                  <a:lnTo>
                    <a:pt x="521" y="21452"/>
                  </a:lnTo>
                  <a:lnTo>
                    <a:pt x="521" y="12227"/>
                  </a:lnTo>
                  <a:lnTo>
                    <a:pt x="1107" y="12227"/>
                  </a:lnTo>
                  <a:lnTo>
                    <a:pt x="1543" y="21452"/>
                  </a:lnTo>
                  <a:close/>
                  <a:moveTo>
                    <a:pt x="18176" y="148"/>
                  </a:moveTo>
                  <a:lnTo>
                    <a:pt x="18732" y="148"/>
                  </a:lnTo>
                  <a:lnTo>
                    <a:pt x="19168" y="14589"/>
                  </a:lnTo>
                  <a:lnTo>
                    <a:pt x="19673" y="98"/>
                  </a:lnTo>
                  <a:lnTo>
                    <a:pt x="20117" y="98"/>
                  </a:lnTo>
                  <a:lnTo>
                    <a:pt x="20621" y="14589"/>
                  </a:lnTo>
                  <a:lnTo>
                    <a:pt x="21057" y="148"/>
                  </a:lnTo>
                  <a:lnTo>
                    <a:pt x="21600" y="148"/>
                  </a:lnTo>
                  <a:lnTo>
                    <a:pt x="20848" y="21600"/>
                  </a:lnTo>
                  <a:lnTo>
                    <a:pt x="20395" y="21600"/>
                  </a:lnTo>
                  <a:lnTo>
                    <a:pt x="19888" y="7676"/>
                  </a:lnTo>
                  <a:lnTo>
                    <a:pt x="19381" y="21600"/>
                  </a:lnTo>
                  <a:lnTo>
                    <a:pt x="18928" y="21600"/>
                  </a:lnTo>
                  <a:lnTo>
                    <a:pt x="18176" y="148"/>
                  </a:lnTo>
                  <a:close/>
                  <a:moveTo>
                    <a:pt x="13339" y="148"/>
                  </a:moveTo>
                  <a:lnTo>
                    <a:pt x="13860" y="148"/>
                  </a:lnTo>
                  <a:lnTo>
                    <a:pt x="13860" y="17196"/>
                  </a:lnTo>
                  <a:lnTo>
                    <a:pt x="15035" y="17196"/>
                  </a:lnTo>
                  <a:lnTo>
                    <a:pt x="15035" y="21452"/>
                  </a:lnTo>
                  <a:lnTo>
                    <a:pt x="13339" y="21452"/>
                  </a:lnTo>
                  <a:lnTo>
                    <a:pt x="13339" y="148"/>
                  </a:lnTo>
                  <a:close/>
                  <a:moveTo>
                    <a:pt x="10995" y="148"/>
                  </a:moveTo>
                  <a:lnTo>
                    <a:pt x="12792" y="148"/>
                  </a:lnTo>
                  <a:lnTo>
                    <a:pt x="12792" y="4428"/>
                  </a:lnTo>
                  <a:lnTo>
                    <a:pt x="11513" y="4428"/>
                  </a:lnTo>
                  <a:lnTo>
                    <a:pt x="11513" y="8955"/>
                  </a:lnTo>
                  <a:lnTo>
                    <a:pt x="12563" y="8955"/>
                  </a:lnTo>
                  <a:lnTo>
                    <a:pt x="12563" y="13211"/>
                  </a:lnTo>
                  <a:lnTo>
                    <a:pt x="11513" y="13211"/>
                  </a:lnTo>
                  <a:lnTo>
                    <a:pt x="11513" y="21452"/>
                  </a:lnTo>
                  <a:lnTo>
                    <a:pt x="10995" y="21452"/>
                  </a:lnTo>
                  <a:lnTo>
                    <a:pt x="10995" y="148"/>
                  </a:lnTo>
                  <a:close/>
                  <a:moveTo>
                    <a:pt x="9629" y="12547"/>
                  </a:moveTo>
                  <a:lnTo>
                    <a:pt x="9316" y="5634"/>
                  </a:lnTo>
                  <a:lnTo>
                    <a:pt x="9002" y="12547"/>
                  </a:lnTo>
                  <a:lnTo>
                    <a:pt x="9629" y="12547"/>
                  </a:lnTo>
                  <a:close/>
                  <a:moveTo>
                    <a:pt x="9081" y="0"/>
                  </a:moveTo>
                  <a:lnTo>
                    <a:pt x="9561" y="0"/>
                  </a:lnTo>
                  <a:lnTo>
                    <a:pt x="10572" y="21452"/>
                  </a:lnTo>
                  <a:lnTo>
                    <a:pt x="10030" y="21452"/>
                  </a:lnTo>
                  <a:lnTo>
                    <a:pt x="9814" y="16680"/>
                  </a:lnTo>
                  <a:lnTo>
                    <a:pt x="8817" y="16680"/>
                  </a:lnTo>
                  <a:lnTo>
                    <a:pt x="8599" y="21452"/>
                  </a:lnTo>
                  <a:lnTo>
                    <a:pt x="8070" y="21452"/>
                  </a:lnTo>
                  <a:lnTo>
                    <a:pt x="9081" y="0"/>
                  </a:lnTo>
                  <a:close/>
                  <a:moveTo>
                    <a:pt x="3896" y="12547"/>
                  </a:moveTo>
                  <a:lnTo>
                    <a:pt x="3582" y="5634"/>
                  </a:lnTo>
                  <a:lnTo>
                    <a:pt x="3269" y="12547"/>
                  </a:lnTo>
                  <a:lnTo>
                    <a:pt x="3896" y="12547"/>
                  </a:lnTo>
                  <a:close/>
                  <a:moveTo>
                    <a:pt x="3351" y="0"/>
                  </a:moveTo>
                  <a:lnTo>
                    <a:pt x="3830" y="0"/>
                  </a:lnTo>
                  <a:lnTo>
                    <a:pt x="4842" y="21452"/>
                  </a:lnTo>
                  <a:lnTo>
                    <a:pt x="4299" y="21452"/>
                  </a:lnTo>
                  <a:lnTo>
                    <a:pt x="4081" y="16680"/>
                  </a:lnTo>
                  <a:lnTo>
                    <a:pt x="3083" y="16680"/>
                  </a:lnTo>
                  <a:lnTo>
                    <a:pt x="2868" y="21452"/>
                  </a:lnTo>
                  <a:lnTo>
                    <a:pt x="2339" y="21452"/>
                  </a:lnTo>
                  <a:lnTo>
                    <a:pt x="3351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" name="Shape 5"/>
            <p:cNvSpPr/>
            <p:nvPr/>
          </p:nvSpPr>
          <p:spPr>
            <a:xfrm>
              <a:off x="573973" y="0"/>
              <a:ext cx="109804" cy="107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212" y="10107"/>
                  </a:moveTo>
                  <a:cubicBezTo>
                    <a:pt x="10212" y="9960"/>
                    <a:pt x="10071" y="9896"/>
                    <a:pt x="9949" y="9896"/>
                  </a:cubicBezTo>
                  <a:cubicBezTo>
                    <a:pt x="9888" y="9896"/>
                    <a:pt x="9807" y="9918"/>
                    <a:pt x="9767" y="9960"/>
                  </a:cubicBezTo>
                  <a:cubicBezTo>
                    <a:pt x="8997" y="10443"/>
                    <a:pt x="8085" y="10611"/>
                    <a:pt x="7214" y="10401"/>
                  </a:cubicBezTo>
                  <a:cubicBezTo>
                    <a:pt x="6910" y="10338"/>
                    <a:pt x="6707" y="10023"/>
                    <a:pt x="6788" y="9707"/>
                  </a:cubicBezTo>
                  <a:cubicBezTo>
                    <a:pt x="6849" y="9392"/>
                    <a:pt x="7173" y="9182"/>
                    <a:pt x="7457" y="9245"/>
                  </a:cubicBezTo>
                  <a:cubicBezTo>
                    <a:pt x="8044" y="9392"/>
                    <a:pt x="8652" y="9287"/>
                    <a:pt x="9159" y="8951"/>
                  </a:cubicBezTo>
                  <a:cubicBezTo>
                    <a:pt x="9848" y="8489"/>
                    <a:pt x="10212" y="7921"/>
                    <a:pt x="10212" y="7270"/>
                  </a:cubicBezTo>
                  <a:cubicBezTo>
                    <a:pt x="10212" y="6409"/>
                    <a:pt x="10192" y="3614"/>
                    <a:pt x="10192" y="3614"/>
                  </a:cubicBezTo>
                  <a:cubicBezTo>
                    <a:pt x="10192" y="1618"/>
                    <a:pt x="8632" y="0"/>
                    <a:pt x="6687" y="0"/>
                  </a:cubicBezTo>
                  <a:cubicBezTo>
                    <a:pt x="4336" y="0"/>
                    <a:pt x="3202" y="1492"/>
                    <a:pt x="3141" y="2879"/>
                  </a:cubicBezTo>
                  <a:cubicBezTo>
                    <a:pt x="3100" y="4034"/>
                    <a:pt x="3465" y="4833"/>
                    <a:pt x="4235" y="5337"/>
                  </a:cubicBezTo>
                  <a:cubicBezTo>
                    <a:pt x="4721" y="5673"/>
                    <a:pt x="5329" y="5778"/>
                    <a:pt x="5917" y="5631"/>
                  </a:cubicBezTo>
                  <a:cubicBezTo>
                    <a:pt x="6221" y="5568"/>
                    <a:pt x="6525" y="5778"/>
                    <a:pt x="6585" y="6093"/>
                  </a:cubicBezTo>
                  <a:cubicBezTo>
                    <a:pt x="6626" y="6240"/>
                    <a:pt x="6606" y="6409"/>
                    <a:pt x="6525" y="6535"/>
                  </a:cubicBezTo>
                  <a:cubicBezTo>
                    <a:pt x="6444" y="6661"/>
                    <a:pt x="6302" y="6766"/>
                    <a:pt x="6160" y="6787"/>
                  </a:cubicBezTo>
                  <a:cubicBezTo>
                    <a:pt x="5289" y="6997"/>
                    <a:pt x="4377" y="6829"/>
                    <a:pt x="3607" y="6346"/>
                  </a:cubicBezTo>
                  <a:cubicBezTo>
                    <a:pt x="3505" y="6261"/>
                    <a:pt x="3384" y="6177"/>
                    <a:pt x="3242" y="6072"/>
                  </a:cubicBezTo>
                  <a:cubicBezTo>
                    <a:pt x="2817" y="5736"/>
                    <a:pt x="2209" y="5274"/>
                    <a:pt x="1702" y="5274"/>
                  </a:cubicBezTo>
                  <a:cubicBezTo>
                    <a:pt x="1479" y="5274"/>
                    <a:pt x="1317" y="5337"/>
                    <a:pt x="1155" y="5505"/>
                  </a:cubicBezTo>
                  <a:cubicBezTo>
                    <a:pt x="405" y="6219"/>
                    <a:pt x="0" y="7165"/>
                    <a:pt x="0" y="8195"/>
                  </a:cubicBezTo>
                  <a:cubicBezTo>
                    <a:pt x="0" y="9350"/>
                    <a:pt x="263" y="9960"/>
                    <a:pt x="790" y="9960"/>
                  </a:cubicBezTo>
                  <a:cubicBezTo>
                    <a:pt x="912" y="9960"/>
                    <a:pt x="1054" y="9918"/>
                    <a:pt x="1216" y="9854"/>
                  </a:cubicBezTo>
                  <a:cubicBezTo>
                    <a:pt x="1641" y="9686"/>
                    <a:pt x="2087" y="9602"/>
                    <a:pt x="2513" y="9602"/>
                  </a:cubicBezTo>
                  <a:cubicBezTo>
                    <a:pt x="2675" y="9602"/>
                    <a:pt x="2817" y="9665"/>
                    <a:pt x="2938" y="9791"/>
                  </a:cubicBezTo>
                  <a:cubicBezTo>
                    <a:pt x="3039" y="9896"/>
                    <a:pt x="3100" y="10044"/>
                    <a:pt x="3100" y="10212"/>
                  </a:cubicBezTo>
                  <a:cubicBezTo>
                    <a:pt x="3100" y="10527"/>
                    <a:pt x="2837" y="10800"/>
                    <a:pt x="2533" y="10800"/>
                  </a:cubicBezTo>
                  <a:lnTo>
                    <a:pt x="2513" y="10800"/>
                  </a:lnTo>
                  <a:cubicBezTo>
                    <a:pt x="1135" y="10800"/>
                    <a:pt x="41" y="11956"/>
                    <a:pt x="20" y="13342"/>
                  </a:cubicBezTo>
                  <a:cubicBezTo>
                    <a:pt x="20" y="13384"/>
                    <a:pt x="20" y="13426"/>
                    <a:pt x="20" y="13447"/>
                  </a:cubicBezTo>
                  <a:cubicBezTo>
                    <a:pt x="61" y="15128"/>
                    <a:pt x="1236" y="16557"/>
                    <a:pt x="2837" y="16893"/>
                  </a:cubicBezTo>
                  <a:cubicBezTo>
                    <a:pt x="3060" y="16368"/>
                    <a:pt x="3404" y="15864"/>
                    <a:pt x="3789" y="15507"/>
                  </a:cubicBezTo>
                  <a:cubicBezTo>
                    <a:pt x="4235" y="15107"/>
                    <a:pt x="4032" y="14624"/>
                    <a:pt x="3971" y="14477"/>
                  </a:cubicBezTo>
                  <a:cubicBezTo>
                    <a:pt x="3890" y="14330"/>
                    <a:pt x="3830" y="14225"/>
                    <a:pt x="3728" y="14120"/>
                  </a:cubicBezTo>
                  <a:cubicBezTo>
                    <a:pt x="3526" y="13889"/>
                    <a:pt x="3546" y="13511"/>
                    <a:pt x="3789" y="13279"/>
                  </a:cubicBezTo>
                  <a:cubicBezTo>
                    <a:pt x="4012" y="13090"/>
                    <a:pt x="4377" y="13111"/>
                    <a:pt x="4579" y="13342"/>
                  </a:cubicBezTo>
                  <a:cubicBezTo>
                    <a:pt x="4863" y="13658"/>
                    <a:pt x="5066" y="14015"/>
                    <a:pt x="5167" y="14414"/>
                  </a:cubicBezTo>
                  <a:cubicBezTo>
                    <a:pt x="5228" y="14603"/>
                    <a:pt x="5289" y="14603"/>
                    <a:pt x="5329" y="14603"/>
                  </a:cubicBezTo>
                  <a:cubicBezTo>
                    <a:pt x="5370" y="14603"/>
                    <a:pt x="5410" y="14582"/>
                    <a:pt x="5491" y="14561"/>
                  </a:cubicBezTo>
                  <a:cubicBezTo>
                    <a:pt x="5836" y="14456"/>
                    <a:pt x="6241" y="14435"/>
                    <a:pt x="6687" y="14456"/>
                  </a:cubicBezTo>
                  <a:cubicBezTo>
                    <a:pt x="6829" y="14456"/>
                    <a:pt x="6970" y="14540"/>
                    <a:pt x="7072" y="14645"/>
                  </a:cubicBezTo>
                  <a:cubicBezTo>
                    <a:pt x="7173" y="14771"/>
                    <a:pt x="7234" y="14918"/>
                    <a:pt x="7214" y="15086"/>
                  </a:cubicBezTo>
                  <a:cubicBezTo>
                    <a:pt x="7193" y="15402"/>
                    <a:pt x="6950" y="15633"/>
                    <a:pt x="6646" y="15633"/>
                  </a:cubicBezTo>
                  <a:lnTo>
                    <a:pt x="6606" y="15633"/>
                  </a:lnTo>
                  <a:cubicBezTo>
                    <a:pt x="6545" y="15633"/>
                    <a:pt x="6484" y="15633"/>
                    <a:pt x="6444" y="15633"/>
                  </a:cubicBezTo>
                  <a:cubicBezTo>
                    <a:pt x="5755" y="15633"/>
                    <a:pt x="5086" y="15885"/>
                    <a:pt x="4579" y="16368"/>
                  </a:cubicBezTo>
                  <a:cubicBezTo>
                    <a:pt x="4032" y="16872"/>
                    <a:pt x="3688" y="17566"/>
                    <a:pt x="3647" y="18364"/>
                  </a:cubicBezTo>
                  <a:cubicBezTo>
                    <a:pt x="3586" y="19268"/>
                    <a:pt x="3830" y="20045"/>
                    <a:pt x="4356" y="20633"/>
                  </a:cubicBezTo>
                  <a:cubicBezTo>
                    <a:pt x="4924" y="21264"/>
                    <a:pt x="5775" y="21600"/>
                    <a:pt x="6747" y="21600"/>
                  </a:cubicBezTo>
                  <a:cubicBezTo>
                    <a:pt x="7680" y="21600"/>
                    <a:pt x="8551" y="21222"/>
                    <a:pt x="9220" y="20549"/>
                  </a:cubicBezTo>
                  <a:cubicBezTo>
                    <a:pt x="9888" y="19856"/>
                    <a:pt x="10233" y="18953"/>
                    <a:pt x="10233" y="17965"/>
                  </a:cubicBezTo>
                  <a:cubicBezTo>
                    <a:pt x="10233" y="17965"/>
                    <a:pt x="10212" y="10443"/>
                    <a:pt x="10212" y="10107"/>
                  </a:cubicBezTo>
                  <a:close/>
                  <a:moveTo>
                    <a:pt x="17993" y="15275"/>
                  </a:moveTo>
                  <a:cubicBezTo>
                    <a:pt x="17244" y="14771"/>
                    <a:pt x="16311" y="14603"/>
                    <a:pt x="15440" y="14813"/>
                  </a:cubicBezTo>
                  <a:cubicBezTo>
                    <a:pt x="15136" y="14876"/>
                    <a:pt x="14934" y="15212"/>
                    <a:pt x="15015" y="15528"/>
                  </a:cubicBezTo>
                  <a:cubicBezTo>
                    <a:pt x="15075" y="15801"/>
                    <a:pt x="15298" y="15990"/>
                    <a:pt x="15562" y="15990"/>
                  </a:cubicBezTo>
                  <a:cubicBezTo>
                    <a:pt x="15602" y="15990"/>
                    <a:pt x="15663" y="15969"/>
                    <a:pt x="15704" y="15969"/>
                  </a:cubicBezTo>
                  <a:cubicBezTo>
                    <a:pt x="16271" y="15843"/>
                    <a:pt x="16879" y="15948"/>
                    <a:pt x="17385" y="16263"/>
                  </a:cubicBezTo>
                  <a:cubicBezTo>
                    <a:pt x="18155" y="16767"/>
                    <a:pt x="18500" y="17587"/>
                    <a:pt x="18459" y="18742"/>
                  </a:cubicBezTo>
                  <a:cubicBezTo>
                    <a:pt x="18398" y="20129"/>
                    <a:pt x="17284" y="21600"/>
                    <a:pt x="14913" y="21600"/>
                  </a:cubicBezTo>
                  <a:cubicBezTo>
                    <a:pt x="12988" y="21600"/>
                    <a:pt x="11408" y="19982"/>
                    <a:pt x="11408" y="17986"/>
                  </a:cubicBezTo>
                  <a:cubicBezTo>
                    <a:pt x="11408" y="17986"/>
                    <a:pt x="11388" y="15212"/>
                    <a:pt x="11388" y="14351"/>
                  </a:cubicBezTo>
                  <a:cubicBezTo>
                    <a:pt x="11388" y="13679"/>
                    <a:pt x="11752" y="13111"/>
                    <a:pt x="12462" y="12649"/>
                  </a:cubicBezTo>
                  <a:cubicBezTo>
                    <a:pt x="12806" y="12418"/>
                    <a:pt x="13232" y="12292"/>
                    <a:pt x="13657" y="12292"/>
                  </a:cubicBezTo>
                  <a:cubicBezTo>
                    <a:pt x="13819" y="12292"/>
                    <a:pt x="13981" y="12313"/>
                    <a:pt x="14143" y="12355"/>
                  </a:cubicBezTo>
                  <a:cubicBezTo>
                    <a:pt x="14447" y="12418"/>
                    <a:pt x="14751" y="12229"/>
                    <a:pt x="14832" y="11914"/>
                  </a:cubicBezTo>
                  <a:cubicBezTo>
                    <a:pt x="14893" y="11598"/>
                    <a:pt x="14711" y="11262"/>
                    <a:pt x="14386" y="11199"/>
                  </a:cubicBezTo>
                  <a:cubicBezTo>
                    <a:pt x="13515" y="10989"/>
                    <a:pt x="12603" y="11157"/>
                    <a:pt x="11854" y="11661"/>
                  </a:cubicBezTo>
                  <a:cubicBezTo>
                    <a:pt x="11732" y="11725"/>
                    <a:pt x="11550" y="11725"/>
                    <a:pt x="11469" y="11661"/>
                  </a:cubicBezTo>
                  <a:cubicBezTo>
                    <a:pt x="11408" y="11619"/>
                    <a:pt x="11388" y="11556"/>
                    <a:pt x="11388" y="11493"/>
                  </a:cubicBezTo>
                  <a:cubicBezTo>
                    <a:pt x="11388" y="11178"/>
                    <a:pt x="11367" y="3635"/>
                    <a:pt x="11367" y="3635"/>
                  </a:cubicBezTo>
                  <a:cubicBezTo>
                    <a:pt x="11367" y="2668"/>
                    <a:pt x="11732" y="1744"/>
                    <a:pt x="12380" y="1072"/>
                  </a:cubicBezTo>
                  <a:cubicBezTo>
                    <a:pt x="13049" y="378"/>
                    <a:pt x="13920" y="0"/>
                    <a:pt x="14853" y="0"/>
                  </a:cubicBezTo>
                  <a:cubicBezTo>
                    <a:pt x="15845" y="0"/>
                    <a:pt x="16696" y="357"/>
                    <a:pt x="17264" y="988"/>
                  </a:cubicBezTo>
                  <a:cubicBezTo>
                    <a:pt x="17770" y="1555"/>
                    <a:pt x="18034" y="2353"/>
                    <a:pt x="17973" y="3257"/>
                  </a:cubicBezTo>
                  <a:cubicBezTo>
                    <a:pt x="17912" y="4034"/>
                    <a:pt x="17588" y="4749"/>
                    <a:pt x="17021" y="5253"/>
                  </a:cubicBezTo>
                  <a:cubicBezTo>
                    <a:pt x="16514" y="5715"/>
                    <a:pt x="15845" y="5988"/>
                    <a:pt x="15177" y="5988"/>
                  </a:cubicBezTo>
                  <a:cubicBezTo>
                    <a:pt x="15116" y="5988"/>
                    <a:pt x="15055" y="5967"/>
                    <a:pt x="14994" y="5967"/>
                  </a:cubicBezTo>
                  <a:lnTo>
                    <a:pt x="14974" y="5967"/>
                  </a:lnTo>
                  <a:cubicBezTo>
                    <a:pt x="14670" y="5967"/>
                    <a:pt x="14407" y="6219"/>
                    <a:pt x="14386" y="6535"/>
                  </a:cubicBezTo>
                  <a:cubicBezTo>
                    <a:pt x="14366" y="6850"/>
                    <a:pt x="14609" y="7144"/>
                    <a:pt x="14934" y="7165"/>
                  </a:cubicBezTo>
                  <a:cubicBezTo>
                    <a:pt x="15015" y="7165"/>
                    <a:pt x="15096" y="7165"/>
                    <a:pt x="15177" y="7165"/>
                  </a:cubicBezTo>
                  <a:cubicBezTo>
                    <a:pt x="15521" y="7165"/>
                    <a:pt x="15825" y="7123"/>
                    <a:pt x="16109" y="7039"/>
                  </a:cubicBezTo>
                  <a:cubicBezTo>
                    <a:pt x="16190" y="7018"/>
                    <a:pt x="16230" y="7018"/>
                    <a:pt x="16271" y="7018"/>
                  </a:cubicBezTo>
                  <a:cubicBezTo>
                    <a:pt x="16332" y="7018"/>
                    <a:pt x="16372" y="7018"/>
                    <a:pt x="16433" y="7207"/>
                  </a:cubicBezTo>
                  <a:cubicBezTo>
                    <a:pt x="16555" y="7585"/>
                    <a:pt x="16737" y="7942"/>
                    <a:pt x="17021" y="8258"/>
                  </a:cubicBezTo>
                  <a:cubicBezTo>
                    <a:pt x="17223" y="8510"/>
                    <a:pt x="17608" y="8531"/>
                    <a:pt x="17831" y="8321"/>
                  </a:cubicBezTo>
                  <a:cubicBezTo>
                    <a:pt x="18054" y="8111"/>
                    <a:pt x="18074" y="7732"/>
                    <a:pt x="17872" y="7480"/>
                  </a:cubicBezTo>
                  <a:cubicBezTo>
                    <a:pt x="17791" y="7375"/>
                    <a:pt x="17710" y="7270"/>
                    <a:pt x="17649" y="7123"/>
                  </a:cubicBezTo>
                  <a:cubicBezTo>
                    <a:pt x="17568" y="6997"/>
                    <a:pt x="17365" y="6514"/>
                    <a:pt x="17831" y="6093"/>
                  </a:cubicBezTo>
                  <a:cubicBezTo>
                    <a:pt x="18196" y="5757"/>
                    <a:pt x="18561" y="5232"/>
                    <a:pt x="18783" y="4728"/>
                  </a:cubicBezTo>
                  <a:cubicBezTo>
                    <a:pt x="20364" y="5043"/>
                    <a:pt x="21539" y="6472"/>
                    <a:pt x="21580" y="8153"/>
                  </a:cubicBezTo>
                  <a:cubicBezTo>
                    <a:pt x="21580" y="8195"/>
                    <a:pt x="21580" y="8237"/>
                    <a:pt x="21580" y="8258"/>
                  </a:cubicBezTo>
                  <a:cubicBezTo>
                    <a:pt x="21580" y="9665"/>
                    <a:pt x="20465" y="10800"/>
                    <a:pt x="19108" y="10821"/>
                  </a:cubicBezTo>
                  <a:lnTo>
                    <a:pt x="19087" y="10821"/>
                  </a:lnTo>
                  <a:cubicBezTo>
                    <a:pt x="18763" y="10821"/>
                    <a:pt x="18500" y="11073"/>
                    <a:pt x="18500" y="11409"/>
                  </a:cubicBezTo>
                  <a:cubicBezTo>
                    <a:pt x="18500" y="11556"/>
                    <a:pt x="18561" y="11704"/>
                    <a:pt x="18682" y="11830"/>
                  </a:cubicBezTo>
                  <a:cubicBezTo>
                    <a:pt x="18783" y="11935"/>
                    <a:pt x="18925" y="11998"/>
                    <a:pt x="19087" y="11998"/>
                  </a:cubicBezTo>
                  <a:cubicBezTo>
                    <a:pt x="19533" y="11998"/>
                    <a:pt x="19959" y="11914"/>
                    <a:pt x="20405" y="11746"/>
                  </a:cubicBezTo>
                  <a:cubicBezTo>
                    <a:pt x="20546" y="11682"/>
                    <a:pt x="20688" y="11661"/>
                    <a:pt x="20810" y="11661"/>
                  </a:cubicBezTo>
                  <a:cubicBezTo>
                    <a:pt x="21337" y="11661"/>
                    <a:pt x="21600" y="12250"/>
                    <a:pt x="21600" y="13405"/>
                  </a:cubicBezTo>
                  <a:cubicBezTo>
                    <a:pt x="21600" y="14435"/>
                    <a:pt x="21195" y="15402"/>
                    <a:pt x="20445" y="16116"/>
                  </a:cubicBezTo>
                  <a:cubicBezTo>
                    <a:pt x="20303" y="16263"/>
                    <a:pt x="20121" y="16326"/>
                    <a:pt x="19918" y="16326"/>
                  </a:cubicBezTo>
                  <a:cubicBezTo>
                    <a:pt x="19391" y="16326"/>
                    <a:pt x="18804" y="15885"/>
                    <a:pt x="18358" y="15549"/>
                  </a:cubicBezTo>
                  <a:cubicBezTo>
                    <a:pt x="18236" y="15444"/>
                    <a:pt x="18095" y="15339"/>
                    <a:pt x="17993" y="15275"/>
                  </a:cubicBezTo>
                  <a:close/>
                </a:path>
              </a:pathLst>
            </a:custGeom>
            <a:solidFill>
              <a:srgbClr val="5AA8D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9459952" y="6581923"/>
            <a:ext cx="397193" cy="1524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ctr">
              <a:defRPr sz="1000" b="1"/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8" name="Shape 8"/>
          <p:cNvSpPr/>
          <p:nvPr/>
        </p:nvSpPr>
        <p:spPr>
          <a:xfrm>
            <a:off x="7559799" y="202613"/>
            <a:ext cx="1759973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500" b="1" spc="-59">
                <a:solidFill>
                  <a:srgbClr val="054D7E"/>
                </a:solidFill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1500" b="1" spc="-59">
                <a:solidFill>
                  <a:srgbClr val="054D7E"/>
                </a:solidFill>
              </a:rPr>
              <a:t>Логотип компании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9323051" y="120945"/>
            <a:ext cx="503310" cy="503309"/>
            <a:chOff x="0" y="19931"/>
            <a:chExt cx="503308" cy="503308"/>
          </a:xfrm>
        </p:grpSpPr>
        <p:sp>
          <p:nvSpPr>
            <p:cNvPr id="9" name="Shape 9"/>
            <p:cNvSpPr/>
            <p:nvPr/>
          </p:nvSpPr>
          <p:spPr>
            <a:xfrm>
              <a:off x="76166" y="76246"/>
              <a:ext cx="363560" cy="363560"/>
            </a:xfrm>
            <a:prstGeom prst="roundRect">
              <a:avLst>
                <a:gd name="adj" fmla="val 15000"/>
              </a:avLst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0" name="Shape 10"/>
            <p:cNvSpPr/>
            <p:nvPr/>
          </p:nvSpPr>
          <p:spPr>
            <a:xfrm rot="2700000">
              <a:off x="212423" y="-45077"/>
              <a:ext cx="78463" cy="63332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3F4F9"/>
                </a:gs>
                <a:gs pos="100000">
                  <a:srgbClr val="E1E2E4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algn="ctr">
        <a:defRPr sz="4400">
          <a:latin typeface="+mn-lt"/>
          <a:ea typeface="+mn-ea"/>
          <a:cs typeface="+mn-cs"/>
          <a:sym typeface="Helvetica"/>
        </a:defRPr>
      </a:lvl1pPr>
      <a:lvl2pPr algn="ctr">
        <a:defRPr sz="4400">
          <a:latin typeface="+mn-lt"/>
          <a:ea typeface="+mn-ea"/>
          <a:cs typeface="+mn-cs"/>
          <a:sym typeface="Helvetica"/>
        </a:defRPr>
      </a:lvl2pPr>
      <a:lvl3pPr algn="ctr">
        <a:defRPr sz="4400">
          <a:latin typeface="+mn-lt"/>
          <a:ea typeface="+mn-ea"/>
          <a:cs typeface="+mn-cs"/>
          <a:sym typeface="Helvetica"/>
        </a:defRPr>
      </a:lvl3pPr>
      <a:lvl4pPr algn="ctr">
        <a:defRPr sz="4400">
          <a:latin typeface="+mn-lt"/>
          <a:ea typeface="+mn-ea"/>
          <a:cs typeface="+mn-cs"/>
          <a:sym typeface="Helvetica"/>
        </a:defRPr>
      </a:lvl4pPr>
      <a:lvl5pPr algn="ctr">
        <a:defRPr sz="4400">
          <a:latin typeface="+mn-lt"/>
          <a:ea typeface="+mn-ea"/>
          <a:cs typeface="+mn-cs"/>
          <a:sym typeface="Helvetica"/>
        </a:defRPr>
      </a:lvl5pPr>
      <a:lvl6pPr algn="ctr">
        <a:defRPr sz="4400">
          <a:latin typeface="+mn-lt"/>
          <a:ea typeface="+mn-ea"/>
          <a:cs typeface="+mn-cs"/>
          <a:sym typeface="Helvetica"/>
        </a:defRPr>
      </a:lvl6pPr>
      <a:lvl7pPr algn="ctr">
        <a:defRPr sz="4400">
          <a:latin typeface="+mn-lt"/>
          <a:ea typeface="+mn-ea"/>
          <a:cs typeface="+mn-cs"/>
          <a:sym typeface="Helvetica"/>
        </a:defRPr>
      </a:lvl7pPr>
      <a:lvl8pPr algn="ctr">
        <a:defRPr sz="4400">
          <a:latin typeface="+mn-lt"/>
          <a:ea typeface="+mn-ea"/>
          <a:cs typeface="+mn-cs"/>
          <a:sym typeface="Helvetica"/>
        </a:defRPr>
      </a:lvl8pPr>
      <a:lvl9pPr algn="ctr">
        <a:defRPr sz="4400">
          <a:latin typeface="+mn-lt"/>
          <a:ea typeface="+mn-ea"/>
          <a:cs typeface="+mn-cs"/>
          <a:sym typeface="Helvetica"/>
        </a:defRPr>
      </a:lvl9pPr>
    </p:titleStyle>
    <p:bodyStyle>
      <a:lvl1pPr>
        <a:spcBef>
          <a:spcPts val="400"/>
        </a:spcBef>
        <a:defRPr sz="2000" b="1">
          <a:latin typeface="+mn-lt"/>
          <a:ea typeface="+mn-ea"/>
          <a:cs typeface="+mn-cs"/>
          <a:sym typeface="Helvetica"/>
        </a:defRPr>
      </a:lvl1pPr>
      <a:lvl2pPr marL="661307" indent="-204107">
        <a:spcBef>
          <a:spcPts val="400"/>
        </a:spcBef>
        <a:buSzPct val="100000"/>
        <a:buChar char="–"/>
        <a:defRPr sz="2000" b="1">
          <a:latin typeface="+mn-lt"/>
          <a:ea typeface="+mn-ea"/>
          <a:cs typeface="+mn-cs"/>
          <a:sym typeface="Helvetica"/>
        </a:defRPr>
      </a:lvl2pPr>
      <a:lvl3pPr marL="1104900" indent="-190500">
        <a:spcBef>
          <a:spcPts val="400"/>
        </a:spcBef>
        <a:buSzPct val="100000"/>
        <a:buChar char="•"/>
        <a:defRPr sz="2000" b="1">
          <a:latin typeface="+mn-lt"/>
          <a:ea typeface="+mn-ea"/>
          <a:cs typeface="+mn-cs"/>
          <a:sym typeface="Helvetica"/>
        </a:defRPr>
      </a:lvl3pPr>
      <a:lvl4pPr marL="1600200" indent="-228600">
        <a:spcBef>
          <a:spcPts val="400"/>
        </a:spcBef>
        <a:buSzPct val="100000"/>
        <a:buChar char="–"/>
        <a:defRPr sz="2000" b="1">
          <a:latin typeface="+mn-lt"/>
          <a:ea typeface="+mn-ea"/>
          <a:cs typeface="+mn-cs"/>
          <a:sym typeface="Helvetica"/>
        </a:defRPr>
      </a:lvl4pPr>
      <a:lvl5pPr marL="2057400" indent="-228600">
        <a:spcBef>
          <a:spcPts val="400"/>
        </a:spcBef>
        <a:buSzPct val="100000"/>
        <a:buChar char="»"/>
        <a:defRPr sz="2000" b="1">
          <a:latin typeface="+mn-lt"/>
          <a:ea typeface="+mn-ea"/>
          <a:cs typeface="+mn-cs"/>
          <a:sym typeface="Helvetica"/>
        </a:defRPr>
      </a:lvl5pPr>
      <a:lvl6pPr marL="2514600" indent="-228600">
        <a:spcBef>
          <a:spcPts val="400"/>
        </a:spcBef>
        <a:buSzPct val="100000"/>
        <a:buChar char="•"/>
        <a:defRPr sz="2000" b="1">
          <a:latin typeface="+mn-lt"/>
          <a:ea typeface="+mn-ea"/>
          <a:cs typeface="+mn-cs"/>
          <a:sym typeface="Helvetica"/>
        </a:defRPr>
      </a:lvl6pPr>
      <a:lvl7pPr marL="2971800" indent="-228600">
        <a:spcBef>
          <a:spcPts val="400"/>
        </a:spcBef>
        <a:buSzPct val="100000"/>
        <a:buChar char="•"/>
        <a:defRPr sz="2000" b="1">
          <a:latin typeface="+mn-lt"/>
          <a:ea typeface="+mn-ea"/>
          <a:cs typeface="+mn-cs"/>
          <a:sym typeface="Helvetica"/>
        </a:defRPr>
      </a:lvl7pPr>
      <a:lvl8pPr marL="3429000" indent="-228600">
        <a:spcBef>
          <a:spcPts val="400"/>
        </a:spcBef>
        <a:buSzPct val="100000"/>
        <a:buChar char="•"/>
        <a:defRPr sz="2000" b="1">
          <a:latin typeface="+mn-lt"/>
          <a:ea typeface="+mn-ea"/>
          <a:cs typeface="+mn-cs"/>
          <a:sym typeface="Helvetica"/>
        </a:defRPr>
      </a:lvl8pPr>
      <a:lvl9pPr marL="3886200" indent="-228600">
        <a:spcBef>
          <a:spcPts val="400"/>
        </a:spcBef>
        <a:buSzPct val="100000"/>
        <a:buChar char="•"/>
        <a:defRPr sz="2000" b="1">
          <a:latin typeface="+mn-lt"/>
          <a:ea typeface="+mn-ea"/>
          <a:cs typeface="+mn-cs"/>
          <a:sym typeface="Helvetica"/>
        </a:defRPr>
      </a:lvl9pPr>
    </p:bodyStyle>
    <p:otherStyle>
      <a:lvl1pPr algn="ctr">
        <a:defRPr sz="1000" b="1">
          <a:solidFill>
            <a:schemeClr val="tx1"/>
          </a:solidFill>
          <a:latin typeface="+mn-lt"/>
          <a:ea typeface="+mn-ea"/>
          <a:cs typeface="+mn-cs"/>
          <a:sym typeface="Helvetica"/>
        </a:defRPr>
      </a:lvl1pPr>
      <a:lvl2pPr indent="457200" algn="ctr">
        <a:defRPr sz="1000" b="1">
          <a:solidFill>
            <a:schemeClr val="tx1"/>
          </a:solidFill>
          <a:latin typeface="+mn-lt"/>
          <a:ea typeface="+mn-ea"/>
          <a:cs typeface="+mn-cs"/>
          <a:sym typeface="Helvetica"/>
        </a:defRPr>
      </a:lvl2pPr>
      <a:lvl3pPr indent="914400" algn="ctr">
        <a:defRPr sz="1000" b="1">
          <a:solidFill>
            <a:schemeClr val="tx1"/>
          </a:solidFill>
          <a:latin typeface="+mn-lt"/>
          <a:ea typeface="+mn-ea"/>
          <a:cs typeface="+mn-cs"/>
          <a:sym typeface="Helvetica"/>
        </a:defRPr>
      </a:lvl3pPr>
      <a:lvl4pPr indent="1371600" algn="ctr">
        <a:defRPr sz="1000" b="1">
          <a:solidFill>
            <a:schemeClr val="tx1"/>
          </a:solidFill>
          <a:latin typeface="+mn-lt"/>
          <a:ea typeface="+mn-ea"/>
          <a:cs typeface="+mn-cs"/>
          <a:sym typeface="Helvetica"/>
        </a:defRPr>
      </a:lvl4pPr>
      <a:lvl5pPr indent="1828800" algn="ctr">
        <a:defRPr sz="1000" b="1">
          <a:solidFill>
            <a:schemeClr val="tx1"/>
          </a:solidFill>
          <a:latin typeface="+mn-lt"/>
          <a:ea typeface="+mn-ea"/>
          <a:cs typeface="+mn-cs"/>
          <a:sym typeface="Helvetica"/>
        </a:defRPr>
      </a:lvl5pPr>
      <a:lvl6pPr indent="2286000" algn="ctr">
        <a:defRPr sz="1000" b="1">
          <a:solidFill>
            <a:schemeClr val="tx1"/>
          </a:solidFill>
          <a:latin typeface="+mn-lt"/>
          <a:ea typeface="+mn-ea"/>
          <a:cs typeface="+mn-cs"/>
          <a:sym typeface="Helvetica"/>
        </a:defRPr>
      </a:lvl6pPr>
      <a:lvl7pPr indent="2743200" algn="ctr">
        <a:defRPr sz="1000" b="1">
          <a:solidFill>
            <a:schemeClr val="tx1"/>
          </a:solidFill>
          <a:latin typeface="+mn-lt"/>
          <a:ea typeface="+mn-ea"/>
          <a:cs typeface="+mn-cs"/>
          <a:sym typeface="Helvetica"/>
        </a:defRPr>
      </a:lvl7pPr>
      <a:lvl8pPr indent="3200400" algn="ctr">
        <a:defRPr sz="1000" b="1">
          <a:solidFill>
            <a:schemeClr val="tx1"/>
          </a:solidFill>
          <a:latin typeface="+mn-lt"/>
          <a:ea typeface="+mn-ea"/>
          <a:cs typeface="+mn-cs"/>
          <a:sym typeface="Helvetica"/>
        </a:defRPr>
      </a:lvl8pPr>
      <a:lvl9pPr indent="3657600" algn="ctr">
        <a:defRPr sz="1000" b="1">
          <a:solidFill>
            <a:schemeClr val="tx1"/>
          </a:solid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563738" y="4869511"/>
            <a:ext cx="9663377" cy="393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85000"/>
              </a:lnSpc>
              <a:defRPr sz="2300" b="1" spc="-91"/>
            </a:lvl1pPr>
          </a:lstStyle>
          <a:p>
            <a:pPr lvl="0">
              <a:defRPr sz="1800" b="0" spc="0"/>
            </a:pPr>
            <a:r>
              <a:rPr lang="en-US" sz="2300" b="1" spc="-91" dirty="0" smtClean="0"/>
              <a:t>Searching</a:t>
            </a:r>
            <a:endParaRPr sz="2300" b="1" spc="-91" dirty="0"/>
          </a:p>
        </p:txBody>
      </p:sp>
      <p:sp>
        <p:nvSpPr>
          <p:cNvPr id="20" name="Shape 20"/>
          <p:cNvSpPr/>
          <p:nvPr/>
        </p:nvSpPr>
        <p:spPr>
          <a:xfrm>
            <a:off x="567916" y="5264483"/>
            <a:ext cx="1153391" cy="28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lnSpc>
                <a:spcPct val="85000"/>
              </a:lnSpc>
            </a:pPr>
            <a:r>
              <a:rPr sz="1500" spc="-59" dirty="0">
                <a:latin typeface="Helvetica Light"/>
                <a:ea typeface="Helvetica Light"/>
                <a:cs typeface="Helvetica Light"/>
                <a:sym typeface="Helvetica Light"/>
              </a:rPr>
              <a:t>Elevator </a:t>
            </a:r>
            <a:r>
              <a:rPr sz="1500" spc="-59" dirty="0" smtClean="0">
                <a:latin typeface="Helvetica Light"/>
                <a:ea typeface="Helvetica Light"/>
                <a:cs typeface="Helvetica Light"/>
                <a:sym typeface="Helvetica Light"/>
              </a:rPr>
              <a:t>pitch</a:t>
            </a:r>
            <a:endParaRPr sz="1500" spc="-59" dirty="0"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pSp>
        <p:nvGrpSpPr>
          <p:cNvPr id="25" name="Group 25"/>
          <p:cNvGrpSpPr/>
          <p:nvPr/>
        </p:nvGrpSpPr>
        <p:grpSpPr>
          <a:xfrm>
            <a:off x="3659805" y="3139762"/>
            <a:ext cx="4595644" cy="496048"/>
            <a:chOff x="-200442" y="327780"/>
            <a:chExt cx="4595642" cy="496047"/>
          </a:xfrm>
        </p:grpSpPr>
        <p:sp>
          <p:nvSpPr>
            <p:cNvPr id="21" name="Shape 21"/>
            <p:cNvSpPr/>
            <p:nvPr/>
          </p:nvSpPr>
          <p:spPr>
            <a:xfrm>
              <a:off x="0" y="327780"/>
              <a:ext cx="92396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 b="1" spc="-96">
                  <a:solidFill>
                    <a:srgbClr val="054D7E"/>
                  </a:solidFill>
                </a:defRPr>
              </a:lvl1pPr>
            </a:lstStyle>
            <a:p>
              <a:pPr lvl="0">
                <a:defRPr sz="1800" b="0" spc="0">
                  <a:solidFill>
                    <a:srgbClr val="000000"/>
                  </a:solidFill>
                </a:defRPr>
              </a:pPr>
              <a:endParaRPr sz="2400" b="1" spc="-96" dirty="0">
                <a:solidFill>
                  <a:srgbClr val="054D7E"/>
                </a:solidFill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-200442" y="466279"/>
              <a:ext cx="2523126" cy="184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pc="-72">
                  <a:solidFill>
                    <a:srgbClr val="A7A7A7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pc="0">
                  <a:solidFill>
                    <a:srgbClr val="000000"/>
                  </a:solidFill>
                </a:defRPr>
              </a:pP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Serching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- we will find what you need!</a:t>
              </a:r>
              <a:endParaRPr sz="1200" spc="-72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Shape 24"/>
            <p:cNvSpPr/>
            <p:nvPr/>
          </p:nvSpPr>
          <p:spPr>
            <a:xfrm rot="2700000">
              <a:off x="3369806" y="-201566"/>
              <a:ext cx="217455" cy="1833332"/>
            </a:xfrm>
            <a:prstGeom prst="roundRect">
              <a:avLst>
                <a:gd name="adj" fmla="val 50000"/>
              </a:avLst>
            </a:prstGeom>
            <a:solidFill>
              <a:srgbClr val="ECF0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26" name="Shape 26"/>
          <p:cNvSpPr/>
          <p:nvPr/>
        </p:nvSpPr>
        <p:spPr>
          <a:xfrm>
            <a:off x="600595" y="6417063"/>
            <a:ext cx="589585" cy="130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5000"/>
              </a:lnSpc>
              <a:defRPr sz="1000" spc="-39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 spc="0"/>
            </a:pPr>
            <a:r>
              <a:rPr lang="ru-RU" sz="1000" spc="-39" dirty="0" smtClean="0"/>
              <a:t>Киев</a:t>
            </a:r>
            <a:r>
              <a:rPr sz="1000" spc="-39" dirty="0" smtClean="0"/>
              <a:t>, 201</a:t>
            </a:r>
            <a:r>
              <a:rPr lang="ru-RU" sz="1000" spc="-39" dirty="0" smtClean="0"/>
              <a:t>6</a:t>
            </a:r>
            <a:endParaRPr sz="1000" spc="-39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25" y="110221"/>
            <a:ext cx="1010000" cy="101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62709" y="2665562"/>
            <a:ext cx="287259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Social Network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661011" y="3757619"/>
            <a:ext cx="545956" cy="22248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B0F0"/>
            </a:solidFill>
            <a:tailEnd type="oval"/>
          </a:ln>
        </p:spPr>
        <p:txBody>
          <a:bodyPr lIns="0" tIns="0" rIns="0" bIns="0"/>
          <a:lstStyle/>
          <a:p>
            <a:pPr lvl="0" defTabSz="457200">
              <a:defRPr sz="1200"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272489" y="3054126"/>
            <a:ext cx="2894051" cy="717271"/>
          </a:xfrm>
          <a:prstGeom prst="rect">
            <a:avLst/>
          </a:prstGeom>
          <a:solidFill>
            <a:srgbClr val="00B0F0"/>
          </a:solidFill>
          <a:ln w="635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idx="4294967295"/>
          </p:nvPr>
        </p:nvSpPr>
        <p:spPr>
          <a:xfrm>
            <a:off x="241300" y="536576"/>
            <a:ext cx="9446801" cy="521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b="0"/>
            </a:pPr>
            <a:r>
              <a:rPr sz="2000" b="1"/>
              <a:t>Что привносит проект на рынок?</a:t>
            </a:r>
          </a:p>
        </p:txBody>
      </p:sp>
      <p:grpSp>
        <p:nvGrpSpPr>
          <p:cNvPr id="44" name="Group 44"/>
          <p:cNvGrpSpPr/>
          <p:nvPr/>
        </p:nvGrpSpPr>
        <p:grpSpPr>
          <a:xfrm>
            <a:off x="5994272" y="388940"/>
            <a:ext cx="3268134" cy="596369"/>
            <a:chOff x="0" y="0"/>
            <a:chExt cx="3268133" cy="596368"/>
          </a:xfrm>
        </p:grpSpPr>
        <p:sp>
          <p:nvSpPr>
            <p:cNvPr id="41" name="Shape 41"/>
            <p:cNvSpPr/>
            <p:nvPr/>
          </p:nvSpPr>
          <p:spPr>
            <a:xfrm>
              <a:off x="-1" y="0"/>
              <a:ext cx="3268135" cy="596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0800"/>
                  </a:lnTo>
                  <a:lnTo>
                    <a:pt x="1962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DEAD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000">
                  <a:solidFill>
                    <a:srgbClr val="E46C0A"/>
                  </a:solidFill>
                </a:defRPr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2969948" y="298184"/>
              <a:ext cx="298185" cy="298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000">
                  <a:solidFill>
                    <a:srgbClr val="E46C0A"/>
                  </a:solidFill>
                </a:defRPr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-1" y="0"/>
              <a:ext cx="3268135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/>
              <a:r>
                <a:rPr sz="1000" b="1" dirty="0" err="1">
                  <a:solidFill>
                    <a:srgbClr val="E46C0A"/>
                  </a:solidFill>
                </a:rPr>
                <a:t>Указание</a:t>
              </a:r>
              <a:r>
                <a:rPr sz="1000" b="1" dirty="0">
                  <a:solidFill>
                    <a:srgbClr val="E46C0A"/>
                  </a:solidFill>
                </a:rPr>
                <a:t>: </a:t>
              </a:r>
              <a:r>
                <a:rPr sz="1000" dirty="0" err="1">
                  <a:solidFill>
                    <a:srgbClr val="E46C0A"/>
                  </a:solidFill>
                </a:rPr>
                <a:t>на</a:t>
              </a:r>
              <a:r>
                <a:rPr sz="1000" dirty="0">
                  <a:solidFill>
                    <a:srgbClr val="E46C0A"/>
                  </a:solidFill>
                </a:rPr>
                <a:t> </a:t>
              </a:r>
              <a:r>
                <a:rPr sz="1000" dirty="0" err="1">
                  <a:solidFill>
                    <a:srgbClr val="E46C0A"/>
                  </a:solidFill>
                </a:rPr>
                <a:t>слайде</a:t>
              </a:r>
              <a:r>
                <a:rPr sz="1000" dirty="0">
                  <a:solidFill>
                    <a:srgbClr val="E46C0A"/>
                  </a:solidFill>
                </a:rPr>
                <a:t> </a:t>
              </a:r>
              <a:r>
                <a:rPr sz="1000" dirty="0" err="1">
                  <a:solidFill>
                    <a:srgbClr val="E46C0A"/>
                  </a:solidFill>
                </a:rPr>
                <a:t>описывается</a:t>
              </a:r>
              <a:r>
                <a:rPr sz="1000" dirty="0">
                  <a:solidFill>
                    <a:srgbClr val="E46C0A"/>
                  </a:solidFill>
                </a:rPr>
                <a:t> </a:t>
              </a:r>
              <a:r>
                <a:rPr sz="1000" dirty="0" err="1">
                  <a:solidFill>
                    <a:srgbClr val="E46C0A"/>
                  </a:solidFill>
                </a:rPr>
                <a:t>положение</a:t>
              </a:r>
              <a:r>
                <a:rPr sz="1000" dirty="0">
                  <a:solidFill>
                    <a:srgbClr val="E46C0A"/>
                  </a:solidFill>
                </a:rPr>
                <a:t> </a:t>
              </a:r>
              <a:r>
                <a:rPr sz="1000" dirty="0" err="1">
                  <a:solidFill>
                    <a:srgbClr val="E46C0A"/>
                  </a:solidFill>
                </a:rPr>
                <a:t>проекта</a:t>
              </a:r>
              <a:r>
                <a:rPr sz="1000" dirty="0">
                  <a:solidFill>
                    <a:srgbClr val="E46C0A"/>
                  </a:solidFill>
                </a:rPr>
                <a:t> </a:t>
              </a:r>
              <a:r>
                <a:rPr sz="1000" dirty="0" err="1">
                  <a:solidFill>
                    <a:srgbClr val="E46C0A"/>
                  </a:solidFill>
                </a:rPr>
                <a:t>на</a:t>
              </a:r>
              <a:r>
                <a:rPr sz="1000" dirty="0">
                  <a:solidFill>
                    <a:srgbClr val="E46C0A"/>
                  </a:solidFill>
                </a:rPr>
                <a:t> </a:t>
              </a:r>
              <a:r>
                <a:rPr sz="1000" dirty="0" err="1">
                  <a:solidFill>
                    <a:srgbClr val="E46C0A"/>
                  </a:solidFill>
                </a:rPr>
                <a:t>существующем</a:t>
              </a:r>
              <a:r>
                <a:rPr sz="1000" dirty="0">
                  <a:solidFill>
                    <a:srgbClr val="E46C0A"/>
                  </a:solidFill>
                </a:rPr>
                <a:t> </a:t>
              </a:r>
              <a:r>
                <a:rPr sz="1000" dirty="0" err="1">
                  <a:solidFill>
                    <a:srgbClr val="E46C0A"/>
                  </a:solidFill>
                </a:rPr>
                <a:t>или</a:t>
              </a:r>
              <a:r>
                <a:rPr sz="1000" dirty="0">
                  <a:solidFill>
                    <a:srgbClr val="E46C0A"/>
                  </a:solidFill>
                </a:rPr>
                <a:t> </a:t>
              </a:r>
              <a:r>
                <a:rPr sz="1000" dirty="0" err="1">
                  <a:solidFill>
                    <a:srgbClr val="E46C0A"/>
                  </a:solidFill>
                </a:rPr>
                <a:t>новом</a:t>
              </a:r>
              <a:r>
                <a:rPr sz="1000" dirty="0">
                  <a:solidFill>
                    <a:srgbClr val="E46C0A"/>
                  </a:solidFill>
                </a:rPr>
                <a:t> </a:t>
              </a:r>
              <a:r>
                <a:rPr sz="1000" dirty="0" err="1">
                  <a:solidFill>
                    <a:srgbClr val="E46C0A"/>
                  </a:solidFill>
                </a:rPr>
                <a:t>рынке</a:t>
              </a:r>
              <a:endParaRPr dirty="0">
                <a:solidFill>
                  <a:srgbClr val="FFFFFF"/>
                </a:solidFill>
              </a:endParaRPr>
            </a:p>
          </p:txBody>
        </p:sp>
      </p:grpSp>
      <p:sp>
        <p:nvSpPr>
          <p:cNvPr id="45" name="Shape 45"/>
          <p:cNvSpPr/>
          <p:nvPr/>
        </p:nvSpPr>
        <p:spPr>
          <a:xfrm>
            <a:off x="370046" y="2152149"/>
            <a:ext cx="245004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b="1"/>
            </a:lvl1pPr>
          </a:lstStyle>
          <a:p>
            <a:pPr lvl="0">
              <a:defRPr b="0"/>
            </a:pPr>
            <a:r>
              <a:rPr b="1"/>
              <a:t>Миссия и видение</a:t>
            </a:r>
          </a:p>
        </p:txBody>
      </p:sp>
      <p:sp>
        <p:nvSpPr>
          <p:cNvPr id="46" name="Shape 46"/>
          <p:cNvSpPr/>
          <p:nvPr/>
        </p:nvSpPr>
        <p:spPr>
          <a:xfrm>
            <a:off x="367430" y="1409978"/>
            <a:ext cx="141055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b="1"/>
            </a:lvl1pPr>
          </a:lstStyle>
          <a:p>
            <a:pPr lvl="0">
              <a:defRPr b="0"/>
            </a:pPr>
            <a:r>
              <a:rPr b="1"/>
              <a:t>Проект</a:t>
            </a:r>
          </a:p>
        </p:txBody>
      </p:sp>
      <p:sp>
        <p:nvSpPr>
          <p:cNvPr id="47" name="Shape 47"/>
          <p:cNvSpPr/>
          <p:nvPr/>
        </p:nvSpPr>
        <p:spPr>
          <a:xfrm>
            <a:off x="2729577" y="1487199"/>
            <a:ext cx="7863823" cy="152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26262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ru-RU" sz="1100" dirty="0" smtClean="0">
                <a:solidFill>
                  <a:srgbClr val="262626"/>
                </a:solidFill>
              </a:rPr>
              <a:t>Социальная сеть для обеспечения совместного времяпровождения</a:t>
            </a:r>
            <a:endParaRPr sz="1100" dirty="0">
              <a:solidFill>
                <a:srgbClr val="262626"/>
              </a:solidFill>
            </a:endParaRPr>
          </a:p>
        </p:txBody>
      </p:sp>
      <p:sp>
        <p:nvSpPr>
          <p:cNvPr id="48" name="Shape 48"/>
          <p:cNvSpPr/>
          <p:nvPr/>
        </p:nvSpPr>
        <p:spPr>
          <a:xfrm>
            <a:off x="1370312" y="5020375"/>
            <a:ext cx="2783549" cy="225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26262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ru-RU" sz="1100" b="1" dirty="0" smtClean="0"/>
              <a:t>Удобство и простота использования</a:t>
            </a:r>
            <a:endParaRPr sz="1100" b="1" dirty="0">
              <a:solidFill>
                <a:srgbClr val="262626"/>
              </a:solidFill>
            </a:endParaRPr>
          </a:p>
        </p:txBody>
      </p:sp>
      <p:sp>
        <p:nvSpPr>
          <p:cNvPr id="49" name="Shape 49"/>
          <p:cNvSpPr/>
          <p:nvPr/>
        </p:nvSpPr>
        <p:spPr>
          <a:xfrm>
            <a:off x="363426" y="3139366"/>
            <a:ext cx="3008142" cy="530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FFFFFF"/>
                </a:solidFill>
              </a:rPr>
              <a:t>Решаемые проектом проблемы</a:t>
            </a:r>
          </a:p>
        </p:txBody>
      </p:sp>
      <p:sp>
        <p:nvSpPr>
          <p:cNvPr id="50" name="Shape 50"/>
          <p:cNvSpPr/>
          <p:nvPr/>
        </p:nvSpPr>
        <p:spPr>
          <a:xfrm>
            <a:off x="1387782" y="5896412"/>
            <a:ext cx="2783549" cy="238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/>
          <a:p>
            <a:pPr lvl="0">
              <a:lnSpc>
                <a:spcPct val="90000"/>
              </a:lnSpc>
            </a:pPr>
            <a:endParaRPr sz="1200" dirty="0">
              <a:solidFill>
                <a:srgbClr val="262626"/>
              </a:solidFill>
            </a:endParaRPr>
          </a:p>
        </p:txBody>
      </p:sp>
      <p:sp>
        <p:nvSpPr>
          <p:cNvPr id="51" name="Shape 51"/>
          <p:cNvSpPr/>
          <p:nvPr/>
        </p:nvSpPr>
        <p:spPr>
          <a:xfrm>
            <a:off x="1369554" y="4169516"/>
            <a:ext cx="2783549" cy="405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/>
          <a:p>
            <a:pPr lvl="0">
              <a:lnSpc>
                <a:spcPct val="90000"/>
              </a:lnSpc>
            </a:pPr>
            <a:r>
              <a:rPr lang="ru-RU" sz="1200" dirty="0" smtClean="0">
                <a:solidFill>
                  <a:srgbClr val="262626"/>
                </a:solidFill>
              </a:rPr>
              <a:t>Большой спектр предоставленного функционала</a:t>
            </a:r>
            <a:endParaRPr sz="1200" dirty="0">
              <a:solidFill>
                <a:srgbClr val="262626"/>
              </a:solidFill>
            </a:endParaRPr>
          </a:p>
        </p:txBody>
      </p:sp>
      <p:sp>
        <p:nvSpPr>
          <p:cNvPr id="52" name="Shape 52"/>
          <p:cNvSpPr/>
          <p:nvPr/>
        </p:nvSpPr>
        <p:spPr>
          <a:xfrm>
            <a:off x="4641043" y="4261482"/>
            <a:ext cx="4737057" cy="225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36000" rIns="36000" bIns="36000" anchor="ctr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26262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ru-RU" sz="1100" dirty="0" smtClean="0"/>
              <a:t>Выбор категорий по интересам объявлений и работы с ними  </a:t>
            </a:r>
            <a:endParaRPr sz="1100" dirty="0">
              <a:solidFill>
                <a:srgbClr val="262626"/>
              </a:solidFill>
            </a:endParaRPr>
          </a:p>
        </p:txBody>
      </p:sp>
      <p:sp>
        <p:nvSpPr>
          <p:cNvPr id="53" name="Shape 53"/>
          <p:cNvSpPr/>
          <p:nvPr/>
        </p:nvSpPr>
        <p:spPr>
          <a:xfrm>
            <a:off x="4641043" y="5064708"/>
            <a:ext cx="4870709" cy="225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36000" rIns="36000" bIns="36000" anchor="ctr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26262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ru-RU" sz="1100" dirty="0" smtClean="0"/>
              <a:t>Интуитивно понятный интерфейс </a:t>
            </a:r>
            <a:endParaRPr sz="1100" dirty="0">
              <a:solidFill>
                <a:srgbClr val="262626"/>
              </a:solidFill>
            </a:endParaRPr>
          </a:p>
        </p:txBody>
      </p:sp>
      <p:sp>
        <p:nvSpPr>
          <p:cNvPr id="54" name="Shape 54"/>
          <p:cNvSpPr/>
          <p:nvPr/>
        </p:nvSpPr>
        <p:spPr>
          <a:xfrm>
            <a:off x="4659271" y="5869930"/>
            <a:ext cx="4852481" cy="225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36000" rIns="36000" bIns="36000" anchor="ctr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26262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ru-RU" sz="1100" dirty="0" smtClean="0"/>
              <a:t>Быстрый поиск нужного контента для пользователя </a:t>
            </a:r>
            <a:endParaRPr sz="1100" dirty="0">
              <a:solidFill>
                <a:srgbClr val="262626"/>
              </a:solidFill>
            </a:endParaRPr>
          </a:p>
        </p:txBody>
      </p:sp>
      <p:sp>
        <p:nvSpPr>
          <p:cNvPr id="55" name="Shape 55"/>
          <p:cNvSpPr/>
          <p:nvPr/>
        </p:nvSpPr>
        <p:spPr>
          <a:xfrm>
            <a:off x="2664069" y="1294272"/>
            <a:ext cx="6919545" cy="515549"/>
          </a:xfrm>
          <a:prstGeom prst="rect">
            <a:avLst/>
          </a:prstGeom>
          <a:ln w="635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6" name="Shape 56"/>
          <p:cNvSpPr/>
          <p:nvPr/>
        </p:nvSpPr>
        <p:spPr>
          <a:xfrm>
            <a:off x="2729577" y="2138900"/>
            <a:ext cx="6854037" cy="304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26262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ru-RU" sz="1100" dirty="0" smtClean="0"/>
              <a:t> Приложение должно стать удобным и эффективным средством для нахождение компании по заданным критериям. </a:t>
            </a:r>
            <a:endParaRPr sz="1100" dirty="0">
              <a:solidFill>
                <a:srgbClr val="262626"/>
              </a:solidFill>
            </a:endParaRPr>
          </a:p>
        </p:txBody>
      </p:sp>
      <p:sp>
        <p:nvSpPr>
          <p:cNvPr id="57" name="Shape 57"/>
          <p:cNvSpPr/>
          <p:nvPr/>
        </p:nvSpPr>
        <p:spPr>
          <a:xfrm>
            <a:off x="2664069" y="2001814"/>
            <a:ext cx="6919545" cy="550178"/>
          </a:xfrm>
          <a:prstGeom prst="rect">
            <a:avLst/>
          </a:prstGeom>
          <a:ln w="635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8" name="Shape 58"/>
          <p:cNvSpPr/>
          <p:nvPr/>
        </p:nvSpPr>
        <p:spPr>
          <a:xfrm>
            <a:off x="1227100" y="4090529"/>
            <a:ext cx="2894051" cy="567487"/>
          </a:xfrm>
          <a:prstGeom prst="rect">
            <a:avLst/>
          </a:prstGeom>
          <a:ln w="25400">
            <a:solidFill>
              <a:srgbClr val="00B0F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9" name="Shape 59"/>
          <p:cNvSpPr/>
          <p:nvPr/>
        </p:nvSpPr>
        <p:spPr>
          <a:xfrm>
            <a:off x="1227100" y="4893492"/>
            <a:ext cx="2894051" cy="567487"/>
          </a:xfrm>
          <a:prstGeom prst="rect">
            <a:avLst/>
          </a:prstGeom>
          <a:ln w="25400">
            <a:solidFill>
              <a:srgbClr val="00B0F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0" name="Shape 60"/>
          <p:cNvSpPr/>
          <p:nvPr/>
        </p:nvSpPr>
        <p:spPr>
          <a:xfrm>
            <a:off x="1227100" y="5696455"/>
            <a:ext cx="2894051" cy="567487"/>
          </a:xfrm>
          <a:prstGeom prst="rect">
            <a:avLst/>
          </a:prstGeom>
          <a:ln w="25400">
            <a:solidFill>
              <a:srgbClr val="00B0F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1" name="Shape 61"/>
          <p:cNvSpPr/>
          <p:nvPr/>
        </p:nvSpPr>
        <p:spPr>
          <a:xfrm>
            <a:off x="653090" y="5176246"/>
            <a:ext cx="514253" cy="1"/>
          </a:xfrm>
          <a:prstGeom prst="line">
            <a:avLst/>
          </a:prstGeom>
          <a:ln w="25400">
            <a:solidFill>
              <a:srgbClr val="00B0F0"/>
            </a:solidFill>
            <a:tailEnd type="oval"/>
          </a:ln>
        </p:spPr>
        <p:txBody>
          <a:bodyPr lIns="0" tIns="0" rIns="0" bIns="0"/>
          <a:lstStyle/>
          <a:p>
            <a:pPr lvl="0" defTabSz="457200">
              <a:defRPr sz="1200"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653090" y="4370202"/>
            <a:ext cx="514253" cy="1"/>
          </a:xfrm>
          <a:prstGeom prst="line">
            <a:avLst/>
          </a:prstGeom>
          <a:ln w="25400">
            <a:solidFill>
              <a:srgbClr val="00B0F0"/>
            </a:solidFill>
            <a:tailEnd type="oval"/>
          </a:ln>
        </p:spPr>
        <p:txBody>
          <a:bodyPr lIns="0" tIns="0" rIns="0" bIns="0"/>
          <a:lstStyle/>
          <a:p>
            <a:pPr lvl="0" defTabSz="457200">
              <a:defRPr sz="1200"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4609091" y="4090529"/>
            <a:ext cx="4743339" cy="567487"/>
          </a:xfrm>
          <a:prstGeom prst="rect">
            <a:avLst/>
          </a:prstGeom>
          <a:ln w="25400">
            <a:solidFill>
              <a:srgbClr val="00B0F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4" name="Shape 64"/>
          <p:cNvSpPr/>
          <p:nvPr/>
        </p:nvSpPr>
        <p:spPr>
          <a:xfrm>
            <a:off x="4609091" y="4893492"/>
            <a:ext cx="4743339" cy="567487"/>
          </a:xfrm>
          <a:prstGeom prst="rect">
            <a:avLst/>
          </a:prstGeom>
          <a:ln w="25400">
            <a:solidFill>
              <a:srgbClr val="00B0F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5" name="Shape 65"/>
          <p:cNvSpPr/>
          <p:nvPr/>
        </p:nvSpPr>
        <p:spPr>
          <a:xfrm>
            <a:off x="4609091" y="5697341"/>
            <a:ext cx="4743339" cy="567487"/>
          </a:xfrm>
          <a:prstGeom prst="rect">
            <a:avLst/>
          </a:prstGeom>
          <a:ln w="25400">
            <a:solidFill>
              <a:srgbClr val="00B0F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6" name="Shape 66"/>
          <p:cNvSpPr/>
          <p:nvPr/>
        </p:nvSpPr>
        <p:spPr>
          <a:xfrm>
            <a:off x="4171331" y="4370202"/>
            <a:ext cx="412090" cy="1"/>
          </a:xfrm>
          <a:prstGeom prst="line">
            <a:avLst/>
          </a:prstGeom>
          <a:ln w="25400">
            <a:solidFill>
              <a:srgbClr val="00B0F0"/>
            </a:solidFill>
            <a:headEnd type="triangle" len="sm"/>
            <a:tailEnd type="arrow"/>
          </a:ln>
        </p:spPr>
        <p:txBody>
          <a:bodyPr lIns="0" tIns="0" rIns="0" bIns="0"/>
          <a:lstStyle/>
          <a:p>
            <a:pPr lvl="0" defTabSz="457200">
              <a:defRPr sz="1200"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4171331" y="5177235"/>
            <a:ext cx="412090" cy="1"/>
          </a:xfrm>
          <a:prstGeom prst="line">
            <a:avLst/>
          </a:prstGeom>
          <a:ln w="25400">
            <a:solidFill>
              <a:srgbClr val="00B0F0"/>
            </a:solidFill>
            <a:headEnd type="triangle" len="sm"/>
            <a:tailEnd type="arrow"/>
          </a:ln>
        </p:spPr>
        <p:txBody>
          <a:bodyPr lIns="0" tIns="0" rIns="0" bIns="0"/>
          <a:lstStyle/>
          <a:p>
            <a:pPr lvl="0" defTabSz="457200">
              <a:defRPr sz="1200"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4171331" y="5982456"/>
            <a:ext cx="412090" cy="1"/>
          </a:xfrm>
          <a:prstGeom prst="line">
            <a:avLst/>
          </a:prstGeom>
          <a:ln w="25400">
            <a:solidFill>
              <a:srgbClr val="00B0F0"/>
            </a:solidFill>
            <a:headEnd type="triangle" len="sm"/>
            <a:tailEnd type="arrow"/>
          </a:ln>
        </p:spPr>
        <p:txBody>
          <a:bodyPr lIns="0" tIns="0" rIns="0" bIns="0"/>
          <a:lstStyle/>
          <a:p>
            <a:pPr lvl="0" defTabSz="457200">
              <a:defRPr sz="1200"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369554" y="5795533"/>
            <a:ext cx="190118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Эффективность</a:t>
            </a:r>
            <a:r>
              <a:rPr kumimoji="0" lang="ru-RU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</a:t>
            </a:r>
            <a:endParaRPr kumimoji="0" lang="ru-RU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xfrm>
            <a:off x="9386075" y="6373628"/>
            <a:ext cx="397193" cy="152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lvl="0">
              <a:defRPr sz="1800" b="0"/>
            </a:pPr>
            <a:fld id="{86CB4B4D-7CA3-9044-876B-883B54F8677D}" type="slidenum">
              <a:rPr sz="1000" b="1"/>
              <a:t>3</a:t>
            </a:fld>
            <a:endParaRPr sz="1000" b="1"/>
          </a:p>
        </p:txBody>
      </p:sp>
      <p:sp>
        <p:nvSpPr>
          <p:cNvPr id="30" name="Shape 30"/>
          <p:cNvSpPr>
            <a:spLocks noGrp="1"/>
          </p:cNvSpPr>
          <p:nvPr>
            <p:ph type="body" idx="4294967295"/>
          </p:nvPr>
        </p:nvSpPr>
        <p:spPr>
          <a:xfrm>
            <a:off x="241300" y="536576"/>
            <a:ext cx="9446801" cy="521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b="0"/>
            </a:pPr>
            <a:r>
              <a:rPr sz="2000" b="1" dirty="0" err="1"/>
              <a:t>Целевой</a:t>
            </a:r>
            <a:r>
              <a:rPr sz="2000" b="1" dirty="0"/>
              <a:t> </a:t>
            </a:r>
            <a:r>
              <a:rPr sz="2000" b="1" dirty="0" err="1"/>
              <a:t>рынок</a:t>
            </a:r>
            <a:r>
              <a:rPr sz="2000" b="1" dirty="0"/>
              <a:t> и </a:t>
            </a:r>
            <a:r>
              <a:rPr sz="2000" b="1" dirty="0" err="1"/>
              <a:t>его</a:t>
            </a:r>
            <a:r>
              <a:rPr sz="2000" b="1" dirty="0"/>
              <a:t> </a:t>
            </a:r>
            <a:r>
              <a:rPr sz="2000" b="1" dirty="0" err="1"/>
              <a:t>ключевые</a:t>
            </a:r>
            <a:r>
              <a:rPr sz="2000" b="1" dirty="0"/>
              <a:t> </a:t>
            </a:r>
            <a:r>
              <a:rPr sz="2000" b="1" dirty="0" err="1"/>
              <a:t>вызовы</a:t>
            </a:r>
            <a:endParaRPr sz="2000" b="1" dirty="0"/>
          </a:p>
        </p:txBody>
      </p:sp>
      <p:sp>
        <p:nvSpPr>
          <p:cNvPr id="31" name="Shape 31"/>
          <p:cNvSpPr/>
          <p:nvPr/>
        </p:nvSpPr>
        <p:spPr>
          <a:xfrm>
            <a:off x="805853" y="1863441"/>
            <a:ext cx="3454567" cy="574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>
            <a:lvl1pPr algn="ctr">
              <a:lnSpc>
                <a:spcPct val="80000"/>
              </a:lnSpc>
              <a:defRPr b="1"/>
            </a:lvl1pPr>
          </a:lstStyle>
          <a:p>
            <a:pPr lvl="0">
              <a:defRPr b="0"/>
            </a:pPr>
            <a:r>
              <a:rPr b="1" dirty="0" err="1"/>
              <a:t>Ключевой</a:t>
            </a:r>
            <a:r>
              <a:rPr b="1" dirty="0"/>
              <a:t> </a:t>
            </a:r>
            <a:r>
              <a:rPr b="1" dirty="0" err="1"/>
              <a:t>вывод</a:t>
            </a:r>
            <a:r>
              <a:rPr b="1" dirty="0"/>
              <a:t> о </a:t>
            </a:r>
            <a:r>
              <a:rPr b="1" dirty="0" err="1"/>
              <a:t>ситуации</a:t>
            </a:r>
            <a:r>
              <a:rPr b="1" dirty="0"/>
              <a:t> </a:t>
            </a:r>
            <a:r>
              <a:rPr b="1" dirty="0" err="1"/>
              <a:t>на</a:t>
            </a:r>
            <a:r>
              <a:rPr b="1" dirty="0"/>
              <a:t> </a:t>
            </a:r>
            <a:r>
              <a:rPr b="1" dirty="0" err="1"/>
              <a:t>целевом</a:t>
            </a:r>
            <a:r>
              <a:rPr b="1" dirty="0"/>
              <a:t> </a:t>
            </a:r>
            <a:r>
              <a:rPr b="1" dirty="0" err="1"/>
              <a:t>рынке</a:t>
            </a:r>
            <a:endParaRPr b="1" dirty="0"/>
          </a:p>
        </p:txBody>
      </p:sp>
      <p:sp>
        <p:nvSpPr>
          <p:cNvPr id="32" name="Shape 32"/>
          <p:cNvSpPr/>
          <p:nvPr/>
        </p:nvSpPr>
        <p:spPr>
          <a:xfrm>
            <a:off x="273179" y="2464958"/>
            <a:ext cx="451991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200"/>
            </a:lvl1pPr>
          </a:lstStyle>
          <a:p>
            <a:pPr lvl="0" algn="l">
              <a:defRPr sz="1800"/>
            </a:pPr>
            <a:r>
              <a:rPr lang="ru-RU" sz="1100" dirty="0"/>
              <a:t> </a:t>
            </a:r>
            <a:r>
              <a:rPr lang="ru-RU" sz="1100" dirty="0" smtClean="0"/>
              <a:t>          Исследование рынка показало, что существующие соц. Сети решают проблемы поиска знакомств с людьми по совместимости, знакомств с людьми, которые находятся ближе всего к вам, но не решают проблему поиска компании по событию. Существующие решение  не являются автоматизированными, удобными и эффективными. </a:t>
            </a:r>
            <a:endParaRPr sz="1100" dirty="0"/>
          </a:p>
        </p:txBody>
      </p:sp>
      <p:sp>
        <p:nvSpPr>
          <p:cNvPr id="33" name="Shape 33"/>
          <p:cNvSpPr/>
          <p:nvPr/>
        </p:nvSpPr>
        <p:spPr>
          <a:xfrm>
            <a:off x="5643181" y="1863114"/>
            <a:ext cx="3454568" cy="574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>
            <a:lvl1pPr algn="ctr">
              <a:lnSpc>
                <a:spcPct val="80000"/>
              </a:lnSpc>
              <a:defRPr b="1"/>
            </a:lvl1pPr>
          </a:lstStyle>
          <a:p>
            <a:pPr lvl="0">
              <a:defRPr b="0"/>
            </a:pPr>
            <a:r>
              <a:rPr b="1" dirty="0" err="1"/>
              <a:t>Ключевой</a:t>
            </a:r>
            <a:r>
              <a:rPr b="1" dirty="0"/>
              <a:t> </a:t>
            </a:r>
            <a:r>
              <a:rPr b="1" dirty="0" err="1"/>
              <a:t>вывод</a:t>
            </a:r>
            <a:r>
              <a:rPr b="1" dirty="0"/>
              <a:t> </a:t>
            </a:r>
            <a:r>
              <a:rPr b="1" dirty="0" err="1"/>
              <a:t>по</a:t>
            </a:r>
            <a:r>
              <a:rPr b="1" dirty="0"/>
              <a:t> </a:t>
            </a:r>
            <a:r>
              <a:rPr b="1" dirty="0" err="1"/>
              <a:t>ключевым</a:t>
            </a:r>
            <a:r>
              <a:rPr b="1" dirty="0"/>
              <a:t> </a:t>
            </a:r>
            <a:r>
              <a:rPr b="1" dirty="0" err="1"/>
              <a:t>вызовам</a:t>
            </a:r>
            <a:endParaRPr b="1" dirty="0"/>
          </a:p>
        </p:txBody>
      </p:sp>
      <p:sp>
        <p:nvSpPr>
          <p:cNvPr id="34" name="Shape 34"/>
          <p:cNvSpPr/>
          <p:nvPr/>
        </p:nvSpPr>
        <p:spPr>
          <a:xfrm>
            <a:off x="5044433" y="2464959"/>
            <a:ext cx="4519915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rPr sz="1200" dirty="0" err="1"/>
              <a:t>Проблемы</a:t>
            </a:r>
            <a:r>
              <a:rPr sz="1200" dirty="0"/>
              <a:t> и </a:t>
            </a:r>
            <a:r>
              <a:rPr sz="1200" dirty="0" err="1"/>
              <a:t>вызовы</a:t>
            </a:r>
            <a:r>
              <a:rPr sz="1200" dirty="0"/>
              <a:t> </a:t>
            </a:r>
            <a:r>
              <a:rPr sz="1200" dirty="0" err="1"/>
              <a:t>рынка</a:t>
            </a:r>
            <a:endParaRPr sz="1200" dirty="0"/>
          </a:p>
        </p:txBody>
      </p:sp>
      <p:sp>
        <p:nvSpPr>
          <p:cNvPr id="35" name="Shape 35"/>
          <p:cNvSpPr/>
          <p:nvPr/>
        </p:nvSpPr>
        <p:spPr>
          <a:xfrm flipV="1">
            <a:off x="4964700" y="2000677"/>
            <a:ext cx="1" cy="3691913"/>
          </a:xfrm>
          <a:prstGeom prst="line">
            <a:avLst/>
          </a:prstGeom>
          <a:ln w="25400">
            <a:solidFill>
              <a:srgbClr val="00B0F0"/>
            </a:solidFill>
          </a:ln>
        </p:spPr>
        <p:txBody>
          <a:bodyPr lIns="0" tIns="0" rIns="0" bIns="0"/>
          <a:lstStyle/>
          <a:p>
            <a:pPr lvl="0" defTabSz="457200">
              <a:defRPr sz="1200"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231942" y="2677991"/>
            <a:ext cx="4332405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sz="1100" dirty="0" smtClean="0">
                <a:solidFill>
                  <a:srgbClr val="000000"/>
                </a:solidFill>
              </a:rPr>
              <a:t>На данный момент, существующие решения являются слабо развиты : отсутствует эффективная поисковая система</a:t>
            </a:r>
            <a:r>
              <a:rPr lang="en-US" sz="1100" dirty="0" smtClean="0">
                <a:solidFill>
                  <a:srgbClr val="000000"/>
                </a:solidFill>
              </a:rPr>
              <a:t>;</a:t>
            </a:r>
            <a:r>
              <a:rPr lang="ru-RU" sz="1100" dirty="0" smtClean="0">
                <a:solidFill>
                  <a:srgbClr val="000000"/>
                </a:solidFill>
              </a:rPr>
              <a:t> отсутствует удобство использования</a:t>
            </a:r>
            <a:r>
              <a:rPr lang="en-US" sz="1100" dirty="0" smtClean="0">
                <a:solidFill>
                  <a:srgbClr val="000000"/>
                </a:solidFill>
              </a:rPr>
              <a:t>;</a:t>
            </a:r>
            <a:r>
              <a:rPr lang="ru-RU" sz="1100" dirty="0" smtClean="0">
                <a:solidFill>
                  <a:srgbClr val="000000"/>
                </a:solidFill>
              </a:rPr>
              <a:t> слабый функционал.  </a:t>
            </a:r>
            <a:endParaRPr kumimoji="0" lang="ru-RU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body" idx="4294967295"/>
          </p:nvPr>
        </p:nvSpPr>
        <p:spPr>
          <a:xfrm>
            <a:off x="229599" y="536576"/>
            <a:ext cx="9446802" cy="521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b="0"/>
            </a:pPr>
            <a:r>
              <a:rPr sz="2000" b="1"/>
              <a:t>Конкурентные преимущества и ключевые факторы успеха</a:t>
            </a:r>
          </a:p>
        </p:txBody>
      </p:sp>
      <p:sp>
        <p:nvSpPr>
          <p:cNvPr id="84" name="Shape 84"/>
          <p:cNvSpPr/>
          <p:nvPr/>
        </p:nvSpPr>
        <p:spPr>
          <a:xfrm>
            <a:off x="930804" y="1633888"/>
            <a:ext cx="3632730" cy="1698521"/>
          </a:xfrm>
          <a:prstGeom prst="rect">
            <a:avLst/>
          </a:prstGeom>
          <a:ln w="25400">
            <a:solidFill>
              <a:srgbClr val="FBC08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" name="Shape 85"/>
          <p:cNvSpPr/>
          <p:nvPr/>
        </p:nvSpPr>
        <p:spPr>
          <a:xfrm rot="5400000">
            <a:off x="2448515" y="119941"/>
            <a:ext cx="597303" cy="32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AC090"/>
          </a:solidFill>
          <a:ln w="25400">
            <a:solidFill>
              <a:srgbClr val="FBC08F"/>
            </a:solidFill>
          </a:ln>
        </p:spPr>
        <p:txBody>
          <a:bodyPr lIns="0" tIns="0" rIns="0" bIns="0" anchor="ctr"/>
          <a:lstStyle/>
          <a:p>
            <a:pPr lvl="0" algn="ctr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1432301" y="1374959"/>
            <a:ext cx="2629732" cy="658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200" b="1"/>
            </a:lvl1pPr>
          </a:lstStyle>
          <a:p>
            <a:pPr lvl="0">
              <a:defRPr sz="1800" b="0"/>
            </a:pPr>
            <a:r>
              <a:rPr sz="1200" b="1"/>
              <a:t>Что обычно предлагают конкуренты на рынке?</a:t>
            </a:r>
          </a:p>
        </p:txBody>
      </p:sp>
      <p:sp>
        <p:nvSpPr>
          <p:cNvPr id="87" name="Shape 87"/>
          <p:cNvSpPr/>
          <p:nvPr/>
        </p:nvSpPr>
        <p:spPr>
          <a:xfrm>
            <a:off x="5147204" y="1633888"/>
            <a:ext cx="3632730" cy="1698521"/>
          </a:xfrm>
          <a:prstGeom prst="rect">
            <a:avLst/>
          </a:prstGeom>
          <a:ln w="25400">
            <a:solidFill>
              <a:srgbClr val="5DD3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" name="Shape 88"/>
          <p:cNvSpPr/>
          <p:nvPr/>
        </p:nvSpPr>
        <p:spPr>
          <a:xfrm rot="5400000">
            <a:off x="6664916" y="119941"/>
            <a:ext cx="597303" cy="32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5DD3FF"/>
          </a:solidFill>
          <a:ln w="25400">
            <a:solidFill>
              <a:srgbClr val="5DD3FF"/>
            </a:solidFill>
          </a:ln>
        </p:spPr>
        <p:txBody>
          <a:bodyPr lIns="0" tIns="0" rIns="0" bIns="0" anchor="ctr"/>
          <a:lstStyle/>
          <a:p>
            <a:pPr lvl="0" algn="ctr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5648701" y="1374959"/>
            <a:ext cx="2629732" cy="658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200" b="1"/>
            </a:lvl1pPr>
          </a:lstStyle>
          <a:p>
            <a:pPr lvl="0">
              <a:defRPr sz="1800" b="0"/>
            </a:pPr>
            <a:r>
              <a:rPr sz="1200" b="1"/>
              <a:t>Что предлагает проект?</a:t>
            </a:r>
          </a:p>
        </p:txBody>
      </p:sp>
      <p:sp>
        <p:nvSpPr>
          <p:cNvPr id="90" name="Shape 90"/>
          <p:cNvSpPr/>
          <p:nvPr/>
        </p:nvSpPr>
        <p:spPr>
          <a:xfrm>
            <a:off x="765156" y="4854982"/>
            <a:ext cx="2567939" cy="760814"/>
          </a:xfrm>
          <a:prstGeom prst="rect">
            <a:avLst/>
          </a:prstGeom>
          <a:solidFill>
            <a:srgbClr val="8EB4E3"/>
          </a:solidFill>
          <a:ln w="19050">
            <a:solidFill>
              <a:srgbClr val="8EB4E3"/>
            </a:solidFill>
          </a:ln>
        </p:spPr>
        <p:txBody>
          <a:bodyPr lIns="0" tIns="0" rIns="0" bIns="0"/>
          <a:lstStyle/>
          <a:p>
            <a:pPr lvl="0" algn="l">
              <a:lnSpc>
                <a:spcPct val="90000"/>
              </a:lnSpc>
              <a:defRPr sz="1400">
                <a:solidFill>
                  <a:srgbClr val="FFFFFF"/>
                </a:solidFill>
              </a:defRPr>
            </a:pPr>
            <a:r>
              <a:rPr lang="ru-RU" sz="1100" dirty="0" smtClean="0"/>
              <a:t>  Платформа должна быть простой и                                                                удобной для использования .Главным приоритетом является удовлетворенность клиентов</a:t>
            </a:r>
            <a:endParaRPr sz="1100" dirty="0"/>
          </a:p>
        </p:txBody>
      </p:sp>
      <p:sp>
        <p:nvSpPr>
          <p:cNvPr id="91" name="Shape 91"/>
          <p:cNvSpPr/>
          <p:nvPr/>
        </p:nvSpPr>
        <p:spPr>
          <a:xfrm>
            <a:off x="6742970" y="4854982"/>
            <a:ext cx="2603509" cy="760814"/>
          </a:xfrm>
          <a:prstGeom prst="rect">
            <a:avLst/>
          </a:prstGeom>
          <a:solidFill>
            <a:srgbClr val="C2D7F0"/>
          </a:solidFill>
          <a:ln w="19050">
            <a:solidFill>
              <a:srgbClr val="C2D7F0"/>
            </a:solidFill>
          </a:ln>
        </p:spPr>
        <p:txBody>
          <a:bodyPr lIns="0" tIns="0" rIns="0" bIns="0"/>
          <a:lstStyle/>
          <a:p>
            <a:pPr lvl="0" algn="l">
              <a:lnSpc>
                <a:spcPct val="90000"/>
              </a:lnSpc>
              <a:defRPr sz="1400">
                <a:solidFill>
                  <a:srgbClr val="FFFFFF"/>
                </a:solidFill>
              </a:defRPr>
            </a:pPr>
            <a:r>
              <a:rPr lang="ru-RU" sz="1100" dirty="0" smtClean="0"/>
              <a:t>Платформа должна предоставлять уникальный функционал, отсутствующий в конкурирующих приложениях</a:t>
            </a:r>
            <a:endParaRPr sz="1100" dirty="0"/>
          </a:p>
        </p:txBody>
      </p:sp>
      <p:sp>
        <p:nvSpPr>
          <p:cNvPr id="92" name="Shape 92"/>
          <p:cNvSpPr/>
          <p:nvPr/>
        </p:nvSpPr>
        <p:spPr>
          <a:xfrm>
            <a:off x="3754958" y="4854982"/>
            <a:ext cx="2603509" cy="760814"/>
          </a:xfrm>
          <a:prstGeom prst="rect">
            <a:avLst/>
          </a:prstGeom>
          <a:solidFill>
            <a:srgbClr val="AFCAEB"/>
          </a:solidFill>
          <a:ln w="19050">
            <a:solidFill>
              <a:srgbClr val="B5CEED"/>
            </a:solidFill>
          </a:ln>
        </p:spPr>
        <p:txBody>
          <a:bodyPr lIns="0" tIns="0" rIns="0" bIns="0"/>
          <a:lstStyle/>
          <a:p>
            <a:pPr lvl="0" algn="l">
              <a:lnSpc>
                <a:spcPct val="90000"/>
              </a:lnSpc>
              <a:defRPr sz="1400">
                <a:solidFill>
                  <a:srgbClr val="FFFFFF"/>
                </a:solidFill>
              </a:defRPr>
            </a:pPr>
            <a:r>
              <a:rPr lang="ru-RU" sz="1100" dirty="0" smtClean="0"/>
              <a:t>Платформа должна иметь высокую степень надежности и эффективности. Очень важным фактором выступает оптимизация процесса поиска объявлений</a:t>
            </a:r>
            <a:endParaRPr sz="1100" dirty="0"/>
          </a:p>
        </p:txBody>
      </p:sp>
      <p:sp>
        <p:nvSpPr>
          <p:cNvPr id="93" name="Shape 93"/>
          <p:cNvSpPr/>
          <p:nvPr/>
        </p:nvSpPr>
        <p:spPr>
          <a:xfrm>
            <a:off x="522161" y="3697701"/>
            <a:ext cx="207426" cy="516792"/>
          </a:xfrm>
          <a:prstGeom prst="rect">
            <a:avLst/>
          </a:prstGeom>
          <a:solidFill>
            <a:srgbClr val="8EB4E3"/>
          </a:solidFill>
          <a:ln w="19050">
            <a:solidFill>
              <a:srgbClr val="8EB4E3"/>
            </a:solidFill>
          </a:ln>
        </p:spPr>
        <p:txBody>
          <a:bodyPr lIns="0" tIns="0" rIns="0" bIns="0"/>
          <a:lstStyle/>
          <a:p>
            <a:pPr lvl="0" algn="ctr">
              <a:lnSpc>
                <a:spcPct val="90000"/>
              </a:lnSpc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801563" y="3697699"/>
            <a:ext cx="207426" cy="516792"/>
          </a:xfrm>
          <a:prstGeom prst="rect">
            <a:avLst/>
          </a:prstGeom>
          <a:solidFill>
            <a:srgbClr val="AFCAEB"/>
          </a:solidFill>
          <a:ln w="19050">
            <a:solidFill>
              <a:srgbClr val="B5CEED"/>
            </a:solidFill>
          </a:ln>
        </p:spPr>
        <p:txBody>
          <a:bodyPr lIns="0" tIns="0" rIns="0" bIns="0"/>
          <a:lstStyle/>
          <a:p>
            <a:pPr lvl="0" algn="ctr">
              <a:lnSpc>
                <a:spcPct val="90000"/>
              </a:lnSpc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080964" y="3697698"/>
            <a:ext cx="207426" cy="516792"/>
          </a:xfrm>
          <a:prstGeom prst="rect">
            <a:avLst/>
          </a:prstGeom>
          <a:solidFill>
            <a:srgbClr val="C2D7F0"/>
          </a:solidFill>
          <a:ln w="19050">
            <a:solidFill>
              <a:srgbClr val="C2D7F0"/>
            </a:solidFill>
          </a:ln>
        </p:spPr>
        <p:txBody>
          <a:bodyPr lIns="0" tIns="0" rIns="0" bIns="0"/>
          <a:lstStyle/>
          <a:p>
            <a:pPr lvl="0" algn="ctr">
              <a:lnSpc>
                <a:spcPct val="90000"/>
              </a:lnSpc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631218" y="4251069"/>
            <a:ext cx="206022" cy="799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8EB3E3"/>
            </a:solidFill>
            <a:custDash>
              <a:ds d="200000" sp="200000"/>
            </a:custDash>
            <a:miter lim="400000"/>
            <a:headEnd type="oval"/>
          </a:ln>
        </p:spPr>
        <p:txBody>
          <a:bodyPr lIns="0" tIns="0" rIns="0" bIns="0"/>
          <a:lstStyle/>
          <a:p>
            <a:pPr lvl="0" defTabSz="457200">
              <a:defRPr sz="1200"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900501" y="4252545"/>
            <a:ext cx="4154422" cy="5990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6006"/>
                </a:lnTo>
                <a:lnTo>
                  <a:pt x="21600" y="16006"/>
                </a:lnTo>
                <a:lnTo>
                  <a:pt x="21600" y="21600"/>
                </a:lnTo>
              </a:path>
            </a:pathLst>
          </a:custGeom>
          <a:ln>
            <a:solidFill>
              <a:srgbClr val="AFCAEB"/>
            </a:solidFill>
            <a:custDash>
              <a:ds d="200000" sp="200000"/>
            </a:custDash>
            <a:miter lim="400000"/>
            <a:headEnd type="oval"/>
          </a:ln>
        </p:spPr>
        <p:txBody>
          <a:bodyPr lIns="0" tIns="0" rIns="0" bIns="0"/>
          <a:lstStyle/>
          <a:p>
            <a:pPr lvl="0" defTabSz="457200">
              <a:defRPr sz="1200"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1191852" y="4253142"/>
            <a:ext cx="6852873" cy="5923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0026"/>
                </a:lnTo>
                <a:lnTo>
                  <a:pt x="21600" y="10026"/>
                </a:lnTo>
                <a:lnTo>
                  <a:pt x="21600" y="21600"/>
                </a:lnTo>
              </a:path>
            </a:pathLst>
          </a:custGeom>
          <a:ln>
            <a:solidFill>
              <a:srgbClr val="C2D7F0"/>
            </a:solidFill>
            <a:custDash>
              <a:ds d="200000" sp="200000"/>
            </a:custDash>
            <a:miter lim="400000"/>
            <a:headEnd type="oval"/>
          </a:ln>
        </p:spPr>
        <p:txBody>
          <a:bodyPr lIns="0" tIns="0" rIns="0" bIns="0"/>
          <a:lstStyle/>
          <a:p>
            <a:pPr lvl="0" defTabSz="457200">
              <a:defRPr sz="1200"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1350841" y="3695430"/>
            <a:ext cx="5157686" cy="521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spcBef>
                <a:spcPts val="400"/>
              </a:spcBef>
              <a:defRPr sz="1500" b="1"/>
            </a:lvl1pPr>
          </a:lstStyle>
          <a:p>
            <a:pPr lvl="0">
              <a:defRPr sz="1800" b="0"/>
            </a:pPr>
            <a:r>
              <a:rPr sz="1500" b="1"/>
              <a:t>Ключевые факторы успеха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80964" y="2239331"/>
            <a:ext cx="3396145" cy="6001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100" dirty="0" smtClean="0">
                <a:solidFill>
                  <a:srgbClr val="000000"/>
                </a:solidFill>
              </a:rPr>
              <a:t>Конкурирующие решения обеспечивают возможность искать для пользователя компанию как можно быстрее и ближе к вам.</a:t>
            </a:r>
            <a:endParaRPr kumimoji="0" lang="ru-RU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7608" y="2166286"/>
            <a:ext cx="3459193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100" dirty="0">
                <a:solidFill>
                  <a:srgbClr val="000000"/>
                </a:solidFill>
              </a:rPr>
              <a:t>Разрабатываемое приложение </a:t>
            </a:r>
            <a:r>
              <a:rPr lang="ru-RU" sz="1100" dirty="0" smtClean="0">
                <a:solidFill>
                  <a:srgbClr val="000000"/>
                </a:solidFill>
              </a:rPr>
              <a:t>акцентирует свое </a:t>
            </a:r>
            <a:r>
              <a:rPr lang="ru-RU" sz="1100" dirty="0">
                <a:solidFill>
                  <a:srgbClr val="000000"/>
                </a:solidFill>
              </a:rPr>
              <a:t>внимание на то, чем будут заниматься </a:t>
            </a:r>
            <a:r>
              <a:rPr lang="ru-RU" sz="1100" dirty="0" smtClean="0">
                <a:solidFill>
                  <a:srgbClr val="000000"/>
                </a:solidFill>
              </a:rPr>
              <a:t>пользователи. Мы не ставим за задачу найти людей, которые ближе всего находятся к Вам . Разрабатываемое приложение ищет людей по заданным интересам или по поиску конкретного события. </a:t>
            </a:r>
            <a:endParaRPr kumimoji="0" lang="ru-RU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3632467" y="2710179"/>
            <a:ext cx="264106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 lvl="0">
              <a:defRPr b="0"/>
            </a:pPr>
            <a:r>
              <a:rPr b="1"/>
              <a:t>Спасибо за внимание!</a:t>
            </a:r>
          </a:p>
        </p:txBody>
      </p:sp>
      <p:sp>
        <p:nvSpPr>
          <p:cNvPr id="173" name="Shape 173"/>
          <p:cNvSpPr/>
          <p:nvPr/>
        </p:nvSpPr>
        <p:spPr>
          <a:xfrm>
            <a:off x="3312252" y="4130662"/>
            <a:ext cx="3281496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lang="en-US" sz="1200" dirty="0" smtClean="0"/>
              <a:t>denkinz@mail.ru</a:t>
            </a:r>
            <a:endParaRPr sz="1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B0F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B0F0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B0F0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B0F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B0F0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B0F0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309</Words>
  <Application>Microsoft Office PowerPoint</Application>
  <PresentationFormat>Лист A4 (210x297 мм)</PresentationFormat>
  <Paragraphs>36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Helvetica</vt:lpstr>
      <vt:lpstr>Helvetica Light</vt:lpstr>
      <vt:lpstr>Helvetica Neue</vt:lpstr>
      <vt:lpstr>Default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Денис Кинзерский</dc:creator>
  <cp:lastModifiedBy>Denis</cp:lastModifiedBy>
  <cp:revision>24</cp:revision>
  <dcterms:modified xsi:type="dcterms:W3CDTF">2016-02-05T11:21:52Z</dcterms:modified>
</cp:coreProperties>
</file>