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906000" cy="68580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 indent="457200">
      <a:defRPr>
        <a:latin typeface="+mn-lt"/>
        <a:ea typeface="+mn-ea"/>
        <a:cs typeface="+mn-cs"/>
        <a:sym typeface="Helvetica"/>
      </a:defRPr>
    </a:lvl2pPr>
    <a:lvl3pPr indent="914400">
      <a:defRPr>
        <a:latin typeface="+mn-lt"/>
        <a:ea typeface="+mn-ea"/>
        <a:cs typeface="+mn-cs"/>
        <a:sym typeface="Helvetica"/>
      </a:defRPr>
    </a:lvl3pPr>
    <a:lvl4pPr indent="1371600">
      <a:defRPr>
        <a:latin typeface="+mn-lt"/>
        <a:ea typeface="+mn-ea"/>
        <a:cs typeface="+mn-cs"/>
        <a:sym typeface="Helvetica"/>
      </a:defRPr>
    </a:lvl4pPr>
    <a:lvl5pPr indent="1828800">
      <a:defRPr>
        <a:latin typeface="+mn-lt"/>
        <a:ea typeface="+mn-ea"/>
        <a:cs typeface="+mn-cs"/>
        <a:sym typeface="Helvetica"/>
      </a:defRPr>
    </a:lvl5pPr>
    <a:lvl6pPr indent="2286000">
      <a:defRPr>
        <a:latin typeface="+mn-lt"/>
        <a:ea typeface="+mn-ea"/>
        <a:cs typeface="+mn-cs"/>
        <a:sym typeface="Helvetica"/>
      </a:defRPr>
    </a:lvl6pPr>
    <a:lvl7pPr indent="2743200">
      <a:defRPr>
        <a:latin typeface="+mn-lt"/>
        <a:ea typeface="+mn-ea"/>
        <a:cs typeface="+mn-cs"/>
        <a:sym typeface="Helvetica"/>
      </a:defRPr>
    </a:lvl7pPr>
    <a:lvl8pPr indent="3200400">
      <a:defRPr>
        <a:latin typeface="+mn-lt"/>
        <a:ea typeface="+mn-ea"/>
        <a:cs typeface="+mn-cs"/>
        <a:sym typeface="Helvetica"/>
      </a:defRPr>
    </a:lvl8pPr>
    <a:lvl9pPr indent="3657600"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3F9"/>
          </a:solidFill>
        </a:fill>
      </a:tcStyle>
    </a:wholeTbl>
    <a:band2H>
      <a:tcTxStyle b="def" i="def"/>
      <a:tcStyle>
        <a:tcBdr/>
        <a:fill>
          <a:solidFill>
            <a:srgbClr val="E6F2F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Продажи</c:v>
                </c:pt>
              </c:strCache>
            </c:strRef>
          </c:tx>
          <c:spPr>
            <a:solidFill>
              <a:srgbClr val="00B0F0"/>
            </a:solidFill>
            <a:ln w="19050" cap="flat">
              <a:solidFill>
                <a:srgbClr val="FFFFFF"/>
              </a:solidFill>
              <a:prstDash val="solid"/>
              <a:bevel/>
            </a:ln>
            <a:effectLst/>
          </c:spPr>
          <c:explosion val="0"/>
          <c:dPt>
            <c:idx val="0"/>
            <c:explosion val="0"/>
            <c:spPr>
              <a:solidFill>
                <a:srgbClr val="00B0F0"/>
              </a:solidFill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c:spPr>
          </c:dPt>
          <c:dPt>
            <c:idx val="1"/>
            <c:explosion val="0"/>
            <c:spPr>
              <a:solidFill>
                <a:srgbClr val="C0504D"/>
              </a:solidFill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c:spPr>
          </c:dPt>
          <c:dPt>
            <c:idx val="2"/>
            <c:explosion val="0"/>
            <c:spPr>
              <a:solidFill>
                <a:srgbClr val="9BBB59"/>
              </a:solidFill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c:spPr>
          </c:dPt>
          <c:dPt>
            <c:idx val="3"/>
            <c:explosion val="0"/>
            <c:spPr>
              <a:solidFill>
                <a:srgbClr val="8064A2"/>
              </a:solidFill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 lvl="0">
                    <a:def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defRPr>
                  </a:pPr>
                  <a:r>
                    <a: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 lvl="0">
                    <a:def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defRPr>
                  </a:pPr>
                  <a:r>
                    <a: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 lvl="0">
                    <a:def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defRPr>
                  </a:pPr>
                  <a:r>
                    <a: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 lvl="0">
                    <a:def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defRPr>
                  </a:pPr>
                  <a:r>
                    <a: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396471"/>
          <c:y val="0.0798898"/>
          <c:w val="0.960353"/>
          <c:h val="0.8876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 idx="0">
                  <c:v>Ряд 1</c:v>
                </c:pt>
              </c:strCache>
            </c:strRef>
          </c:tx>
          <c:spPr>
            <a:solidFill>
              <a:srgbClr val="00B0F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 idx="0">
                  <c:v>Ряд 2</c:v>
                </c:pt>
              </c:strCache>
            </c:strRef>
          </c:tx>
          <c:spPr>
            <a:solidFill>
              <a:srgbClr val="C0504D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итульный слайд">
    <p:bg>
      <p:bgPr>
        <a:solidFill>
          <a:srgbClr val="ECF0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/>
        </p:nvPicPr>
        <p:blipFill>
          <a:blip r:embed="rId2">
            <a:extLst/>
          </a:blip>
          <a:srcRect l="68795" t="0" r="0" b="0"/>
          <a:stretch>
            <a:fillRect/>
          </a:stretch>
        </p:blipFill>
        <p:spPr>
          <a:xfrm>
            <a:off x="6200638" y="0"/>
            <a:ext cx="380129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2">
            <a:extLst/>
          </a:blip>
          <a:srcRect l="3726" t="0" r="16151" b="0"/>
          <a:stretch>
            <a:fillRect/>
          </a:stretch>
        </p:blipFill>
        <p:spPr>
          <a:xfrm flipH="1" rot="10800000">
            <a:off x="-4567" y="-51473"/>
            <a:ext cx="9915134" cy="6960946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197695" y="6416957"/>
            <a:ext cx="6660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6" sz="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pc="0" sz="1800"/>
            </a:pPr>
            <a:r>
              <a:rPr spc="-36" sz="900"/>
              <a:t>powered by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3394" y="6491233"/>
            <a:ext cx="817630" cy="107990"/>
            <a:chOff x="0" y="0"/>
            <a:chExt cx="817628" cy="107988"/>
          </a:xfrm>
        </p:grpSpPr>
        <p:sp>
          <p:nvSpPr>
            <p:cNvPr id="4" name="Shape 4"/>
            <p:cNvSpPr/>
            <p:nvPr/>
          </p:nvSpPr>
          <p:spPr>
            <a:xfrm>
              <a:off x="0" y="7713"/>
              <a:ext cx="817629" cy="9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75" y="148"/>
                  </a:moveTo>
                  <a:lnTo>
                    <a:pt x="6456" y="9176"/>
                  </a:lnTo>
                  <a:lnTo>
                    <a:pt x="5834" y="148"/>
                  </a:lnTo>
                  <a:lnTo>
                    <a:pt x="5275" y="148"/>
                  </a:lnTo>
                  <a:lnTo>
                    <a:pt x="5275" y="21452"/>
                  </a:lnTo>
                  <a:lnTo>
                    <a:pt x="5785" y="21452"/>
                  </a:lnTo>
                  <a:lnTo>
                    <a:pt x="5785" y="7651"/>
                  </a:lnTo>
                  <a:lnTo>
                    <a:pt x="6377" y="15769"/>
                  </a:lnTo>
                  <a:lnTo>
                    <a:pt x="6521" y="15769"/>
                  </a:lnTo>
                  <a:lnTo>
                    <a:pt x="7121" y="7553"/>
                  </a:lnTo>
                  <a:lnTo>
                    <a:pt x="7121" y="21452"/>
                  </a:lnTo>
                  <a:lnTo>
                    <a:pt x="7636" y="21452"/>
                  </a:lnTo>
                  <a:lnTo>
                    <a:pt x="7636" y="148"/>
                  </a:lnTo>
                  <a:lnTo>
                    <a:pt x="7075" y="148"/>
                  </a:lnTo>
                  <a:close/>
                  <a:moveTo>
                    <a:pt x="1543" y="21452"/>
                  </a:moveTo>
                  <a:lnTo>
                    <a:pt x="2064" y="21452"/>
                  </a:lnTo>
                  <a:lnTo>
                    <a:pt x="1527" y="10111"/>
                  </a:lnTo>
                  <a:lnTo>
                    <a:pt x="1996" y="148"/>
                  </a:lnTo>
                  <a:lnTo>
                    <a:pt x="1478" y="148"/>
                  </a:lnTo>
                  <a:lnTo>
                    <a:pt x="1099" y="8143"/>
                  </a:lnTo>
                  <a:lnTo>
                    <a:pt x="521" y="8143"/>
                  </a:lnTo>
                  <a:lnTo>
                    <a:pt x="521" y="148"/>
                  </a:lnTo>
                  <a:lnTo>
                    <a:pt x="0" y="148"/>
                  </a:lnTo>
                  <a:lnTo>
                    <a:pt x="0" y="21452"/>
                  </a:lnTo>
                  <a:lnTo>
                    <a:pt x="521" y="21452"/>
                  </a:lnTo>
                  <a:lnTo>
                    <a:pt x="521" y="12227"/>
                  </a:lnTo>
                  <a:lnTo>
                    <a:pt x="1107" y="12227"/>
                  </a:lnTo>
                  <a:lnTo>
                    <a:pt x="1543" y="21452"/>
                  </a:lnTo>
                  <a:close/>
                  <a:moveTo>
                    <a:pt x="18176" y="148"/>
                  </a:moveTo>
                  <a:lnTo>
                    <a:pt x="18732" y="148"/>
                  </a:lnTo>
                  <a:lnTo>
                    <a:pt x="19168" y="14589"/>
                  </a:lnTo>
                  <a:lnTo>
                    <a:pt x="19673" y="98"/>
                  </a:lnTo>
                  <a:lnTo>
                    <a:pt x="20117" y="98"/>
                  </a:lnTo>
                  <a:lnTo>
                    <a:pt x="20621" y="14589"/>
                  </a:lnTo>
                  <a:lnTo>
                    <a:pt x="21057" y="148"/>
                  </a:lnTo>
                  <a:lnTo>
                    <a:pt x="21600" y="148"/>
                  </a:lnTo>
                  <a:lnTo>
                    <a:pt x="20848" y="21600"/>
                  </a:lnTo>
                  <a:lnTo>
                    <a:pt x="20395" y="21600"/>
                  </a:lnTo>
                  <a:lnTo>
                    <a:pt x="19888" y="7676"/>
                  </a:lnTo>
                  <a:lnTo>
                    <a:pt x="19381" y="21600"/>
                  </a:lnTo>
                  <a:lnTo>
                    <a:pt x="18928" y="21600"/>
                  </a:lnTo>
                  <a:lnTo>
                    <a:pt x="18176" y="148"/>
                  </a:lnTo>
                  <a:close/>
                  <a:moveTo>
                    <a:pt x="13339" y="148"/>
                  </a:moveTo>
                  <a:lnTo>
                    <a:pt x="13860" y="148"/>
                  </a:lnTo>
                  <a:lnTo>
                    <a:pt x="13860" y="17196"/>
                  </a:lnTo>
                  <a:lnTo>
                    <a:pt x="15035" y="17196"/>
                  </a:lnTo>
                  <a:lnTo>
                    <a:pt x="15035" y="21452"/>
                  </a:lnTo>
                  <a:lnTo>
                    <a:pt x="13339" y="21452"/>
                  </a:lnTo>
                  <a:lnTo>
                    <a:pt x="13339" y="148"/>
                  </a:lnTo>
                  <a:close/>
                  <a:moveTo>
                    <a:pt x="10995" y="148"/>
                  </a:moveTo>
                  <a:lnTo>
                    <a:pt x="12792" y="148"/>
                  </a:lnTo>
                  <a:lnTo>
                    <a:pt x="12792" y="4428"/>
                  </a:lnTo>
                  <a:lnTo>
                    <a:pt x="11513" y="4428"/>
                  </a:lnTo>
                  <a:lnTo>
                    <a:pt x="11513" y="8955"/>
                  </a:lnTo>
                  <a:lnTo>
                    <a:pt x="12563" y="8955"/>
                  </a:lnTo>
                  <a:lnTo>
                    <a:pt x="12563" y="13211"/>
                  </a:lnTo>
                  <a:lnTo>
                    <a:pt x="11513" y="13211"/>
                  </a:lnTo>
                  <a:lnTo>
                    <a:pt x="11513" y="21452"/>
                  </a:lnTo>
                  <a:lnTo>
                    <a:pt x="10995" y="21452"/>
                  </a:lnTo>
                  <a:lnTo>
                    <a:pt x="10995" y="148"/>
                  </a:lnTo>
                  <a:close/>
                  <a:moveTo>
                    <a:pt x="9629" y="12547"/>
                  </a:moveTo>
                  <a:lnTo>
                    <a:pt x="9316" y="5634"/>
                  </a:lnTo>
                  <a:lnTo>
                    <a:pt x="9002" y="12547"/>
                  </a:lnTo>
                  <a:lnTo>
                    <a:pt x="9629" y="12547"/>
                  </a:lnTo>
                  <a:close/>
                  <a:moveTo>
                    <a:pt x="9081" y="0"/>
                  </a:moveTo>
                  <a:lnTo>
                    <a:pt x="9561" y="0"/>
                  </a:lnTo>
                  <a:lnTo>
                    <a:pt x="10572" y="21452"/>
                  </a:lnTo>
                  <a:lnTo>
                    <a:pt x="10030" y="21452"/>
                  </a:lnTo>
                  <a:lnTo>
                    <a:pt x="9814" y="16680"/>
                  </a:lnTo>
                  <a:lnTo>
                    <a:pt x="8817" y="16680"/>
                  </a:lnTo>
                  <a:lnTo>
                    <a:pt x="8599" y="21452"/>
                  </a:lnTo>
                  <a:lnTo>
                    <a:pt x="8070" y="21452"/>
                  </a:lnTo>
                  <a:lnTo>
                    <a:pt x="9081" y="0"/>
                  </a:lnTo>
                  <a:close/>
                  <a:moveTo>
                    <a:pt x="3896" y="12547"/>
                  </a:moveTo>
                  <a:lnTo>
                    <a:pt x="3582" y="5634"/>
                  </a:lnTo>
                  <a:lnTo>
                    <a:pt x="3269" y="12547"/>
                  </a:lnTo>
                  <a:lnTo>
                    <a:pt x="3896" y="12547"/>
                  </a:lnTo>
                  <a:close/>
                  <a:moveTo>
                    <a:pt x="3351" y="0"/>
                  </a:moveTo>
                  <a:lnTo>
                    <a:pt x="3830" y="0"/>
                  </a:lnTo>
                  <a:lnTo>
                    <a:pt x="4842" y="21452"/>
                  </a:lnTo>
                  <a:lnTo>
                    <a:pt x="4299" y="21452"/>
                  </a:lnTo>
                  <a:lnTo>
                    <a:pt x="4081" y="16680"/>
                  </a:lnTo>
                  <a:lnTo>
                    <a:pt x="3083" y="16680"/>
                  </a:lnTo>
                  <a:lnTo>
                    <a:pt x="2868" y="21452"/>
                  </a:lnTo>
                  <a:lnTo>
                    <a:pt x="2339" y="21452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" name="Shape 5"/>
            <p:cNvSpPr/>
            <p:nvPr/>
          </p:nvSpPr>
          <p:spPr>
            <a:xfrm>
              <a:off x="573973" y="0"/>
              <a:ext cx="109804" cy="107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2" y="10107"/>
                  </a:moveTo>
                  <a:cubicBezTo>
                    <a:pt x="10212" y="9960"/>
                    <a:pt x="10071" y="9896"/>
                    <a:pt x="9949" y="9896"/>
                  </a:cubicBezTo>
                  <a:cubicBezTo>
                    <a:pt x="9888" y="9896"/>
                    <a:pt x="9807" y="9918"/>
                    <a:pt x="9767" y="9960"/>
                  </a:cubicBezTo>
                  <a:cubicBezTo>
                    <a:pt x="8997" y="10443"/>
                    <a:pt x="8085" y="10611"/>
                    <a:pt x="7214" y="10401"/>
                  </a:cubicBezTo>
                  <a:cubicBezTo>
                    <a:pt x="6910" y="10338"/>
                    <a:pt x="6707" y="10023"/>
                    <a:pt x="6788" y="9707"/>
                  </a:cubicBezTo>
                  <a:cubicBezTo>
                    <a:pt x="6849" y="9392"/>
                    <a:pt x="7173" y="9182"/>
                    <a:pt x="7457" y="9245"/>
                  </a:cubicBezTo>
                  <a:cubicBezTo>
                    <a:pt x="8044" y="9392"/>
                    <a:pt x="8652" y="9287"/>
                    <a:pt x="9159" y="8951"/>
                  </a:cubicBezTo>
                  <a:cubicBezTo>
                    <a:pt x="9848" y="8489"/>
                    <a:pt x="10212" y="7921"/>
                    <a:pt x="10212" y="7270"/>
                  </a:cubicBezTo>
                  <a:cubicBezTo>
                    <a:pt x="10212" y="6409"/>
                    <a:pt x="10192" y="3614"/>
                    <a:pt x="10192" y="3614"/>
                  </a:cubicBezTo>
                  <a:cubicBezTo>
                    <a:pt x="10192" y="1618"/>
                    <a:pt x="8632" y="0"/>
                    <a:pt x="6687" y="0"/>
                  </a:cubicBezTo>
                  <a:cubicBezTo>
                    <a:pt x="4336" y="0"/>
                    <a:pt x="3202" y="1492"/>
                    <a:pt x="3141" y="2879"/>
                  </a:cubicBezTo>
                  <a:cubicBezTo>
                    <a:pt x="3100" y="4034"/>
                    <a:pt x="3465" y="4833"/>
                    <a:pt x="4235" y="5337"/>
                  </a:cubicBezTo>
                  <a:cubicBezTo>
                    <a:pt x="4721" y="5673"/>
                    <a:pt x="5329" y="5778"/>
                    <a:pt x="5917" y="5631"/>
                  </a:cubicBezTo>
                  <a:cubicBezTo>
                    <a:pt x="6221" y="5568"/>
                    <a:pt x="6525" y="5778"/>
                    <a:pt x="6585" y="6093"/>
                  </a:cubicBezTo>
                  <a:cubicBezTo>
                    <a:pt x="6626" y="6240"/>
                    <a:pt x="6606" y="6409"/>
                    <a:pt x="6525" y="6535"/>
                  </a:cubicBezTo>
                  <a:cubicBezTo>
                    <a:pt x="6444" y="6661"/>
                    <a:pt x="6302" y="6766"/>
                    <a:pt x="6160" y="6787"/>
                  </a:cubicBezTo>
                  <a:cubicBezTo>
                    <a:pt x="5289" y="6997"/>
                    <a:pt x="4377" y="6829"/>
                    <a:pt x="3607" y="6346"/>
                  </a:cubicBezTo>
                  <a:cubicBezTo>
                    <a:pt x="3505" y="6261"/>
                    <a:pt x="3384" y="6177"/>
                    <a:pt x="3242" y="6072"/>
                  </a:cubicBezTo>
                  <a:cubicBezTo>
                    <a:pt x="2817" y="5736"/>
                    <a:pt x="2209" y="5274"/>
                    <a:pt x="1702" y="5274"/>
                  </a:cubicBezTo>
                  <a:cubicBezTo>
                    <a:pt x="1479" y="5274"/>
                    <a:pt x="1317" y="5337"/>
                    <a:pt x="1155" y="5505"/>
                  </a:cubicBezTo>
                  <a:cubicBezTo>
                    <a:pt x="405" y="6219"/>
                    <a:pt x="0" y="7165"/>
                    <a:pt x="0" y="8195"/>
                  </a:cubicBezTo>
                  <a:cubicBezTo>
                    <a:pt x="0" y="9350"/>
                    <a:pt x="263" y="9960"/>
                    <a:pt x="790" y="9960"/>
                  </a:cubicBezTo>
                  <a:cubicBezTo>
                    <a:pt x="912" y="9960"/>
                    <a:pt x="1054" y="9918"/>
                    <a:pt x="1216" y="9854"/>
                  </a:cubicBezTo>
                  <a:cubicBezTo>
                    <a:pt x="1641" y="9686"/>
                    <a:pt x="2087" y="9602"/>
                    <a:pt x="2513" y="9602"/>
                  </a:cubicBezTo>
                  <a:cubicBezTo>
                    <a:pt x="2675" y="9602"/>
                    <a:pt x="2817" y="9665"/>
                    <a:pt x="2938" y="9791"/>
                  </a:cubicBezTo>
                  <a:cubicBezTo>
                    <a:pt x="3039" y="9896"/>
                    <a:pt x="3100" y="10044"/>
                    <a:pt x="3100" y="10212"/>
                  </a:cubicBezTo>
                  <a:cubicBezTo>
                    <a:pt x="3100" y="10527"/>
                    <a:pt x="2837" y="10800"/>
                    <a:pt x="2533" y="10800"/>
                  </a:cubicBezTo>
                  <a:lnTo>
                    <a:pt x="2513" y="10800"/>
                  </a:lnTo>
                  <a:cubicBezTo>
                    <a:pt x="1135" y="10800"/>
                    <a:pt x="41" y="11956"/>
                    <a:pt x="20" y="13342"/>
                  </a:cubicBezTo>
                  <a:cubicBezTo>
                    <a:pt x="20" y="13384"/>
                    <a:pt x="20" y="13426"/>
                    <a:pt x="20" y="13447"/>
                  </a:cubicBezTo>
                  <a:cubicBezTo>
                    <a:pt x="61" y="15128"/>
                    <a:pt x="1236" y="16557"/>
                    <a:pt x="2837" y="16893"/>
                  </a:cubicBezTo>
                  <a:cubicBezTo>
                    <a:pt x="3060" y="16368"/>
                    <a:pt x="3404" y="15864"/>
                    <a:pt x="3789" y="15507"/>
                  </a:cubicBezTo>
                  <a:cubicBezTo>
                    <a:pt x="4235" y="15107"/>
                    <a:pt x="4032" y="14624"/>
                    <a:pt x="3971" y="14477"/>
                  </a:cubicBezTo>
                  <a:cubicBezTo>
                    <a:pt x="3890" y="14330"/>
                    <a:pt x="3830" y="14225"/>
                    <a:pt x="3728" y="14120"/>
                  </a:cubicBezTo>
                  <a:cubicBezTo>
                    <a:pt x="3526" y="13889"/>
                    <a:pt x="3546" y="13511"/>
                    <a:pt x="3789" y="13279"/>
                  </a:cubicBezTo>
                  <a:cubicBezTo>
                    <a:pt x="4012" y="13090"/>
                    <a:pt x="4377" y="13111"/>
                    <a:pt x="4579" y="13342"/>
                  </a:cubicBezTo>
                  <a:cubicBezTo>
                    <a:pt x="4863" y="13658"/>
                    <a:pt x="5066" y="14015"/>
                    <a:pt x="5167" y="14414"/>
                  </a:cubicBezTo>
                  <a:cubicBezTo>
                    <a:pt x="5228" y="14603"/>
                    <a:pt x="5289" y="14603"/>
                    <a:pt x="5329" y="14603"/>
                  </a:cubicBezTo>
                  <a:cubicBezTo>
                    <a:pt x="5370" y="14603"/>
                    <a:pt x="5410" y="14582"/>
                    <a:pt x="5491" y="14561"/>
                  </a:cubicBezTo>
                  <a:cubicBezTo>
                    <a:pt x="5836" y="14456"/>
                    <a:pt x="6241" y="14435"/>
                    <a:pt x="6687" y="14456"/>
                  </a:cubicBezTo>
                  <a:cubicBezTo>
                    <a:pt x="6829" y="14456"/>
                    <a:pt x="6970" y="14540"/>
                    <a:pt x="7072" y="14645"/>
                  </a:cubicBezTo>
                  <a:cubicBezTo>
                    <a:pt x="7173" y="14771"/>
                    <a:pt x="7234" y="14918"/>
                    <a:pt x="7214" y="15086"/>
                  </a:cubicBezTo>
                  <a:cubicBezTo>
                    <a:pt x="7193" y="15402"/>
                    <a:pt x="6950" y="15633"/>
                    <a:pt x="6646" y="15633"/>
                  </a:cubicBezTo>
                  <a:lnTo>
                    <a:pt x="6606" y="15633"/>
                  </a:lnTo>
                  <a:cubicBezTo>
                    <a:pt x="6545" y="15633"/>
                    <a:pt x="6484" y="15633"/>
                    <a:pt x="6444" y="15633"/>
                  </a:cubicBezTo>
                  <a:cubicBezTo>
                    <a:pt x="5755" y="15633"/>
                    <a:pt x="5086" y="15885"/>
                    <a:pt x="4579" y="16368"/>
                  </a:cubicBezTo>
                  <a:cubicBezTo>
                    <a:pt x="4032" y="16872"/>
                    <a:pt x="3688" y="17566"/>
                    <a:pt x="3647" y="18364"/>
                  </a:cubicBezTo>
                  <a:cubicBezTo>
                    <a:pt x="3586" y="19268"/>
                    <a:pt x="3830" y="20045"/>
                    <a:pt x="4356" y="20633"/>
                  </a:cubicBezTo>
                  <a:cubicBezTo>
                    <a:pt x="4924" y="21264"/>
                    <a:pt x="5775" y="21600"/>
                    <a:pt x="6747" y="21600"/>
                  </a:cubicBezTo>
                  <a:cubicBezTo>
                    <a:pt x="7680" y="21600"/>
                    <a:pt x="8551" y="21222"/>
                    <a:pt x="9220" y="20549"/>
                  </a:cubicBezTo>
                  <a:cubicBezTo>
                    <a:pt x="9888" y="19856"/>
                    <a:pt x="10233" y="18953"/>
                    <a:pt x="10233" y="17965"/>
                  </a:cubicBezTo>
                  <a:cubicBezTo>
                    <a:pt x="10233" y="17965"/>
                    <a:pt x="10212" y="10443"/>
                    <a:pt x="10212" y="10107"/>
                  </a:cubicBezTo>
                  <a:close/>
                  <a:moveTo>
                    <a:pt x="17993" y="15275"/>
                  </a:moveTo>
                  <a:cubicBezTo>
                    <a:pt x="17244" y="14771"/>
                    <a:pt x="16311" y="14603"/>
                    <a:pt x="15440" y="14813"/>
                  </a:cubicBezTo>
                  <a:cubicBezTo>
                    <a:pt x="15136" y="14876"/>
                    <a:pt x="14934" y="15212"/>
                    <a:pt x="15015" y="15528"/>
                  </a:cubicBezTo>
                  <a:cubicBezTo>
                    <a:pt x="15075" y="15801"/>
                    <a:pt x="15298" y="15990"/>
                    <a:pt x="15562" y="15990"/>
                  </a:cubicBezTo>
                  <a:cubicBezTo>
                    <a:pt x="15602" y="15990"/>
                    <a:pt x="15663" y="15969"/>
                    <a:pt x="15704" y="15969"/>
                  </a:cubicBezTo>
                  <a:cubicBezTo>
                    <a:pt x="16271" y="15843"/>
                    <a:pt x="16879" y="15948"/>
                    <a:pt x="17385" y="16263"/>
                  </a:cubicBezTo>
                  <a:cubicBezTo>
                    <a:pt x="18155" y="16767"/>
                    <a:pt x="18500" y="17587"/>
                    <a:pt x="18459" y="18742"/>
                  </a:cubicBezTo>
                  <a:cubicBezTo>
                    <a:pt x="18398" y="20129"/>
                    <a:pt x="17284" y="21600"/>
                    <a:pt x="14913" y="21600"/>
                  </a:cubicBezTo>
                  <a:cubicBezTo>
                    <a:pt x="12988" y="21600"/>
                    <a:pt x="11408" y="19982"/>
                    <a:pt x="11408" y="17986"/>
                  </a:cubicBezTo>
                  <a:cubicBezTo>
                    <a:pt x="11408" y="17986"/>
                    <a:pt x="11388" y="15212"/>
                    <a:pt x="11388" y="14351"/>
                  </a:cubicBezTo>
                  <a:cubicBezTo>
                    <a:pt x="11388" y="13679"/>
                    <a:pt x="11752" y="13111"/>
                    <a:pt x="12462" y="12649"/>
                  </a:cubicBezTo>
                  <a:cubicBezTo>
                    <a:pt x="12806" y="12418"/>
                    <a:pt x="13232" y="12292"/>
                    <a:pt x="13657" y="12292"/>
                  </a:cubicBezTo>
                  <a:cubicBezTo>
                    <a:pt x="13819" y="12292"/>
                    <a:pt x="13981" y="12313"/>
                    <a:pt x="14143" y="12355"/>
                  </a:cubicBezTo>
                  <a:cubicBezTo>
                    <a:pt x="14447" y="12418"/>
                    <a:pt x="14751" y="12229"/>
                    <a:pt x="14832" y="11914"/>
                  </a:cubicBezTo>
                  <a:cubicBezTo>
                    <a:pt x="14893" y="11598"/>
                    <a:pt x="14711" y="11262"/>
                    <a:pt x="14386" y="11199"/>
                  </a:cubicBezTo>
                  <a:cubicBezTo>
                    <a:pt x="13515" y="10989"/>
                    <a:pt x="12603" y="11157"/>
                    <a:pt x="11854" y="11661"/>
                  </a:cubicBezTo>
                  <a:cubicBezTo>
                    <a:pt x="11732" y="11725"/>
                    <a:pt x="11550" y="11725"/>
                    <a:pt x="11469" y="11661"/>
                  </a:cubicBezTo>
                  <a:cubicBezTo>
                    <a:pt x="11408" y="11619"/>
                    <a:pt x="11388" y="11556"/>
                    <a:pt x="11388" y="11493"/>
                  </a:cubicBezTo>
                  <a:cubicBezTo>
                    <a:pt x="11388" y="11178"/>
                    <a:pt x="11367" y="3635"/>
                    <a:pt x="11367" y="3635"/>
                  </a:cubicBezTo>
                  <a:cubicBezTo>
                    <a:pt x="11367" y="2668"/>
                    <a:pt x="11732" y="1744"/>
                    <a:pt x="12380" y="1072"/>
                  </a:cubicBezTo>
                  <a:cubicBezTo>
                    <a:pt x="13049" y="378"/>
                    <a:pt x="13920" y="0"/>
                    <a:pt x="14853" y="0"/>
                  </a:cubicBezTo>
                  <a:cubicBezTo>
                    <a:pt x="15845" y="0"/>
                    <a:pt x="16696" y="357"/>
                    <a:pt x="17264" y="988"/>
                  </a:cubicBezTo>
                  <a:cubicBezTo>
                    <a:pt x="17770" y="1555"/>
                    <a:pt x="18034" y="2353"/>
                    <a:pt x="17973" y="3257"/>
                  </a:cubicBezTo>
                  <a:cubicBezTo>
                    <a:pt x="17912" y="4034"/>
                    <a:pt x="17588" y="4749"/>
                    <a:pt x="17021" y="5253"/>
                  </a:cubicBezTo>
                  <a:cubicBezTo>
                    <a:pt x="16514" y="5715"/>
                    <a:pt x="15845" y="5988"/>
                    <a:pt x="15177" y="5988"/>
                  </a:cubicBezTo>
                  <a:cubicBezTo>
                    <a:pt x="15116" y="5988"/>
                    <a:pt x="15055" y="5967"/>
                    <a:pt x="14994" y="5967"/>
                  </a:cubicBezTo>
                  <a:lnTo>
                    <a:pt x="14974" y="5967"/>
                  </a:lnTo>
                  <a:cubicBezTo>
                    <a:pt x="14670" y="5967"/>
                    <a:pt x="14407" y="6219"/>
                    <a:pt x="14386" y="6535"/>
                  </a:cubicBezTo>
                  <a:cubicBezTo>
                    <a:pt x="14366" y="6850"/>
                    <a:pt x="14609" y="7144"/>
                    <a:pt x="14934" y="7165"/>
                  </a:cubicBezTo>
                  <a:cubicBezTo>
                    <a:pt x="15015" y="7165"/>
                    <a:pt x="15096" y="7165"/>
                    <a:pt x="15177" y="7165"/>
                  </a:cubicBezTo>
                  <a:cubicBezTo>
                    <a:pt x="15521" y="7165"/>
                    <a:pt x="15825" y="7123"/>
                    <a:pt x="16109" y="7039"/>
                  </a:cubicBezTo>
                  <a:cubicBezTo>
                    <a:pt x="16190" y="7018"/>
                    <a:pt x="16230" y="7018"/>
                    <a:pt x="16271" y="7018"/>
                  </a:cubicBezTo>
                  <a:cubicBezTo>
                    <a:pt x="16332" y="7018"/>
                    <a:pt x="16372" y="7018"/>
                    <a:pt x="16433" y="7207"/>
                  </a:cubicBezTo>
                  <a:cubicBezTo>
                    <a:pt x="16555" y="7585"/>
                    <a:pt x="16737" y="7942"/>
                    <a:pt x="17021" y="8258"/>
                  </a:cubicBezTo>
                  <a:cubicBezTo>
                    <a:pt x="17223" y="8510"/>
                    <a:pt x="17608" y="8531"/>
                    <a:pt x="17831" y="8321"/>
                  </a:cubicBezTo>
                  <a:cubicBezTo>
                    <a:pt x="18054" y="8111"/>
                    <a:pt x="18074" y="7732"/>
                    <a:pt x="17872" y="7480"/>
                  </a:cubicBezTo>
                  <a:cubicBezTo>
                    <a:pt x="17791" y="7375"/>
                    <a:pt x="17710" y="7270"/>
                    <a:pt x="17649" y="7123"/>
                  </a:cubicBezTo>
                  <a:cubicBezTo>
                    <a:pt x="17568" y="6997"/>
                    <a:pt x="17365" y="6514"/>
                    <a:pt x="17831" y="6093"/>
                  </a:cubicBezTo>
                  <a:cubicBezTo>
                    <a:pt x="18196" y="5757"/>
                    <a:pt x="18561" y="5232"/>
                    <a:pt x="18783" y="4728"/>
                  </a:cubicBezTo>
                  <a:cubicBezTo>
                    <a:pt x="20364" y="5043"/>
                    <a:pt x="21539" y="6472"/>
                    <a:pt x="21580" y="8153"/>
                  </a:cubicBezTo>
                  <a:cubicBezTo>
                    <a:pt x="21580" y="8195"/>
                    <a:pt x="21580" y="8237"/>
                    <a:pt x="21580" y="8258"/>
                  </a:cubicBezTo>
                  <a:cubicBezTo>
                    <a:pt x="21580" y="9665"/>
                    <a:pt x="20465" y="10800"/>
                    <a:pt x="19108" y="10821"/>
                  </a:cubicBezTo>
                  <a:lnTo>
                    <a:pt x="19087" y="10821"/>
                  </a:lnTo>
                  <a:cubicBezTo>
                    <a:pt x="18763" y="10821"/>
                    <a:pt x="18500" y="11073"/>
                    <a:pt x="18500" y="11409"/>
                  </a:cubicBezTo>
                  <a:cubicBezTo>
                    <a:pt x="18500" y="11556"/>
                    <a:pt x="18561" y="11704"/>
                    <a:pt x="18682" y="11830"/>
                  </a:cubicBezTo>
                  <a:cubicBezTo>
                    <a:pt x="18783" y="11935"/>
                    <a:pt x="18925" y="11998"/>
                    <a:pt x="19087" y="11998"/>
                  </a:cubicBezTo>
                  <a:cubicBezTo>
                    <a:pt x="19533" y="11998"/>
                    <a:pt x="19959" y="11914"/>
                    <a:pt x="20405" y="11746"/>
                  </a:cubicBezTo>
                  <a:cubicBezTo>
                    <a:pt x="20546" y="11682"/>
                    <a:pt x="20688" y="11661"/>
                    <a:pt x="20810" y="11661"/>
                  </a:cubicBezTo>
                  <a:cubicBezTo>
                    <a:pt x="21337" y="11661"/>
                    <a:pt x="21600" y="12250"/>
                    <a:pt x="21600" y="13405"/>
                  </a:cubicBezTo>
                  <a:cubicBezTo>
                    <a:pt x="21600" y="14435"/>
                    <a:pt x="21195" y="15402"/>
                    <a:pt x="20445" y="16116"/>
                  </a:cubicBezTo>
                  <a:cubicBezTo>
                    <a:pt x="20303" y="16263"/>
                    <a:pt x="20121" y="16326"/>
                    <a:pt x="19918" y="16326"/>
                  </a:cubicBezTo>
                  <a:cubicBezTo>
                    <a:pt x="19391" y="16326"/>
                    <a:pt x="18804" y="15885"/>
                    <a:pt x="18358" y="15549"/>
                  </a:cubicBezTo>
                  <a:cubicBezTo>
                    <a:pt x="18236" y="15444"/>
                    <a:pt x="18095" y="15339"/>
                    <a:pt x="17993" y="15275"/>
                  </a:cubicBezTo>
                  <a:close/>
                </a:path>
              </a:pathLst>
            </a:custGeom>
            <a:solidFill>
              <a:srgbClr val="5AA8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7" name="Shape 7"/>
          <p:cNvSpPr/>
          <p:nvPr>
            <p:ph type="sldNum" sz="quarter" idx="2"/>
          </p:nvPr>
        </p:nvSpPr>
        <p:spPr>
          <a:xfrm>
            <a:off x="9459952" y="6581923"/>
            <a:ext cx="39719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b="1" sz="10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" name="Shape 8"/>
          <p:cNvSpPr/>
          <p:nvPr/>
        </p:nvSpPr>
        <p:spPr>
          <a:xfrm>
            <a:off x="7559799" y="202613"/>
            <a:ext cx="175997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pc="-59" sz="1500">
                <a:solidFill>
                  <a:srgbClr val="054D7E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59" sz="1500">
                <a:solidFill>
                  <a:srgbClr val="054D7E"/>
                </a:solidFill>
              </a:rPr>
              <a:t>Логотип компании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23051" y="120945"/>
            <a:ext cx="503310" cy="503309"/>
            <a:chOff x="0" y="19931"/>
            <a:chExt cx="503308" cy="503308"/>
          </a:xfrm>
        </p:grpSpPr>
        <p:sp>
          <p:nvSpPr>
            <p:cNvPr id="9" name="Shape 9"/>
            <p:cNvSpPr/>
            <p:nvPr/>
          </p:nvSpPr>
          <p:spPr>
            <a:xfrm>
              <a:off x="76166" y="76246"/>
              <a:ext cx="363560" cy="363560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0" name="Shape 10"/>
            <p:cNvSpPr/>
            <p:nvPr/>
          </p:nvSpPr>
          <p:spPr>
            <a:xfrm rot="2700000">
              <a:off x="212423" y="-45077"/>
              <a:ext cx="78463" cy="6333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F4F9"/>
                </a:gs>
                <a:gs pos="100000">
                  <a:srgbClr val="E1E2E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spd="med" advClick="1"/>
  <p:txStyles>
    <p:titleStyle>
      <a:lvl1pPr algn="ctr">
        <a:defRPr sz="4400">
          <a:latin typeface="+mn-lt"/>
          <a:ea typeface="+mn-ea"/>
          <a:cs typeface="+mn-cs"/>
          <a:sym typeface="Helvetica"/>
        </a:defRPr>
      </a:lvl1pPr>
      <a:lvl2pPr algn="ctr">
        <a:defRPr sz="4400">
          <a:latin typeface="+mn-lt"/>
          <a:ea typeface="+mn-ea"/>
          <a:cs typeface="+mn-cs"/>
          <a:sym typeface="Helvetica"/>
        </a:defRPr>
      </a:lvl2pPr>
      <a:lvl3pPr algn="ctr">
        <a:defRPr sz="4400">
          <a:latin typeface="+mn-lt"/>
          <a:ea typeface="+mn-ea"/>
          <a:cs typeface="+mn-cs"/>
          <a:sym typeface="Helvetica"/>
        </a:defRPr>
      </a:lvl3pPr>
      <a:lvl4pPr algn="ctr">
        <a:defRPr sz="4400">
          <a:latin typeface="+mn-lt"/>
          <a:ea typeface="+mn-ea"/>
          <a:cs typeface="+mn-cs"/>
          <a:sym typeface="Helvetica"/>
        </a:defRPr>
      </a:lvl4pPr>
      <a:lvl5pPr algn="ctr">
        <a:defRPr sz="4400">
          <a:latin typeface="+mn-lt"/>
          <a:ea typeface="+mn-ea"/>
          <a:cs typeface="+mn-cs"/>
          <a:sym typeface="Helvetica"/>
        </a:defRPr>
      </a:lvl5pPr>
      <a:lvl6pPr algn="ctr">
        <a:defRPr sz="4400">
          <a:latin typeface="+mn-lt"/>
          <a:ea typeface="+mn-ea"/>
          <a:cs typeface="+mn-cs"/>
          <a:sym typeface="Helvetica"/>
        </a:defRPr>
      </a:lvl6pPr>
      <a:lvl7pPr algn="ctr">
        <a:defRPr sz="4400">
          <a:latin typeface="+mn-lt"/>
          <a:ea typeface="+mn-ea"/>
          <a:cs typeface="+mn-cs"/>
          <a:sym typeface="Helvetica"/>
        </a:defRPr>
      </a:lvl7pPr>
      <a:lvl8pPr algn="ctr">
        <a:defRPr sz="4400">
          <a:latin typeface="+mn-lt"/>
          <a:ea typeface="+mn-ea"/>
          <a:cs typeface="+mn-cs"/>
          <a:sym typeface="Helvetica"/>
        </a:defRPr>
      </a:lvl8pPr>
      <a:lvl9pPr algn="ctr">
        <a:defRPr sz="4400">
          <a:latin typeface="+mn-lt"/>
          <a:ea typeface="+mn-ea"/>
          <a:cs typeface="+mn-cs"/>
          <a:sym typeface="Helvetica"/>
        </a:defRPr>
      </a:lvl9pPr>
    </p:titleStyle>
    <p:bodyStyle>
      <a:lvl1pPr>
        <a:spcBef>
          <a:spcPts val="400"/>
        </a:spcBef>
        <a:defRPr b="1" sz="2000">
          <a:latin typeface="+mn-lt"/>
          <a:ea typeface="+mn-ea"/>
          <a:cs typeface="+mn-cs"/>
          <a:sym typeface="Helvetica"/>
        </a:defRPr>
      </a:lvl1pPr>
      <a:lvl2pPr marL="661307" indent="-204107">
        <a:spcBef>
          <a:spcPts val="400"/>
        </a:spcBef>
        <a:buSzPct val="100000"/>
        <a:buChar char="–"/>
        <a:defRPr b="1" sz="2000">
          <a:latin typeface="+mn-lt"/>
          <a:ea typeface="+mn-ea"/>
          <a:cs typeface="+mn-cs"/>
          <a:sym typeface="Helvetica"/>
        </a:defRPr>
      </a:lvl2pPr>
      <a:lvl3pPr marL="1104900" indent="-1905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3pPr>
      <a:lvl4pPr marL="1600200" indent="-228600">
        <a:spcBef>
          <a:spcPts val="400"/>
        </a:spcBef>
        <a:buSzPct val="100000"/>
        <a:buChar char="–"/>
        <a:defRPr b="1" sz="2000">
          <a:latin typeface="+mn-lt"/>
          <a:ea typeface="+mn-ea"/>
          <a:cs typeface="+mn-cs"/>
          <a:sym typeface="Helvetica"/>
        </a:defRPr>
      </a:lvl4pPr>
      <a:lvl5pPr marL="2057400" indent="-228600">
        <a:spcBef>
          <a:spcPts val="400"/>
        </a:spcBef>
        <a:buSzPct val="100000"/>
        <a:buChar char="»"/>
        <a:defRPr b="1" sz="2000">
          <a:latin typeface="+mn-lt"/>
          <a:ea typeface="+mn-ea"/>
          <a:cs typeface="+mn-cs"/>
          <a:sym typeface="Helvetica"/>
        </a:defRPr>
      </a:lvl5pPr>
      <a:lvl6pPr marL="25146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6pPr>
      <a:lvl7pPr marL="29718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7pPr>
      <a:lvl8pPr marL="34290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8pPr>
      <a:lvl9pPr marL="38862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9pPr>
    </p:bodyStyle>
    <p:otherStyle>
      <a:lvl1pPr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4572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9144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13716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18288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22860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27432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32004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36576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63738" y="4869511"/>
            <a:ext cx="966337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5000"/>
              </a:lnSpc>
              <a:defRPr b="1" spc="-91" sz="2300"/>
            </a:lvl1pPr>
          </a:lstStyle>
          <a:p>
            <a:pPr lvl="0">
              <a:defRPr b="0" spc="0" sz="1800"/>
            </a:pPr>
            <a:r>
              <a:rPr b="1" spc="-91" sz="2300"/>
              <a:t>Название сервиса</a:t>
            </a:r>
          </a:p>
        </p:txBody>
      </p:sp>
      <p:sp>
        <p:nvSpPr>
          <p:cNvPr id="20" name="Shape 20"/>
          <p:cNvSpPr/>
          <p:nvPr/>
        </p:nvSpPr>
        <p:spPr>
          <a:xfrm>
            <a:off x="567916" y="5264483"/>
            <a:ext cx="140335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85000"/>
              </a:lnSpc>
            </a:pP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Тизер </a:t>
            </a: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[</a:t>
            </a: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пример</a:t>
            </a: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]*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48036" y="2622201"/>
            <a:ext cx="4076489" cy="1450125"/>
            <a:chOff x="0" y="0"/>
            <a:chExt cx="4076487" cy="1450123"/>
          </a:xfrm>
        </p:grpSpPr>
        <p:sp>
          <p:nvSpPr>
            <p:cNvPr id="21" name="Shape 21"/>
            <p:cNvSpPr/>
            <p:nvPr/>
          </p:nvSpPr>
          <p:spPr>
            <a:xfrm>
              <a:off x="0" y="327780"/>
              <a:ext cx="275347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pc="-96" sz="2400">
                  <a:solidFill>
                    <a:srgbClr val="054D7E"/>
                  </a:solidFill>
                </a:defRPr>
              </a:lvl1pPr>
            </a:lstStyle>
            <a:p>
              <a:pPr lvl="0">
                <a:defRPr b="0" spc="0" sz="1800">
                  <a:solidFill>
                    <a:srgbClr val="000000"/>
                  </a:solidFill>
                </a:defRPr>
              </a:pPr>
              <a:r>
                <a:rPr b="1" spc="-96" sz="2400">
                  <a:solidFill>
                    <a:srgbClr val="054D7E"/>
                  </a:solidFill>
                </a:rPr>
                <a:t>Логотип компании</a:t>
              </a:r>
            </a:p>
          </p:txBody>
        </p:sp>
        <p:sp>
          <p:nvSpPr>
            <p:cNvPr id="22" name="Shape 22"/>
            <p:cNvSpPr/>
            <p:nvPr/>
          </p:nvSpPr>
          <p:spPr>
            <a:xfrm>
              <a:off x="1939367" y="628978"/>
              <a:ext cx="75702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pc="-72">
                  <a:solidFill>
                    <a:srgbClr val="A7A7A7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pc="0">
                  <a:solidFill>
                    <a:srgbClr val="000000"/>
                  </a:solidFill>
                </a:defRPr>
              </a:pPr>
              <a:r>
                <a:rPr spc="-72">
                  <a:solidFill>
                    <a:srgbClr val="A7A7A7"/>
                  </a:solidFill>
                </a:rPr>
                <a:t>слоган</a:t>
              </a:r>
            </a:p>
          </p:txBody>
        </p:sp>
        <p:sp>
          <p:nvSpPr>
            <p:cNvPr id="23" name="Shape 23"/>
            <p:cNvSpPr/>
            <p:nvPr/>
          </p:nvSpPr>
          <p:spPr>
            <a:xfrm>
              <a:off x="2837454" y="211310"/>
              <a:ext cx="1007581" cy="1007581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4" name="Shape 24"/>
            <p:cNvSpPr/>
            <p:nvPr/>
          </p:nvSpPr>
          <p:spPr>
            <a:xfrm rot="2700000">
              <a:off x="3242698" y="-191604"/>
              <a:ext cx="217455" cy="1833332"/>
            </a:xfrm>
            <a:prstGeom prst="roundRect">
              <a:avLst>
                <a:gd name="adj" fmla="val 50000"/>
              </a:avLst>
            </a:prstGeom>
            <a:solidFill>
              <a:srgbClr val="ECF0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26" name="Shape 26"/>
          <p:cNvSpPr/>
          <p:nvPr/>
        </p:nvSpPr>
        <p:spPr>
          <a:xfrm>
            <a:off x="600595" y="6417063"/>
            <a:ext cx="75311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defRPr spc="-39" sz="1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pc="0" sz="1800"/>
            </a:pPr>
            <a:r>
              <a:rPr spc="-39" sz="1000"/>
              <a:t>Город, 2014</a:t>
            </a:r>
          </a:p>
        </p:txBody>
      </p:sp>
      <p:pic>
        <p:nvPicPr>
          <p:cNvPr id="27" name="logo_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6183" y="222769"/>
            <a:ext cx="1145951" cy="32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xfrm>
            <a:off x="9386075" y="6373628"/>
            <a:ext cx="39719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b="0" sz="1800"/>
            </a:pPr>
            <a:fld id="{86CB4B4D-7CA3-9044-876B-883B54F8677D}" type="slidenum">
              <a:rPr b="1" sz="1000"/>
            </a:fld>
          </a:p>
        </p:txBody>
      </p:sp>
      <p:sp>
        <p:nvSpPr>
          <p:cNvPr id="30" name="Shape 30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2000"/>
              <a:t>Анализ целевого рынка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6091040" y="528268"/>
            <a:ext cx="2880581" cy="596369"/>
            <a:chOff x="0" y="0"/>
            <a:chExt cx="2880579" cy="596368"/>
          </a:xfrm>
        </p:grpSpPr>
        <p:sp>
          <p:nvSpPr>
            <p:cNvPr id="31" name="Shape 31"/>
            <p:cNvSpPr/>
            <p:nvPr/>
          </p:nvSpPr>
          <p:spPr>
            <a:xfrm>
              <a:off x="-1" y="0"/>
              <a:ext cx="2880581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36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32" name="Shape 32"/>
            <p:cNvSpPr/>
            <p:nvPr/>
          </p:nvSpPr>
          <p:spPr>
            <a:xfrm>
              <a:off x="2582395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>
              <a:off x="-1" y="0"/>
              <a:ext cx="288058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Указание: </a:t>
              </a:r>
              <a:r>
                <a:rPr sz="1000">
                  <a:solidFill>
                    <a:srgbClr val="E46C0A"/>
                  </a:solidFill>
                </a:rPr>
                <a:t>Размер, структура и динамика целевого рынка</a:t>
              </a:r>
            </a:p>
          </p:txBody>
        </p:sp>
      </p:grpSp>
      <p:sp>
        <p:nvSpPr>
          <p:cNvPr id="35" name="Shape 35"/>
          <p:cNvSpPr/>
          <p:nvPr/>
        </p:nvSpPr>
        <p:spPr>
          <a:xfrm>
            <a:off x="283699" y="1439375"/>
            <a:ext cx="4498878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b="1"/>
              <a:t>Вывод о целевом рынке</a:t>
            </a:r>
          </a:p>
        </p:txBody>
      </p:sp>
      <p:sp>
        <p:nvSpPr>
          <p:cNvPr id="36" name="Shape 36"/>
          <p:cNvSpPr/>
          <p:nvPr/>
        </p:nvSpPr>
        <p:spPr>
          <a:xfrm>
            <a:off x="273179" y="1748083"/>
            <a:ext cx="45199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Размер и сегментация рынка</a:t>
            </a:r>
          </a:p>
        </p:txBody>
      </p:sp>
      <p:sp>
        <p:nvSpPr>
          <p:cNvPr id="37" name="Shape 37"/>
          <p:cNvSpPr/>
          <p:nvPr/>
        </p:nvSpPr>
        <p:spPr>
          <a:xfrm>
            <a:off x="5121026" y="1433007"/>
            <a:ext cx="4498878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b="1"/>
              <a:t>Вывод о трендах целевых сегментов</a:t>
            </a:r>
          </a:p>
        </p:txBody>
      </p:sp>
      <p:sp>
        <p:nvSpPr>
          <p:cNvPr id="38" name="Shape 38"/>
          <p:cNvSpPr/>
          <p:nvPr/>
        </p:nvSpPr>
        <p:spPr>
          <a:xfrm>
            <a:off x="5044433" y="1748084"/>
            <a:ext cx="45199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Прогноз по целевым сегментам рынка</a:t>
            </a:r>
          </a:p>
        </p:txBody>
      </p:sp>
      <p:graphicFrame>
        <p:nvGraphicFramePr>
          <p:cNvPr id="39" name="Chart 39"/>
          <p:cNvGraphicFramePr/>
          <p:nvPr/>
        </p:nvGraphicFramePr>
        <p:xfrm>
          <a:off x="1303804" y="2475503"/>
          <a:ext cx="2458668" cy="245866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40"/>
          <p:cNvSpPr/>
          <p:nvPr/>
        </p:nvSpPr>
        <p:spPr>
          <a:xfrm>
            <a:off x="558800" y="5090633"/>
            <a:ext cx="410578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>
              <a:solidFill>
                <a:srgbClr val="FFFFFF"/>
              </a:solidFill>
            </a:endParaRPr>
          </a:p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>
              <a:solidFill>
                <a:srgbClr val="FFFFFF"/>
              </a:solidFill>
            </a:endParaRPr>
          </a:p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 sz="1200">
              <a:solidFill>
                <a:srgbClr val="808080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5317573" y="5090633"/>
            <a:ext cx="410578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>
              <a:solidFill>
                <a:srgbClr val="FFFFFF"/>
              </a:solidFill>
            </a:endParaRPr>
          </a:p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>
              <a:solidFill>
                <a:srgbClr val="FFFFFF"/>
              </a:solidFill>
            </a:endParaRPr>
          </a:p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 sz="1200">
              <a:solidFill>
                <a:srgbClr val="808080"/>
              </a:solidFill>
            </a:endParaRPr>
          </a:p>
        </p:txBody>
      </p:sp>
      <p:graphicFrame>
        <p:nvGraphicFramePr>
          <p:cNvPr id="42" name="Chart 42"/>
          <p:cNvGraphicFramePr/>
          <p:nvPr/>
        </p:nvGraphicFramePr>
        <p:xfrm>
          <a:off x="5817720" y="2543014"/>
          <a:ext cx="3203263" cy="190763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43" name="Shape 43"/>
          <p:cNvSpPr/>
          <p:nvPr/>
        </p:nvSpPr>
        <p:spPr>
          <a:xfrm>
            <a:off x="599071" y="5888554"/>
            <a:ext cx="815390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80000"/>
              </a:lnSpc>
            </a:pPr>
            <a:r>
              <a:rPr b="1" sz="800"/>
              <a:t>Источники: </a:t>
            </a:r>
            <a:r>
              <a:rPr sz="800"/>
              <a:t>…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Num" sz="quarter" idx="2"/>
          </p:nvPr>
        </p:nvSpPr>
        <p:spPr>
          <a:xfrm>
            <a:off x="9489503" y="6560400"/>
            <a:ext cx="39719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b="0" sz="1800"/>
            </a:pPr>
            <a:fld id="{86CB4B4D-7CA3-9044-876B-883B54F8677D}" type="slidenum">
              <a:rPr b="1" sz="1000"/>
            </a:fld>
          </a:p>
        </p:txBody>
      </p:sp>
      <p:sp>
        <p:nvSpPr>
          <p:cNvPr id="46" name="Shape 46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2000"/>
              <a:t>Проблемы и потребности рынка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5202797" y="344269"/>
            <a:ext cx="4057164" cy="701042"/>
            <a:chOff x="0" y="0"/>
            <a:chExt cx="4057162" cy="701040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4057163" cy="651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866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3731455" y="325707"/>
              <a:ext cx="325708" cy="32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0"/>
              <a:ext cx="4057163" cy="701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Указание: </a:t>
              </a:r>
              <a:r>
                <a:rPr sz="1000">
                  <a:solidFill>
                    <a:srgbClr val="E46C0A"/>
                  </a:solidFill>
                </a:rPr>
                <a:t>на слайде описывается текущая ситуация на целевом рынке – взаимоотношения основных участников рынка и ключевые проблемы и потребности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" name="Shape 78"/>
          <p:cNvSpPr/>
          <p:nvPr/>
        </p:nvSpPr>
        <p:spPr>
          <a:xfrm>
            <a:off x="2486765" y="2301152"/>
            <a:ext cx="1877311" cy="113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>
              <a:srgbClr val="A6A6A6"/>
            </a:solidFill>
          </a:ln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/>
        </p:nvSpPr>
        <p:spPr>
          <a:xfrm>
            <a:off x="5579298" y="2301152"/>
            <a:ext cx="1849128" cy="113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>
            <a:solidFill>
              <a:srgbClr val="A6A6A6"/>
            </a:solidFill>
          </a:ln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/>
        </p:nvSpPr>
        <p:spPr>
          <a:xfrm>
            <a:off x="2723773" y="3803649"/>
            <a:ext cx="44583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>
            <a:solidFill>
              <a:srgbClr val="A6A6A6"/>
            </a:solidFill>
          </a:ln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/>
        </p:nvSpPr>
        <p:spPr>
          <a:xfrm flipV="1">
            <a:off x="3549648" y="3803650"/>
            <a:ext cx="3732530" cy="1778844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55" name="Shape 55"/>
          <p:cNvSpPr/>
          <p:nvPr/>
        </p:nvSpPr>
        <p:spPr>
          <a:xfrm>
            <a:off x="2623822" y="3803650"/>
            <a:ext cx="925827" cy="1778845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56" name="Shape 56"/>
          <p:cNvSpPr/>
          <p:nvPr/>
        </p:nvSpPr>
        <p:spPr>
          <a:xfrm flipH="1">
            <a:off x="3549648" y="2257638"/>
            <a:ext cx="1426635" cy="3324855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57" name="Shape 57"/>
          <p:cNvSpPr/>
          <p:nvPr/>
        </p:nvSpPr>
        <p:spPr>
          <a:xfrm>
            <a:off x="4976282" y="2257638"/>
            <a:ext cx="71967" cy="3324855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58" name="Shape 58"/>
          <p:cNvSpPr/>
          <p:nvPr/>
        </p:nvSpPr>
        <p:spPr>
          <a:xfrm flipV="1">
            <a:off x="5048248" y="3803650"/>
            <a:ext cx="2233930" cy="1778844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59" name="Shape 59"/>
          <p:cNvSpPr/>
          <p:nvPr/>
        </p:nvSpPr>
        <p:spPr>
          <a:xfrm>
            <a:off x="2623822" y="3803649"/>
            <a:ext cx="2424427" cy="1778846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0" name="Shape 60"/>
          <p:cNvSpPr/>
          <p:nvPr/>
        </p:nvSpPr>
        <p:spPr>
          <a:xfrm>
            <a:off x="4976282" y="2257638"/>
            <a:ext cx="1498601" cy="3324855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1" name="Shape 61"/>
          <p:cNvSpPr/>
          <p:nvPr/>
        </p:nvSpPr>
        <p:spPr>
          <a:xfrm flipH="1">
            <a:off x="6474882" y="3803650"/>
            <a:ext cx="807296" cy="1778844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2" name="Shape 62"/>
          <p:cNvSpPr/>
          <p:nvPr/>
        </p:nvSpPr>
        <p:spPr>
          <a:xfrm>
            <a:off x="2623822" y="3803649"/>
            <a:ext cx="3851061" cy="1778845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grpSp>
        <p:nvGrpSpPr>
          <p:cNvPr id="65" name="Group 65"/>
          <p:cNvGrpSpPr/>
          <p:nvPr/>
        </p:nvGrpSpPr>
        <p:grpSpPr>
          <a:xfrm>
            <a:off x="3467304" y="2805139"/>
            <a:ext cx="3065574" cy="2376461"/>
            <a:chOff x="0" y="0"/>
            <a:chExt cx="3065572" cy="2376460"/>
          </a:xfrm>
        </p:grpSpPr>
        <p:sp>
          <p:nvSpPr>
            <p:cNvPr id="63" name="Shape 63"/>
            <p:cNvSpPr/>
            <p:nvPr/>
          </p:nvSpPr>
          <p:spPr>
            <a:xfrm>
              <a:off x="0" y="0"/>
              <a:ext cx="3065573" cy="2376461"/>
            </a:xfrm>
            <a:prstGeom prst="roundRect">
              <a:avLst>
                <a:gd name="adj" fmla="val 7022"/>
              </a:avLst>
            </a:prstGeom>
            <a:solidFill>
              <a:srgbClr val="FFFFFF"/>
            </a:solidFill>
            <a:ln w="25400" cap="flat">
              <a:solidFill>
                <a:srgbClr val="4FD1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50000"/>
                </a:lnSpc>
                <a:defRPr sz="14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48876" y="48876"/>
              <a:ext cx="2967821" cy="178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/>
              <a:r>
                <a:rPr sz="1200"/>
                <a:t>Проблемы и потребности рынка: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</a:p>
          </p:txBody>
        </p:sp>
      </p:grpSp>
      <p:sp>
        <p:nvSpPr>
          <p:cNvPr id="66" name="Shape 66"/>
          <p:cNvSpPr/>
          <p:nvPr/>
        </p:nvSpPr>
        <p:spPr>
          <a:xfrm>
            <a:off x="3018466" y="5685564"/>
            <a:ext cx="96793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 sz="1200">
                <a:solidFill>
                  <a:srgbClr val="00B0F0"/>
                </a:solidFill>
              </a:rPr>
              <a:t>Участник </a:t>
            </a:r>
            <a:r>
              <a:rPr b="1" sz="120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67" name="Shape 67"/>
          <p:cNvSpPr/>
          <p:nvPr/>
        </p:nvSpPr>
        <p:spPr>
          <a:xfrm>
            <a:off x="6054533" y="5685565"/>
            <a:ext cx="98483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 sz="1200">
                <a:solidFill>
                  <a:srgbClr val="00B0F0"/>
                </a:solidFill>
              </a:rPr>
              <a:t>Участник </a:t>
            </a:r>
            <a:r>
              <a:rPr b="1" sz="120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68" name="Shape 68"/>
          <p:cNvSpPr/>
          <p:nvPr/>
        </p:nvSpPr>
        <p:spPr>
          <a:xfrm>
            <a:off x="4871373" y="5685565"/>
            <a:ext cx="2565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>
                <a:solidFill>
                  <a:srgbClr val="00B0F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00B0F0"/>
                </a:solidFill>
              </a:rPr>
              <a:t>…</a:t>
            </a:r>
          </a:p>
        </p:txBody>
      </p:sp>
      <p:grpSp>
        <p:nvGrpSpPr>
          <p:cNvPr id="71" name="Group 71"/>
          <p:cNvGrpSpPr/>
          <p:nvPr/>
        </p:nvGrpSpPr>
        <p:grpSpPr>
          <a:xfrm>
            <a:off x="1025148" y="3434148"/>
            <a:ext cx="1698749" cy="739004"/>
            <a:chOff x="0" y="0"/>
            <a:chExt cx="1698748" cy="739003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1698749" cy="739004"/>
            </a:xfrm>
            <a:prstGeom prst="roundRect">
              <a:avLst>
                <a:gd name="adj" fmla="val 16667"/>
              </a:avLst>
            </a:prstGeom>
            <a:solidFill>
              <a:srgbClr val="4FD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36075" y="216902"/>
              <a:ext cx="1626598" cy="305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b="1" sz="12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200">
                  <a:solidFill>
                    <a:srgbClr val="FFFFFF"/>
                  </a:solidFill>
                </a:rPr>
                <a:t>Участник рынка 2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7182103" y="3434148"/>
            <a:ext cx="1698749" cy="739004"/>
            <a:chOff x="0" y="0"/>
            <a:chExt cx="1698748" cy="739003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1698749" cy="739004"/>
            </a:xfrm>
            <a:prstGeom prst="roundRect">
              <a:avLst>
                <a:gd name="adj" fmla="val 16667"/>
              </a:avLst>
            </a:prstGeom>
            <a:solidFill>
              <a:srgbClr val="4FD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36075" y="216902"/>
              <a:ext cx="1626598" cy="305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b="1" sz="12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200">
                  <a:solidFill>
                    <a:srgbClr val="FFFFFF"/>
                  </a:solidFill>
                </a:rPr>
                <a:t>Участник рынка 3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4126908" y="1562170"/>
            <a:ext cx="1698749" cy="739004"/>
            <a:chOff x="0" y="0"/>
            <a:chExt cx="1698748" cy="739002"/>
          </a:xfrm>
        </p:grpSpPr>
        <p:sp>
          <p:nvSpPr>
            <p:cNvPr id="75" name="Shape 75"/>
            <p:cNvSpPr/>
            <p:nvPr/>
          </p:nvSpPr>
          <p:spPr>
            <a:xfrm>
              <a:off x="0" y="0"/>
              <a:ext cx="1698749" cy="739003"/>
            </a:xfrm>
            <a:prstGeom prst="roundRect">
              <a:avLst>
                <a:gd name="adj" fmla="val 16667"/>
              </a:avLst>
            </a:prstGeom>
            <a:solidFill>
              <a:srgbClr val="4FD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36075" y="116128"/>
              <a:ext cx="1626598" cy="506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b="1" sz="12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200">
                  <a:solidFill>
                    <a:srgbClr val="FFFFFF"/>
                  </a:solidFill>
                </a:rPr>
                <a:t>Участник рынка 1</a:t>
              </a:r>
            </a:p>
          </p:txBody>
        </p: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661011" y="3757619"/>
            <a:ext cx="545956" cy="225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83" name="Shape 83"/>
          <p:cNvSpPr/>
          <p:nvPr/>
        </p:nvSpPr>
        <p:spPr>
          <a:xfrm>
            <a:off x="272489" y="3054126"/>
            <a:ext cx="2894051" cy="717271"/>
          </a:xfrm>
          <a:prstGeom prst="rect">
            <a:avLst/>
          </a:prstGeom>
          <a:solidFill>
            <a:srgbClr val="00B0F0"/>
          </a:solidFill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4" name="Shape 84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2000"/>
              <a:t>Что привносит проект на рынок?</a:t>
            </a:r>
          </a:p>
        </p:txBody>
      </p:sp>
      <p:sp>
        <p:nvSpPr>
          <p:cNvPr id="85" name="Shape 85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grpSp>
        <p:nvGrpSpPr>
          <p:cNvPr id="89" name="Group 89"/>
          <p:cNvGrpSpPr/>
          <p:nvPr/>
        </p:nvGrpSpPr>
        <p:grpSpPr>
          <a:xfrm>
            <a:off x="5994272" y="388940"/>
            <a:ext cx="3268134" cy="596369"/>
            <a:chOff x="0" y="0"/>
            <a:chExt cx="3268133" cy="596368"/>
          </a:xfrm>
        </p:grpSpPr>
        <p:sp>
          <p:nvSpPr>
            <p:cNvPr id="86" name="Shape 86"/>
            <p:cNvSpPr/>
            <p:nvPr/>
          </p:nvSpPr>
          <p:spPr>
            <a:xfrm>
              <a:off x="-1" y="0"/>
              <a:ext cx="3268135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62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2969948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-1" y="0"/>
              <a:ext cx="326813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Указание: </a:t>
              </a:r>
              <a:r>
                <a:rPr sz="1000">
                  <a:solidFill>
                    <a:srgbClr val="E46C0A"/>
                  </a:solidFill>
                </a:rPr>
                <a:t>на слайде описывается положение проекта на существующем или новом рынке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0" name="Shape 90"/>
          <p:cNvSpPr/>
          <p:nvPr/>
        </p:nvSpPr>
        <p:spPr>
          <a:xfrm>
            <a:off x="370046" y="2152149"/>
            <a:ext cx="245004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b="1"/>
              <a:t>Миссия и видение</a:t>
            </a:r>
          </a:p>
        </p:txBody>
      </p:sp>
      <p:sp>
        <p:nvSpPr>
          <p:cNvPr id="91" name="Shape 91"/>
          <p:cNvSpPr/>
          <p:nvPr/>
        </p:nvSpPr>
        <p:spPr>
          <a:xfrm>
            <a:off x="367430" y="1409978"/>
            <a:ext cx="141055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b="1"/>
              <a:t>Проект</a:t>
            </a:r>
          </a:p>
        </p:txBody>
      </p:sp>
      <p:sp>
        <p:nvSpPr>
          <p:cNvPr id="92" name="Shape 92"/>
          <p:cNvSpPr/>
          <p:nvPr/>
        </p:nvSpPr>
        <p:spPr>
          <a:xfrm>
            <a:off x="2953146" y="1479828"/>
            <a:ext cx="764025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Краткая формулировка, описывающая суть проекта</a:t>
            </a:r>
          </a:p>
        </p:txBody>
      </p:sp>
      <p:sp>
        <p:nvSpPr>
          <p:cNvPr id="93" name="Shape 93"/>
          <p:cNvSpPr/>
          <p:nvPr/>
        </p:nvSpPr>
        <p:spPr>
          <a:xfrm>
            <a:off x="1370312" y="5008002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94" name="Shape 94"/>
          <p:cNvSpPr/>
          <p:nvPr/>
        </p:nvSpPr>
        <p:spPr>
          <a:xfrm>
            <a:off x="363426" y="3139366"/>
            <a:ext cx="3008142" cy="53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Решаемые проектом проблемы</a:t>
            </a:r>
          </a:p>
        </p:txBody>
      </p:sp>
      <p:sp>
        <p:nvSpPr>
          <p:cNvPr id="95" name="Shape 95"/>
          <p:cNvSpPr/>
          <p:nvPr/>
        </p:nvSpPr>
        <p:spPr>
          <a:xfrm>
            <a:off x="1369554" y="5895603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sz="1200">
                <a:solidFill>
                  <a:srgbClr val="262626"/>
                </a:solidFill>
              </a:rPr>
              <a:t>&lt; </a:t>
            </a:r>
            <a:r>
              <a:rPr sz="1200">
                <a:solidFill>
                  <a:srgbClr val="262626"/>
                </a:solidFill>
              </a:rPr>
              <a:t>Проблема </a:t>
            </a:r>
            <a:r>
              <a:rPr sz="1200">
                <a:solidFill>
                  <a:srgbClr val="262626"/>
                </a:solidFill>
              </a:rPr>
              <a:t>N &gt;</a:t>
            </a:r>
          </a:p>
        </p:txBody>
      </p:sp>
      <p:sp>
        <p:nvSpPr>
          <p:cNvPr id="96" name="Shape 96"/>
          <p:cNvSpPr/>
          <p:nvPr/>
        </p:nvSpPr>
        <p:spPr>
          <a:xfrm>
            <a:off x="1369554" y="4247167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sz="1200">
                <a:solidFill>
                  <a:srgbClr val="262626"/>
                </a:solidFill>
              </a:rPr>
              <a:t>&lt; </a:t>
            </a:r>
            <a:r>
              <a:rPr sz="1200">
                <a:solidFill>
                  <a:srgbClr val="262626"/>
                </a:solidFill>
              </a:rPr>
              <a:t>Проблема 1</a:t>
            </a:r>
            <a:r>
              <a:rPr sz="1200">
                <a:solidFill>
                  <a:srgbClr val="262626"/>
                </a:solidFill>
              </a:rPr>
              <a:t> &gt;</a:t>
            </a:r>
          </a:p>
        </p:txBody>
      </p:sp>
      <p:sp>
        <p:nvSpPr>
          <p:cNvPr id="97" name="Shape 97"/>
          <p:cNvSpPr/>
          <p:nvPr/>
        </p:nvSpPr>
        <p:spPr>
          <a:xfrm>
            <a:off x="4792035" y="4249109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Решение …</a:t>
            </a:r>
          </a:p>
        </p:txBody>
      </p:sp>
      <p:sp>
        <p:nvSpPr>
          <p:cNvPr id="98" name="Shape 98"/>
          <p:cNvSpPr/>
          <p:nvPr/>
        </p:nvSpPr>
        <p:spPr>
          <a:xfrm>
            <a:off x="4792035" y="5052335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99" name="Shape 99"/>
          <p:cNvSpPr/>
          <p:nvPr/>
        </p:nvSpPr>
        <p:spPr>
          <a:xfrm>
            <a:off x="4792035" y="5857556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Решение …</a:t>
            </a:r>
          </a:p>
        </p:txBody>
      </p:sp>
      <p:sp>
        <p:nvSpPr>
          <p:cNvPr id="100" name="Shape 100"/>
          <p:cNvSpPr/>
          <p:nvPr/>
        </p:nvSpPr>
        <p:spPr>
          <a:xfrm>
            <a:off x="2729578" y="1289536"/>
            <a:ext cx="6653076" cy="520286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1" name="Shape 101"/>
          <p:cNvSpPr/>
          <p:nvPr/>
        </p:nvSpPr>
        <p:spPr>
          <a:xfrm>
            <a:off x="2953146" y="2221998"/>
            <a:ext cx="764025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102" name="Shape 102"/>
          <p:cNvSpPr/>
          <p:nvPr/>
        </p:nvSpPr>
        <p:spPr>
          <a:xfrm>
            <a:off x="2729578" y="2031706"/>
            <a:ext cx="6653076" cy="520286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3" name="Shape 103"/>
          <p:cNvSpPr/>
          <p:nvPr/>
        </p:nvSpPr>
        <p:spPr>
          <a:xfrm>
            <a:off x="1227100" y="4090529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4" name="Shape 104"/>
          <p:cNvSpPr/>
          <p:nvPr/>
        </p:nvSpPr>
        <p:spPr>
          <a:xfrm>
            <a:off x="1227100" y="4893492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5" name="Shape 105"/>
          <p:cNvSpPr/>
          <p:nvPr/>
        </p:nvSpPr>
        <p:spPr>
          <a:xfrm>
            <a:off x="1227100" y="5696455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6" name="Shape 106"/>
          <p:cNvSpPr/>
          <p:nvPr/>
        </p:nvSpPr>
        <p:spPr>
          <a:xfrm>
            <a:off x="653090" y="5176246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07" name="Shape 107"/>
          <p:cNvSpPr/>
          <p:nvPr/>
        </p:nvSpPr>
        <p:spPr>
          <a:xfrm>
            <a:off x="653090" y="4370202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08" name="Shape 108"/>
          <p:cNvSpPr/>
          <p:nvPr/>
        </p:nvSpPr>
        <p:spPr>
          <a:xfrm>
            <a:off x="4609091" y="4090529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9" name="Shape 109"/>
          <p:cNvSpPr/>
          <p:nvPr/>
        </p:nvSpPr>
        <p:spPr>
          <a:xfrm>
            <a:off x="4609091" y="4893492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0" name="Shape 110"/>
          <p:cNvSpPr/>
          <p:nvPr/>
        </p:nvSpPr>
        <p:spPr>
          <a:xfrm>
            <a:off x="4609091" y="5697341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1" name="Shape 111"/>
          <p:cNvSpPr/>
          <p:nvPr/>
        </p:nvSpPr>
        <p:spPr>
          <a:xfrm>
            <a:off x="4171331" y="4370202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12" name="Shape 112"/>
          <p:cNvSpPr/>
          <p:nvPr/>
        </p:nvSpPr>
        <p:spPr>
          <a:xfrm>
            <a:off x="4171331" y="5177235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13" name="Shape 113"/>
          <p:cNvSpPr/>
          <p:nvPr/>
        </p:nvSpPr>
        <p:spPr>
          <a:xfrm>
            <a:off x="4171331" y="5982456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2000"/>
              <a:t>Анализ конкурентов</a:t>
            </a:r>
          </a:p>
        </p:txBody>
      </p:sp>
      <p:sp>
        <p:nvSpPr>
          <p:cNvPr id="116" name="Shape 116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6116561" y="383250"/>
            <a:ext cx="3268134" cy="596369"/>
            <a:chOff x="0" y="0"/>
            <a:chExt cx="3268133" cy="596368"/>
          </a:xfrm>
        </p:grpSpPr>
        <p:sp>
          <p:nvSpPr>
            <p:cNvPr id="117" name="Shape 117"/>
            <p:cNvSpPr/>
            <p:nvPr/>
          </p:nvSpPr>
          <p:spPr>
            <a:xfrm>
              <a:off x="-1" y="0"/>
              <a:ext cx="3268135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62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969948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0"/>
              <a:ext cx="32681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Указание: </a:t>
              </a:r>
              <a:r>
                <a:rPr sz="1000">
                  <a:solidFill>
                    <a:srgbClr val="E46C0A"/>
                  </a:solidFill>
                </a:rPr>
                <a:t>на слайде отображается сравнение проекта с разными типами конкурентов</a:t>
              </a:r>
            </a:p>
          </p:txBody>
        </p:sp>
      </p:grpSp>
      <p:sp>
        <p:nvSpPr>
          <p:cNvPr id="121" name="Shape 121"/>
          <p:cNvSpPr/>
          <p:nvPr/>
        </p:nvSpPr>
        <p:spPr>
          <a:xfrm>
            <a:off x="6697573" y="2257733"/>
            <a:ext cx="797301" cy="3866043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7495050" y="2257732"/>
            <a:ext cx="737792" cy="3866042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8292529" y="2257732"/>
            <a:ext cx="797301" cy="3866042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4248989" y="2273777"/>
            <a:ext cx="797301" cy="3849999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046467" y="2257736"/>
            <a:ext cx="797302" cy="3866038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5843946" y="2257733"/>
            <a:ext cx="797301" cy="3866039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805548" y="2260961"/>
            <a:ext cx="797301" cy="3862814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2603026" y="2260960"/>
            <a:ext cx="797301" cy="3862814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3400504" y="2257737"/>
            <a:ext cx="797301" cy="3866037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836749" y="2869299"/>
            <a:ext cx="93013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r>
              <a:rPr sz="1200"/>
              <a:t>Критерий 1</a:t>
            </a:r>
          </a:p>
        </p:txBody>
      </p:sp>
      <p:sp>
        <p:nvSpPr>
          <p:cNvPr id="131" name="Shape 131"/>
          <p:cNvSpPr/>
          <p:nvPr/>
        </p:nvSpPr>
        <p:spPr>
          <a:xfrm>
            <a:off x="981019" y="2354260"/>
            <a:ext cx="80184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r>
              <a:rPr sz="1200"/>
              <a:t>Название</a:t>
            </a:r>
          </a:p>
        </p:txBody>
      </p:sp>
      <p:sp>
        <p:nvSpPr>
          <p:cNvPr id="132" name="Shape 132"/>
          <p:cNvSpPr/>
          <p:nvPr/>
        </p:nvSpPr>
        <p:spPr>
          <a:xfrm>
            <a:off x="8600850" y="3881283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8600850" y="533105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8600850" y="43320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2133195" y="484770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7804785" y="43320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4558723" y="43320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5356201" y="43320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6140911" y="43320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6140911" y="533105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7002342" y="43320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2921979" y="484770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3714664" y="484770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2133195" y="533105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2929284" y="533105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3710522" y="533105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1802419" y="1273070"/>
            <a:ext cx="2395386" cy="376694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1802419" y="1372517"/>
            <a:ext cx="239538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Конкуренты 1</a:t>
            </a:r>
          </a:p>
        </p:txBody>
      </p:sp>
      <p:sp>
        <p:nvSpPr>
          <p:cNvPr id="149" name="Shape 149"/>
          <p:cNvSpPr/>
          <p:nvPr/>
        </p:nvSpPr>
        <p:spPr>
          <a:xfrm>
            <a:off x="4251452" y="1273070"/>
            <a:ext cx="2386434" cy="376694"/>
          </a:xfrm>
          <a:prstGeom prst="chevron">
            <a:avLst>
              <a:gd name="adj" fmla="val 0"/>
            </a:avLst>
          </a:prstGeom>
          <a:solidFill>
            <a:srgbClr val="2383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4251452" y="1372517"/>
            <a:ext cx="238643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Конкуренты 2</a:t>
            </a:r>
          </a:p>
        </p:txBody>
      </p:sp>
      <p:sp>
        <p:nvSpPr>
          <p:cNvPr id="151" name="Shape 151"/>
          <p:cNvSpPr/>
          <p:nvPr/>
        </p:nvSpPr>
        <p:spPr>
          <a:xfrm>
            <a:off x="6700754" y="1272967"/>
            <a:ext cx="1529625" cy="376694"/>
          </a:xfrm>
          <a:prstGeom prst="chevron">
            <a:avLst>
              <a:gd name="adj" fmla="val 0"/>
            </a:avLst>
          </a:prstGeom>
          <a:solidFill>
            <a:srgbClr val="005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6700755" y="1372414"/>
            <a:ext cx="152962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Конкуренты 3</a:t>
            </a:r>
          </a:p>
        </p:txBody>
      </p:sp>
      <p:sp>
        <p:nvSpPr>
          <p:cNvPr id="153" name="Shape 153"/>
          <p:cNvSpPr/>
          <p:nvPr/>
        </p:nvSpPr>
        <p:spPr>
          <a:xfrm>
            <a:off x="8292529" y="1276294"/>
            <a:ext cx="791656" cy="376694"/>
          </a:xfrm>
          <a:prstGeom prst="chevron">
            <a:avLst>
              <a:gd name="adj" fmla="val 0"/>
            </a:avLst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8292529" y="1375741"/>
            <a:ext cx="7916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Проект</a:t>
            </a:r>
          </a:p>
        </p:txBody>
      </p:sp>
      <p:sp>
        <p:nvSpPr>
          <p:cNvPr id="155" name="Shape 155"/>
          <p:cNvSpPr/>
          <p:nvPr/>
        </p:nvSpPr>
        <p:spPr>
          <a:xfrm>
            <a:off x="5356201" y="484770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2133195" y="338748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6140911" y="338748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8600850" y="338748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1810886" y="2743775"/>
            <a:ext cx="7281766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0" name="Shape 160"/>
          <p:cNvSpPr/>
          <p:nvPr/>
        </p:nvSpPr>
        <p:spPr>
          <a:xfrm>
            <a:off x="1810886" y="3231470"/>
            <a:ext cx="7281766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1" name="Shape 161"/>
          <p:cNvSpPr/>
          <p:nvPr/>
        </p:nvSpPr>
        <p:spPr>
          <a:xfrm>
            <a:off x="1810886" y="3719165"/>
            <a:ext cx="7281766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2" name="Shape 162"/>
          <p:cNvSpPr/>
          <p:nvPr/>
        </p:nvSpPr>
        <p:spPr>
          <a:xfrm>
            <a:off x="1810886" y="5669945"/>
            <a:ext cx="7281766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3" name="Shape 163"/>
          <p:cNvSpPr/>
          <p:nvPr/>
        </p:nvSpPr>
        <p:spPr>
          <a:xfrm>
            <a:off x="1810886" y="5182250"/>
            <a:ext cx="7281766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4" name="Shape 164"/>
          <p:cNvSpPr/>
          <p:nvPr/>
        </p:nvSpPr>
        <p:spPr>
          <a:xfrm>
            <a:off x="1810886" y="4694555"/>
            <a:ext cx="7281766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5" name="Shape 165"/>
          <p:cNvSpPr/>
          <p:nvPr/>
        </p:nvSpPr>
        <p:spPr>
          <a:xfrm>
            <a:off x="1810886" y="4206860"/>
            <a:ext cx="7281766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6" name="Shape 166"/>
          <p:cNvSpPr/>
          <p:nvPr/>
        </p:nvSpPr>
        <p:spPr>
          <a:xfrm>
            <a:off x="8600850" y="58235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7770685" y="58235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7043558" y="58235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6140911" y="58235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5354611" y="58235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4558273" y="58235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4" name="Group 174"/>
          <p:cNvGrpSpPr/>
          <p:nvPr/>
        </p:nvGrpSpPr>
        <p:grpSpPr>
          <a:xfrm>
            <a:off x="1836301" y="1739944"/>
            <a:ext cx="743201" cy="449082"/>
            <a:chOff x="0" y="0"/>
            <a:chExt cx="743200" cy="449081"/>
          </a:xfrm>
        </p:grpSpPr>
        <p:sp>
          <p:nvSpPr>
            <p:cNvPr id="172" name="Shape 172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Логотип</a:t>
              </a: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8292529" y="1739944"/>
            <a:ext cx="771983" cy="449082"/>
            <a:chOff x="0" y="0"/>
            <a:chExt cx="771981" cy="449081"/>
          </a:xfrm>
        </p:grpSpPr>
        <p:sp>
          <p:nvSpPr>
            <p:cNvPr id="175" name="Shape 175"/>
            <p:cNvSpPr/>
            <p:nvPr/>
          </p:nvSpPr>
          <p:spPr>
            <a:xfrm>
              <a:off x="0" y="-1"/>
              <a:ext cx="771982" cy="449083"/>
            </a:xfrm>
            <a:prstGeom prst="rect">
              <a:avLst/>
            </a:prstGeom>
            <a:solidFill>
              <a:srgbClr val="C9F1FF"/>
            </a:solidFill>
            <a:ln w="2540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0" y="89920"/>
              <a:ext cx="77198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Логотип</a:t>
              </a:r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7485497" y="1739944"/>
            <a:ext cx="743201" cy="449082"/>
            <a:chOff x="0" y="0"/>
            <a:chExt cx="743200" cy="449081"/>
          </a:xfrm>
        </p:grpSpPr>
        <p:sp>
          <p:nvSpPr>
            <p:cNvPr id="178" name="Shape 178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Логотип</a:t>
              </a: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2643329" y="1739944"/>
            <a:ext cx="743201" cy="449082"/>
            <a:chOff x="0" y="0"/>
            <a:chExt cx="743200" cy="449081"/>
          </a:xfrm>
        </p:grpSpPr>
        <p:sp>
          <p:nvSpPr>
            <p:cNvPr id="181" name="Shape 181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Логотип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3450358" y="1739944"/>
            <a:ext cx="743201" cy="449082"/>
            <a:chOff x="0" y="0"/>
            <a:chExt cx="743200" cy="449081"/>
          </a:xfrm>
        </p:grpSpPr>
        <p:sp>
          <p:nvSpPr>
            <p:cNvPr id="184" name="Shape 184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Логотип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4257385" y="1739944"/>
            <a:ext cx="743201" cy="449082"/>
            <a:chOff x="0" y="0"/>
            <a:chExt cx="743200" cy="449081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Логотип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5064413" y="1739944"/>
            <a:ext cx="743201" cy="449082"/>
            <a:chOff x="0" y="0"/>
            <a:chExt cx="743200" cy="449081"/>
          </a:xfrm>
        </p:grpSpPr>
        <p:sp>
          <p:nvSpPr>
            <p:cNvPr id="190" name="Shape 190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Логотип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5871442" y="1739944"/>
            <a:ext cx="743201" cy="449082"/>
            <a:chOff x="0" y="0"/>
            <a:chExt cx="743200" cy="449081"/>
          </a:xfrm>
        </p:grpSpPr>
        <p:sp>
          <p:nvSpPr>
            <p:cNvPr id="193" name="Shape 193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Логотип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6678469" y="1739944"/>
            <a:ext cx="743201" cy="449082"/>
            <a:chOff x="0" y="0"/>
            <a:chExt cx="743200" cy="449081"/>
          </a:xfrm>
        </p:grpSpPr>
        <p:sp>
          <p:nvSpPr>
            <p:cNvPr id="196" name="Shape 196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Логотип</a:t>
              </a:r>
            </a:p>
          </p:txBody>
        </p:sp>
      </p:grpSp>
      <p:sp>
        <p:nvSpPr>
          <p:cNvPr id="199" name="Shape 199"/>
          <p:cNvSpPr/>
          <p:nvPr/>
        </p:nvSpPr>
        <p:spPr>
          <a:xfrm>
            <a:off x="8589604" y="2887198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836749" y="3356775"/>
            <a:ext cx="93013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r>
              <a:rPr sz="1200"/>
              <a:t>Критерий 2</a:t>
            </a:r>
          </a:p>
        </p:txBody>
      </p:sp>
      <p:sp>
        <p:nvSpPr>
          <p:cNvPr id="201" name="Shape 201"/>
          <p:cNvSpPr/>
          <p:nvPr/>
        </p:nvSpPr>
        <p:spPr>
          <a:xfrm>
            <a:off x="836749" y="3844251"/>
            <a:ext cx="93013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r>
              <a:rPr sz="1200"/>
              <a:t>Критерий 3</a:t>
            </a:r>
          </a:p>
        </p:txBody>
      </p:sp>
      <p:sp>
        <p:nvSpPr>
          <p:cNvPr id="202" name="Shape 202"/>
          <p:cNvSpPr/>
          <p:nvPr/>
        </p:nvSpPr>
        <p:spPr>
          <a:xfrm>
            <a:off x="836749" y="4331727"/>
            <a:ext cx="93013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r>
              <a:rPr sz="1200"/>
              <a:t>Критерий 4</a:t>
            </a:r>
          </a:p>
        </p:txBody>
      </p:sp>
      <p:sp>
        <p:nvSpPr>
          <p:cNvPr id="203" name="Shape 203"/>
          <p:cNvSpPr/>
          <p:nvPr/>
        </p:nvSpPr>
        <p:spPr>
          <a:xfrm>
            <a:off x="836749" y="4819203"/>
            <a:ext cx="93013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r>
              <a:rPr sz="1200"/>
              <a:t>Критерий 5</a:t>
            </a:r>
          </a:p>
        </p:txBody>
      </p:sp>
      <p:sp>
        <p:nvSpPr>
          <p:cNvPr id="204" name="Shape 204"/>
          <p:cNvSpPr/>
          <p:nvPr/>
        </p:nvSpPr>
        <p:spPr>
          <a:xfrm>
            <a:off x="836749" y="5306679"/>
            <a:ext cx="93013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r>
              <a:rPr sz="1200"/>
              <a:t>Критерий 6</a:t>
            </a:r>
          </a:p>
        </p:txBody>
      </p:sp>
      <p:sp>
        <p:nvSpPr>
          <p:cNvPr id="205" name="Shape 205"/>
          <p:cNvSpPr/>
          <p:nvPr/>
        </p:nvSpPr>
        <p:spPr>
          <a:xfrm>
            <a:off x="836749" y="5794157"/>
            <a:ext cx="93013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r>
              <a:rPr sz="1200"/>
              <a:t>Критерий 7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2000"/>
              <a:t>Стратегический потенциал проекта</a:t>
            </a:r>
          </a:p>
        </p:txBody>
      </p:sp>
      <p:sp>
        <p:nvSpPr>
          <p:cNvPr id="208" name="Shape 208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5435599" y="383249"/>
            <a:ext cx="3776135" cy="906894"/>
            <a:chOff x="0" y="0"/>
            <a:chExt cx="3776133" cy="906892"/>
          </a:xfrm>
        </p:grpSpPr>
        <p:sp>
          <p:nvSpPr>
            <p:cNvPr id="209" name="Shape 209"/>
            <p:cNvSpPr/>
            <p:nvPr/>
          </p:nvSpPr>
          <p:spPr>
            <a:xfrm>
              <a:off x="-1" y="-1"/>
              <a:ext cx="3776135" cy="906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006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322687" y="453446"/>
              <a:ext cx="453447" cy="45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-1" y="-1"/>
              <a:ext cx="3776135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Указание: </a:t>
              </a:r>
              <a:r>
                <a:rPr sz="1000">
                  <a:solidFill>
                    <a:srgbClr val="E46C0A"/>
                  </a:solidFill>
                </a:rPr>
                <a:t>Стратегический потенциал проекта – аргументы в пользу того, почему проект будет успешным в будущем, например, существующая динамика рынка, изменение структуры спроса и т. п.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375760" y="994681"/>
            <a:ext cx="4883128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158353" indent="-158353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400"/>
              <a:t>…</a:t>
            </a:r>
            <a:endParaRPr sz="1600"/>
          </a:p>
          <a:p>
            <a:pPr lvl="0" marL="158353" indent="-158353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400"/>
              <a:t>…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3305667" y="1566632"/>
            <a:ext cx="3294665" cy="423333"/>
            <a:chOff x="0" y="0"/>
            <a:chExt cx="3294664" cy="423332"/>
          </a:xfrm>
        </p:grpSpPr>
        <p:sp>
          <p:nvSpPr>
            <p:cNvPr id="214" name="Shape 214"/>
            <p:cNvSpPr/>
            <p:nvPr/>
          </p:nvSpPr>
          <p:spPr>
            <a:xfrm>
              <a:off x="-1" y="-1"/>
              <a:ext cx="3294666" cy="423334"/>
            </a:xfrm>
            <a:prstGeom prst="rect">
              <a:avLst/>
            </a:prstGeom>
            <a:solidFill>
              <a:srgbClr val="558E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7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-1" y="67715"/>
              <a:ext cx="3294666" cy="287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lnSpc>
                  <a:spcPct val="87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400">
                  <a:solidFill>
                    <a:srgbClr val="FFFFFF"/>
                  </a:solidFill>
                </a:rPr>
                <a:t>Стратегический потенциал</a:t>
              </a:r>
            </a:p>
          </p:txBody>
        </p:sp>
      </p:grpSp>
      <p:sp>
        <p:nvSpPr>
          <p:cNvPr id="234" name="Shape 234"/>
          <p:cNvSpPr/>
          <p:nvPr/>
        </p:nvSpPr>
        <p:spPr>
          <a:xfrm>
            <a:off x="1685290" y="1778000"/>
            <a:ext cx="5168900" cy="599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39" y="0"/>
                </a:moveTo>
                <a:lnTo>
                  <a:pt x="21600" y="0"/>
                </a:lnTo>
                <a:lnTo>
                  <a:pt x="21600" y="10708"/>
                </a:lnTo>
                <a:lnTo>
                  <a:pt x="0" y="10708"/>
                </a:lnTo>
                <a:lnTo>
                  <a:pt x="0" y="21600"/>
                </a:lnTo>
              </a:path>
            </a:pathLst>
          </a:custGeom>
          <a:ln>
            <a:solidFill>
              <a:srgbClr val="4AA3F4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235" name="Shape 235"/>
          <p:cNvSpPr/>
          <p:nvPr/>
        </p:nvSpPr>
        <p:spPr>
          <a:xfrm>
            <a:off x="3050540" y="1778000"/>
            <a:ext cx="5167630" cy="599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2" y="0"/>
                </a:moveTo>
                <a:lnTo>
                  <a:pt x="0" y="0"/>
                </a:lnTo>
                <a:lnTo>
                  <a:pt x="0" y="10708"/>
                </a:lnTo>
                <a:lnTo>
                  <a:pt x="21600" y="10708"/>
                </a:lnTo>
                <a:lnTo>
                  <a:pt x="21600" y="21600"/>
                </a:lnTo>
              </a:path>
            </a:pathLst>
          </a:custGeom>
          <a:ln>
            <a:solidFill>
              <a:srgbClr val="4AA3F4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219" name="Shape 219"/>
          <p:cNvSpPr/>
          <p:nvPr/>
        </p:nvSpPr>
        <p:spPr>
          <a:xfrm rot="10800000">
            <a:off x="259683" y="2691293"/>
            <a:ext cx="2852674" cy="3664736"/>
          </a:xfrm>
          <a:prstGeom prst="rect">
            <a:avLst/>
          </a:prstGeom>
          <a:ln w="6350">
            <a:solidFill>
              <a:srgbClr val="558ED5"/>
            </a:solidFill>
          </a:ln>
        </p:spPr>
        <p:txBody>
          <a:bodyPr lIns="0" tIns="0" rIns="0" bIns="0" anchor="ctr"/>
          <a:lstStyle/>
          <a:p>
            <a:pPr lvl="0">
              <a:lnSpc>
                <a:spcPct val="85000"/>
              </a:lnSpc>
              <a:spcBef>
                <a:spcPts val="200"/>
              </a:spcBef>
              <a:defRPr sz="1300"/>
            </a:pPr>
          </a:p>
        </p:txBody>
      </p:sp>
      <p:sp>
        <p:nvSpPr>
          <p:cNvPr id="220" name="Shape 220"/>
          <p:cNvSpPr/>
          <p:nvPr/>
        </p:nvSpPr>
        <p:spPr>
          <a:xfrm>
            <a:off x="256509" y="2162401"/>
            <a:ext cx="2859023" cy="432128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7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256509" y="2253565"/>
            <a:ext cx="2859023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7000"/>
              </a:lnSpc>
              <a:defRPr b="1" sz="1200"/>
            </a:lvl1pPr>
          </a:lstStyle>
          <a:p>
            <a:pPr lvl="0">
              <a:defRPr b="0" sz="1800"/>
            </a:pPr>
            <a:r>
              <a:rPr b="1" sz="1200"/>
              <a:t>…</a:t>
            </a:r>
          </a:p>
        </p:txBody>
      </p:sp>
      <p:sp>
        <p:nvSpPr>
          <p:cNvPr id="222" name="Shape 222"/>
          <p:cNvSpPr/>
          <p:nvPr/>
        </p:nvSpPr>
        <p:spPr>
          <a:xfrm rot="10800000">
            <a:off x="6793083" y="2687216"/>
            <a:ext cx="2852674" cy="3672893"/>
          </a:xfrm>
          <a:prstGeom prst="rect">
            <a:avLst/>
          </a:prstGeom>
          <a:ln w="6350">
            <a:solidFill>
              <a:srgbClr val="558ED5"/>
            </a:solidFill>
          </a:ln>
        </p:spPr>
        <p:txBody>
          <a:bodyPr lIns="0" tIns="0" rIns="0" bIns="0" anchor="ctr"/>
          <a:lstStyle/>
          <a:p>
            <a:pPr lvl="0">
              <a:lnSpc>
                <a:spcPct val="85000"/>
              </a:lnSpc>
              <a:spcBef>
                <a:spcPts val="200"/>
              </a:spcBef>
              <a:defRPr sz="1300"/>
            </a:pPr>
          </a:p>
        </p:txBody>
      </p:sp>
      <p:sp>
        <p:nvSpPr>
          <p:cNvPr id="223" name="Shape 223"/>
          <p:cNvSpPr/>
          <p:nvPr/>
        </p:nvSpPr>
        <p:spPr>
          <a:xfrm>
            <a:off x="6789908" y="2162403"/>
            <a:ext cx="2859024" cy="432128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7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6789908" y="2253566"/>
            <a:ext cx="2859024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7000"/>
              </a:lnSpc>
              <a:defRPr b="1" sz="1200"/>
            </a:lvl1pPr>
          </a:lstStyle>
          <a:p>
            <a:pPr lvl="0">
              <a:defRPr b="0" sz="1800"/>
            </a:pPr>
            <a:r>
              <a:rPr b="1" sz="1200"/>
              <a:t>…</a:t>
            </a:r>
          </a:p>
        </p:txBody>
      </p:sp>
      <p:sp>
        <p:nvSpPr>
          <p:cNvPr id="225" name="Shape 225"/>
          <p:cNvSpPr/>
          <p:nvPr/>
        </p:nvSpPr>
        <p:spPr>
          <a:xfrm rot="10800000">
            <a:off x="3528059" y="2693088"/>
            <a:ext cx="2849882" cy="3661148"/>
          </a:xfrm>
          <a:prstGeom prst="rect">
            <a:avLst/>
          </a:prstGeom>
          <a:ln w="6350">
            <a:solidFill>
              <a:srgbClr val="558ED5"/>
            </a:solidFill>
          </a:ln>
        </p:spPr>
        <p:txBody>
          <a:bodyPr lIns="0" tIns="0" rIns="0" bIns="0" anchor="ctr"/>
          <a:lstStyle/>
          <a:p>
            <a:pPr lvl="0">
              <a:lnSpc>
                <a:spcPct val="85000"/>
              </a:lnSpc>
              <a:spcBef>
                <a:spcPts val="200"/>
              </a:spcBef>
              <a:defRPr sz="1300"/>
            </a:pPr>
          </a:p>
        </p:txBody>
      </p:sp>
      <p:sp>
        <p:nvSpPr>
          <p:cNvPr id="226" name="Shape 226"/>
          <p:cNvSpPr/>
          <p:nvPr/>
        </p:nvSpPr>
        <p:spPr>
          <a:xfrm>
            <a:off x="3523489" y="2162403"/>
            <a:ext cx="2859024" cy="432128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7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3523489" y="2253566"/>
            <a:ext cx="2859024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7000"/>
              </a:lnSpc>
              <a:defRPr b="1" sz="1200"/>
            </a:lvl1pPr>
          </a:lstStyle>
          <a:p>
            <a:pPr lvl="0">
              <a:defRPr b="0" sz="1800"/>
            </a:pPr>
            <a:r>
              <a:rPr b="1" sz="1200"/>
              <a:t>…</a:t>
            </a:r>
          </a:p>
        </p:txBody>
      </p:sp>
      <p:sp>
        <p:nvSpPr>
          <p:cNvPr id="228" name="Shape 228"/>
          <p:cNvSpPr/>
          <p:nvPr/>
        </p:nvSpPr>
        <p:spPr>
          <a:xfrm>
            <a:off x="305853" y="2687216"/>
            <a:ext cx="276033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1000"/>
            </a:lvl1pPr>
          </a:lstStyle>
          <a:p>
            <a:pPr lvl="0">
              <a:defRPr b="0" sz="1800"/>
            </a:pPr>
            <a:r>
              <a:rPr b="1" sz="1000"/>
              <a:t>…</a:t>
            </a:r>
          </a:p>
        </p:txBody>
      </p:sp>
      <p:sp>
        <p:nvSpPr>
          <p:cNvPr id="229" name="Shape 229"/>
          <p:cNvSpPr/>
          <p:nvPr/>
        </p:nvSpPr>
        <p:spPr>
          <a:xfrm>
            <a:off x="312565" y="3019880"/>
            <a:ext cx="27536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98777" indent="-98777">
              <a:spcBef>
                <a:spcPts val="300"/>
              </a:spcBef>
              <a:buClr>
                <a:srgbClr val="4AA3F4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4AA3F4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4AA3F4"/>
              </a:buClr>
              <a:buSzPct val="100000"/>
              <a:buFont typeface="Wingdings"/>
              <a:buChar char="•"/>
            </a:pPr>
            <a:r>
              <a:rPr sz="1000"/>
              <a:t>..</a:t>
            </a:r>
          </a:p>
        </p:txBody>
      </p:sp>
      <p:sp>
        <p:nvSpPr>
          <p:cNvPr id="230" name="Shape 230"/>
          <p:cNvSpPr/>
          <p:nvPr/>
        </p:nvSpPr>
        <p:spPr>
          <a:xfrm>
            <a:off x="3584850" y="2687216"/>
            <a:ext cx="276033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1000"/>
            </a:lvl1pPr>
          </a:lstStyle>
          <a:p>
            <a:pPr lvl="0">
              <a:defRPr b="0" sz="1800"/>
            </a:pPr>
            <a:r>
              <a:rPr b="1" sz="1000"/>
              <a:t>…</a:t>
            </a:r>
          </a:p>
        </p:txBody>
      </p:sp>
      <p:sp>
        <p:nvSpPr>
          <p:cNvPr id="231" name="Shape 231"/>
          <p:cNvSpPr/>
          <p:nvPr/>
        </p:nvSpPr>
        <p:spPr>
          <a:xfrm>
            <a:off x="3610226" y="2926028"/>
            <a:ext cx="275362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..</a:t>
            </a:r>
          </a:p>
        </p:txBody>
      </p:sp>
      <p:sp>
        <p:nvSpPr>
          <p:cNvPr id="232" name="Shape 232"/>
          <p:cNvSpPr/>
          <p:nvPr/>
        </p:nvSpPr>
        <p:spPr>
          <a:xfrm>
            <a:off x="6895307" y="2926028"/>
            <a:ext cx="275362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..</a:t>
            </a:r>
          </a:p>
        </p:txBody>
      </p:sp>
      <p:sp>
        <p:nvSpPr>
          <p:cNvPr id="233" name="Shape 233"/>
          <p:cNvSpPr/>
          <p:nvPr/>
        </p:nvSpPr>
        <p:spPr>
          <a:xfrm>
            <a:off x="6839252" y="2679807"/>
            <a:ext cx="276033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1000"/>
            </a:lvl1pPr>
          </a:lstStyle>
          <a:p>
            <a:pPr lvl="0">
              <a:defRPr b="0" sz="1800"/>
            </a:pPr>
            <a:r>
              <a:rPr b="1" sz="1000"/>
              <a:t>…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2000"/>
              <a:t>Ключевые лидеры проекта</a:t>
            </a:r>
          </a:p>
        </p:txBody>
      </p:sp>
      <p:sp>
        <p:nvSpPr>
          <p:cNvPr id="238" name="Shape 238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grpSp>
        <p:nvGrpSpPr>
          <p:cNvPr id="242" name="Group 242"/>
          <p:cNvGrpSpPr/>
          <p:nvPr/>
        </p:nvGrpSpPr>
        <p:grpSpPr>
          <a:xfrm>
            <a:off x="6116561" y="383250"/>
            <a:ext cx="3510039" cy="596369"/>
            <a:chOff x="0" y="0"/>
            <a:chExt cx="3510038" cy="596368"/>
          </a:xfrm>
        </p:grpSpPr>
        <p:sp>
          <p:nvSpPr>
            <p:cNvPr id="239" name="Shape 239"/>
            <p:cNvSpPr/>
            <p:nvPr/>
          </p:nvSpPr>
          <p:spPr>
            <a:xfrm>
              <a:off x="-1" y="0"/>
              <a:ext cx="3510040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7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211853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-1" y="0"/>
              <a:ext cx="351004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Указание: </a:t>
              </a:r>
              <a:r>
                <a:rPr sz="1000">
                  <a:solidFill>
                    <a:srgbClr val="E46C0A"/>
                  </a:solidFill>
                </a:rPr>
                <a:t>Описание команды</a:t>
              </a:r>
              <a:r>
                <a:rPr sz="1000">
                  <a:solidFill>
                    <a:srgbClr val="E46C0A"/>
                  </a:solidFill>
                </a:rPr>
                <a:t> </a:t>
              </a:r>
              <a:r>
                <a:rPr sz="1000">
                  <a:solidFill>
                    <a:srgbClr val="E46C0A"/>
                  </a:solidFill>
                </a:rPr>
                <a:t>проекта</a:t>
              </a:r>
            </a:p>
          </p:txBody>
        </p:sp>
      </p:grpSp>
      <p:sp>
        <p:nvSpPr>
          <p:cNvPr id="243" name="Shape 243"/>
          <p:cNvSpPr/>
          <p:nvPr/>
        </p:nvSpPr>
        <p:spPr>
          <a:xfrm>
            <a:off x="304967" y="1279380"/>
            <a:ext cx="3021152" cy="491610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3435151" y="1277182"/>
            <a:ext cx="3021153" cy="49205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6565338" y="1277182"/>
            <a:ext cx="3021152" cy="49205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453695" y="3311790"/>
            <a:ext cx="27285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Должность</a:t>
            </a:r>
          </a:p>
        </p:txBody>
      </p:sp>
      <p:sp>
        <p:nvSpPr>
          <p:cNvPr id="247" name="Shape 247"/>
          <p:cNvSpPr/>
          <p:nvPr/>
        </p:nvSpPr>
        <p:spPr>
          <a:xfrm>
            <a:off x="453695" y="3016888"/>
            <a:ext cx="27285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Имя Фамилия</a:t>
            </a:r>
          </a:p>
        </p:txBody>
      </p:sp>
      <p:sp>
        <p:nvSpPr>
          <p:cNvPr id="248" name="Shape 248"/>
          <p:cNvSpPr/>
          <p:nvPr/>
        </p:nvSpPr>
        <p:spPr>
          <a:xfrm>
            <a:off x="508041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2900" indent="-342900"/>
            <a:r>
              <a:rPr b="1" sz="1200"/>
              <a:t>Образование: </a:t>
            </a:r>
            <a:endParaRPr b="1" sz="1200"/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249" name="Shape 249"/>
          <p:cNvSpPr/>
          <p:nvPr/>
        </p:nvSpPr>
        <p:spPr>
          <a:xfrm>
            <a:off x="508041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b="1" sz="1200"/>
              <a:t>Опыт:  </a:t>
            </a:r>
            <a:endParaRPr b="1" sz="12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4318000" y="1420391"/>
            <a:ext cx="1270000" cy="1270001"/>
            <a:chOff x="0" y="0"/>
            <a:chExt cx="1270000" cy="12700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1180542" y="1420391"/>
            <a:ext cx="1270001" cy="1270001"/>
            <a:chOff x="0" y="0"/>
            <a:chExt cx="1270000" cy="1270000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  <p:sp>
        <p:nvSpPr>
          <p:cNvPr id="256" name="Shape 256"/>
          <p:cNvSpPr/>
          <p:nvPr/>
        </p:nvSpPr>
        <p:spPr>
          <a:xfrm>
            <a:off x="3600412" y="3311790"/>
            <a:ext cx="2728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Должность</a:t>
            </a:r>
          </a:p>
        </p:txBody>
      </p:sp>
      <p:sp>
        <p:nvSpPr>
          <p:cNvPr id="257" name="Shape 257"/>
          <p:cNvSpPr/>
          <p:nvPr/>
        </p:nvSpPr>
        <p:spPr>
          <a:xfrm>
            <a:off x="3600412" y="3016888"/>
            <a:ext cx="27285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Имя Фамилия</a:t>
            </a:r>
          </a:p>
        </p:txBody>
      </p:sp>
      <p:sp>
        <p:nvSpPr>
          <p:cNvPr id="258" name="Shape 258"/>
          <p:cNvSpPr/>
          <p:nvPr/>
        </p:nvSpPr>
        <p:spPr>
          <a:xfrm>
            <a:off x="3654757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2900" indent="-342900"/>
            <a:r>
              <a:rPr b="1" sz="1200"/>
              <a:t>Образование: </a:t>
            </a:r>
            <a:endParaRPr b="1" sz="1200"/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259" name="Shape 259"/>
          <p:cNvSpPr/>
          <p:nvPr/>
        </p:nvSpPr>
        <p:spPr>
          <a:xfrm>
            <a:off x="3654757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b="1" sz="1200"/>
              <a:t>Опыт:  </a:t>
            </a:r>
            <a:endParaRPr b="1" sz="12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sp>
        <p:nvSpPr>
          <p:cNvPr id="260" name="Shape 260"/>
          <p:cNvSpPr/>
          <p:nvPr/>
        </p:nvSpPr>
        <p:spPr>
          <a:xfrm>
            <a:off x="6709181" y="3311790"/>
            <a:ext cx="27285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Должность</a:t>
            </a:r>
          </a:p>
        </p:txBody>
      </p:sp>
      <p:sp>
        <p:nvSpPr>
          <p:cNvPr id="261" name="Shape 261"/>
          <p:cNvSpPr/>
          <p:nvPr/>
        </p:nvSpPr>
        <p:spPr>
          <a:xfrm>
            <a:off x="6709181" y="3016888"/>
            <a:ext cx="27285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Имя Фамилия</a:t>
            </a:r>
          </a:p>
        </p:txBody>
      </p:sp>
      <p:sp>
        <p:nvSpPr>
          <p:cNvPr id="262" name="Shape 262"/>
          <p:cNvSpPr/>
          <p:nvPr/>
        </p:nvSpPr>
        <p:spPr>
          <a:xfrm>
            <a:off x="6763526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2900" indent="-342900"/>
            <a:r>
              <a:rPr b="1" sz="1200"/>
              <a:t>Образование: </a:t>
            </a:r>
            <a:endParaRPr b="1" sz="1200"/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263" name="Shape 263"/>
          <p:cNvSpPr/>
          <p:nvPr/>
        </p:nvSpPr>
        <p:spPr>
          <a:xfrm>
            <a:off x="6763526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b="1" sz="1200"/>
              <a:t>Опыт:  </a:t>
            </a:r>
            <a:endParaRPr b="1" sz="12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grpSp>
        <p:nvGrpSpPr>
          <p:cNvPr id="266" name="Group 266"/>
          <p:cNvGrpSpPr/>
          <p:nvPr/>
        </p:nvGrpSpPr>
        <p:grpSpPr>
          <a:xfrm>
            <a:off x="7440914" y="1420391"/>
            <a:ext cx="1270001" cy="1270001"/>
            <a:chOff x="0" y="0"/>
            <a:chExt cx="1270000" cy="1270000"/>
          </a:xfrm>
        </p:grpSpPr>
        <p:sp>
          <p:nvSpPr>
            <p:cNvPr id="264" name="Shape 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269" name="Shape 269"/>
          <p:cNvSpPr/>
          <p:nvPr/>
        </p:nvSpPr>
        <p:spPr>
          <a:xfrm>
            <a:off x="3632467" y="2710179"/>
            <a:ext cx="26410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b="1"/>
              <a:t>Спасибо за внимание!</a:t>
            </a:r>
          </a:p>
        </p:txBody>
      </p:sp>
      <p:sp>
        <p:nvSpPr>
          <p:cNvPr id="270" name="Shape 270"/>
          <p:cNvSpPr/>
          <p:nvPr/>
        </p:nvSpPr>
        <p:spPr>
          <a:xfrm>
            <a:off x="3312252" y="4130662"/>
            <a:ext cx="32814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200"/>
              <a:t>Имя Фамилия</a:t>
            </a:r>
            <a:endParaRPr sz="1200"/>
          </a:p>
          <a:p>
            <a:pPr lvl="0" algn="ctr"/>
            <a:r>
              <a:rPr sz="1200"/>
              <a:t>E-mail@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