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5" r:id="rId4"/>
    <p:sldId id="257" r:id="rId5"/>
    <p:sldId id="262" r:id="rId6"/>
    <p:sldId id="260" r:id="rId7"/>
    <p:sldId id="261" r:id="rId8"/>
    <p:sldId id="263" r:id="rId9"/>
    <p:sldId id="264" r:id="rId10"/>
    <p:sldId id="259" r:id="rId11"/>
    <p:sldId id="258" r:id="rId12"/>
  </p:sldIdLst>
  <p:sldSz cx="10080625" cy="7559675"/>
  <p:notesSz cx="7559675" cy="106918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608824803" val="980" rev64="64" revOS="3"/>
      <pr:smFileRevision xmlns="" xmlns:p14="http://schemas.microsoft.com/office/powerpoint/2010/main" xmlns:pr="smNativeData" dt="1608824803" val="101"/>
      <pr:guideOptions xmlns="" xmlns:p14="http://schemas.microsoft.com/office/powerpoint/2010/main" xmlns:pr="smNativeData" dt="160882480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 showGuides="1">
      <p:cViewPr varScale="1">
        <p:scale>
          <a:sx n="85" d="100"/>
          <a:sy n="85" d="100"/>
        </p:scale>
        <p:origin x="1350" y="23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85" d="100"/>
          <a:sy n="85" d="100"/>
        </p:scale>
        <p:origin x="1350" y="23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BEVAABDHgAAEAAAACYAAAAIAAAAPaAAAAAAAAA="/>
              </a:ext>
            </a:extLst>
          </p:cNvSpPr>
          <p:nvPr>
            <p:ph idx="6"/>
          </p:nvPr>
        </p:nvSpPr>
        <p:spPr>
          <a:xfrm>
            <a:off x="5041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fRMAAO8nAABDHgAAEAAAACYAAAAIAAAAPaAAAAAAAAA="/>
              </a:ext>
            </a:extLst>
          </p:cNvSpPr>
          <p:nvPr>
            <p:ph idx="5"/>
          </p:nvPr>
        </p:nvSpPr>
        <p:spPr>
          <a:xfrm>
            <a:off x="357124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fRMAAM06AABDHgAAEAAAACYAAAAIAAAAPaAAAAAAAAA="/>
              </a:ext>
            </a:extLst>
          </p:cNvSpPr>
          <p:nvPr>
            <p:ph idx="4"/>
          </p:nvPr>
        </p:nvSpPr>
        <p:spPr>
          <a:xfrm>
            <a:off x="66382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BEVAAAQKgAAEAAAACYAAAAIAAAAPaAAAAAAAAA="/>
              </a:ext>
            </a:extLst>
          </p:cNvSpPr>
          <p:nvPr>
            <p:ph idx="3"/>
          </p:nvPr>
        </p:nvSpPr>
        <p:spPr>
          <a:xfrm>
            <a:off x="5041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Sh8AAO8nAAAQKgAAEAAAACYAAAAIAAAAPaAAAAAAAAA="/>
              </a:ext>
            </a:extLst>
          </p:cNvSpPr>
          <p:nvPr>
            <p:ph idx="2"/>
          </p:nvPr>
        </p:nvSpPr>
        <p:spPr>
          <a:xfrm>
            <a:off x="357124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Sh8AAM06AAAQKgAAEAAAACYAAAAIAAAAPaAAAAAAAAA="/>
              </a:ext>
            </a:extLst>
          </p:cNvSpPr>
          <p:nvPr>
            <p:ph idx="1"/>
          </p:nvPr>
        </p:nvSpPr>
        <p:spPr>
          <a:xfrm>
            <a:off x="66382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vaAAAAAAAAA="/>
              </a:ext>
            </a:extLst>
          </p:cNvSpPr>
          <p:nvPr>
            <p:ph type="subTitle" idx="1"/>
          </p:nvPr>
        </p:nvSpPr>
        <p:spPr>
          <a:xfrm>
            <a:off x="504190" y="3168015"/>
            <a:ext cx="9071610" cy="367220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zh-cn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zh-cn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DtNwAAEAAAACYAAAAIAAAAvaAAAAAAAAA="/>
              </a:ext>
            </a:extLst>
          </p:cNvSpPr>
          <p:nvPr>
            <p:ph type="subTitle" idx="1"/>
          </p:nvPr>
        </p:nvSpPr>
        <p:spPr>
          <a:xfrm>
            <a:off x="504190" y="1080135"/>
            <a:ext cx="9071610" cy="801116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vKAAAAAAAAA="/>
              </a:ext>
            </a:extLst>
          </p:cNvSpPr>
          <p:nvPr>
            <p:ph type="subTitle" idx="1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BEVAABDHgAAEAAAACYAAAAIAAAAPaAAAAAAAAA="/>
              </a:ext>
            </a:extLst>
          </p:cNvSpPr>
          <p:nvPr>
            <p:ph idx="6"/>
          </p:nvPr>
        </p:nvSpPr>
        <p:spPr>
          <a:xfrm>
            <a:off x="5041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fRMAAO8nAABDHgAAEAAAACYAAAAIAAAAPaAAAAAAAAA="/>
              </a:ext>
            </a:extLst>
          </p:cNvSpPr>
          <p:nvPr>
            <p:ph idx="5"/>
          </p:nvPr>
        </p:nvSpPr>
        <p:spPr>
          <a:xfrm>
            <a:off x="357124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fRMAAM06AABDHgAAEAAAACYAAAAIAAAAPaAAAAAAAAA="/>
              </a:ext>
            </a:extLst>
          </p:cNvSpPr>
          <p:nvPr>
            <p:ph idx="4"/>
          </p:nvPr>
        </p:nvSpPr>
        <p:spPr>
          <a:xfrm>
            <a:off x="66382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BEVAAAQKgAAEAAAACYAAAAIAAAAPaAAAAAAAAA="/>
              </a:ext>
            </a:extLst>
          </p:cNvSpPr>
          <p:nvPr>
            <p:ph idx="3"/>
          </p:nvPr>
        </p:nvSpPr>
        <p:spPr>
          <a:xfrm>
            <a:off x="5041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Sh8AAO8nAAAQKgAAEAAAACYAAAAIAAAAPaAAAAAAAAA="/>
              </a:ext>
            </a:extLst>
          </p:cNvSpPr>
          <p:nvPr>
            <p:ph idx="2"/>
          </p:nvPr>
        </p:nvSpPr>
        <p:spPr>
          <a:xfrm>
            <a:off x="357124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Sh8AAM06AAAQKgAAEAAAACYAAAAIAAAAPaAAAAAAAAA="/>
              </a:ext>
            </a:extLst>
          </p:cNvSpPr>
          <p:nvPr>
            <p:ph idx="1"/>
          </p:nvPr>
        </p:nvSpPr>
        <p:spPr>
          <a:xfrm>
            <a:off x="66382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PK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DtNwAAEAAAACYAAAAIAAAAvaAAAAAAAAA="/>
              </a:ext>
            </a:extLst>
          </p:cNvSpPr>
          <p:nvPr>
            <p:ph type="subTitle" idx="1"/>
          </p:nvPr>
        </p:nvSpPr>
        <p:spPr>
          <a:xfrm>
            <a:off x="504190" y="1080135"/>
            <a:ext cx="9071610" cy="801116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3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pQYAAOg6AABGEQAAEAAAACYAAAAIAAAAvS8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点击鼠标编辑标题文字格式</a:t>
            </a: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fRMAAOg6AAAUKgAAEAAAACYAAAAIAAAAPS8AAAAAAAA="/>
              </a:ext>
            </a:extLst>
          </p:cNvSpPr>
          <p:nvPr>
            <p:ph type="body"/>
          </p:nvPr>
        </p:nvSpPr>
        <p:spPr>
          <a:xfrm>
            <a:off x="504190" y="3168015"/>
            <a:ext cx="9071610" cy="36722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点击鼠标编辑大纲文字格式</a:t>
            </a:r>
            <a:endParaRPr lang="en-us"/>
          </a:p>
          <a:p>
            <a:pPr lvl="1">
              <a:defRPr lang="zh-cn"/>
            </a:pPr>
            <a:r>
              <a:t>第二个大纲级</a:t>
            </a:r>
            <a:endParaRPr lang="en-us"/>
          </a:p>
          <a:p>
            <a:pPr lvl="2">
              <a:defRPr lang="zh-cn"/>
            </a:pPr>
            <a:r>
              <a:t>第三大纲级别</a:t>
            </a:r>
            <a:endParaRPr lang="en-us"/>
          </a:p>
          <a:p>
            <a:pPr lvl="3">
              <a:defRPr lang="zh-cn"/>
            </a:pPr>
            <a:r>
              <a:t>第四大纲级别</a:t>
            </a:r>
            <a:endParaRPr lang="en-us"/>
          </a:p>
          <a:p>
            <a:pPr lvl="4">
              <a:defRPr lang="zh-cn"/>
            </a:pPr>
            <a:r>
              <a:t>第五大纲级别</a:t>
            </a:r>
            <a:endParaRPr lang="en-us"/>
          </a:p>
          <a:p>
            <a:pPr lvl="5">
              <a:defRPr lang="zh-cn"/>
            </a:pPr>
            <a:r>
              <a:t>第六大纲级别</a:t>
            </a:r>
            <a:endParaRPr lang="en-us"/>
          </a:p>
          <a:p>
            <a:pPr lvl="6">
              <a:defRPr lang="zh-cn"/>
            </a:pPr>
            <a:r>
              <a:t>第七大纲级别</a:t>
            </a:r>
            <a:endParaRPr lang="en-us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SoAAIwRAACSLQAAEAAAACYAAAAIAAAAPS8AAAAAAAA="/>
              </a:ext>
            </a:extLst>
          </p:cNvSpPr>
          <p:nvPr>
            <p:ph type="dt"/>
          </p:nvPr>
        </p:nvSpPr>
        <p:spPr>
          <a:xfrm>
            <a:off x="504190" y="6886575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FFFFF"/>
                </a:solidFill>
              </a:rPr>
              <a:t>&lt;日期/时间&gt;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SoAANwoAACSLQAAEAAAACYAAAAIAAAAPS8AAAAAAAA="/>
              </a:ext>
            </a:extLst>
          </p:cNvSpPr>
          <p:nvPr>
            <p:ph type="ftr"/>
          </p:nvPr>
        </p:nvSpPr>
        <p:spPr>
          <a:xfrm>
            <a:off x="3447415" y="6886575"/>
            <a:ext cx="3194685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FFFFF"/>
                </a:solidFill>
              </a:rPr>
              <a:t>&lt;页脚&gt;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b40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SoAAOg6AACSLQAAEAAAACYAAAAIAAAAPS8AAAAAAAA="/>
              </a:ext>
            </a:extLst>
          </p:cNvSpPr>
          <p:nvPr>
            <p:ph type="sldNum"/>
          </p:nvPr>
        </p:nvSpPr>
        <p:spPr>
          <a:xfrm>
            <a:off x="7227570" y="6886575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fld id="{05B8D563-2DE8-ED23-A600-DB769B4E508E}" type="slidenum">
              <a:rPr lang="en-us" sz="1400">
                <a:solidFill>
                  <a:srgbClr val="FFFFFF"/>
                </a:solidFill>
              </a:rPr>
              <a:t>‹#›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586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885"/>
        </a:spcBef>
        <a:spcAft>
          <a:spcPts val="0"/>
        </a:spcAft>
        <a:buClrTx/>
        <a:buSzPts val="885"/>
        <a:buFont typeface="Wingdings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710"/>
        </a:spcBef>
        <a:spcAft>
          <a:spcPts val="0"/>
        </a:spcAft>
        <a:buClrTx/>
        <a:buSzPts val="1480"/>
        <a:buFont typeface="Symbol" pitchFamily="1" charset="0"/>
        <a:buChar char="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530"/>
        </a:spcBef>
        <a:spcAft>
          <a:spcPts val="0"/>
        </a:spcAft>
        <a:buClrTx/>
        <a:buSzPts val="885"/>
        <a:buFont typeface="Wingdings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355"/>
        </a:spcBef>
        <a:spcAft>
          <a:spcPts val="0"/>
        </a:spcAft>
        <a:buClrTx/>
        <a:buSzPts val="1480"/>
        <a:buFont typeface="Symbol" pitchFamily="1" charset="0"/>
        <a:buChar char="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2lce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S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点击鼠标编辑标题文字格式</a:t>
            </a: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+MHr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PS8AAAAAAAA="/>
              </a:ext>
            </a:extLst>
          </p:cNvSpPr>
          <p:nvPr>
            <p:ph type="body"/>
          </p:nvPr>
        </p:nvSpPr>
        <p:spPr>
          <a:xfrm>
            <a:off x="504190" y="1769110"/>
            <a:ext cx="9071610" cy="438467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点击鼠标编辑大纲文字格式</a:t>
            </a:r>
            <a:endParaRPr lang="en-us"/>
          </a:p>
          <a:p>
            <a:pPr lvl="1">
              <a:defRPr lang="zh-cn"/>
            </a:pPr>
            <a:r>
              <a:t>第二个大纲级</a:t>
            </a:r>
            <a:endParaRPr lang="en-us"/>
          </a:p>
          <a:p>
            <a:pPr lvl="2">
              <a:defRPr lang="zh-cn"/>
            </a:pPr>
            <a:r>
              <a:t>第三大纲级别</a:t>
            </a:r>
            <a:endParaRPr lang="en-us"/>
          </a:p>
          <a:p>
            <a:pPr lvl="3">
              <a:defRPr lang="zh-cn"/>
            </a:pPr>
            <a:r>
              <a:t>第四大纲级别</a:t>
            </a:r>
            <a:endParaRPr lang="en-us"/>
          </a:p>
          <a:p>
            <a:pPr lvl="4">
              <a:defRPr lang="zh-cn"/>
            </a:pPr>
            <a:r>
              <a:t>第五大纲级别</a:t>
            </a:r>
            <a:endParaRPr lang="en-us"/>
          </a:p>
          <a:p>
            <a:pPr lvl="5">
              <a:defRPr lang="zh-cn"/>
            </a:pPr>
            <a:r>
              <a:t>第六大纲级别</a:t>
            </a:r>
            <a:endParaRPr lang="en-us"/>
          </a:p>
          <a:p>
            <a:pPr lvl="6">
              <a:defRPr lang="zh-cn"/>
            </a:pPr>
            <a:r>
              <a:t>第七大纲级别</a:t>
            </a:r>
            <a:endParaRPr lang="en-us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etD/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PS8AAAAAAAA="/>
              </a:ext>
            </a:extLst>
          </p:cNvSpPr>
          <p:nvPr>
            <p:ph type="dt"/>
          </p:nvPr>
        </p:nvSpPr>
        <p:spPr>
          <a:xfrm>
            <a:off x="504190" y="6887210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r>
              <a:rPr lang="en-us" sz="1400"/>
              <a:t>&lt;日期/时间&gt;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PS8AAAAAAAA="/>
              </a:ext>
            </a:extLst>
          </p:cNvSpPr>
          <p:nvPr>
            <p:ph type="ftr"/>
          </p:nvPr>
        </p:nvSpPr>
        <p:spPr>
          <a:xfrm>
            <a:off x="3447415" y="6887210"/>
            <a:ext cx="3194685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r>
              <a:rPr lang="en-us" sz="1400"/>
              <a:t>&lt;页脚&gt;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SIpD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PS8AAAAAAAA="/>
              </a:ext>
            </a:extLst>
          </p:cNvSpPr>
          <p:nvPr>
            <p:ph type="sldNum"/>
          </p:nvPr>
        </p:nvSpPr>
        <p:spPr>
          <a:xfrm>
            <a:off x="7227570" y="6887210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fld id="{5E91B626-68B3-C440-FD29-9E15F8670BCB}" type="slidenum">
              <a:rPr lang="en-us" sz="1400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charset="0"/>
        <a:buChar char=""/>
        <a:tabLst/>
        <a:defRPr lang="zh-cn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0"/>
        <a:buChar char=""/>
        <a:tabLst/>
        <a:defRPr lang="zh-cn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charset="0"/>
        <a:buChar char=""/>
        <a:tabLst/>
        <a:defRPr lang="zh-cn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0"/>
        <a:buChar char="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nyt1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g6AABGEQAAAAAAACYAAAAIAAAA//////////8="/>
              </a:ext>
            </a:extLst>
          </p:cNvSpPr>
          <p:nvPr/>
        </p:nvSpPr>
        <p:spPr>
          <a:xfrm>
            <a:off x="504190" y="1080135"/>
            <a:ext cx="9071610" cy="1727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4800" b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" pitchFamily="1" charset="0"/>
                <a:ea typeface="Noto Sans CJK SC" pitchFamily="1" charset="0"/>
                <a:cs typeface="Noto Sans CJK SC" pitchFamily="1" charset="0"/>
              </a:defRPr>
            </a:pPr>
            <a:r>
              <a:rPr lang="en-us">
                <a:solidFill>
                  <a:srgbClr val="FFFFFF"/>
                </a:solidFill>
              </a:rPr>
              <a:t>基于 OpenGL 的 3D 魔方</a:t>
            </a:r>
          </a:p>
        </p:txBody>
      </p:sp>
      <p:sp>
        <p:nvSpPr>
          <p:cNvPr id="3" name="TextShape 2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JytC4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9/v//5A8AAEs2AAB7JgAAAAAAACYAAAAIAAAA//////////8="/>
              </a:ext>
            </a:extLst>
          </p:cNvSpPr>
          <p:nvPr/>
        </p:nvSpPr>
        <p:spPr>
          <a:xfrm>
            <a:off x="-245745" y="2583180"/>
            <a:ext cx="9071610" cy="3672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r>
              <a:rPr lang="en-us" sz="3200" dirty="0">
                <a:solidFill>
                  <a:srgbClr val="FFFFFF"/>
                </a:solidFill>
              </a:rPr>
              <a:t>—— </a:t>
            </a:r>
            <a:r>
              <a:rPr lang="en-us" sz="3200" dirty="0" err="1">
                <a:solidFill>
                  <a:srgbClr val="FFFFFF"/>
                </a:solidFill>
              </a:rPr>
              <a:t>课程设计</a:t>
            </a:r>
            <a:r>
              <a:rPr lang="zh-Hans-CN" altLang="en-US" sz="3200" dirty="0">
                <a:solidFill>
                  <a:srgbClr val="FFFFFF"/>
                </a:solidFill>
              </a:rPr>
              <a:t>答辩</a:t>
            </a:r>
            <a:endParaRPr lang="en-us" sz="3200" dirty="0">
              <a:solidFill>
                <a:srgbClr val="FFFFFF"/>
              </a:solidFill>
            </a:endParaRPr>
          </a:p>
          <a:p>
            <a:pPr algn="r">
              <a:defRPr lang="en-us" sz="32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endParaRPr lang="en-us" sz="3200" dirty="0">
              <a:solidFill>
                <a:srgbClr val="FFFFFF"/>
              </a:solidFill>
            </a:endParaRPr>
          </a:p>
          <a:p>
            <a:pPr algn="r">
              <a:defRPr lang="en-us" sz="32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r>
              <a:rPr dirty="0"/>
              <a:t>组</a:t>
            </a:r>
            <a:r>
              <a:rPr lang="zh-Hans-CN" altLang="en-US" dirty="0"/>
              <a:t>长</a:t>
            </a:r>
            <a:r>
              <a:rPr dirty="0"/>
              <a:t>：</a:t>
            </a:r>
            <a:r>
              <a:rPr lang="zh-Hans-CN" altLang="en-US" dirty="0"/>
              <a:t>光电</a:t>
            </a:r>
            <a:r>
              <a:rPr lang="LID4096" dirty="0"/>
              <a:t>2015</a:t>
            </a:r>
            <a:r>
              <a:rPr lang="zh-Hans-CN" altLang="en-US" dirty="0"/>
              <a:t>班</a:t>
            </a:r>
            <a:r>
              <a:rPr lang="zh-CN" altLang="en-US" dirty="0"/>
              <a:t> </a:t>
            </a:r>
            <a:r>
              <a:rPr dirty="0" err="1"/>
              <a:t>刘思辰</a:t>
            </a:r>
            <a:endParaRPr lang="en-US" dirty="0"/>
          </a:p>
          <a:p>
            <a:pPr algn="r">
              <a:defRPr lang="en-us" sz="32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r>
              <a:rPr lang="zh-Hans-CN" altLang="en-US" dirty="0"/>
              <a:t>组员：光电</a:t>
            </a:r>
            <a:r>
              <a:rPr lang="LID4096" altLang="zh-CN" dirty="0"/>
              <a:t>2015</a:t>
            </a:r>
            <a:r>
              <a:rPr lang="zh-Hans-CN" altLang="en-US" dirty="0"/>
              <a:t>班</a:t>
            </a:r>
            <a:r>
              <a:rPr lang="zh-CN" altLang="en-US" dirty="0"/>
              <a:t> </a:t>
            </a:r>
            <a:r>
              <a:rPr dirty="0" err="1"/>
              <a:t>王鹏凯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DgAAfRMAAOg6AABBGwAAEAAAACYAAAAIAAAA//////////8="/>
              </a:ext>
            </a:extLst>
          </p:cNvSpPr>
          <p:nvPr/>
        </p:nvSpPr>
        <p:spPr>
          <a:xfrm>
            <a:off x="2376170" y="3168015"/>
            <a:ext cx="7199630" cy="1262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zh-Hans-CN" altLang="en-US" sz="6000" b="1" dirty="0">
                <a:solidFill>
                  <a:srgbClr val="FFFFFF"/>
                </a:solidFill>
              </a:rPr>
              <a:t>谢谢！</a:t>
            </a:r>
            <a:endParaRPr lang="en-US" sz="6000" b="1" dirty="0">
              <a:solidFill>
                <a:srgbClr val="FFFFFF"/>
              </a:solidFill>
            </a:endParaRPr>
          </a:p>
        </p:txBody>
      </p:sp>
      <p:pic>
        <p:nvPicPr>
          <p:cNvPr id="3" name="图片1"/>
          <p:cNvPicPr>
            <a:extLst>
              <a:ext uri="smNativeData">
                <pr:smNativeData xmlns="" xmlns:p14="http://schemas.microsoft.com/office/powerpoint/2010/main" xmlns:pr="smNativeData" val="SMDATA_15_47fkX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QUAAEcWAADYDAAACB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40217" y="6640830"/>
            <a:ext cx="1271905" cy="447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zh-Hans-CN" altLang="en-US" sz="4400" dirty="0"/>
              <a:t>背</a:t>
            </a:r>
            <a:r>
              <a:rPr lang="en-US" altLang="zh-CN" sz="4400" dirty="0"/>
              <a:t>	</a:t>
            </a:r>
            <a:r>
              <a:rPr lang="zh-Hans-CN" altLang="en-US" sz="4400" dirty="0"/>
              <a:t>景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56337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早期的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CN" altLang="en-US" sz="3200" dirty="0"/>
              <a:t>立即渲染模式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Immediate mode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，也就是</a:t>
            </a:r>
            <a:r>
              <a:rPr lang="zh-CN" altLang="en-US" sz="3200" dirty="0"/>
              <a:t>固定渲染管线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），这个模式下绘制图形很方便。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的大多数功能都被库隐藏起来，开发者很少有控制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如何进行计算的自由。而开发者迫切希望能有更多的灵活性。随着时间推移，规范越来越灵活，开发者对绘图细节有了更多的掌控。立即渲染模式确实容易使用和理解，但是效率太低。因此从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OpenGL3.2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开始，规范文档开始废弃立即渲染模式，并鼓励开发者在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3200" dirty="0"/>
              <a:t>核心模式</a:t>
            </a:r>
            <a:r>
              <a:rPr lang="en-US" altLang="zh-CN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(Core-profile)</a:t>
            </a:r>
            <a:r>
              <a:rPr lang="zh-CN" altLang="en-US" sz="32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下进行开发，这个分支的规范完全移除了旧的特性。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1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en-us" sz="4400" dirty="0"/>
              <a:t>需	求	分	析</a:t>
            </a:r>
          </a:p>
        </p:txBody>
      </p:sp>
      <p:sp>
        <p:nvSpPr>
          <p:cNvPr id="3" name="TextShape 2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LID4096" sz="3200" dirty="0"/>
              <a:t>1.</a:t>
            </a:r>
            <a:r>
              <a:rPr lang="zh-CN" altLang="en-US" sz="3200" dirty="0"/>
              <a:t> </a:t>
            </a:r>
            <a:r>
              <a:rPr lang="zh-Hans-CN" altLang="en-US" sz="3200" dirty="0"/>
              <a:t>基本输入处理与控制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altLang="zh-CN" sz="3200" dirty="0"/>
              <a:t>2</a:t>
            </a:r>
            <a:r>
              <a:rPr lang="en-us" sz="3200" dirty="0"/>
              <a:t>. 使用OpenGL绘制3阶魔方</a:t>
            </a:r>
          </a:p>
          <a:p>
            <a:pPr>
              <a:defRPr lang="en-us" sz="3200"/>
            </a:pPr>
            <a:r>
              <a:rPr dirty="0"/>
              <a:t>	</a:t>
            </a:r>
            <a:r>
              <a:rPr lang="en-US" altLang="zh-CN" dirty="0"/>
              <a:t>3</a:t>
            </a:r>
            <a:r>
              <a:rPr dirty="0"/>
              <a:t>. </a:t>
            </a:r>
            <a:r>
              <a:rPr dirty="0" err="1"/>
              <a:t>控制魔方各部分定向旋转</a:t>
            </a:r>
            <a:endParaRPr lang="en-US" dirty="0"/>
          </a:p>
          <a:p>
            <a:pPr>
              <a:defRPr lang="en-us" sz="3200"/>
            </a:pPr>
            <a:r>
              <a:rPr lang="en-US" altLang="zh-CN" sz="3200" dirty="0"/>
              <a:t>	4</a:t>
            </a:r>
            <a:r>
              <a:rPr lang="en-us" altLang="zh-CN" sz="3200" dirty="0"/>
              <a:t>. </a:t>
            </a:r>
            <a:r>
              <a:rPr lang="en-us" altLang="zh-CN" sz="3200" dirty="0" err="1"/>
              <a:t>为魔方加载纹理</a:t>
            </a:r>
            <a:r>
              <a:rPr lang="en-us" altLang="zh-CN" sz="3200" dirty="0"/>
              <a:t>(Texture)</a:t>
            </a:r>
            <a:endParaRPr dirty="0"/>
          </a:p>
          <a:p>
            <a:pPr>
              <a:defRPr lang="en-us" sz="3200"/>
            </a:pPr>
            <a:r>
              <a:rPr dirty="0"/>
              <a:t>	</a:t>
            </a:r>
            <a:r>
              <a:rPr lang="en-US" altLang="zh-CN" dirty="0"/>
              <a:t>5</a:t>
            </a:r>
            <a:r>
              <a:rPr dirty="0"/>
              <a:t>. </a:t>
            </a:r>
            <a:r>
              <a:rPr lang="zh-Hans-CN" altLang="en-US" dirty="0"/>
              <a:t>在窗口中显示信息</a:t>
            </a:r>
            <a:endParaRPr lang="en-US" altLang="zh-CN" dirty="0"/>
          </a:p>
          <a:p>
            <a:pPr>
              <a:defRPr lang="en-us" sz="3200"/>
            </a:pPr>
            <a:r>
              <a:rPr lang="en-US" dirty="0"/>
              <a:t>	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zh-Hans-CN" altLang="en-US" dirty="0"/>
              <a:t>控制摄像机</a:t>
            </a:r>
            <a:endParaRPr lang="LID4096" altLang="zh-CN" dirty="0"/>
          </a:p>
          <a:p>
            <a:pPr>
              <a:defRPr lang="en-us" sz="3200"/>
            </a:pPr>
            <a:r>
              <a:rPr lang="LID4096" altLang="zh-CN" dirty="0"/>
              <a:t>	</a:t>
            </a:r>
            <a:r>
              <a:rPr lang="en-US" altLang="zh-CN" dirty="0"/>
              <a:t>7</a:t>
            </a:r>
            <a:r>
              <a:rPr lang="LID4096" altLang="zh-CN" dirty="0"/>
              <a:t>. </a:t>
            </a:r>
            <a:r>
              <a:rPr lang="zh-Hans-CN" altLang="en-US" dirty="0"/>
              <a:t>随机旋转</a:t>
            </a:r>
            <a:endParaRPr lang="en-US" altLang="zh-CN" dirty="0"/>
          </a:p>
          <a:p>
            <a:pPr>
              <a:defRPr lang="en-us" sz="3200"/>
            </a:pPr>
            <a:endParaRPr dirty="0"/>
          </a:p>
          <a:p>
            <a:r>
              <a:rPr lang="en-us" sz="3200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zh-Hans-CN" altLang="en-US" sz="4400" dirty="0"/>
              <a:t>基</a:t>
            </a:r>
            <a:r>
              <a:rPr lang="en-US" altLang="zh-CN" sz="4400" dirty="0"/>
              <a:t>	</a:t>
            </a:r>
            <a:r>
              <a:rPr lang="zh-Hans-CN" altLang="en-US" sz="4400" dirty="0"/>
              <a:t>本</a:t>
            </a:r>
            <a:r>
              <a:rPr lang="en-US" altLang="zh-CN" sz="4400" dirty="0"/>
              <a:t>	</a:t>
            </a:r>
            <a:r>
              <a:rPr lang="zh-Hans-CN" altLang="en-US" sz="4400" dirty="0"/>
              <a:t>输</a:t>
            </a:r>
            <a:r>
              <a:rPr lang="en-US" altLang="zh-CN" sz="4400" dirty="0"/>
              <a:t>	</a:t>
            </a:r>
            <a:r>
              <a:rPr lang="zh-Hans-CN" altLang="en-US" sz="4400" dirty="0"/>
              <a:t>入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LID4096" sz="3200" dirty="0"/>
              <a:t>1. </a:t>
            </a:r>
            <a:r>
              <a:rPr lang="zh-Hans-CN" altLang="en-US" sz="3200" dirty="0"/>
              <a:t>使用回调函数在输入更新状态</a:t>
            </a:r>
            <a:endParaRPr lang="LID4096" altLang="zh-CN" sz="3200" dirty="0"/>
          </a:p>
          <a:p>
            <a:r>
              <a:rPr lang="LID4096" sz="3200" dirty="0"/>
              <a:t>	2. </a:t>
            </a:r>
            <a:r>
              <a:rPr lang="zh-Hans-CN" altLang="en-US" sz="3200" dirty="0"/>
              <a:t>轮询按键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418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en-us" altLang="zh-CN" sz="4400" dirty="0"/>
              <a:t>绘</a:t>
            </a:r>
            <a:r>
              <a:rPr lang="en-US" altLang="zh-CN" sz="4400" dirty="0"/>
              <a:t>	</a:t>
            </a:r>
            <a:r>
              <a:rPr lang="en-us" altLang="zh-CN" sz="4400" dirty="0"/>
              <a:t>制</a:t>
            </a:r>
            <a:r>
              <a:rPr lang="en-US" altLang="zh-CN" sz="4400" dirty="0"/>
              <a:t>	</a:t>
            </a:r>
            <a:r>
              <a:rPr lang="en-us" altLang="zh-CN" sz="4400" dirty="0"/>
              <a:t>魔</a:t>
            </a:r>
            <a:r>
              <a:rPr lang="en-US" altLang="zh-CN" sz="4400" dirty="0"/>
              <a:t>	</a:t>
            </a:r>
            <a:r>
              <a:rPr lang="en-us" altLang="zh-CN" sz="4400" dirty="0"/>
              <a:t>方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zh-Hans-CN" altLang="en-US" sz="3200" dirty="0"/>
              <a:t>绘制魔方流程图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Hans-CN" altLang="en-US" sz="3200" dirty="0"/>
              <a:t>可编程管线</a:t>
            </a:r>
            <a:r>
              <a:rPr lang="en-US" altLang="zh-CN" sz="3200" dirty="0"/>
              <a:t>	&amp;	</a:t>
            </a:r>
            <a:r>
              <a:rPr lang="zh-Hans-CN" altLang="en-US" sz="3200" dirty="0"/>
              <a:t>坐标变换</a:t>
            </a:r>
            <a:endParaRPr lang="zh-CN" altLang="en-US" dirty="0"/>
          </a:p>
          <a:p>
            <a:r>
              <a:rPr lang="en-us" sz="3200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2175D-AE4B-403F-A40D-623AB73B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75" y="2899557"/>
            <a:ext cx="3715132" cy="2123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29B029-9AAA-4906-A888-C10E161A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899558"/>
            <a:ext cx="4312238" cy="21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zh-CN" altLang="en-US" sz="4400" dirty="0"/>
              <a:t>控</a:t>
            </a:r>
            <a:r>
              <a:rPr lang="en-US" altLang="zh-CN" sz="4400" dirty="0"/>
              <a:t>	</a:t>
            </a:r>
            <a:r>
              <a:rPr lang="zh-CN" altLang="en-US" sz="4400" dirty="0"/>
              <a:t>制</a:t>
            </a:r>
            <a:r>
              <a:rPr lang="en-US" altLang="zh-CN" sz="4400" dirty="0"/>
              <a:t>	</a:t>
            </a:r>
            <a:r>
              <a:rPr lang="zh-CN" altLang="en-US" sz="4400" dirty="0"/>
              <a:t>定</a:t>
            </a:r>
            <a:r>
              <a:rPr lang="en-US" altLang="zh-CN" sz="4400" dirty="0"/>
              <a:t>	</a:t>
            </a:r>
            <a:r>
              <a:rPr lang="zh-CN" altLang="en-US" sz="4400" dirty="0"/>
              <a:t>向</a:t>
            </a:r>
            <a:r>
              <a:rPr lang="en-US" altLang="zh-CN" sz="4400" dirty="0"/>
              <a:t>	</a:t>
            </a:r>
            <a:r>
              <a:rPr lang="zh-CN" altLang="en-US" sz="4400" dirty="0"/>
              <a:t>旋</a:t>
            </a:r>
            <a:r>
              <a:rPr lang="en-US" altLang="zh-CN" sz="4400" dirty="0"/>
              <a:t>	</a:t>
            </a:r>
            <a:r>
              <a:rPr lang="zh-CN" altLang="en-US" sz="4400" dirty="0"/>
              <a:t>转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zh-Hans-CN" altLang="en-US" sz="3200" dirty="0"/>
              <a:t>运用索引，记录各个位置的小方块编号</a:t>
            </a:r>
            <a:endParaRPr lang="LID4096" altLang="zh-CN" sz="3200" dirty="0"/>
          </a:p>
          <a:p>
            <a:r>
              <a:rPr lang="en-us" sz="3200" dirty="0"/>
              <a:t>	</a:t>
            </a:r>
            <a:r>
              <a:rPr lang="zh-Hans-CN" altLang="en-US" sz="3200" dirty="0"/>
              <a:t>根据目前旋转区块与方向更新索引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123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en-us" altLang="zh-CN" sz="4400" dirty="0"/>
              <a:t>加</a:t>
            </a:r>
            <a:r>
              <a:rPr lang="en-US" altLang="zh-CN" sz="4400" dirty="0"/>
              <a:t>	</a:t>
            </a:r>
            <a:r>
              <a:rPr lang="en-us" altLang="zh-CN" sz="4400" dirty="0"/>
              <a:t>载</a:t>
            </a:r>
            <a:r>
              <a:rPr lang="en-US" altLang="zh-CN" sz="4400" dirty="0"/>
              <a:t>	</a:t>
            </a:r>
            <a:r>
              <a:rPr lang="en-us" altLang="zh-CN" sz="4400" dirty="0"/>
              <a:t>纹</a:t>
            </a:r>
            <a:r>
              <a:rPr lang="en-US" altLang="zh-CN" sz="4400" dirty="0"/>
              <a:t>	</a:t>
            </a:r>
            <a:r>
              <a:rPr lang="en-us" altLang="zh-CN" sz="4400" dirty="0"/>
              <a:t>理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:pr="smNativeData" xmlns:p14="http://schemas.microsoft.com/office/powerpoint/2010/main" xmlns="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/>
              <a:t>	</a:t>
            </a:r>
            <a:r>
              <a:rPr lang="zh-Hans-CN" altLang="en-US" sz="3200" dirty="0"/>
              <a:t>用</a:t>
            </a:r>
            <a:r>
              <a:rPr lang="en-US" altLang="zh-CN" sz="3200" dirty="0" err="1"/>
              <a:t>stb</a:t>
            </a:r>
            <a:r>
              <a:rPr lang="zh-Hans-CN" altLang="en-US" sz="3200" dirty="0"/>
              <a:t>库加载图片，并实现切分到各个小立方体的各面，再分别合并为各小立方体的纹理图，并将纹理图载入</a:t>
            </a:r>
            <a:r>
              <a:rPr lang="en-US" altLang="zh-CN" sz="3200" dirty="0"/>
              <a:t>GPU</a:t>
            </a:r>
            <a:r>
              <a:rPr lang="zh-Hans-CN" altLang="en-US" sz="3200" dirty="0"/>
              <a:t>显存中的缓冲区。</a:t>
            </a:r>
            <a:endParaRPr lang="en-US" altLang="zh-CN" sz="3200" dirty="0"/>
          </a:p>
          <a:p>
            <a:r>
              <a:rPr lang="en-US" sz="3200" dirty="0"/>
              <a:t>	</a:t>
            </a:r>
            <a:r>
              <a:rPr lang="zh-Hans-CN" altLang="en-US" sz="3200" dirty="0"/>
              <a:t>在绘制中，片段着色器渲染面时通过模型中定义的</a:t>
            </a:r>
            <a:r>
              <a:rPr lang="en-US" altLang="zh-CN" sz="3200" dirty="0" err="1"/>
              <a:t>uv</a:t>
            </a:r>
            <a:r>
              <a:rPr lang="zh-Hans-CN" altLang="en-US" sz="3200" dirty="0"/>
              <a:t>坐标值在纹理图上取样，并与光照信息混合，最终渲染出像素颜色。</a:t>
            </a:r>
            <a:endParaRPr lang="en-US" sz="3200" dirty="0"/>
          </a:p>
          <a:p>
            <a:r>
              <a:rPr lang="en-us" sz="3200" dirty="0"/>
              <a:t>	</a:t>
            </a:r>
            <a:endParaRPr lang="LID4096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6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zh-Hans-CN" altLang="en-US" sz="4400" dirty="0"/>
              <a:t>显</a:t>
            </a:r>
            <a:r>
              <a:rPr lang="en-US" altLang="zh-CN" sz="4400" dirty="0"/>
              <a:t>	</a:t>
            </a:r>
            <a:r>
              <a:rPr lang="zh-Hans-CN" altLang="en-US" sz="4400" dirty="0"/>
              <a:t>示</a:t>
            </a:r>
            <a:r>
              <a:rPr lang="en-US" altLang="zh-CN" sz="4400" dirty="0"/>
              <a:t>	</a:t>
            </a:r>
            <a:r>
              <a:rPr lang="zh-Hans-CN" altLang="en-US" sz="4400" dirty="0"/>
              <a:t>信</a:t>
            </a:r>
            <a:r>
              <a:rPr lang="en-US" altLang="zh-CN" sz="4400" dirty="0"/>
              <a:t>	</a:t>
            </a:r>
            <a:r>
              <a:rPr lang="zh-Hans-CN" altLang="en-US" sz="4400" dirty="0"/>
              <a:t>息</a:t>
            </a:r>
            <a:endParaRPr lang="en-us" sz="4400" dirty="0"/>
          </a:p>
        </p:txBody>
      </p:sp>
      <p:sp>
        <p:nvSpPr>
          <p:cNvPr id="3" name="TextShape 2"/>
          <p:cNvSpPr>
            <a:extLst>
              <a:ext uri="smNativeData">
                <pr:smNativeData xmlns="" xmlns:p14="http://schemas.microsoft.com/office/powerpoint/2010/main"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zh-Hans-CN" altLang="en-US" sz="3200" dirty="0"/>
              <a:t>用</a:t>
            </a:r>
            <a:r>
              <a:rPr lang="LID4096" altLang="zh-CN" sz="3200" dirty="0"/>
              <a:t>Freetype</a:t>
            </a:r>
            <a:r>
              <a:rPr lang="zh-Hans-CN" altLang="en-US" sz="3200" dirty="0"/>
              <a:t>库渲染字体中的矢量字形图为位</a:t>
            </a:r>
            <a:endParaRPr lang="en-US" altLang="zh-CN" sz="3200" dirty="0"/>
          </a:p>
          <a:p>
            <a:r>
              <a:rPr lang="zh-Hans-CN" altLang="en-US" sz="3200" dirty="0"/>
              <a:t>图，将其作为纹理信息载入</a:t>
            </a:r>
            <a:r>
              <a:rPr lang="en-US" altLang="zh-CN" sz="3200" dirty="0"/>
              <a:t>GPU</a:t>
            </a:r>
            <a:r>
              <a:rPr lang="zh-Hans-CN" altLang="en-US" sz="3200" dirty="0"/>
              <a:t>缓冲区。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Hans-CN" altLang="en-US" sz="3200" dirty="0"/>
              <a:t>在渲染时将纹理渲染至屏幕。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979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g6AABGEQAAEAAAACYAAAAIAAAAPCAAAAAAAAA="/>
              </a:ext>
            </a:extLst>
          </p:cNvSpPr>
          <p:nvPr>
            <p:ph type="title"/>
          </p:nvPr>
        </p:nvSpPr>
        <p:spPr>
          <a:xfrm>
            <a:off x="504507" y="2604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  <a:r>
              <a:rPr lang="zh-Hans-CN" altLang="en-US" sz="5400" b="1" dirty="0"/>
              <a:t>具</a:t>
            </a:r>
            <a:r>
              <a:rPr lang="en-US" altLang="zh-CN" sz="5400" b="1" dirty="0"/>
              <a:t>	</a:t>
            </a:r>
            <a:r>
              <a:rPr lang="zh-Hans-CN" altLang="en-US" sz="5400" b="1" dirty="0"/>
              <a:t>体</a:t>
            </a:r>
            <a:r>
              <a:rPr lang="en-US" altLang="zh-CN" sz="5400" b="1" dirty="0"/>
              <a:t>	</a:t>
            </a:r>
            <a:r>
              <a:rPr lang="zh-Hans-CN" altLang="en-US" sz="5400" b="1" dirty="0"/>
              <a:t>演</a:t>
            </a:r>
            <a:r>
              <a:rPr lang="en-US" altLang="zh-CN" sz="5400" b="1" dirty="0"/>
              <a:t>	</a:t>
            </a:r>
            <a:r>
              <a:rPr lang="zh-Hans-CN" altLang="en-US" sz="5400" b="1" dirty="0"/>
              <a:t>示</a:t>
            </a:r>
            <a:endParaRPr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自定义</PresentationFormat>
  <Slides>10</Slides>
  <Notes>0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Presentation</vt:lpstr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具 体 演 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cp:keywords/>
  <dc:description/>
  <cp:lastModifiedBy>S MR.</cp:lastModifiedBy>
  <cp:revision>4</cp:revision>
  <dcterms:created xsi:type="dcterms:W3CDTF">2020-12-24T15:26:50Z</dcterms:created>
  <dcterms:modified xsi:type="dcterms:W3CDTF">2020-12-29T07:28:41Z</dcterms:modified>
</cp:coreProperties>
</file>