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8" r:id="rId3"/>
    <p:sldId id="268" r:id="rId4"/>
    <p:sldId id="4047" r:id="rId5"/>
    <p:sldId id="4048" r:id="rId6"/>
    <p:sldId id="4049" r:id="rId7"/>
    <p:sldId id="4050" r:id="rId8"/>
    <p:sldId id="405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BEB2-8560-4A76-8D72-055EFEC42A2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7682-A8F5-4488-BAF0-DF20C1AF11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74226" y="4871692"/>
            <a:ext cx="3193774" cy="559145"/>
          </a:xfrm>
        </p:spPr>
        <p:txBody>
          <a:bodyPr/>
          <a:lstStyle/>
          <a:p>
            <a:r>
              <a:rPr lang="en-US" altLang="zh-CN" dirty="0"/>
              <a:t>Season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87" y="104398"/>
            <a:ext cx="10515600" cy="537741"/>
          </a:xfrm>
        </p:spPr>
        <p:txBody>
          <a:bodyPr/>
          <a:lstStyle/>
          <a:p>
            <a:r>
              <a:rPr lang="zh-CN" altLang="en-US" sz="2800" dirty="0"/>
              <a:t>流程：</a:t>
            </a:r>
            <a:endParaRPr lang="en-US" altLang="zh-CN" sz="2800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41764" y="1931539"/>
            <a:ext cx="2364915" cy="4669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维护基础数据</a:t>
            </a:r>
            <a:r>
              <a:rPr lang="en-US" altLang="zh-CN" sz="2000" dirty="0"/>
              <a:t>(</a:t>
            </a:r>
            <a:r>
              <a:rPr lang="zh-CN" altLang="en-US" sz="2000" dirty="0"/>
              <a:t>书、人</a:t>
            </a:r>
            <a:r>
              <a:rPr lang="en-US" altLang="zh-CN" sz="2000" dirty="0"/>
              <a:t>)</a:t>
            </a:r>
            <a:endParaRPr 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B7D9E4-B13D-42DA-A1C3-7332D13C35BF}"/>
              </a:ext>
            </a:extLst>
          </p:cNvPr>
          <p:cNvSpPr/>
          <p:nvPr/>
        </p:nvSpPr>
        <p:spPr>
          <a:xfrm>
            <a:off x="1683985" y="8581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主要流程</a:t>
            </a:r>
            <a:endParaRPr lang="zh-TW" altLang="en-US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DA688A5A-43E0-40EB-AE62-9252067D8C69}"/>
              </a:ext>
            </a:extLst>
          </p:cNvPr>
          <p:cNvSpPr>
            <a:spLocks noGrp="1"/>
          </p:cNvSpPr>
          <p:nvPr/>
        </p:nvSpPr>
        <p:spPr>
          <a:xfrm>
            <a:off x="1156111" y="2703488"/>
            <a:ext cx="2364915" cy="4229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展示书籍状态</a:t>
            </a:r>
            <a:endParaRPr lang="en-US" sz="200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B7F4D665-6C67-4195-B607-1714D2B32507}"/>
              </a:ext>
            </a:extLst>
          </p:cNvPr>
          <p:cNvSpPr>
            <a:spLocks noGrp="1"/>
          </p:cNvSpPr>
          <p:nvPr/>
        </p:nvSpPr>
        <p:spPr>
          <a:xfrm>
            <a:off x="1165969" y="3462161"/>
            <a:ext cx="2364915" cy="4669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借订书籍</a:t>
            </a:r>
            <a:endParaRPr lang="en-US" sz="20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D62CB4A-5D23-4609-B4F5-3B22EBF31AC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324222" y="2398498"/>
            <a:ext cx="14347" cy="30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ADB6CB2-5465-4644-9E3C-1BE8FB9E7B7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338569" y="3126463"/>
            <a:ext cx="9858" cy="3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2D8F3812-AACB-4C39-8B0E-3E53FA9746D7}"/>
              </a:ext>
            </a:extLst>
          </p:cNvPr>
          <p:cNvSpPr>
            <a:spLocks noGrp="1"/>
          </p:cNvSpPr>
          <p:nvPr/>
        </p:nvSpPr>
        <p:spPr>
          <a:xfrm>
            <a:off x="1165969" y="5742104"/>
            <a:ext cx="2364915" cy="42297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/>
              <a:t>End</a:t>
            </a:r>
            <a:endParaRPr lang="en-US" altLang="zh-TW" sz="2000" dirty="0"/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524286A1-764D-4A66-ACA8-87287B0F4ED8}"/>
              </a:ext>
            </a:extLst>
          </p:cNvPr>
          <p:cNvSpPr>
            <a:spLocks noGrp="1"/>
          </p:cNvSpPr>
          <p:nvPr/>
        </p:nvSpPr>
        <p:spPr>
          <a:xfrm>
            <a:off x="1141764" y="1286047"/>
            <a:ext cx="236491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/>
              <a:t>Start</a:t>
            </a:r>
            <a:endParaRPr lang="en-US" altLang="zh-TW" sz="20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9D18CCA-158F-430D-A036-490DA264EFD8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>
          <a:xfrm>
            <a:off x="2324222" y="1655379"/>
            <a:ext cx="0" cy="27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AFFDC404-9C82-4DB6-BE43-83C81E727604}"/>
              </a:ext>
            </a:extLst>
          </p:cNvPr>
          <p:cNvSpPr>
            <a:spLocks noGrp="1"/>
          </p:cNvSpPr>
          <p:nvPr/>
        </p:nvSpPr>
        <p:spPr>
          <a:xfrm>
            <a:off x="1165969" y="4226024"/>
            <a:ext cx="2364915" cy="4669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更新书籍和读者人状态</a:t>
            </a:r>
            <a:endParaRPr lang="en-US" sz="2000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BA423885-E595-4BB5-BFBD-3B3DAFB8B536}"/>
              </a:ext>
            </a:extLst>
          </p:cNvPr>
          <p:cNvSpPr>
            <a:spLocks noGrp="1"/>
          </p:cNvSpPr>
          <p:nvPr/>
        </p:nvSpPr>
        <p:spPr>
          <a:xfrm>
            <a:off x="1165969" y="4992136"/>
            <a:ext cx="2364915" cy="4229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更新看板</a:t>
            </a:r>
            <a:endParaRPr lang="en-US" altLang="zh-TW" sz="2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9A4B977-5649-4CF2-931B-99382877949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348427" y="5415111"/>
            <a:ext cx="0" cy="32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69B6553-A424-4C41-AAD9-BB93D6D99B23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2348427" y="4692982"/>
            <a:ext cx="0" cy="29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4E8B1A9-456D-481E-8F57-71F19681169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348427" y="3929119"/>
            <a:ext cx="0" cy="29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9A2E4D8B-AE4C-4EAA-9ACC-FB9B76A3F2BB}"/>
              </a:ext>
            </a:extLst>
          </p:cNvPr>
          <p:cNvSpPr>
            <a:spLocks noGrp="1"/>
          </p:cNvSpPr>
          <p:nvPr/>
        </p:nvSpPr>
        <p:spPr>
          <a:xfrm>
            <a:off x="3803137" y="2703488"/>
            <a:ext cx="2364915" cy="4229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展示读者状态</a:t>
            </a:r>
            <a:endParaRPr lang="en-US" sz="2000" dirty="0"/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6C2F383E-767F-4461-878F-1699F0F58C80}"/>
              </a:ext>
            </a:extLst>
          </p:cNvPr>
          <p:cNvSpPr>
            <a:spLocks noGrp="1"/>
          </p:cNvSpPr>
          <p:nvPr/>
        </p:nvSpPr>
        <p:spPr>
          <a:xfrm>
            <a:off x="6361385" y="2703487"/>
            <a:ext cx="2364915" cy="4229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展示借订状态</a:t>
            </a:r>
            <a:endParaRPr lang="en-US" sz="2000" dirty="0"/>
          </a:p>
        </p:txBody>
      </p: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E2E7944B-4D93-4AB7-A3C1-40E22E2341A1}"/>
              </a:ext>
            </a:extLst>
          </p:cNvPr>
          <p:cNvSpPr>
            <a:spLocks noGrp="1"/>
          </p:cNvSpPr>
          <p:nvPr/>
        </p:nvSpPr>
        <p:spPr>
          <a:xfrm>
            <a:off x="3803136" y="3462161"/>
            <a:ext cx="2364915" cy="4669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/>
              <a:t>归还书籍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DC5E7D-C85B-4969-8F22-9C5F5BC732DA}"/>
              </a:ext>
            </a:extLst>
          </p:cNvPr>
          <p:cNvSpPr/>
          <p:nvPr/>
        </p:nvSpPr>
        <p:spPr>
          <a:xfrm>
            <a:off x="1145655" y="1951315"/>
            <a:ext cx="7388824" cy="1354217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location</a:t>
            </a:r>
            <a:r>
              <a:rPr lang="zh-CN" altLang="en-US" sz="1600" dirty="0"/>
              <a:t>地点</a:t>
            </a:r>
            <a:br>
              <a:rPr lang="en-US" altLang="zh-TW" sz="1600" dirty="0"/>
            </a:br>
            <a:r>
              <a:rPr lang="en-US" altLang="zh-TW" sz="1600" dirty="0"/>
              <a:t>category</a:t>
            </a:r>
            <a:r>
              <a:rPr lang="zh-CN" altLang="en-US" sz="1600" dirty="0"/>
              <a:t>图书分类</a:t>
            </a:r>
            <a:endParaRPr lang="en-US" altLang="zh-TW" sz="1600" dirty="0"/>
          </a:p>
          <a:p>
            <a:r>
              <a:rPr lang="en-US" altLang="zh-TW" sz="1600" dirty="0" err="1"/>
              <a:t>theBook</a:t>
            </a:r>
            <a:r>
              <a:rPr lang="zh-CN" altLang="en-US" sz="1600" dirty="0"/>
              <a:t>图书</a:t>
            </a:r>
            <a:endParaRPr lang="en-US" altLang="zh-TW" sz="1600" dirty="0"/>
          </a:p>
          <a:p>
            <a:r>
              <a:rPr lang="en-US" altLang="zh-TW" sz="1600" dirty="0" err="1"/>
              <a:t>theUser</a:t>
            </a:r>
            <a:r>
              <a:rPr lang="zh-CN" altLang="en-US" sz="1600" dirty="0"/>
              <a:t>读者</a:t>
            </a:r>
            <a:endParaRPr lang="en-US" altLang="zh-TW" sz="1600" dirty="0"/>
          </a:p>
          <a:p>
            <a:r>
              <a:rPr lang="en-US" altLang="zh-TW" sz="1600" dirty="0" err="1"/>
              <a:t>theBorrow</a:t>
            </a:r>
            <a:r>
              <a:rPr lang="zh-CN" altLang="en-US" sz="1600" dirty="0"/>
              <a:t>借订</a:t>
            </a:r>
            <a:endParaRPr lang="en-US" altLang="zh-TW" sz="1600" dirty="0"/>
          </a:p>
        </p:txBody>
      </p:sp>
      <p:pic>
        <p:nvPicPr>
          <p:cNvPr id="4098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090A21D3-0422-4CE5-BBA9-AFA30907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27" y="1451784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0A17E81-B0A2-4047-8D63-21887B5F32E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93FC02B8-557E-4D85-A9B5-C1564FBB5DC7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C6D39B5-90EC-4B47-9605-877DC8652676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6C70950-FDF8-4276-9E99-C45640B35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2216"/>
              </p:ext>
            </p:extLst>
          </p:nvPr>
        </p:nvGraphicFramePr>
        <p:xfrm>
          <a:off x="1145655" y="4167068"/>
          <a:ext cx="4950344" cy="19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57">
                  <a:extLst>
                    <a:ext uri="{9D8B030D-6E8A-4147-A177-3AD203B41FA5}">
                      <a16:colId xmlns:a16="http://schemas.microsoft.com/office/drawing/2014/main" val="3594611180"/>
                    </a:ext>
                  </a:extLst>
                </a:gridCol>
                <a:gridCol w="735157">
                  <a:extLst>
                    <a:ext uri="{9D8B030D-6E8A-4147-A177-3AD203B41FA5}">
                      <a16:colId xmlns:a16="http://schemas.microsoft.com/office/drawing/2014/main" val="892062282"/>
                    </a:ext>
                  </a:extLst>
                </a:gridCol>
                <a:gridCol w="1152030">
                  <a:extLst>
                    <a:ext uri="{9D8B030D-6E8A-4147-A177-3AD203B41FA5}">
                      <a16:colId xmlns:a16="http://schemas.microsoft.com/office/drawing/2014/main" val="783140063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val="1956638702"/>
                    </a:ext>
                  </a:extLst>
                </a:gridCol>
              </a:tblGrid>
              <a:tr h="915482"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借订编码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图书名称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借订时间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借订人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借订状态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5303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53039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A106504-38BD-4F61-B260-C6D24D8886CD}"/>
              </a:ext>
            </a:extLst>
          </p:cNvPr>
          <p:cNvSpPr/>
          <p:nvPr/>
        </p:nvSpPr>
        <p:spPr>
          <a:xfrm>
            <a:off x="1235881" y="5190695"/>
            <a:ext cx="518092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E</a:t>
            </a:r>
            <a:r>
              <a:rPr lang="en-US" altLang="zh-CN" sz="1600" dirty="0">
                <a:solidFill>
                  <a:srgbClr val="FF0000"/>
                </a:solidFill>
              </a:rPr>
              <a:t>dit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784D8C-9752-4EB6-B8ED-97C7FA50BA04}"/>
              </a:ext>
            </a:extLst>
          </p:cNvPr>
          <p:cNvSpPr/>
          <p:nvPr/>
        </p:nvSpPr>
        <p:spPr>
          <a:xfrm>
            <a:off x="1239164" y="5678453"/>
            <a:ext cx="518091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600">
                <a:solidFill>
                  <a:srgbClr val="FF0000"/>
                </a:solidFill>
              </a:rPr>
              <a:t>E</a:t>
            </a:r>
            <a:r>
              <a:rPr lang="en-US" altLang="zh-CN" sz="1600">
                <a:solidFill>
                  <a:srgbClr val="FF0000"/>
                </a:solidFill>
              </a:rPr>
              <a:t>dit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54B603-932D-464E-937C-5C2337F5D44B}"/>
              </a:ext>
            </a:extLst>
          </p:cNvPr>
          <p:cNvSpPr/>
          <p:nvPr/>
        </p:nvSpPr>
        <p:spPr>
          <a:xfrm>
            <a:off x="1096460" y="3690419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u="sng" dirty="0" err="1"/>
              <a:t>theBorrow</a:t>
            </a:r>
            <a:r>
              <a:rPr lang="zh-CN" altLang="en-US" i="1" u="sng" dirty="0"/>
              <a:t>借订</a:t>
            </a:r>
            <a:r>
              <a:rPr lang="zh-CN" altLang="en-US" dirty="0"/>
              <a:t> 为例</a:t>
            </a:r>
            <a:endParaRPr lang="en-US" altLang="zh-TW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284B6B2E-2465-4B12-A178-ED82B8A7C111}"/>
              </a:ext>
            </a:extLst>
          </p:cNvPr>
          <p:cNvSpPr>
            <a:spLocks noGrp="1"/>
          </p:cNvSpPr>
          <p:nvPr/>
        </p:nvSpPr>
        <p:spPr>
          <a:xfrm>
            <a:off x="5676193" y="1169436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D58FE56-6B74-4C18-9729-8996BC3C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71728"/>
              </p:ext>
            </p:extLst>
          </p:nvPr>
        </p:nvGraphicFramePr>
        <p:xfrm>
          <a:off x="6391921" y="4167068"/>
          <a:ext cx="5058084" cy="111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521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1264521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1264521">
                  <a:extLst>
                    <a:ext uri="{9D8B030D-6E8A-4147-A177-3AD203B41FA5}">
                      <a16:colId xmlns:a16="http://schemas.microsoft.com/office/drawing/2014/main" val="2771612818"/>
                    </a:ext>
                  </a:extLst>
                </a:gridCol>
                <a:gridCol w="1264521">
                  <a:extLst>
                    <a:ext uri="{9D8B030D-6E8A-4147-A177-3AD203B41FA5}">
                      <a16:colId xmlns:a16="http://schemas.microsoft.com/office/drawing/2014/main" val="240937854"/>
                    </a:ext>
                  </a:extLst>
                </a:gridCol>
              </a:tblGrid>
              <a:tr h="370858"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9830499-476D-4F91-9A40-9144DFD425CC}"/>
              </a:ext>
            </a:extLst>
          </p:cNvPr>
          <p:cNvSpPr/>
          <p:nvPr/>
        </p:nvSpPr>
        <p:spPr>
          <a:xfrm>
            <a:off x="6584228" y="4560994"/>
            <a:ext cx="535397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E</a:t>
            </a:r>
            <a:r>
              <a:rPr lang="en-US" altLang="zh-CN" sz="1600" dirty="0">
                <a:solidFill>
                  <a:srgbClr val="FF0000"/>
                </a:solidFill>
              </a:rPr>
              <a:t>dit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2E87CC-FC13-41B9-BBD4-68D173F18D75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D5ACA451-0110-4A78-9370-1FB6DEAC9887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098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090A21D3-0422-4CE5-BBA9-AFA30907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54" y="1448492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D1BBD4C-EFCD-449C-9EE4-7A8CD707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61277"/>
              </p:ext>
            </p:extLst>
          </p:nvPr>
        </p:nvGraphicFramePr>
        <p:xfrm>
          <a:off x="1065320" y="2178917"/>
          <a:ext cx="7909848" cy="156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11">
                  <a:extLst>
                    <a:ext uri="{9D8B030D-6E8A-4147-A177-3AD203B41FA5}">
                      <a16:colId xmlns:a16="http://schemas.microsoft.com/office/drawing/2014/main" val="3594611180"/>
                    </a:ext>
                  </a:extLst>
                </a:gridCol>
                <a:gridCol w="1097287">
                  <a:extLst>
                    <a:ext uri="{9D8B030D-6E8A-4147-A177-3AD203B41FA5}">
                      <a16:colId xmlns:a16="http://schemas.microsoft.com/office/drawing/2014/main" val="892062282"/>
                    </a:ext>
                  </a:extLst>
                </a:gridCol>
                <a:gridCol w="1719506">
                  <a:extLst>
                    <a:ext uri="{9D8B030D-6E8A-4147-A177-3AD203B41FA5}">
                      <a16:colId xmlns:a16="http://schemas.microsoft.com/office/drawing/2014/main" val="783140063"/>
                    </a:ext>
                  </a:extLst>
                </a:gridCol>
                <a:gridCol w="1158248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1158248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1158248">
                  <a:extLst>
                    <a:ext uri="{9D8B030D-6E8A-4147-A177-3AD203B41FA5}">
                      <a16:colId xmlns:a16="http://schemas.microsoft.com/office/drawing/2014/main" val="1956638702"/>
                    </a:ext>
                  </a:extLst>
                </a:gridCol>
              </a:tblGrid>
              <a:tr h="725768">
                <a:tc>
                  <a:txBody>
                    <a:bodyPr/>
                    <a:lstStyle/>
                    <a:p>
                      <a:r>
                        <a:rPr lang="zh-CN" altLang="en-US" dirty="0"/>
                        <a:t>编辑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借订编码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图书名称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借订时间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借订人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借订状态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420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420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EC995E5-9BC9-473A-AADC-9F228EA7A542}"/>
              </a:ext>
            </a:extLst>
          </p:cNvPr>
          <p:cNvSpPr/>
          <p:nvPr/>
        </p:nvSpPr>
        <p:spPr>
          <a:xfrm>
            <a:off x="1882603" y="2925489"/>
            <a:ext cx="5950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借订</a:t>
            </a:r>
            <a:endParaRPr lang="en-US" altLang="zh-TW" sz="1600" dirty="0">
              <a:solidFill>
                <a:srgbClr val="00B0F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46D50-F955-4F2C-9FE5-CED28BED57C3}"/>
              </a:ext>
            </a:extLst>
          </p:cNvPr>
          <p:cNvSpPr/>
          <p:nvPr/>
        </p:nvSpPr>
        <p:spPr>
          <a:xfrm>
            <a:off x="1882604" y="3335572"/>
            <a:ext cx="5950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借订</a:t>
            </a:r>
            <a:endParaRPr lang="en-US" altLang="zh-TW" sz="1600" dirty="0">
              <a:solidFill>
                <a:srgbClr val="00B0F0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21FE9D-190D-413E-99B6-E35640D62DF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D37B9E8-6FD3-4378-8528-48165AFA29F3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D791CCB-2289-44EE-BA32-9ACDB6ACD885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26CAD20-A0AE-4100-8577-BEC3A3037F85}"/>
              </a:ext>
            </a:extLst>
          </p:cNvPr>
          <p:cNvSpPr>
            <a:spLocks noGrp="1"/>
          </p:cNvSpPr>
          <p:nvPr/>
        </p:nvSpPr>
        <p:spPr>
          <a:xfrm>
            <a:off x="5633730" y="1189729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CAD9EA-C672-4772-9369-D6F781D1C24C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1E8E2E1-1AB5-45E4-9110-C1DEF31F9504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286FD5-6665-42FF-8B4D-A800C68552FC}"/>
              </a:ext>
            </a:extLst>
          </p:cNvPr>
          <p:cNvSpPr/>
          <p:nvPr/>
        </p:nvSpPr>
        <p:spPr>
          <a:xfrm>
            <a:off x="1205763" y="2925489"/>
            <a:ext cx="5950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详情</a:t>
            </a:r>
            <a:endParaRPr lang="en-US" altLang="zh-TW" sz="1600" dirty="0">
              <a:solidFill>
                <a:srgbClr val="00B0F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7529B8-3DDD-4A7B-A720-5EEA7DF27971}"/>
              </a:ext>
            </a:extLst>
          </p:cNvPr>
          <p:cNvSpPr/>
          <p:nvPr/>
        </p:nvSpPr>
        <p:spPr>
          <a:xfrm>
            <a:off x="1205764" y="3335572"/>
            <a:ext cx="5950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</a:rPr>
              <a:t>详情</a:t>
            </a:r>
            <a:endParaRPr lang="en-US" altLang="zh-TW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098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090A21D3-0422-4CE5-BBA9-AFA30907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677" y="1450319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21FE9D-190D-413E-99B6-E35640D62DF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D37B9E8-6FD3-4378-8528-48165AFA29F3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D791CCB-2289-44EE-BA32-9ACDB6ACD885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26CAD20-A0AE-4100-8577-BEC3A3037F85}"/>
              </a:ext>
            </a:extLst>
          </p:cNvPr>
          <p:cNvSpPr>
            <a:spLocks noGrp="1"/>
          </p:cNvSpPr>
          <p:nvPr/>
        </p:nvSpPr>
        <p:spPr>
          <a:xfrm>
            <a:off x="5611424" y="1181789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0CFD913-DD4D-4094-AD65-0DBDCAAD9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66977"/>
              </p:ext>
            </p:extLst>
          </p:nvPr>
        </p:nvGraphicFramePr>
        <p:xfrm>
          <a:off x="2451813" y="2545026"/>
          <a:ext cx="5848808" cy="111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02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2771612818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240937854"/>
                    </a:ext>
                  </a:extLst>
                </a:gridCol>
              </a:tblGrid>
              <a:tr h="370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读者姓名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图书名称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借订天数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归还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4B46F7B-C18E-447F-8CD3-A1D3A513442E}"/>
              </a:ext>
            </a:extLst>
          </p:cNvPr>
          <p:cNvSpPr>
            <a:spLocks noGrp="1"/>
          </p:cNvSpPr>
          <p:nvPr/>
        </p:nvSpPr>
        <p:spPr>
          <a:xfrm>
            <a:off x="3880847" y="3899553"/>
            <a:ext cx="1207696" cy="2552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全部归还</a:t>
            </a:r>
            <a:endParaRPr lang="en-US" altLang="zh-TW" sz="1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2AB7AE-36AE-476B-B3C2-5C12845D453B}"/>
              </a:ext>
            </a:extLst>
          </p:cNvPr>
          <p:cNvSpPr/>
          <p:nvPr/>
        </p:nvSpPr>
        <p:spPr>
          <a:xfrm>
            <a:off x="6928389" y="2977723"/>
            <a:ext cx="46679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还书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A9587C-8581-4D89-AEA2-44AB3EC3CC21}"/>
              </a:ext>
            </a:extLst>
          </p:cNvPr>
          <p:cNvSpPr/>
          <p:nvPr/>
        </p:nvSpPr>
        <p:spPr>
          <a:xfrm>
            <a:off x="6928389" y="3380454"/>
            <a:ext cx="46679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还书</a:t>
            </a:r>
            <a:endParaRPr lang="en-US" altLang="zh-TW" sz="1100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6E5EA8-9B2E-4172-AB25-33DE3AA9AD3C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38B2F841-DEAA-481A-8137-EDA3EC3B656B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0056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21FE9D-190D-413E-99B6-E35640D62DF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D37B9E8-6FD3-4378-8528-48165AFA29F3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D791CCB-2289-44EE-BA32-9ACDB6ACD885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26CAD20-A0AE-4100-8577-BEC3A3037F85}"/>
              </a:ext>
            </a:extLst>
          </p:cNvPr>
          <p:cNvSpPr>
            <a:spLocks noGrp="1"/>
          </p:cNvSpPr>
          <p:nvPr/>
        </p:nvSpPr>
        <p:spPr>
          <a:xfrm>
            <a:off x="5584790" y="1179791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0CFD913-DD4D-4094-AD65-0DBDCAAD9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1944"/>
              </p:ext>
            </p:extLst>
          </p:nvPr>
        </p:nvGraphicFramePr>
        <p:xfrm>
          <a:off x="1359859" y="2430667"/>
          <a:ext cx="8263536" cy="123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256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1377256">
                  <a:extLst>
                    <a:ext uri="{9D8B030D-6E8A-4147-A177-3AD203B41FA5}">
                      <a16:colId xmlns:a16="http://schemas.microsoft.com/office/drawing/2014/main" val="908551403"/>
                    </a:ext>
                  </a:extLst>
                </a:gridCol>
                <a:gridCol w="1377256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1377256">
                  <a:extLst>
                    <a:ext uri="{9D8B030D-6E8A-4147-A177-3AD203B41FA5}">
                      <a16:colId xmlns:a16="http://schemas.microsoft.com/office/drawing/2014/main" val="2771612818"/>
                    </a:ext>
                  </a:extLst>
                </a:gridCol>
                <a:gridCol w="1377256">
                  <a:extLst>
                    <a:ext uri="{9D8B030D-6E8A-4147-A177-3AD203B41FA5}">
                      <a16:colId xmlns:a16="http://schemas.microsoft.com/office/drawing/2014/main" val="240937854"/>
                    </a:ext>
                  </a:extLst>
                </a:gridCol>
                <a:gridCol w="1377256">
                  <a:extLst>
                    <a:ext uri="{9D8B030D-6E8A-4147-A177-3AD203B41FA5}">
                      <a16:colId xmlns:a16="http://schemas.microsoft.com/office/drawing/2014/main" val="1041993854"/>
                    </a:ext>
                  </a:extLst>
                </a:gridCol>
              </a:tblGrid>
              <a:tr h="498992"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借订日期</a:t>
                      </a:r>
                      <a:endParaRPr lang="zh-TW" alt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借订用户</a:t>
                      </a:r>
                      <a:endParaRPr lang="zh-TW" alt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借订书籍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借订天数</a:t>
                      </a:r>
                      <a:endParaRPr lang="zh-TW" alt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借订状态</a:t>
                      </a:r>
                      <a:r>
                        <a:rPr lang="en-US" altLang="zh-C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2891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2891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CDE1747-AA34-4856-B3EC-B4B66F408468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pic>
        <p:nvPicPr>
          <p:cNvPr id="24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121FF8A5-240B-4E13-91E4-8CCCAFEE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66" y="1450319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889662DC-817F-4084-864B-2C89CC05ACAC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76844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21FE9D-190D-413E-99B6-E35640D62DF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D37B9E8-6FD3-4378-8528-48165AFA29F3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D791CCB-2289-44EE-BA32-9ACDB6ACD885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26CAD20-A0AE-4100-8577-BEC3A3037F85}"/>
              </a:ext>
            </a:extLst>
          </p:cNvPr>
          <p:cNvSpPr>
            <a:spLocks noGrp="1"/>
          </p:cNvSpPr>
          <p:nvPr/>
        </p:nvSpPr>
        <p:spPr>
          <a:xfrm>
            <a:off x="5584790" y="1179791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0CFD913-DD4D-4094-AD65-0DBDCAAD94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1813" y="2545026"/>
          <a:ext cx="5848808" cy="111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02">
                  <a:extLst>
                    <a:ext uri="{9D8B030D-6E8A-4147-A177-3AD203B41FA5}">
                      <a16:colId xmlns:a16="http://schemas.microsoft.com/office/drawing/2014/main" val="1584641734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3924975800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2771612818"/>
                    </a:ext>
                  </a:extLst>
                </a:gridCol>
                <a:gridCol w="1462202">
                  <a:extLst>
                    <a:ext uri="{9D8B030D-6E8A-4147-A177-3AD203B41FA5}">
                      <a16:colId xmlns:a16="http://schemas.microsoft.com/office/drawing/2014/main" val="240937854"/>
                    </a:ext>
                  </a:extLst>
                </a:gridCol>
              </a:tblGrid>
              <a:tr h="370858"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22333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78822"/>
                  </a:ext>
                </a:extLst>
              </a:tr>
              <a:tr h="3708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658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CDE1747-AA34-4856-B3EC-B4B66F408468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pic>
        <p:nvPicPr>
          <p:cNvPr id="13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7014DC1B-C332-45CE-9697-A0A6F49A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219" y="1697072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92B1E5-8ACA-43F5-8B46-6D008B91BD13}"/>
              </a:ext>
            </a:extLst>
          </p:cNvPr>
          <p:cNvSpPr/>
          <p:nvPr/>
        </p:nvSpPr>
        <p:spPr>
          <a:xfrm>
            <a:off x="2451813" y="2114471"/>
            <a:ext cx="191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修改信息</a:t>
            </a:r>
            <a:endParaRPr lang="en-US" altLang="zh-TW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C020875-D804-479C-BF85-06BEE464B80B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35250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6407"/>
            <a:ext cx="10515600" cy="638253"/>
          </a:xfrm>
        </p:spPr>
        <p:txBody>
          <a:bodyPr/>
          <a:lstStyle/>
          <a:p>
            <a:r>
              <a:rPr lang="zh-CN" altLang="en-US" sz="2800" dirty="0">
                <a:sym typeface="+mn-ea"/>
              </a:rPr>
              <a:t>维护基础数据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4871" y="1179547"/>
            <a:ext cx="11069160" cy="53140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821FE9D-190D-413E-99B6-E35640D62DFD}"/>
              </a:ext>
            </a:extLst>
          </p:cNvPr>
          <p:cNvSpPr>
            <a:spLocks noGrp="1"/>
          </p:cNvSpPr>
          <p:nvPr/>
        </p:nvSpPr>
        <p:spPr>
          <a:xfrm>
            <a:off x="604871" y="1179547"/>
            <a:ext cx="1780113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维护基础数据</a:t>
            </a:r>
            <a:endParaRPr lang="en-US" sz="18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D37B9E8-6FD3-4378-8528-48165AFA29F3}"/>
              </a:ext>
            </a:extLst>
          </p:cNvPr>
          <p:cNvSpPr>
            <a:spLocks noGrp="1"/>
          </p:cNvSpPr>
          <p:nvPr/>
        </p:nvSpPr>
        <p:spPr>
          <a:xfrm>
            <a:off x="2603365" y="1172911"/>
            <a:ext cx="1391884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图书借订</a:t>
            </a:r>
            <a:endParaRPr lang="en-US" altLang="zh-TW" sz="18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D791CCB-2289-44EE-BA32-9ACDB6ACD885}"/>
              </a:ext>
            </a:extLst>
          </p:cNvPr>
          <p:cNvSpPr>
            <a:spLocks noGrp="1"/>
          </p:cNvSpPr>
          <p:nvPr/>
        </p:nvSpPr>
        <p:spPr>
          <a:xfrm>
            <a:off x="4165099" y="1172912"/>
            <a:ext cx="1216572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图书归还</a:t>
            </a:r>
            <a:endParaRPr lang="en-US" altLang="zh-TW" sz="1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26CAD20-A0AE-4100-8577-BEC3A3037F85}"/>
              </a:ext>
            </a:extLst>
          </p:cNvPr>
          <p:cNvSpPr>
            <a:spLocks noGrp="1"/>
          </p:cNvSpPr>
          <p:nvPr/>
        </p:nvSpPr>
        <p:spPr>
          <a:xfrm>
            <a:off x="5584790" y="1179791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借订情况展示</a:t>
            </a:r>
            <a:endParaRPr lang="en-US" altLang="zh-TW" sz="1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DE1747-AA34-4856-B3EC-B4B66F408468}"/>
              </a:ext>
            </a:extLst>
          </p:cNvPr>
          <p:cNvSpPr/>
          <p:nvPr/>
        </p:nvSpPr>
        <p:spPr>
          <a:xfrm>
            <a:off x="10495591" y="1221919"/>
            <a:ext cx="1134890" cy="1077218"/>
          </a:xfrm>
          <a:prstGeom prst="rect">
            <a:avLst/>
          </a:prstGeom>
          <a:solidFill>
            <a:schemeClr val="bg2"/>
          </a:solidFill>
        </p:spPr>
        <p:txBody>
          <a:bodyPr wrap="square" numCol="1">
            <a:spAutoFit/>
          </a:bodyPr>
          <a:lstStyle/>
          <a:p>
            <a:r>
              <a:rPr lang="en-US" altLang="zh-TW" sz="1600" dirty="0"/>
              <a:t>S</a:t>
            </a:r>
            <a:r>
              <a:rPr lang="en-US" altLang="zh-CN" sz="1600" dirty="0"/>
              <a:t>eason</a:t>
            </a:r>
          </a:p>
          <a:p>
            <a:r>
              <a:rPr lang="zh-CN" altLang="en-US" sz="1600" dirty="0"/>
              <a:t>登出</a:t>
            </a:r>
            <a:endParaRPr lang="en-US" altLang="zh-CN" sz="1600" dirty="0"/>
          </a:p>
          <a:p>
            <a:r>
              <a:rPr lang="zh-CN" altLang="en-US" sz="1600" dirty="0"/>
              <a:t>注册</a:t>
            </a:r>
            <a:endParaRPr lang="en-US" altLang="zh-CN" sz="1600" dirty="0"/>
          </a:p>
          <a:p>
            <a:r>
              <a:rPr lang="zh-CN" altLang="en-US" sz="1600" dirty="0"/>
              <a:t>修改信息</a:t>
            </a:r>
            <a:endParaRPr lang="en-US" altLang="zh-TW" sz="1600" dirty="0"/>
          </a:p>
        </p:txBody>
      </p:sp>
      <p:pic>
        <p:nvPicPr>
          <p:cNvPr id="13" name="Picture 2" descr="https://gimg2.baidu.com/image_search/src=http%3A%2F%2Fimg.51miz.com%2FElement%2F00%2F92%2F17%2F37%2Fb4a9572f_E921737_1c3c55bd.png%21%2Fquality%2F90%2Funsharp%2Ftrue%2Fcompress%2Ftrue%2Fformat%2Fpng&amp;refer=http%3A%2F%2Fimg.51miz.com&amp;app=2002&amp;size=f9999,10000&amp;q=a80&amp;n=0&amp;g=0n&amp;fmt=auto?sec=1650372564&amp;t=62403d0840ec0e8d7173dcb7274e59fa">
            <a:extLst>
              <a:ext uri="{FF2B5EF4-FFF2-40B4-BE49-F238E27FC236}">
                <a16:creationId xmlns:a16="http://schemas.microsoft.com/office/drawing/2014/main" id="{7014DC1B-C332-45CE-9697-A0A6F49A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65" y="1438309"/>
            <a:ext cx="709820" cy="7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C020875-D804-479C-BF85-06BEE464B80B}"/>
              </a:ext>
            </a:extLst>
          </p:cNvPr>
          <p:cNvSpPr>
            <a:spLocks noGrp="1"/>
          </p:cNvSpPr>
          <p:nvPr/>
        </p:nvSpPr>
        <p:spPr>
          <a:xfrm>
            <a:off x="7405941" y="1179547"/>
            <a:ext cx="1569227" cy="517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图书看板</a:t>
            </a:r>
            <a:endParaRPr lang="en-US" altLang="zh-TW" sz="1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65F23D-53A5-4C07-B563-BB055001FEE1}"/>
              </a:ext>
            </a:extLst>
          </p:cNvPr>
          <p:cNvSpPr/>
          <p:nvPr/>
        </p:nvSpPr>
        <p:spPr>
          <a:xfrm>
            <a:off x="2060661" y="2112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书籍数量</a:t>
            </a:r>
            <a:endParaRPr lang="en-US" altLang="zh-TW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242664-2AE3-49F3-8D0F-6B06B33CD9E5}"/>
              </a:ext>
            </a:extLst>
          </p:cNvPr>
          <p:cNvSpPr/>
          <p:nvPr/>
        </p:nvSpPr>
        <p:spPr>
          <a:xfrm>
            <a:off x="8096251" y="2081959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活跃读者数量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C5193F-C17D-4805-9FC9-14154DE46998}"/>
              </a:ext>
            </a:extLst>
          </p:cNvPr>
          <p:cNvSpPr/>
          <p:nvPr/>
        </p:nvSpPr>
        <p:spPr>
          <a:xfrm>
            <a:off x="1404172" y="4100380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u="sng" dirty="0"/>
              <a:t>书籍数量</a:t>
            </a:r>
            <a:r>
              <a:rPr lang="en-US" altLang="zh-CN" u="sng" dirty="0"/>
              <a:t>by</a:t>
            </a:r>
            <a:r>
              <a:rPr lang="zh-CN" altLang="en-US" u="sng" dirty="0"/>
              <a:t>分类</a:t>
            </a:r>
            <a:endParaRPr lang="en-US" altLang="zh-TW" u="sng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DE9B49-2A00-4A74-B093-3F090EB6EF17}"/>
              </a:ext>
            </a:extLst>
          </p:cNvPr>
          <p:cNvSpPr/>
          <p:nvPr/>
        </p:nvSpPr>
        <p:spPr>
          <a:xfrm>
            <a:off x="7936442" y="421053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u="sng" dirty="0"/>
              <a:t>活跃读者数量</a:t>
            </a:r>
            <a:r>
              <a:rPr lang="en-US" altLang="zh-CN" u="sng" dirty="0"/>
              <a:t>30</a:t>
            </a:r>
            <a:r>
              <a:rPr lang="zh-CN" altLang="en-US" u="sng" dirty="0"/>
              <a:t>天</a:t>
            </a:r>
            <a:endParaRPr lang="en-US" altLang="zh-TW" u="sng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9008F5-AAA5-483C-9528-3CB3B8BA3A0D}"/>
              </a:ext>
            </a:extLst>
          </p:cNvPr>
          <p:cNvSpPr/>
          <p:nvPr/>
        </p:nvSpPr>
        <p:spPr>
          <a:xfrm>
            <a:off x="5198478" y="41648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u="sng" dirty="0"/>
              <a:t>借订记录</a:t>
            </a:r>
            <a:endParaRPr lang="en-US" altLang="zh-TW" u="sng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0075EEA-CC0F-45F3-9C4E-FD3C69574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95" y="4601673"/>
            <a:ext cx="2758446" cy="1553343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FE8A426-19F4-4BE5-B34F-B4001440D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23" y="4709872"/>
            <a:ext cx="2758446" cy="1553343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DB4A78A-C7E9-40E0-811C-AA5D85CA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489" y="4601673"/>
            <a:ext cx="2758446" cy="155334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1391E13-B8B3-465E-B136-F4655DDE0E1F}"/>
              </a:ext>
            </a:extLst>
          </p:cNvPr>
          <p:cNvSpPr/>
          <p:nvPr/>
        </p:nvSpPr>
        <p:spPr>
          <a:xfrm>
            <a:off x="1719064" y="2697369"/>
            <a:ext cx="17801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DA44629-62B7-4327-B6C9-B3093C4FC5A9}"/>
              </a:ext>
            </a:extLst>
          </p:cNvPr>
          <p:cNvSpPr/>
          <p:nvPr/>
        </p:nvSpPr>
        <p:spPr>
          <a:xfrm>
            <a:off x="8039974" y="2678011"/>
            <a:ext cx="17801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8C33611-F341-4BEC-8BCB-9CC5A733B3CF}"/>
              </a:ext>
            </a:extLst>
          </p:cNvPr>
          <p:cNvSpPr/>
          <p:nvPr/>
        </p:nvSpPr>
        <p:spPr>
          <a:xfrm>
            <a:off x="5296561" y="21122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借订记录</a:t>
            </a:r>
            <a:endParaRPr lang="en-US" altLang="zh-TW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921835-A0EA-4D0E-8EB2-4F9871ED0AD4}"/>
              </a:ext>
            </a:extLst>
          </p:cNvPr>
          <p:cNvSpPr/>
          <p:nvPr/>
        </p:nvSpPr>
        <p:spPr>
          <a:xfrm>
            <a:off x="4954965" y="2697369"/>
            <a:ext cx="17801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446</Words>
  <Application>Microsoft Office PowerPoint</Application>
  <PresentationFormat>寬螢幕</PresentationFormat>
  <Paragraphs>159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微軟正黑體</vt:lpstr>
      <vt:lpstr>新細明體</vt:lpstr>
      <vt:lpstr>Arial</vt:lpstr>
      <vt:lpstr>Office 主题​​</vt:lpstr>
      <vt:lpstr>library</vt:lpstr>
      <vt:lpstr>流程：</vt:lpstr>
      <vt:lpstr>维护基础数据</vt:lpstr>
      <vt:lpstr>维护基础数据</vt:lpstr>
      <vt:lpstr>维护基础数据</vt:lpstr>
      <vt:lpstr>维护基础数据</vt:lpstr>
      <vt:lpstr>维护基础数据</vt:lpstr>
      <vt:lpstr>维护基础数据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Season Zhang/WZS/Wistron</dc:creator>
  <cp:lastModifiedBy>Season Zhang/WZS/Wistron</cp:lastModifiedBy>
  <cp:revision>185</cp:revision>
  <dcterms:created xsi:type="dcterms:W3CDTF">2021-09-22T15:01:00Z</dcterms:created>
  <dcterms:modified xsi:type="dcterms:W3CDTF">2023-03-27T09:50:54Z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