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85d103e9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85d103e9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4a8d9074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4a8d9074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4a8d9074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4a8d9074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4a8d9074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4a8d9074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4a8d9074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4a8d9074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85d103e9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85d103e9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85d103e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85d103e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85d103e9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85d103e9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85d103e9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85d103e9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hyperlink" Target="https://oldschool.runescape.wiki/w/Head_slot_tab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Item Values by Type</a:t>
            </a:r>
            <a:endParaRPr/>
          </a:p>
          <a:p>
            <a:pPr indent="0" lvl="0" marL="0" rtl="0" algn="l">
              <a:spcBef>
                <a:spcPts val="0"/>
              </a:spcBef>
              <a:spcAft>
                <a:spcPts val="0"/>
              </a:spcAft>
              <a:buNone/>
            </a:pPr>
            <a:r>
              <a:rPr lang="en" sz="2600"/>
              <a:t>In OldSchool Runescape</a:t>
            </a:r>
            <a:endParaRPr sz="26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Chandler Mateka</a:t>
            </a:r>
            <a:endParaRPr/>
          </a:p>
        </p:txBody>
      </p:sp>
      <p:pic>
        <p:nvPicPr>
          <p:cNvPr id="88" name="Google Shape;88;p13"/>
          <p:cNvPicPr preferRelativeResize="0"/>
          <p:nvPr/>
        </p:nvPicPr>
        <p:blipFill>
          <a:blip r:embed="rId3">
            <a:alphaModFix/>
          </a:blip>
          <a:stretch>
            <a:fillRect/>
          </a:stretch>
        </p:blipFill>
        <p:spPr>
          <a:xfrm>
            <a:off x="6016400" y="3560875"/>
            <a:ext cx="2950976" cy="1389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56" name="Google Shape;156;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Search for correlations across EVERY metadata point for every item</a:t>
            </a:r>
            <a:endParaRPr/>
          </a:p>
          <a:p>
            <a:pPr indent="-298450" lvl="1" marL="914400" rtl="0" algn="l">
              <a:lnSpc>
                <a:spcPct val="200000"/>
              </a:lnSpc>
              <a:spcBef>
                <a:spcPts val="0"/>
              </a:spcBef>
              <a:spcAft>
                <a:spcPts val="0"/>
              </a:spcAft>
              <a:buSzPts val="1100"/>
              <a:buChar char="-"/>
            </a:pPr>
            <a:r>
              <a:rPr lang="en"/>
              <a:t>Create more, higher quality plots</a:t>
            </a:r>
            <a:endParaRPr/>
          </a:p>
          <a:p>
            <a:pPr indent="-311150" lvl="0" marL="457200" rtl="0" algn="l">
              <a:lnSpc>
                <a:spcPct val="200000"/>
              </a:lnSpc>
              <a:spcBef>
                <a:spcPts val="0"/>
              </a:spcBef>
              <a:spcAft>
                <a:spcPts val="0"/>
              </a:spcAft>
              <a:buSzPts val="1300"/>
              <a:buChar char="-"/>
            </a:pPr>
            <a:r>
              <a:rPr lang="en"/>
              <a:t>Ask players what they </a:t>
            </a:r>
            <a:r>
              <a:rPr lang="en"/>
              <a:t>think</a:t>
            </a:r>
            <a:r>
              <a:rPr lang="en"/>
              <a:t> makes an item valuable for ideas of where to look deeper.</a:t>
            </a:r>
            <a:endParaRPr/>
          </a:p>
          <a:p>
            <a:pPr indent="-311150" lvl="0" marL="457200" rtl="0" algn="l">
              <a:lnSpc>
                <a:spcPct val="200000"/>
              </a:lnSpc>
              <a:spcBef>
                <a:spcPts val="0"/>
              </a:spcBef>
              <a:spcAft>
                <a:spcPts val="0"/>
              </a:spcAft>
              <a:buSzPts val="1300"/>
              <a:buChar char="-"/>
            </a:pPr>
            <a:r>
              <a:rPr b="1" lang="en"/>
              <a:t>Work towards a machine learning approach to create a model to approximate value based on a item’s metadata</a:t>
            </a:r>
            <a:endParaRPr/>
          </a:p>
        </p:txBody>
      </p:sp>
      <p:pic>
        <p:nvPicPr>
          <p:cNvPr id="157" name="Google Shape;157;p22"/>
          <p:cNvPicPr preferRelativeResize="0"/>
          <p:nvPr/>
        </p:nvPicPr>
        <p:blipFill>
          <a:blip r:embed="rId3">
            <a:alphaModFix/>
          </a:blip>
          <a:stretch>
            <a:fillRect/>
          </a:stretch>
        </p:blipFill>
        <p:spPr>
          <a:xfrm>
            <a:off x="7536352" y="3730475"/>
            <a:ext cx="1342850" cy="137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Goals</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Seek out correlations between an item’s stats/metadata and its market value</a:t>
            </a:r>
            <a:endParaRPr b="1"/>
          </a:p>
          <a:p>
            <a:pPr indent="-298450" lvl="1" marL="914400" rtl="0" algn="l">
              <a:spcBef>
                <a:spcPts val="0"/>
              </a:spcBef>
              <a:spcAft>
                <a:spcPts val="0"/>
              </a:spcAft>
              <a:buSzPts val="1100"/>
              <a:buChar char="-"/>
            </a:pPr>
            <a:r>
              <a:rPr lang="en"/>
              <a:t>Create visuals to assist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Key metadata values used</a:t>
            </a:r>
            <a:endParaRPr/>
          </a:p>
          <a:p>
            <a:pPr indent="-298450" lvl="1" marL="914400" rtl="0" algn="l">
              <a:spcBef>
                <a:spcPts val="0"/>
              </a:spcBef>
              <a:spcAft>
                <a:spcPts val="0"/>
              </a:spcAft>
              <a:buSzPts val="1100"/>
              <a:buChar char="-"/>
            </a:pPr>
            <a:r>
              <a:rPr lang="en"/>
              <a:t>Item type</a:t>
            </a:r>
            <a:endParaRPr/>
          </a:p>
          <a:p>
            <a:pPr indent="-298450" lvl="1" marL="914400" rtl="0" algn="l">
              <a:spcBef>
                <a:spcPts val="0"/>
              </a:spcBef>
              <a:spcAft>
                <a:spcPts val="0"/>
              </a:spcAft>
              <a:buSzPts val="1100"/>
              <a:buChar char="-"/>
            </a:pPr>
            <a:r>
              <a:rPr lang="en"/>
              <a:t>Strength bonus</a:t>
            </a:r>
            <a:endParaRPr/>
          </a:p>
        </p:txBody>
      </p:sp>
      <p:pic>
        <p:nvPicPr>
          <p:cNvPr id="95" name="Google Shape;95;p14"/>
          <p:cNvPicPr preferRelativeResize="0"/>
          <p:nvPr/>
        </p:nvPicPr>
        <p:blipFill>
          <a:blip r:embed="rId3">
            <a:alphaModFix/>
          </a:blip>
          <a:stretch>
            <a:fillRect/>
          </a:stretch>
        </p:blipFill>
        <p:spPr>
          <a:xfrm>
            <a:off x="152400" y="4235625"/>
            <a:ext cx="8839197" cy="295132"/>
          </a:xfrm>
          <a:prstGeom prst="rect">
            <a:avLst/>
          </a:prstGeom>
          <a:noFill/>
          <a:ln>
            <a:noFill/>
          </a:ln>
        </p:spPr>
      </p:pic>
      <p:pic>
        <p:nvPicPr>
          <p:cNvPr id="96" name="Google Shape;96;p14"/>
          <p:cNvPicPr preferRelativeResize="0"/>
          <p:nvPr/>
        </p:nvPicPr>
        <p:blipFill>
          <a:blip r:embed="rId4">
            <a:alphaModFix/>
          </a:blip>
          <a:stretch>
            <a:fillRect/>
          </a:stretch>
        </p:blipFill>
        <p:spPr>
          <a:xfrm>
            <a:off x="4200525" y="4688300"/>
            <a:ext cx="742950" cy="314325"/>
          </a:xfrm>
          <a:prstGeom prst="rect">
            <a:avLst/>
          </a:prstGeom>
          <a:noFill/>
          <a:ln>
            <a:noFill/>
          </a:ln>
        </p:spPr>
      </p:pic>
      <p:cxnSp>
        <p:nvCxnSpPr>
          <p:cNvPr id="97" name="Google Shape;97;p14"/>
          <p:cNvCxnSpPr>
            <a:stCxn id="95" idx="2"/>
            <a:endCxn id="96" idx="0"/>
          </p:cNvCxnSpPr>
          <p:nvPr/>
        </p:nvCxnSpPr>
        <p:spPr>
          <a:xfrm>
            <a:off x="4571999" y="4530757"/>
            <a:ext cx="0" cy="157500"/>
          </a:xfrm>
          <a:prstGeom prst="straightConnector1">
            <a:avLst/>
          </a:prstGeom>
          <a:noFill/>
          <a:ln cap="flat" cmpd="sng" w="9525">
            <a:solidFill>
              <a:schemeClr val="dk2"/>
            </a:solidFill>
            <a:prstDash val="solid"/>
            <a:round/>
            <a:headEnd len="med" w="med" type="none"/>
            <a:tailEnd len="med" w="med" type="triangle"/>
          </a:ln>
        </p:spPr>
      </p:cxnSp>
      <p:sp>
        <p:nvSpPr>
          <p:cNvPr id="98" name="Google Shape;98;p14"/>
          <p:cNvSpPr txBox="1"/>
          <p:nvPr/>
        </p:nvSpPr>
        <p:spPr>
          <a:xfrm>
            <a:off x="7114675" y="4688250"/>
            <a:ext cx="1935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u="sng">
                <a:solidFill>
                  <a:schemeClr val="hlink"/>
                </a:solidFill>
                <a:hlinkClick r:id="rId5"/>
              </a:rPr>
              <a:t>Link to head slot table</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Gathered</a:t>
            </a:r>
            <a:endParaRPr/>
          </a:p>
        </p:txBody>
      </p:sp>
      <p:sp>
        <p:nvSpPr>
          <p:cNvPr id="104" name="Google Shape;104;p15"/>
          <p:cNvSpPr txBox="1"/>
          <p:nvPr>
            <p:ph idx="1" type="body"/>
          </p:nvPr>
        </p:nvSpPr>
        <p:spPr>
          <a:xfrm>
            <a:off x="729450" y="2078875"/>
            <a:ext cx="64134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Far more data was gathered than necessary to allow for future exploration.</a:t>
            </a:r>
            <a:endParaRPr/>
          </a:p>
          <a:p>
            <a:pPr indent="0" lvl="0" marL="0" rtl="0" algn="l">
              <a:spcBef>
                <a:spcPts val="1200"/>
              </a:spcBef>
              <a:spcAft>
                <a:spcPts val="0"/>
              </a:spcAft>
              <a:buNone/>
            </a:pPr>
            <a:r>
              <a:rPr lang="en"/>
              <a:t>For all armour, weapons, and other equipment in-game:</a:t>
            </a:r>
            <a:endParaRPr/>
          </a:p>
          <a:p>
            <a:pPr indent="-311150" lvl="0" marL="457200" rtl="0" algn="l">
              <a:spcBef>
                <a:spcPts val="1200"/>
              </a:spcBef>
              <a:spcAft>
                <a:spcPts val="0"/>
              </a:spcAft>
              <a:buSzPts val="1300"/>
              <a:buChar char="-"/>
            </a:pPr>
            <a:r>
              <a:rPr lang="en" u="sng"/>
              <a:t>Offensive and defensive bonuses for different combat styles</a:t>
            </a:r>
            <a:endParaRPr u="sng"/>
          </a:p>
          <a:p>
            <a:pPr indent="-311150" lvl="0" marL="457200" rtl="0" algn="l">
              <a:spcBef>
                <a:spcPts val="0"/>
              </a:spcBef>
              <a:spcAft>
                <a:spcPts val="0"/>
              </a:spcAft>
              <a:buSzPts val="1300"/>
              <a:buChar char="-"/>
            </a:pPr>
            <a:r>
              <a:rPr lang="en" u="sng"/>
              <a:t>Current market value in player-run economy</a:t>
            </a:r>
            <a:endParaRPr u="sng"/>
          </a:p>
          <a:p>
            <a:pPr indent="-311150" lvl="0" marL="457200" rtl="0" algn="l">
              <a:spcBef>
                <a:spcPts val="0"/>
              </a:spcBef>
              <a:spcAft>
                <a:spcPts val="0"/>
              </a:spcAft>
              <a:buSzPts val="1300"/>
              <a:buChar char="-"/>
            </a:pPr>
            <a:r>
              <a:rPr lang="en"/>
              <a:t>Item type (helmet, weapon, boots, etc.)</a:t>
            </a:r>
            <a:endParaRPr/>
          </a:p>
          <a:p>
            <a:pPr indent="-311150" lvl="0" marL="457200" rtl="0" algn="l">
              <a:spcBef>
                <a:spcPts val="0"/>
              </a:spcBef>
              <a:spcAft>
                <a:spcPts val="0"/>
              </a:spcAft>
              <a:buSzPts val="1300"/>
              <a:buChar char="-"/>
            </a:pPr>
            <a:r>
              <a:rPr lang="en"/>
              <a:t>Value in other forms such as alchemy</a:t>
            </a:r>
            <a:endParaRPr/>
          </a:p>
          <a:p>
            <a:pPr indent="-311150" lvl="0" marL="457200" rtl="0" algn="l">
              <a:spcBef>
                <a:spcPts val="0"/>
              </a:spcBef>
              <a:spcAft>
                <a:spcPts val="0"/>
              </a:spcAft>
              <a:buSzPts val="1300"/>
              <a:buChar char="-"/>
            </a:pPr>
            <a:r>
              <a:rPr lang="en"/>
              <a:t>Categorical data such as whether it is available to all playersor only those with a subscription</a:t>
            </a:r>
            <a:endParaRPr/>
          </a:p>
          <a:p>
            <a:pPr indent="-311150" lvl="0" marL="457200" rtl="0" algn="l">
              <a:spcBef>
                <a:spcPts val="0"/>
              </a:spcBef>
              <a:spcAft>
                <a:spcPts val="0"/>
              </a:spcAft>
              <a:buSzPts val="1300"/>
              <a:buChar char="-"/>
            </a:pPr>
            <a:r>
              <a:rPr lang="en"/>
              <a:t>Brief item description</a:t>
            </a:r>
            <a:endParaRPr/>
          </a:p>
        </p:txBody>
      </p:sp>
      <p:pic>
        <p:nvPicPr>
          <p:cNvPr id="105" name="Google Shape;105;p15"/>
          <p:cNvPicPr preferRelativeResize="0"/>
          <p:nvPr/>
        </p:nvPicPr>
        <p:blipFill rotWithShape="1">
          <a:blip r:embed="rId3">
            <a:alphaModFix/>
          </a:blip>
          <a:srcRect b="0" l="0" r="0" t="68376"/>
          <a:stretch/>
        </p:blipFill>
        <p:spPr>
          <a:xfrm>
            <a:off x="237175" y="4846747"/>
            <a:ext cx="8839200" cy="220325"/>
          </a:xfrm>
          <a:prstGeom prst="rect">
            <a:avLst/>
          </a:prstGeom>
          <a:noFill/>
          <a:ln>
            <a:noFill/>
          </a:ln>
        </p:spPr>
      </p:pic>
      <p:pic>
        <p:nvPicPr>
          <p:cNvPr id="106" name="Google Shape;106;p15"/>
          <p:cNvPicPr preferRelativeResize="0"/>
          <p:nvPr/>
        </p:nvPicPr>
        <p:blipFill rotWithShape="1">
          <a:blip r:embed="rId4">
            <a:alphaModFix/>
          </a:blip>
          <a:srcRect b="55958" l="0" r="0" t="0"/>
          <a:stretch/>
        </p:blipFill>
        <p:spPr>
          <a:xfrm>
            <a:off x="237175" y="4539900"/>
            <a:ext cx="8839200" cy="306850"/>
          </a:xfrm>
          <a:prstGeom prst="rect">
            <a:avLst/>
          </a:prstGeom>
          <a:noFill/>
          <a:ln>
            <a:noFill/>
          </a:ln>
        </p:spPr>
      </p:pic>
      <p:pic>
        <p:nvPicPr>
          <p:cNvPr id="107" name="Google Shape;107;p15"/>
          <p:cNvPicPr preferRelativeResize="0"/>
          <p:nvPr/>
        </p:nvPicPr>
        <p:blipFill>
          <a:blip r:embed="rId5">
            <a:alphaModFix/>
          </a:blip>
          <a:stretch>
            <a:fillRect/>
          </a:stretch>
        </p:blipFill>
        <p:spPr>
          <a:xfrm>
            <a:off x="7363325" y="536950"/>
            <a:ext cx="1745350" cy="396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Used</a:t>
            </a:r>
            <a:endParaRPr/>
          </a:p>
        </p:txBody>
      </p:sp>
      <p:sp>
        <p:nvSpPr>
          <p:cNvPr id="113" name="Google Shape;113;p16"/>
          <p:cNvSpPr txBox="1"/>
          <p:nvPr>
            <p:ph idx="1" type="body"/>
          </p:nvPr>
        </p:nvSpPr>
        <p:spPr>
          <a:xfrm>
            <a:off x="7276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collection</a:t>
            </a:r>
            <a:endParaRPr/>
          </a:p>
          <a:p>
            <a:pPr indent="-298450" lvl="1" marL="914400" rtl="0" algn="l">
              <a:spcBef>
                <a:spcPts val="0"/>
              </a:spcBef>
              <a:spcAft>
                <a:spcPts val="0"/>
              </a:spcAft>
              <a:buSzPts val="1100"/>
              <a:buChar char="-"/>
            </a:pPr>
            <a:r>
              <a:rPr lang="en"/>
              <a:t>RobotFileParser</a:t>
            </a:r>
            <a:endParaRPr/>
          </a:p>
          <a:p>
            <a:pPr indent="-298450" lvl="1" marL="914400" rtl="0" algn="l">
              <a:spcBef>
                <a:spcPts val="0"/>
              </a:spcBef>
              <a:spcAft>
                <a:spcPts val="0"/>
              </a:spcAft>
              <a:buSzPts val="1100"/>
              <a:buChar char="-"/>
            </a:pPr>
            <a:r>
              <a:rPr lang="en"/>
              <a:t>BeautifulSoup</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Data management and </a:t>
            </a:r>
            <a:r>
              <a:rPr lang="en"/>
              <a:t>visualization</a:t>
            </a:r>
            <a:endParaRPr/>
          </a:p>
          <a:p>
            <a:pPr indent="-298450" lvl="1" marL="914400" rtl="0" algn="l">
              <a:spcBef>
                <a:spcPts val="0"/>
              </a:spcBef>
              <a:spcAft>
                <a:spcPts val="0"/>
              </a:spcAft>
              <a:buSzPts val="1100"/>
              <a:buChar char="-"/>
            </a:pPr>
            <a:r>
              <a:rPr lang="en"/>
              <a:t>Pandas</a:t>
            </a:r>
            <a:endParaRPr/>
          </a:p>
          <a:p>
            <a:pPr indent="-298450" lvl="1" marL="914400" rtl="0" algn="l">
              <a:spcBef>
                <a:spcPts val="0"/>
              </a:spcBef>
              <a:spcAft>
                <a:spcPts val="0"/>
              </a:spcAft>
              <a:buSzPts val="1100"/>
              <a:buChar char="-"/>
            </a:pPr>
            <a:r>
              <a:rPr lang="en"/>
              <a:t>MatPlotLib</a:t>
            </a:r>
            <a:endParaRPr/>
          </a:p>
        </p:txBody>
      </p:sp>
      <p:pic>
        <p:nvPicPr>
          <p:cNvPr id="114" name="Google Shape;114;p16"/>
          <p:cNvPicPr preferRelativeResize="0"/>
          <p:nvPr/>
        </p:nvPicPr>
        <p:blipFill>
          <a:blip r:embed="rId3">
            <a:alphaModFix/>
          </a:blip>
          <a:stretch>
            <a:fillRect/>
          </a:stretch>
        </p:blipFill>
        <p:spPr>
          <a:xfrm>
            <a:off x="7398876" y="3398376"/>
            <a:ext cx="1745126" cy="1745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&amp; Predictions</a:t>
            </a:r>
            <a:endParaRPr/>
          </a:p>
        </p:txBody>
      </p:sp>
      <p:sp>
        <p:nvSpPr>
          <p:cNvPr id="120" name="Google Shape;12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Expected challenges</a:t>
            </a:r>
            <a:endParaRPr/>
          </a:p>
          <a:p>
            <a:pPr indent="-298450" lvl="1" marL="914400" rtl="0" algn="l">
              <a:spcBef>
                <a:spcPts val="0"/>
              </a:spcBef>
              <a:spcAft>
                <a:spcPts val="0"/>
              </a:spcAft>
              <a:buSzPts val="1100"/>
              <a:buChar char="-"/>
            </a:pPr>
            <a:r>
              <a:rPr lang="en"/>
              <a:t>Separating </a:t>
            </a:r>
            <a:r>
              <a:rPr lang="en"/>
              <a:t>armor, weapons, and subtypes</a:t>
            </a:r>
            <a:endParaRPr/>
          </a:p>
          <a:p>
            <a:pPr indent="-298450" lvl="1" marL="914400" rtl="0" algn="l">
              <a:spcBef>
                <a:spcPts val="0"/>
              </a:spcBef>
              <a:spcAft>
                <a:spcPts val="0"/>
              </a:spcAft>
              <a:buSzPts val="1100"/>
              <a:buChar char="-"/>
            </a:pPr>
            <a:r>
              <a:rPr lang="en"/>
              <a:t>Creating models</a:t>
            </a:r>
            <a:endParaRPr/>
          </a:p>
          <a:p>
            <a:pPr indent="-298450" lvl="1" marL="914400" rtl="0" algn="l">
              <a:spcBef>
                <a:spcPts val="0"/>
              </a:spcBef>
              <a:spcAft>
                <a:spcPts val="0"/>
              </a:spcAft>
              <a:buSzPts val="1100"/>
              <a:buChar char="-"/>
            </a:pPr>
            <a:r>
              <a:rPr lang="en"/>
              <a:t>Creating good visualizations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Predictions</a:t>
            </a:r>
            <a:endParaRPr/>
          </a:p>
          <a:p>
            <a:pPr indent="-298450" lvl="1" marL="914400" rtl="0" algn="l">
              <a:spcBef>
                <a:spcPts val="0"/>
              </a:spcBef>
              <a:spcAft>
                <a:spcPts val="0"/>
              </a:spcAft>
              <a:buSzPts val="1100"/>
              <a:buChar char="-"/>
            </a:pPr>
            <a:r>
              <a:rPr lang="en"/>
              <a:t>Item stats alone will not be enough</a:t>
            </a:r>
            <a:endParaRPr/>
          </a:p>
          <a:p>
            <a:pPr indent="-298450" lvl="1" marL="914400" rtl="0" algn="l">
              <a:spcBef>
                <a:spcPts val="0"/>
              </a:spcBef>
              <a:spcAft>
                <a:spcPts val="0"/>
              </a:spcAft>
              <a:buSzPts val="1100"/>
              <a:buChar char="-"/>
            </a:pPr>
            <a:r>
              <a:rPr lang="en"/>
              <a:t>Huge exponential jumps</a:t>
            </a:r>
            <a:endParaRPr/>
          </a:p>
        </p:txBody>
      </p:sp>
      <p:pic>
        <p:nvPicPr>
          <p:cNvPr id="121" name="Google Shape;121;p17"/>
          <p:cNvPicPr preferRelativeResize="0"/>
          <p:nvPr/>
        </p:nvPicPr>
        <p:blipFill>
          <a:blip r:embed="rId3">
            <a:alphaModFix/>
          </a:blip>
          <a:stretch>
            <a:fillRect/>
          </a:stretch>
        </p:blipFill>
        <p:spPr>
          <a:xfrm>
            <a:off x="7125775" y="3098950"/>
            <a:ext cx="1828600" cy="182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Strength Bonus</a:t>
            </a:r>
            <a:endParaRPr/>
          </a:p>
        </p:txBody>
      </p:sp>
      <p:sp>
        <p:nvSpPr>
          <p:cNvPr id="127" name="Google Shape;127;p18"/>
          <p:cNvSpPr txBox="1"/>
          <p:nvPr>
            <p:ph idx="1" type="body"/>
          </p:nvPr>
        </p:nvSpPr>
        <p:spPr>
          <a:xfrm>
            <a:off x="729450" y="2078875"/>
            <a:ext cx="40749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early idea was to seek out a correlation between an items strength bonus and its value. In my experience with the game, strength bonus is generally regarded as one of the highest valued stats for an item, since it provides the strongest weighting towards damage output. While the plot shows mostly insignificant points, there is a group of points that tend towards my hypothesis that higher strength may contribute to higher value.</a:t>
            </a:r>
            <a:endParaRPr/>
          </a:p>
        </p:txBody>
      </p:sp>
      <p:pic>
        <p:nvPicPr>
          <p:cNvPr id="128" name="Google Shape;128;p18"/>
          <p:cNvPicPr preferRelativeResize="0"/>
          <p:nvPr/>
        </p:nvPicPr>
        <p:blipFill>
          <a:blip r:embed="rId3">
            <a:alphaModFix/>
          </a:blip>
          <a:stretch>
            <a:fillRect/>
          </a:stretch>
        </p:blipFill>
        <p:spPr>
          <a:xfrm>
            <a:off x="5025378" y="1466225"/>
            <a:ext cx="3982825" cy="3486400"/>
          </a:xfrm>
          <a:prstGeom prst="rect">
            <a:avLst/>
          </a:prstGeom>
          <a:noFill/>
          <a:ln>
            <a:noFill/>
          </a:ln>
        </p:spPr>
      </p:pic>
      <p:cxnSp>
        <p:nvCxnSpPr>
          <p:cNvPr id="129" name="Google Shape;129;p18"/>
          <p:cNvCxnSpPr/>
          <p:nvPr/>
        </p:nvCxnSpPr>
        <p:spPr>
          <a:xfrm flipH="1" rot="10800000">
            <a:off x="4698400" y="3221875"/>
            <a:ext cx="4458300" cy="1236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Value by Type</a:t>
            </a:r>
            <a:endParaRPr/>
          </a:p>
        </p:txBody>
      </p:sp>
      <p:sp>
        <p:nvSpPr>
          <p:cNvPr id="135" name="Google Shape;135;p19"/>
          <p:cNvSpPr txBox="1"/>
          <p:nvPr>
            <p:ph idx="1" type="body"/>
          </p:nvPr>
        </p:nvSpPr>
        <p:spPr>
          <a:xfrm>
            <a:off x="729450" y="2078875"/>
            <a:ext cx="4124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a step towards less biased results, I analyzed the average value of each type of item. Feet, Hand, Head, and Neck items have very low means, which makes sense as they typically have lower stat bonuses than types like body armor or weapons. The mean value of two-handed weapons rises high above, perhaps due to their very high stat bonuses and damage output compared to other types.</a:t>
            </a:r>
            <a:endParaRPr/>
          </a:p>
        </p:txBody>
      </p:sp>
      <p:pic>
        <p:nvPicPr>
          <p:cNvPr id="136" name="Google Shape;136;p19"/>
          <p:cNvPicPr preferRelativeResize="0"/>
          <p:nvPr/>
        </p:nvPicPr>
        <p:blipFill>
          <a:blip r:embed="rId3">
            <a:alphaModFix/>
          </a:blip>
          <a:stretch>
            <a:fillRect/>
          </a:stretch>
        </p:blipFill>
        <p:spPr>
          <a:xfrm>
            <a:off x="4807976" y="1702725"/>
            <a:ext cx="4174001" cy="3334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Distribution by Type</a:t>
            </a:r>
            <a:endParaRPr/>
          </a:p>
        </p:txBody>
      </p:sp>
      <p:sp>
        <p:nvSpPr>
          <p:cNvPr id="142" name="Google Shape;142;p20"/>
          <p:cNvSpPr txBox="1"/>
          <p:nvPr>
            <p:ph idx="1" type="body"/>
          </p:nvPr>
        </p:nvSpPr>
        <p:spPr>
          <a:xfrm>
            <a:off x="729450" y="2078875"/>
            <a:ext cx="38064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To dive deeper into this path, I created a similar plot to the previous bar plot. This time as a violin plot to gain some insight into the range of outliers and distribution of the majority of the values. Unfortunately I could not get all of the x-ticks to show but, the 3 highest outlier Types in the center of the plot are Body, Two-Handed, and Weapon. These outliers bring credibility to body armor and weapons being the most valuable types.</a:t>
            </a:r>
            <a:endParaRPr/>
          </a:p>
        </p:txBody>
      </p:sp>
      <p:pic>
        <p:nvPicPr>
          <p:cNvPr id="143" name="Google Shape;143;p20"/>
          <p:cNvPicPr preferRelativeResize="0"/>
          <p:nvPr/>
        </p:nvPicPr>
        <p:blipFill>
          <a:blip r:embed="rId3">
            <a:alphaModFix/>
          </a:blip>
          <a:stretch>
            <a:fillRect/>
          </a:stretch>
        </p:blipFill>
        <p:spPr>
          <a:xfrm>
            <a:off x="4746999" y="1108875"/>
            <a:ext cx="4397000" cy="381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49" name="Google Shape;14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The highest valued items are of the types Body, Two-Handed, and Weapon.</a:t>
            </a:r>
            <a:endParaRPr/>
          </a:p>
          <a:p>
            <a:pPr indent="-311150" lvl="0" marL="457200" rtl="0" algn="l">
              <a:lnSpc>
                <a:spcPct val="200000"/>
              </a:lnSpc>
              <a:spcBef>
                <a:spcPts val="0"/>
              </a:spcBef>
              <a:spcAft>
                <a:spcPts val="0"/>
              </a:spcAft>
              <a:buSzPts val="1300"/>
              <a:buChar char="-"/>
            </a:pPr>
            <a:r>
              <a:rPr lang="en"/>
              <a:t>Item that give higher stat bonuses in general such as body armor types and weapons tend to have higher values.</a:t>
            </a:r>
            <a:endParaRPr/>
          </a:p>
          <a:p>
            <a:pPr indent="-311150" lvl="0" marL="457200" rtl="0" algn="l">
              <a:spcBef>
                <a:spcPts val="0"/>
              </a:spcBef>
              <a:spcAft>
                <a:spcPts val="0"/>
              </a:spcAft>
              <a:buSzPts val="1300"/>
              <a:buChar char="-"/>
            </a:pPr>
            <a:r>
              <a:rPr lang="en"/>
              <a:t>A higher strength bonus may contribute to higher value, but further </a:t>
            </a:r>
            <a:r>
              <a:rPr lang="en"/>
              <a:t>research</a:t>
            </a:r>
            <a:r>
              <a:rPr lang="en"/>
              <a:t> is </a:t>
            </a:r>
            <a:r>
              <a:rPr lang="en"/>
              <a:t>required.</a:t>
            </a:r>
            <a:endParaRPr/>
          </a:p>
        </p:txBody>
      </p:sp>
      <p:pic>
        <p:nvPicPr>
          <p:cNvPr id="150" name="Google Shape;150;p21"/>
          <p:cNvPicPr preferRelativeResize="0"/>
          <p:nvPr/>
        </p:nvPicPr>
        <p:blipFill>
          <a:blip r:embed="rId3">
            <a:alphaModFix/>
          </a:blip>
          <a:stretch>
            <a:fillRect/>
          </a:stretch>
        </p:blipFill>
        <p:spPr>
          <a:xfrm>
            <a:off x="7825225" y="3854350"/>
            <a:ext cx="1129075" cy="112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