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27" r:id="rId3"/>
    <p:sldId id="328" r:id="rId4"/>
    <p:sldId id="329" r:id="rId5"/>
    <p:sldId id="33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4660"/>
  </p:normalViewPr>
  <p:slideViewPr>
    <p:cSldViewPr snapToGrid="0">
      <p:cViewPr>
        <p:scale>
          <a:sx n="100" d="100"/>
          <a:sy n="100" d="100"/>
        </p:scale>
        <p:origin x="90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4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076A-AF7C-486B-9E20-FB6109E8EB0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3647C-AE6B-4826-8F3E-063E540E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267200" cy="3733800"/>
          </a:xfrm>
        </p:spPr>
        <p:txBody>
          <a:bodyPr>
            <a:normAutofit/>
          </a:bodyPr>
          <a:lstStyle/>
          <a:p>
            <a:pPr marL="514350" lvl="1" indent="-514350">
              <a:spcBef>
                <a:spcPts val="1200"/>
              </a:spcBef>
              <a:buFont typeface="+mj-lt"/>
              <a:buAutoNum type="arabicPeriod" startAt="3"/>
            </a:pPr>
            <a:r>
              <a:rPr lang="en-US" sz="2000" dirty="0"/>
              <a:t>Proportional Integral Differential (PID)</a:t>
            </a:r>
          </a:p>
          <a:p>
            <a:pPr marL="880110" lvl="2" indent="-514350">
              <a:spcBef>
                <a:spcPts val="1200"/>
              </a:spcBef>
            </a:pPr>
            <a:r>
              <a:rPr lang="en-US" sz="1800" dirty="0"/>
              <a:t>Most common type of controller</a:t>
            </a:r>
          </a:p>
          <a:p>
            <a:pPr marL="880110" lvl="2" indent="-514350">
              <a:spcBef>
                <a:spcPts val="1200"/>
              </a:spcBef>
            </a:pPr>
            <a:r>
              <a:rPr lang="en-US" sz="1800" dirty="0"/>
              <a:t>e.g. Cruise Control</a:t>
            </a:r>
          </a:p>
          <a:p>
            <a:pPr marL="880110" lvl="2" indent="-514350">
              <a:spcBef>
                <a:spcPts val="1200"/>
              </a:spcBef>
            </a:pPr>
            <a:r>
              <a:rPr lang="en-US" sz="1800" dirty="0"/>
              <a:t>Set Point – desired value of output</a:t>
            </a:r>
          </a:p>
          <a:p>
            <a:pPr marL="880110" lvl="2" indent="-514350">
              <a:spcBef>
                <a:spcPts val="1200"/>
              </a:spcBef>
            </a:pPr>
            <a:r>
              <a:rPr lang="en-US" sz="1800" dirty="0"/>
              <a:t>Error – difference between set point and current output (process variable)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073140"/>
            <a:ext cx="3505199" cy="341632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PID - is a control loop feedback mechanism widely used in a variety of applications requiring continuously modulated control.  A PID controller continuously calculates an </a:t>
            </a:r>
            <a:r>
              <a:rPr lang="en-US" i="1" dirty="0"/>
              <a:t>error value</a:t>
            </a:r>
            <a:r>
              <a:rPr lang="en-US" dirty="0"/>
              <a:t> e (t) as the difference between a desired set point (SP) and a measured process variable (PV) and applies a correction based on proportional, integral and differential error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5A82-6ABC-411E-834F-6AC4C85CC0C1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5" y="4559320"/>
            <a:ext cx="501039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64008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69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3810000" cy="26670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lphaUcPeriod"/>
                </a:pPr>
                <a:r>
                  <a:rPr lang="en-US" sz="2200" dirty="0"/>
                  <a:t>Proportional Control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1800" dirty="0"/>
                  <a:t>Sometimes used alone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1800" dirty="0"/>
                  <a:t> Error:  e(t) = </a:t>
                </a:r>
                <a:r>
                  <a:rPr lang="en-US" sz="1800" dirty="0" err="1"/>
                  <a:t>sp</a:t>
                </a:r>
                <a:r>
                  <a:rPr lang="en-US" sz="1800" dirty="0"/>
                  <a:t>(t) – measured(t)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1800" dirty="0"/>
                  <a:t> P Term:  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 ∗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e</m:t>
                    </m:r>
                    <m:r>
                      <a:rPr lang="en-US" sz="1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t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1800" dirty="0"/>
                  <a:t> Correction diminishes as error goes to zero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3810000" cy="2667000"/>
              </a:xfrm>
              <a:blipFill>
                <a:blip r:embed="rId2"/>
                <a:stretch>
                  <a:fillRect l="-2240" t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162697" y="1352006"/>
            <a:ext cx="4953000" cy="1828800"/>
            <a:chOff x="3886200" y="1371600"/>
            <a:chExt cx="4953000" cy="1828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1447800"/>
              <a:ext cx="4903933" cy="1701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4589253" y="3141454"/>
              <a:ext cx="381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86200" y="1371600"/>
              <a:ext cx="49530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486400" y="1447800"/>
              <a:ext cx="9906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 descr="Image result for proportional contr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21" y="4089764"/>
            <a:ext cx="4412879" cy="24491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5A82-6ABC-411E-834F-6AC4C85CC0C1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28600" y="3728357"/>
                <a:ext cx="4572000" cy="12804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5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 is small, error decreases slowly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5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large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pv</a:t>
                </a:r>
                <a:r>
                  <a:rPr lang="en-US" dirty="0"/>
                  <a:t>(t) overshoots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rabicPeriod" startAt="5"/>
                </a:pPr>
                <a:r>
                  <a:rPr lang="en-US" dirty="0"/>
                  <a:t>Steady state error not zero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28357"/>
                <a:ext cx="4572000" cy="1280479"/>
              </a:xfrm>
              <a:prstGeom prst="rect">
                <a:avLst/>
              </a:prstGeom>
              <a:blipFill>
                <a:blip r:embed="rId5"/>
                <a:stretch>
                  <a:fillRect t="-23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8600" y="64008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567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3886200" cy="57150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200"/>
                  </a:spcBef>
                  <a:buFont typeface="+mj-lt"/>
                  <a:buAutoNum type="alphaUcPeriod" startAt="2"/>
                </a:pPr>
                <a:r>
                  <a:rPr lang="en-US" sz="2200" dirty="0"/>
                  <a:t>Differential Control</a:t>
                </a:r>
              </a:p>
              <a:p>
                <a:pPr lvl="1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100" dirty="0"/>
                  <a:t>    Estimate of future trend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 startAt="2"/>
                </a:pPr>
                <a:r>
                  <a:rPr lang="en-US" sz="2100" dirty="0"/>
                  <a:t>Error:  e(t) = </a:t>
                </a:r>
                <a:r>
                  <a:rPr lang="en-US" sz="2100" dirty="0" err="1"/>
                  <a:t>sp</a:t>
                </a:r>
                <a:r>
                  <a:rPr lang="en-US" sz="2100" dirty="0"/>
                  <a:t>(t) – measured(t)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 startAt="2"/>
                </a:pPr>
                <a:r>
                  <a:rPr lang="el-GR" sz="2100" dirty="0"/>
                  <a:t>Δ</a:t>
                </a:r>
                <a:r>
                  <a:rPr lang="en-US" sz="2100" dirty="0"/>
                  <a:t> e(t)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100" dirty="0"/>
                          <m:t>e</m:t>
                        </m:r>
                        <m:r>
                          <m:rPr>
                            <m:nor/>
                          </m:rPr>
                          <a:rPr lang="en-US" sz="2100" dirty="0"/>
                          <m:t>(</m:t>
                        </m:r>
                        <m:r>
                          <m:rPr>
                            <m:nor/>
                          </m:rPr>
                          <a:rPr lang="en-US" sz="2100" dirty="0"/>
                          <m:t>t</m:t>
                        </m:r>
                      </m:e>
                      <m:sub>
                        <m:r>
                          <a:rPr lang="en-US" sz="21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100" b="0" i="1" smtClean="0">
                        <a:latin typeface="Cambria Math"/>
                      </a:rPr>
                      <m:t>)</m:t>
                    </m:r>
                    <m:r>
                      <a:rPr lang="en-US" sz="2100" b="0" i="0" smtClean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100" dirty="0"/>
                          <m:t>e</m:t>
                        </m:r>
                        <m:r>
                          <m:rPr>
                            <m:nor/>
                          </m:rPr>
                          <a:rPr lang="en-US" sz="2100" dirty="0"/>
                          <m:t>(</m:t>
                        </m:r>
                        <m:r>
                          <m:rPr>
                            <m:nor/>
                          </m:rPr>
                          <a:rPr lang="en-US" sz="2100" dirty="0"/>
                          <m:t>t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100" dirty="0"/>
                  <a:t>)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 startAt="2"/>
                </a:pPr>
                <a:r>
                  <a:rPr lang="en-US" sz="2100" dirty="0"/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100" dirty="0"/>
                  <a:t>* </a:t>
                </a:r>
                <a:r>
                  <a:rPr lang="el-GR" sz="2100" dirty="0"/>
                  <a:t>Δ</a:t>
                </a:r>
                <a:r>
                  <a:rPr lang="en-US" sz="2100" dirty="0"/>
                  <a:t> e(t) / </a:t>
                </a:r>
                <a:r>
                  <a:rPr lang="el-GR" sz="2100" dirty="0"/>
                  <a:t>Δ</a:t>
                </a:r>
                <a:r>
                  <a:rPr lang="en-US" sz="2100" dirty="0"/>
                  <a:t> t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 startAt="2"/>
                </a:pPr>
                <a:r>
                  <a:rPr lang="en-US" sz="2100" dirty="0"/>
                  <a:t>Damps Overshoot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 startAt="2"/>
                </a:pPr>
                <a:r>
                  <a:rPr lang="en-US" sz="21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100" dirty="0"/>
                  <a:t> is large, error decreases slowly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 startAt="2"/>
                </a:pPr>
                <a:r>
                  <a:rPr lang="en-US" sz="21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sz="21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/>
                      </a:rPr>
                      <m:t>small</m:t>
                    </m:r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pv</a:t>
                </a:r>
                <a:r>
                  <a:rPr lang="en-US" sz="2100" dirty="0"/>
                  <a:t>(t) overshoots</a:t>
                </a:r>
              </a:p>
              <a:p>
                <a:pPr marL="914400" lvl="1" indent="-457200">
                  <a:spcBef>
                    <a:spcPts val="1200"/>
                  </a:spcBef>
                  <a:buFont typeface="+mj-lt"/>
                  <a:buAutoNum type="arabicPeriod" startAt="2"/>
                </a:pPr>
                <a:r>
                  <a:rPr lang="en-US" sz="2100" dirty="0"/>
                  <a:t>Problems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700" dirty="0"/>
                  <a:t>Can exacerbate noise if output not filtered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700" dirty="0"/>
                  <a:t>Derivative term </a:t>
                </a:r>
                <a:r>
                  <a:rPr lang="en-US" sz="1700" i="1" dirty="0"/>
                  <a:t>normally</a:t>
                </a:r>
                <a:r>
                  <a:rPr lang="en-US" sz="1700" dirty="0"/>
                  <a:t> small compared to proportional term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1700" dirty="0"/>
                  <a:t>For differentially steered robot, </a:t>
                </a:r>
                <a:br>
                  <a:rPr lang="en-US" sz="1700" dirty="0"/>
                </a:br>
                <a:r>
                  <a:rPr lang="en-US" sz="1700" dirty="0" err="1"/>
                  <a:t>Kd</a:t>
                </a:r>
                <a:r>
                  <a:rPr lang="en-US" sz="1700" dirty="0"/>
                  <a:t> is larger.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3886200" cy="5715000"/>
              </a:xfrm>
              <a:blipFill>
                <a:blip r:embed="rId2"/>
                <a:stretch>
                  <a:fillRect l="-1724" t="-2134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pid derivative eff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0"/>
            <a:ext cx="4714101" cy="26163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4569036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5A82-6ABC-411E-834F-6AC4C85CC0C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4008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673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/>
              <a:lstStyle/>
              <a:p>
                <a:pPr>
                  <a:buFont typeface="+mj-lt"/>
                  <a:buAutoNum type="alphaUcPeriod" startAt="3"/>
                </a:pPr>
                <a:r>
                  <a:rPr lang="en-US" sz="2000" dirty="0"/>
                  <a:t>Integral Control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/>
                  <a:t>I corrects residual offset errors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/>
                  <a:t>PI controller, e.g. for line following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/>
                  <a:t>Error:  e(t) = </a:t>
                </a:r>
                <a:r>
                  <a:rPr lang="en-US" sz="1800" dirty="0" err="1"/>
                  <a:t>sp</a:t>
                </a:r>
                <a:r>
                  <a:rPr lang="en-US" sz="1800" dirty="0"/>
                  <a:t>(t) – measure(t)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/>
                  <a:t>I = I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dirty="0"/>
                      <m:t>∗</m:t>
                    </m:r>
                  </m:oMath>
                </a14:m>
                <a:r>
                  <a:rPr lang="en-US" sz="1800" dirty="0"/>
                  <a:t> e(t) * </a:t>
                </a:r>
                <a:r>
                  <a:rPr lang="el-GR" sz="1800" dirty="0"/>
                  <a:t>Δ</a:t>
                </a:r>
                <a:r>
                  <a:rPr lang="en-US" sz="1800" dirty="0"/>
                  <a:t>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/>
                  <a:t>Problem of Integral Windup</a:t>
                </a:r>
              </a:p>
              <a:p>
                <a:pPr marL="1257300" lvl="2" indent="-342900">
                  <a:buFont typeface="+mj-lt"/>
                  <a:buAutoNum type="alphaLcPeriod"/>
                </a:pPr>
                <a:r>
                  <a:rPr lang="en-US" sz="1600" dirty="0"/>
                  <a:t>If ramping up set point</a:t>
                </a:r>
              </a:p>
              <a:p>
                <a:pPr marL="1257300" lvl="2" indent="-342900">
                  <a:buFont typeface="+mj-lt"/>
                  <a:buAutoNum type="alphaLcPeriod"/>
                </a:pPr>
                <a:r>
                  <a:rPr lang="en-US" sz="1600" dirty="0"/>
                  <a:t>Disable until  in controllable region</a:t>
                </a:r>
              </a:p>
              <a:p>
                <a:pPr marL="1257300" lvl="2" indent="-342900">
                  <a:buFont typeface="+mj-lt"/>
                  <a:buAutoNum type="alphaLcPeriod"/>
                </a:pPr>
                <a:r>
                  <a:rPr lang="en-US" sz="1600" dirty="0"/>
                  <a:t>Set bounds</a:t>
                </a:r>
              </a:p>
              <a:p>
                <a:pPr marL="1257300" lvl="2" indent="-342900">
                  <a:buFont typeface="+mj-lt"/>
                  <a:buAutoNum type="alphaLcPeriod"/>
                </a:pPr>
                <a:r>
                  <a:rPr lang="en-US" sz="1600" dirty="0"/>
                  <a:t>Reset for new set point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>
                <a:blip r:embed="rId2"/>
                <a:stretch>
                  <a:fillRect l="-815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4400" y="4343400"/>
            <a:ext cx="3200399" cy="2308324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Integral Windup - </a:t>
            </a:r>
            <a:r>
              <a:rPr lang="en-US" sz="1600" dirty="0"/>
              <a:t>refers to the situation in a PID controller where a large change in set point occurs and the integral term accumulates a significant error during the change, thus overshooting and continuing to increase as the accumulated error is offset by errors in the other direction.</a:t>
            </a:r>
          </a:p>
        </p:txBody>
      </p:sp>
      <p:pic>
        <p:nvPicPr>
          <p:cNvPr id="4100" name="Picture 4" descr="Image result for pid integ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265264" cy="3124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5A82-6ABC-411E-834F-6AC4C85CC0C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4008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949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5410200" cy="2133600"/>
          </a:xfrm>
        </p:spPr>
        <p:txBody>
          <a:bodyPr>
            <a:normAutofit/>
          </a:bodyPr>
          <a:lstStyle/>
          <a:p>
            <a:pPr>
              <a:buFont typeface="+mj-lt"/>
              <a:buAutoNum type="alphaUcPeriod" startAt="4"/>
            </a:pPr>
            <a:r>
              <a:rPr lang="en-US" sz="2200" dirty="0"/>
              <a:t>Tuning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Setting PID coefficients somewhat of an 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Trial and error; tuning formulas; auto tuners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Start with P, add I, add D last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PID has many refinements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5A82-6ABC-411E-834F-6AC4C85CC0C1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3276600"/>
            <a:ext cx="6000750" cy="2181225"/>
            <a:chOff x="1371600" y="3276600"/>
            <a:chExt cx="6000750" cy="2181225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276600"/>
              <a:ext cx="6000750" cy="218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840083" y="3347049"/>
              <a:ext cx="332117" cy="172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18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415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Piccirillo</dc:creator>
  <cp:lastModifiedBy>John Piccirillo</cp:lastModifiedBy>
  <cp:revision>1</cp:revision>
  <dcterms:created xsi:type="dcterms:W3CDTF">2021-11-24T22:33:38Z</dcterms:created>
  <dcterms:modified xsi:type="dcterms:W3CDTF">2021-11-24T22:40:53Z</dcterms:modified>
</cp:coreProperties>
</file>