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2" r:id="rId3"/>
    <p:sldId id="342" r:id="rId4"/>
    <p:sldId id="337" r:id="rId5"/>
    <p:sldId id="338" r:id="rId6"/>
    <p:sldId id="324" r:id="rId7"/>
    <p:sldId id="346" r:id="rId8"/>
    <p:sldId id="333" r:id="rId9"/>
    <p:sldId id="345" r:id="rId10"/>
    <p:sldId id="326" r:id="rId11"/>
    <p:sldId id="300" r:id="rId12"/>
    <p:sldId id="350" r:id="rId13"/>
    <p:sldId id="347" r:id="rId14"/>
    <p:sldId id="343" r:id="rId15"/>
    <p:sldId id="344" r:id="rId16"/>
    <p:sldId id="325" r:id="rId17"/>
    <p:sldId id="348" r:id="rId18"/>
    <p:sldId id="349" r:id="rId19"/>
    <p:sldId id="303" r:id="rId20"/>
    <p:sldId id="273" r:id="rId21"/>
    <p:sldId id="334" r:id="rId22"/>
    <p:sldId id="335" r:id="rId23"/>
    <p:sldId id="332" r:id="rId2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2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unkaf&#252;ze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vinus\Documents\FILES\Adatok\2017\produkt&#237;v%20beruh&#225;z&#225;si%20r&#225;ta_GVA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eka\Documents\MISKA\exp.%20megoszl.%20diagram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Munka1!$A$18</c:f>
              <c:strCache>
                <c:ptCount val="1"/>
                <c:pt idx="0">
                  <c:v>Magyarország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Munka1!$B$17:$AA$17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Munka1!$B$18:$AA$18</c:f>
              <c:numCache>
                <c:formatCode>0.00%</c:formatCode>
                <c:ptCount val="26"/>
                <c:pt idx="0">
                  <c:v>1</c:v>
                </c:pt>
                <c:pt idx="1">
                  <c:v>0.88107958568812705</c:v>
                </c:pt>
                <c:pt idx="2">
                  <c:v>0.85408172803425808</c:v>
                </c:pt>
                <c:pt idx="3">
                  <c:v>0.84916128159084225</c:v>
                </c:pt>
                <c:pt idx="4">
                  <c:v>0.87418737021109205</c:v>
                </c:pt>
                <c:pt idx="5">
                  <c:v>0.88720861621869407</c:v>
                </c:pt>
                <c:pt idx="6">
                  <c:v>0.88759158759991263</c:v>
                </c:pt>
                <c:pt idx="7">
                  <c:v>0.91799222057623153</c:v>
                </c:pt>
                <c:pt idx="8">
                  <c:v>0.95663725944069256</c:v>
                </c:pt>
                <c:pt idx="9">
                  <c:v>0.98767196957566628</c:v>
                </c:pt>
                <c:pt idx="10">
                  <c:v>1.0294256699082383</c:v>
                </c:pt>
                <c:pt idx="11">
                  <c:v>1.0690498810221278</c:v>
                </c:pt>
                <c:pt idx="12">
                  <c:v>1.1169521658378991</c:v>
                </c:pt>
                <c:pt idx="13">
                  <c:v>1.1598856424767281</c:v>
                </c:pt>
                <c:pt idx="14">
                  <c:v>1.2171588021151458</c:v>
                </c:pt>
                <c:pt idx="15">
                  <c:v>1.2701603578860519</c:v>
                </c:pt>
                <c:pt idx="16">
                  <c:v>1.3185073384082262</c:v>
                </c:pt>
                <c:pt idx="17">
                  <c:v>1.3241228491739521</c:v>
                </c:pt>
                <c:pt idx="18">
                  <c:v>1.3352360333573479</c:v>
                </c:pt>
                <c:pt idx="19">
                  <c:v>1.2476576328815241</c:v>
                </c:pt>
                <c:pt idx="20">
                  <c:v>1.256928907088551</c:v>
                </c:pt>
                <c:pt idx="21">
                  <c:v>1.2790206042004078</c:v>
                </c:pt>
                <c:pt idx="22">
                  <c:v>1.2574184932132677</c:v>
                </c:pt>
                <c:pt idx="23">
                  <c:v>1.2811809555816804</c:v>
                </c:pt>
                <c:pt idx="24">
                  <c:v>1.3282289196239401</c:v>
                </c:pt>
                <c:pt idx="25">
                  <c:v>1.3640911004537861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3A2-45BA-BFAE-2CD5279997DB}"/>
            </c:ext>
          </c:extLst>
        </c:ser>
        <c:ser>
          <c:idx val="1"/>
          <c:order val="1"/>
          <c:tx>
            <c:strRef>
              <c:f>Munka1!$A$19</c:f>
              <c:strCache>
                <c:ptCount val="1"/>
                <c:pt idx="0">
                  <c:v>Csehország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numRef>
              <c:f>Munka1!$B$17:$AA$17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Munka1!$B$19:$AA$19</c:f>
              <c:numCache>
                <c:formatCode>0.00%</c:formatCode>
                <c:ptCount val="26"/>
                <c:pt idx="0">
                  <c:v>1</c:v>
                </c:pt>
                <c:pt idx="1">
                  <c:v>0.88385058645199188</c:v>
                </c:pt>
                <c:pt idx="2">
                  <c:v>0.8793734725423451</c:v>
                </c:pt>
                <c:pt idx="3">
                  <c:v>0.87991788851206953</c:v>
                </c:pt>
                <c:pt idx="4">
                  <c:v>0.905517414888526</c:v>
                </c:pt>
                <c:pt idx="5">
                  <c:v>0.9618533128778991</c:v>
                </c:pt>
                <c:pt idx="6">
                  <c:v>1.0030475205845373</c:v>
                </c:pt>
                <c:pt idx="7">
                  <c:v>0.99628505709215753</c:v>
                </c:pt>
                <c:pt idx="8">
                  <c:v>0.9931366925461218</c:v>
                </c:pt>
                <c:pt idx="9">
                  <c:v>1.007418437931356</c:v>
                </c:pt>
                <c:pt idx="10">
                  <c:v>1.0506781777033261</c:v>
                </c:pt>
                <c:pt idx="11">
                  <c:v>1.082739333820055</c:v>
                </c:pt>
                <c:pt idx="12">
                  <c:v>1.1005711396715938</c:v>
                </c:pt>
                <c:pt idx="13">
                  <c:v>1.1402121231532334</c:v>
                </c:pt>
                <c:pt idx="14">
                  <c:v>1.1966242023896774</c:v>
                </c:pt>
                <c:pt idx="15">
                  <c:v>1.2737137246635386</c:v>
                </c:pt>
                <c:pt idx="16">
                  <c:v>1.3613009003201615</c:v>
                </c:pt>
                <c:pt idx="17">
                  <c:v>1.436570565424828</c:v>
                </c:pt>
                <c:pt idx="18">
                  <c:v>1.4755164403140058</c:v>
                </c:pt>
                <c:pt idx="19">
                  <c:v>1.404075111979818</c:v>
                </c:pt>
                <c:pt idx="20">
                  <c:v>1.4362992751366443</c:v>
                </c:pt>
                <c:pt idx="21">
                  <c:v>1.4645460665149159</c:v>
                </c:pt>
                <c:pt idx="22">
                  <c:v>1.4513599613063901</c:v>
                </c:pt>
                <c:pt idx="23">
                  <c:v>1.4436951374134261</c:v>
                </c:pt>
                <c:pt idx="24">
                  <c:v>1.4722528065039067</c:v>
                </c:pt>
                <c:pt idx="25">
                  <c:v>1.5089119013858461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3A2-45BA-BFAE-2CD5279997DB}"/>
            </c:ext>
          </c:extLst>
        </c:ser>
        <c:ser>
          <c:idx val="2"/>
          <c:order val="2"/>
          <c:tx>
            <c:strRef>
              <c:f>Munka1!$A$20</c:f>
              <c:strCache>
                <c:ptCount val="1"/>
                <c:pt idx="0">
                  <c:v>Lengyelország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Munka1!$B$17:$AA$17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Munka1!$B$20:$AA$20</c:f>
              <c:numCache>
                <c:formatCode>0.00%</c:formatCode>
                <c:ptCount val="26"/>
                <c:pt idx="0">
                  <c:v>1</c:v>
                </c:pt>
                <c:pt idx="1">
                  <c:v>0.92984424547352196</c:v>
                </c:pt>
                <c:pt idx="2">
                  <c:v>0.95322966861949265</c:v>
                </c:pt>
                <c:pt idx="3">
                  <c:v>0.98886431960428467</c:v>
                </c:pt>
                <c:pt idx="4">
                  <c:v>1.0412029031118031</c:v>
                </c:pt>
                <c:pt idx="5">
                  <c:v>1.1135871942764921</c:v>
                </c:pt>
                <c:pt idx="6">
                  <c:v>1.1810327789779866</c:v>
                </c:pt>
                <c:pt idx="7">
                  <c:v>1.2573215198547458</c:v>
                </c:pt>
                <c:pt idx="8">
                  <c:v>1.3153426212735271</c:v>
                </c:pt>
                <c:pt idx="9">
                  <c:v>1.3764038785899444</c:v>
                </c:pt>
                <c:pt idx="10">
                  <c:v>1.4391618715627619</c:v>
                </c:pt>
                <c:pt idx="11">
                  <c:v>1.4571227565517966</c:v>
                </c:pt>
                <c:pt idx="12">
                  <c:v>1.4868717775619904</c:v>
                </c:pt>
                <c:pt idx="13">
                  <c:v>1.5398403316004159</c:v>
                </c:pt>
                <c:pt idx="14">
                  <c:v>1.6189213598083978</c:v>
                </c:pt>
                <c:pt idx="15">
                  <c:v>1.676344700844592</c:v>
                </c:pt>
                <c:pt idx="16">
                  <c:v>1.7801564386722664</c:v>
                </c:pt>
                <c:pt idx="17">
                  <c:v>1.9083572109410307</c:v>
                </c:pt>
                <c:pt idx="18">
                  <c:v>1.9831724348151447</c:v>
                </c:pt>
                <c:pt idx="19">
                  <c:v>2.0354131317095767</c:v>
                </c:pt>
                <c:pt idx="20">
                  <c:v>2.1107001275236774</c:v>
                </c:pt>
                <c:pt idx="21">
                  <c:v>2.2164147016665652</c:v>
                </c:pt>
                <c:pt idx="22">
                  <c:v>2.2510286568328053</c:v>
                </c:pt>
                <c:pt idx="23">
                  <c:v>2.279497936542846</c:v>
                </c:pt>
                <c:pt idx="24">
                  <c:v>2.3554977256653697</c:v>
                </c:pt>
                <c:pt idx="25">
                  <c:v>2.4374690465185247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3A2-45BA-BFAE-2CD5279997DB}"/>
            </c:ext>
          </c:extLst>
        </c:ser>
        <c:ser>
          <c:idx val="3"/>
          <c:order val="3"/>
          <c:tx>
            <c:strRef>
              <c:f>Munka1!$A$21</c:f>
              <c:strCache>
                <c:ptCount val="1"/>
                <c:pt idx="0">
                  <c:v>Szlovákia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Munka1!$B$17:$AA$17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Munka1!$B$21:$AA$21</c:f>
              <c:numCache>
                <c:formatCode>0.00%</c:formatCode>
                <c:ptCount val="26"/>
                <c:pt idx="0">
                  <c:v>1</c:v>
                </c:pt>
                <c:pt idx="1">
                  <c:v>0.85459113373253703</c:v>
                </c:pt>
                <c:pt idx="2">
                  <c:v>0.79825139184574356</c:v>
                </c:pt>
                <c:pt idx="3">
                  <c:v>0.81342879965928683</c:v>
                </c:pt>
                <c:pt idx="4">
                  <c:v>0.86390633571000952</c:v>
                </c:pt>
                <c:pt idx="5">
                  <c:v>0.91438869957478763</c:v>
                </c:pt>
                <c:pt idx="6">
                  <c:v>0.97785977522741652</c:v>
                </c:pt>
                <c:pt idx="7">
                  <c:v>1.0212920300357884</c:v>
                </c:pt>
                <c:pt idx="8">
                  <c:v>1.0622662012690298</c:v>
                </c:pt>
                <c:pt idx="9">
                  <c:v>1.0600863530377762</c:v>
                </c:pt>
                <c:pt idx="10">
                  <c:v>1.072917811666245</c:v>
                </c:pt>
                <c:pt idx="11">
                  <c:v>1.1084999103146418</c:v>
                </c:pt>
                <c:pt idx="12">
                  <c:v>1.1586329318763404</c:v>
                </c:pt>
                <c:pt idx="13">
                  <c:v>1.2214160486936199</c:v>
                </c:pt>
                <c:pt idx="14">
                  <c:v>1.2856500724936388</c:v>
                </c:pt>
                <c:pt idx="15">
                  <c:v>1.3678948743195738</c:v>
                </c:pt>
                <c:pt idx="16">
                  <c:v>1.4839709206945766</c:v>
                </c:pt>
                <c:pt idx="17">
                  <c:v>1.6447495507175593</c:v>
                </c:pt>
                <c:pt idx="18">
                  <c:v>1.7377226935984267</c:v>
                </c:pt>
                <c:pt idx="19">
                  <c:v>1.6422976574270438</c:v>
                </c:pt>
                <c:pt idx="20">
                  <c:v>1.725759686505312</c:v>
                </c:pt>
                <c:pt idx="21">
                  <c:v>1.7748010400727801</c:v>
                </c:pt>
                <c:pt idx="22">
                  <c:v>1.8018381336546738</c:v>
                </c:pt>
                <c:pt idx="23">
                  <c:v>1.8275673182978158</c:v>
                </c:pt>
                <c:pt idx="24">
                  <c:v>1.8736580292994587</c:v>
                </c:pt>
                <c:pt idx="25">
                  <c:v>1.9276193805432809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3A2-45BA-BFAE-2CD52799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04480"/>
        <c:axId val="51206016"/>
      </c:lineChart>
      <c:catAx>
        <c:axId val="51204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hu-HU"/>
          </a:p>
        </c:txPr>
        <c:crossAx val="51206016"/>
        <c:crosses val="autoZero"/>
        <c:auto val="1"/>
        <c:lblAlgn val="ctr"/>
        <c:lblOffset val="100"/>
        <c:noMultiLvlLbl val="0"/>
      </c:catAx>
      <c:valAx>
        <c:axId val="51206016"/>
        <c:scaling>
          <c:orientation val="minMax"/>
          <c:max val="2.5"/>
          <c:min val="0.75000000000000389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1204480"/>
        <c:crosses val="autoZero"/>
        <c:crossBetween val="midCat"/>
        <c:majorUnit val="0.25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hu-H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2000" b="0" i="0" baseline="0" dirty="0">
                <a:effectLst/>
              </a:rPr>
              <a:t>Produktív beruházási ráta</a:t>
            </a:r>
            <a:endParaRPr lang="hu-HU" sz="2000" dirty="0">
              <a:effectLst/>
            </a:endParaRPr>
          </a:p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2000" b="0" i="0" baseline="0" dirty="0">
                <a:effectLst/>
              </a:rPr>
              <a:t> (százalék) </a:t>
            </a:r>
            <a:endParaRPr lang="hu-HU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26448241067376E-2"/>
          <c:y val="0.21737175556918045"/>
          <c:w val="0.88265982086302841"/>
          <c:h val="0.63120285929923992"/>
        </c:manualLayout>
      </c:layout>
      <c:lineChart>
        <c:grouping val="standard"/>
        <c:varyColors val="0"/>
        <c:ser>
          <c:idx val="0"/>
          <c:order val="0"/>
          <c:tx>
            <c:strRef>
              <c:f>'produktív beruházási ráta'!$E$5</c:f>
              <c:strCache>
                <c:ptCount val="1"/>
                <c:pt idx="0">
                  <c:v>(gép+IPP)/ GVA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'produktív beruházási ráta'!$A$6:$A$21</c:f>
              <c:strCache>
                <c:ptCount val="16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2015e</c:v>
                </c:pt>
              </c:strCache>
            </c:strRef>
          </c:cat>
          <c:val>
            <c:numRef>
              <c:f>'produktív beruházási ráta'!$E$6:$E$21</c:f>
              <c:numCache>
                <c:formatCode>0.0%</c:formatCode>
                <c:ptCount val="16"/>
                <c:pt idx="0">
                  <c:v>0.16051684749385073</c:v>
                </c:pt>
                <c:pt idx="1">
                  <c:v>0.14663801596120396</c:v>
                </c:pt>
                <c:pt idx="2">
                  <c:v>0.13649550635682495</c:v>
                </c:pt>
                <c:pt idx="3">
                  <c:v>0.13652185617898108</c:v>
                </c:pt>
                <c:pt idx="4">
                  <c:v>0.13433698473280545</c:v>
                </c:pt>
                <c:pt idx="5">
                  <c:v>0.12856454785851867</c:v>
                </c:pt>
                <c:pt idx="6">
                  <c:v>0.13197842324538345</c:v>
                </c:pt>
                <c:pt idx="7">
                  <c:v>0.13831920387199712</c:v>
                </c:pt>
                <c:pt idx="8">
                  <c:v>0.1311881023617392</c:v>
                </c:pt>
                <c:pt idx="9">
                  <c:v>0.12656743389685127</c:v>
                </c:pt>
                <c:pt idx="10">
                  <c:v>0.1180896805762781</c:v>
                </c:pt>
                <c:pt idx="11">
                  <c:v>0.12165815720974646</c:v>
                </c:pt>
                <c:pt idx="12">
                  <c:v>0.12651852591647475</c:v>
                </c:pt>
                <c:pt idx="13">
                  <c:v>0.13470368308661929</c:v>
                </c:pt>
                <c:pt idx="14">
                  <c:v>0.13887699128054867</c:v>
                </c:pt>
                <c:pt idx="15">
                  <c:v>0.13890236710619031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564-4CDE-8896-0C3A0C134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859392"/>
        <c:axId val="66860928"/>
      </c:lineChart>
      <c:catAx>
        <c:axId val="6685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6860928"/>
        <c:crosses val="autoZero"/>
        <c:auto val="1"/>
        <c:lblAlgn val="ctr"/>
        <c:lblOffset val="100"/>
        <c:noMultiLvlLbl val="0"/>
      </c:catAx>
      <c:valAx>
        <c:axId val="66860928"/>
        <c:scaling>
          <c:orientation val="minMax"/>
          <c:min val="0.11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685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Magyarország</a:t>
            </a:r>
            <a:r>
              <a:rPr lang="hu-HU" sz="1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exportjának legfőbb célországai (2015)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3004685176647796"/>
          <c:y val="1.803832504919709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Munka1!$A$2:$A$15</c:f>
              <c:strCache>
                <c:ptCount val="14"/>
                <c:pt idx="0">
                  <c:v>Németország</c:v>
                </c:pt>
                <c:pt idx="1">
                  <c:v>Románia</c:v>
                </c:pt>
                <c:pt idx="2">
                  <c:v>Egyesült Államok</c:v>
                </c:pt>
                <c:pt idx="3">
                  <c:v>Olaszország</c:v>
                </c:pt>
                <c:pt idx="4">
                  <c:v>Franciaország</c:v>
                </c:pt>
                <c:pt idx="5">
                  <c:v>Szlovákia</c:v>
                </c:pt>
                <c:pt idx="6">
                  <c:v>Ausztria</c:v>
                </c:pt>
                <c:pt idx="7">
                  <c:v>Egyesült Királyság</c:v>
                </c:pt>
                <c:pt idx="8">
                  <c:v>Csehország</c:v>
                </c:pt>
                <c:pt idx="9">
                  <c:v>Lengyelország</c:v>
                </c:pt>
                <c:pt idx="10">
                  <c:v>Spanyolország</c:v>
                </c:pt>
                <c:pt idx="11">
                  <c:v>Hollandia</c:v>
                </c:pt>
                <c:pt idx="12">
                  <c:v>Kína</c:v>
                </c:pt>
                <c:pt idx="13">
                  <c:v>Egyéb</c:v>
                </c:pt>
              </c:strCache>
            </c:strRef>
          </c:cat>
          <c:val>
            <c:numRef>
              <c:f>Munka1!$B$2:$B$15</c:f>
              <c:numCache>
                <c:formatCode>General</c:formatCode>
                <c:ptCount val="14"/>
                <c:pt idx="0">
                  <c:v>26</c:v>
                </c:pt>
                <c:pt idx="1">
                  <c:v>5.4</c:v>
                </c:pt>
                <c:pt idx="2">
                  <c:v>5.3</c:v>
                </c:pt>
                <c:pt idx="3">
                  <c:v>5.0999999999999996</c:v>
                </c:pt>
                <c:pt idx="4">
                  <c:v>4.4000000000000004</c:v>
                </c:pt>
                <c:pt idx="5">
                  <c:v>4.2</c:v>
                </c:pt>
                <c:pt idx="6">
                  <c:v>4.0999999999999996</c:v>
                </c:pt>
                <c:pt idx="7">
                  <c:v>4</c:v>
                </c:pt>
                <c:pt idx="8">
                  <c:v>3.4</c:v>
                </c:pt>
                <c:pt idx="9">
                  <c:v>3.3</c:v>
                </c:pt>
                <c:pt idx="10">
                  <c:v>3.1</c:v>
                </c:pt>
                <c:pt idx="11">
                  <c:v>2.7</c:v>
                </c:pt>
                <c:pt idx="12">
                  <c:v>2.2000000000000002</c:v>
                </c:pt>
                <c:pt idx="13">
                  <c:v>26.799999999999986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3D3-4795-BF3B-75B9D7E381C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l"/>
      <c:overlay val="0"/>
      <c:txPr>
        <a:bodyPr/>
        <a:lstStyle/>
        <a:p>
          <a:pPr>
            <a:defRPr sz="12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hu-HU"/>
        </a:p>
      </c:txPr>
    </c:legend>
    <c:plotVisOnly val="1"/>
    <c:dispBlanksAs val="zero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0.56842</cdr:x>
      <cdr:y>0.1875</cdr:y>
    </cdr:from>
    <cdr:to>
      <cdr:x>0.56842</cdr:x>
      <cdr:y>0.85938</cdr:y>
    </cdr:to>
    <cdr:sp macro="" textlink="">
      <cdr:nvSpPr>
        <cdr:cNvPr id="3" name="Egyenes összekötő 2"/>
        <cdr:cNvSpPr/>
      </cdr:nvSpPr>
      <cdr:spPr>
        <a:xfrm xmlns:a="http://schemas.openxmlformats.org/drawingml/2006/main" flipV="1">
          <a:off x="3888432" y="864096"/>
          <a:ext cx="0" cy="3096344"/>
        </a:xfrm>
        <a:prstGeom xmlns:a="http://schemas.openxmlformats.org/drawingml/2006/main" prst="line">
          <a:avLst/>
        </a:prstGeom>
        <a:ln xmlns:a="http://schemas.openxmlformats.org/drawingml/2006/main" w="38100"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5B5DA-8BF0-4B43-80B3-45D9608EC331}" type="datetimeFigureOut">
              <a:rPr lang="en-GB" smtClean="0"/>
              <a:pPr/>
              <a:t>29/05/2017</a:t>
            </a:fld>
            <a:endParaRPr lang="en-GB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84C51-DD2B-47ED-BA73-2B162EC1795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28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dirty="0" smtClean="0"/>
          </a:p>
        </p:txBody>
      </p:sp>
      <p:sp>
        <p:nvSpPr>
          <p:cNvPr id="1126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7E2F4D-CC87-42BA-8315-C0D2977D7C91}" type="slidenum">
              <a:rPr lang="hu-HU" altLang="hu-HU" smtClean="0"/>
              <a:pPr/>
              <a:t>12</a:t>
            </a:fld>
            <a:endParaRPr lang="hu-HU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397411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851B5-AAA3-4E84-ACC6-F563DAE3F404}" type="datetimeFigureOut">
              <a:rPr lang="hu-HU" smtClean="0"/>
              <a:pPr/>
              <a:t>2017.05.29.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2232E-7BB8-4A4C-835A-2C7CDA6A3187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8280920" cy="2234679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hu-HU" sz="4000" b="1" i="1" dirty="0" smtClean="0"/>
              <a:t>Versenyben a világgal</a:t>
            </a:r>
            <a:br>
              <a:rPr lang="hu-HU" sz="4000" b="1" i="1" dirty="0" smtClean="0"/>
            </a:br>
            <a:r>
              <a:rPr lang="hu-HU" sz="4000" i="1" dirty="0" smtClean="0"/>
              <a:t>a magyar gazdaság állapota, béklyói és lehetőségei</a:t>
            </a:r>
            <a:r>
              <a:rPr lang="hu-HU" sz="4000" dirty="0" smtClean="0"/>
              <a:t> </a:t>
            </a:r>
            <a:r>
              <a:rPr lang="hu-HU" sz="4000" i="1" dirty="0" smtClean="0"/>
              <a:t> </a:t>
            </a:r>
            <a:endParaRPr lang="hu-HU" sz="4000" i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3168352"/>
          </a:xfrm>
        </p:spPr>
        <p:txBody>
          <a:bodyPr>
            <a:normAutofit fontScale="25000" lnSpcReduction="20000"/>
          </a:bodyPr>
          <a:lstStyle/>
          <a:p>
            <a:endParaRPr lang="hu-HU" sz="42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hu-HU" sz="11200" b="1" i="1" dirty="0" smtClean="0">
                <a:solidFill>
                  <a:schemeClr val="tx2">
                    <a:lumMod val="50000"/>
                  </a:schemeClr>
                </a:solidFill>
              </a:rPr>
              <a:t>Új Kezdet Alapítvány</a:t>
            </a:r>
          </a:p>
          <a:p>
            <a:r>
              <a:rPr lang="hu-HU" sz="9600" i="1" dirty="0" smtClean="0">
                <a:solidFill>
                  <a:schemeClr val="tx2">
                    <a:lumMod val="50000"/>
                  </a:schemeClr>
                </a:solidFill>
              </a:rPr>
              <a:t>Konferencia a gazdaságról</a:t>
            </a:r>
          </a:p>
          <a:p>
            <a:endParaRPr lang="hu-HU" sz="96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hu-HU" sz="8000" dirty="0" smtClean="0">
                <a:solidFill>
                  <a:schemeClr val="tx2">
                    <a:lumMod val="50000"/>
                  </a:schemeClr>
                </a:solidFill>
              </a:rPr>
              <a:t>Budapest, </a:t>
            </a:r>
            <a:r>
              <a:rPr lang="en-GB" sz="8000" dirty="0" smtClean="0">
                <a:solidFill>
                  <a:schemeClr val="tx1"/>
                </a:solidFill>
              </a:rPr>
              <a:t>201</a:t>
            </a:r>
            <a:r>
              <a:rPr lang="hu-HU" sz="8000" dirty="0" smtClean="0">
                <a:solidFill>
                  <a:schemeClr val="tx1"/>
                </a:solidFill>
              </a:rPr>
              <a:t>7 május 18.</a:t>
            </a:r>
          </a:p>
          <a:p>
            <a:endParaRPr lang="hu-HU" sz="8000" dirty="0" smtClean="0">
              <a:solidFill>
                <a:srgbClr val="002060"/>
              </a:solidFill>
            </a:endParaRPr>
          </a:p>
          <a:p>
            <a:r>
              <a:rPr lang="en-GB" sz="9600" b="1" dirty="0" smtClean="0">
                <a:solidFill>
                  <a:schemeClr val="tx1"/>
                </a:solidFill>
              </a:rPr>
              <a:t>BOD</a:t>
            </a:r>
            <a:r>
              <a:rPr lang="hu-HU" sz="9600" b="1" dirty="0" smtClean="0">
                <a:solidFill>
                  <a:schemeClr val="tx1"/>
                </a:solidFill>
              </a:rPr>
              <a:t> Péter Ákos</a:t>
            </a:r>
          </a:p>
          <a:p>
            <a:r>
              <a:rPr lang="hu-HU" sz="8000" b="1" dirty="0" smtClean="0">
                <a:solidFill>
                  <a:schemeClr val="tx1"/>
                </a:solidFill>
              </a:rPr>
              <a:t>egyetemi tanár, az MTA doktora</a:t>
            </a:r>
            <a:endParaRPr lang="en-GB" sz="8000" b="1" dirty="0" smtClean="0">
              <a:solidFill>
                <a:schemeClr val="tx1"/>
              </a:solidFill>
            </a:endParaRPr>
          </a:p>
          <a:p>
            <a:r>
              <a:rPr lang="en-GB" sz="8000" dirty="0" smtClean="0">
                <a:solidFill>
                  <a:schemeClr val="tx1"/>
                </a:solidFill>
              </a:rPr>
              <a:t>petera.bod@uni-corvinus.hu</a:t>
            </a:r>
            <a:endParaRPr lang="en-GB" sz="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A magyar gazdaság sajátosságai: egyoldalasan fejlődő iparunk van</a:t>
            </a:r>
            <a:endParaRPr lang="en-GB" sz="3200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41682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pPr algn="ctr"/>
            <a:r>
              <a:rPr lang="hu-HU" sz="2800" dirty="0" smtClean="0"/>
              <a:t>…. (kis)vállalataink nem eléggé termelékenyek, még térségi összevetésben sem</a:t>
            </a:r>
            <a:endParaRPr lang="en-GB" sz="2800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12068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2800" dirty="0" smtClean="0"/>
              <a:t>A magyar külkereskedelmi kapcsolódás erősen nyugati irányú</a:t>
            </a:r>
            <a:endParaRPr lang="en-GB" altLang="hu-HU" sz="2800" dirty="0" smtClean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277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2800" dirty="0" smtClean="0"/>
              <a:t>A monetáris szuverenitás állása Európában: ennyire integrált gazdasági térben nagy luxus az önálló (lebegő) valuta</a:t>
            </a:r>
            <a:endParaRPr lang="en-GB" sz="2800" dirty="0" smtClean="0"/>
          </a:p>
        </p:txBody>
      </p:sp>
      <p:pic>
        <p:nvPicPr>
          <p:cNvPr id="33795" name="Tartalom helye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01813" y="1600200"/>
            <a:ext cx="5540375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Éljünk veszélyesen: a forintárfolyamok alakulás egyetlen hónapon belül</a:t>
            </a:r>
            <a:endParaRPr lang="en-GB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25" y="1600200"/>
            <a:ext cx="77159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100" dirty="0" smtClean="0"/>
              <a:t>Az államcsőd elleni biztosítás ára</a:t>
            </a:r>
            <a:br>
              <a:rPr lang="hu-HU" sz="3100" dirty="0" smtClean="0"/>
            </a:br>
            <a:r>
              <a:rPr lang="hu-HU" sz="2400" i="1" dirty="0" smtClean="0"/>
              <a:t>figyelemreméltó az MNB régió-fogalma</a:t>
            </a:r>
            <a:endParaRPr lang="en-GB" sz="2400" i="1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584" y="1600200"/>
            <a:ext cx="74408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 magyar állam kockázati megítélése javult 2013-hoz képest, de nem elég jó</a:t>
            </a:r>
            <a:endParaRPr lang="en-GB" sz="2800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8488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altLang="en-US" sz="2800" dirty="0" smtClean="0"/>
              <a:t>Amivel a német cégek elégedettek (a munkaerő képzettsége, balra) és amivel nem (a jogbiztonság - jobbra)</a:t>
            </a:r>
            <a:br>
              <a:rPr lang="hu-HU" altLang="en-US" sz="2800" dirty="0" smtClean="0"/>
            </a:br>
            <a:r>
              <a:rPr lang="hu-HU" altLang="en-US" sz="2000" dirty="0" smtClean="0"/>
              <a:t>Forrás: Magyar-Német Kamara. Zöld: nagyon jó; világos-zöld: jó, fehér: átlagos; világospiros: rossz, sötétpiros: nagyon rossz 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552" y="2492027"/>
            <a:ext cx="3095625" cy="3097213"/>
          </a:xfrm>
          <a:noFill/>
        </p:spPr>
      </p:pic>
      <p:pic>
        <p:nvPicPr>
          <p:cNvPr id="4100" name="Kép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55" y="2348582"/>
            <a:ext cx="3043237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hu-HU" sz="2700" dirty="0" smtClean="0"/>
              <a:t>Akkorák az állami elvonások nálunk, mint válságévekben a jóléti államokban, és sokkal több, mint a sors- és versenytársaknál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1800" dirty="0" smtClean="0"/>
              <a:t>Államháztartási kiadások a GDP százalékában</a:t>
            </a:r>
            <a:endParaRPr lang="en-GB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480810" cy="425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 tartósan fennálló demográfiai fenyegetés: a „természetes fogyás”</a:t>
            </a:r>
            <a:endParaRPr lang="en-GB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76875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Mihez mérjük mai viszonyainkat</a:t>
            </a:r>
            <a:endParaRPr lang="en-GB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71600" y="1700808"/>
            <a:ext cx="7715200" cy="4525963"/>
          </a:xfrm>
        </p:spPr>
        <p:txBody>
          <a:bodyPr>
            <a:normAutofit fontScale="92500" lnSpcReduction="10000"/>
          </a:bodyPr>
          <a:lstStyle/>
          <a:p>
            <a:r>
              <a:rPr lang="hu-HU" sz="2400" b="1" dirty="0" smtClean="0"/>
              <a:t>Lehet mérce a múlt: honnan indultunk és meddig jutottunk</a:t>
            </a:r>
          </a:p>
          <a:p>
            <a:endParaRPr lang="hu-HU" sz="2400" b="1" dirty="0" smtClean="0"/>
          </a:p>
          <a:p>
            <a:r>
              <a:rPr lang="hu-HU" sz="2400" b="1" dirty="0" smtClean="0"/>
              <a:t>Mércénk Európa – de melyik?</a:t>
            </a:r>
          </a:p>
          <a:p>
            <a:endParaRPr lang="hu-HU" sz="2400" b="1" dirty="0" smtClean="0"/>
          </a:p>
          <a:p>
            <a:r>
              <a:rPr lang="hu-HU" sz="2400" b="1" dirty="0" smtClean="0"/>
              <a:t>Sorstárs nemzetek: a visegrádi 3, majd 4</a:t>
            </a:r>
          </a:p>
          <a:p>
            <a:endParaRPr lang="hu-HU" sz="2400" b="1" dirty="0" smtClean="0"/>
          </a:p>
          <a:p>
            <a:r>
              <a:rPr lang="hu-HU" sz="2400" b="1" dirty="0" smtClean="0"/>
              <a:t>Akikkel versenyben állunk….az egész világ</a:t>
            </a:r>
          </a:p>
          <a:p>
            <a:endParaRPr lang="hu-HU" sz="2400" b="1" dirty="0" smtClean="0"/>
          </a:p>
          <a:p>
            <a:r>
              <a:rPr lang="hu-HU" sz="2400" b="1" dirty="0" smtClean="0"/>
              <a:t>… és igazi mércénk az legyen, hogy milyen Magyarországok akarunk, milyen kell ahhoz, hogy helyt álljunk a világ váratlan</a:t>
            </a:r>
            <a:r>
              <a:rPr lang="hu-HU" sz="2400" dirty="0" smtClean="0"/>
              <a:t> </a:t>
            </a:r>
            <a:r>
              <a:rPr lang="hu-HU" sz="2400" b="1" dirty="0" smtClean="0"/>
              <a:t>eseményeinek valamint előrelátható, várt fordulatainak sokasága között</a:t>
            </a:r>
          </a:p>
          <a:p>
            <a:endParaRPr lang="hu-HU" sz="2400"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2800" dirty="0" smtClean="0"/>
              <a:t>Drámai demográfiai változások indultak be a peremtérségben</a:t>
            </a:r>
            <a:br>
              <a:rPr lang="hu-HU" sz="2800" dirty="0" smtClean="0"/>
            </a:br>
            <a:r>
              <a:rPr lang="hu-HU" sz="2200" dirty="0" smtClean="0"/>
              <a:t>A népességszám alakulása 1995-höz képest az EU-ban és néhány tagországban (természetes fogyás és migrációs különbözet)</a:t>
            </a:r>
            <a:endParaRPr lang="en-GB" sz="2200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33670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 foglalkoztatási viszonyokat tekintve nincs egyetlen Magyarország</a:t>
            </a:r>
            <a:endParaRPr lang="en-GB" sz="2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293037" cy="47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Jövedelmi szint szerint sem homogén az ország</a:t>
            </a:r>
            <a:endParaRPr lang="en-GB" sz="2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798499" cy="449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hu-HU" sz="3200" dirty="0" smtClean="0"/>
              <a:t>Következtetések</a:t>
            </a:r>
            <a:endParaRPr lang="en-GB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99592" y="1124744"/>
            <a:ext cx="7272808" cy="5289451"/>
          </a:xfrm>
        </p:spPr>
        <p:txBody>
          <a:bodyPr>
            <a:normAutofit/>
          </a:bodyPr>
          <a:lstStyle/>
          <a:p>
            <a:r>
              <a:rPr lang="hu-HU" sz="1800" dirty="0" smtClean="0"/>
              <a:t>Túl aktív, túl sokat elvonó és szétosztogató állam maradt a nyakunkon. Lefojtja a magán-kezdeményezést, politikai függésben tartja az állami megrendelésre számítókat, a közszolgálatban állókat, közvetve az egész társadalmat. Hagyni kellene, hogy a családok, önkormányzatok, cégek, egyének végezzék teendőiket.</a:t>
            </a:r>
          </a:p>
          <a:p>
            <a:endParaRPr lang="hu-HU" sz="1800" dirty="0" smtClean="0"/>
          </a:p>
          <a:p>
            <a:r>
              <a:rPr lang="hu-HU" sz="1800" dirty="0" smtClean="0"/>
              <a:t>Szétszakadóban van az ország, és nincs kormányzati felelőse; sok a képzetlen és alig-foglalkoztatható, de nem látszik, miként juthatnának be a teljesítmény világába.</a:t>
            </a:r>
          </a:p>
          <a:p>
            <a:endParaRPr lang="hu-HU" sz="1800" dirty="0" smtClean="0"/>
          </a:p>
          <a:p>
            <a:r>
              <a:rPr lang="hu-HU" sz="1800" dirty="0" smtClean="0"/>
              <a:t>Lépésenként kiszorulunk a európai  együtt-gondolkodásból, éppen akkor, amikor újra rendeződik az EU. A magyar állam és a klientúrája az uniós pénzosztásnál a markát tartja – hogyan lesz ebből versenyképesség? Jön a negyedik ipari forradalom – készen állunk rá?</a:t>
            </a:r>
          </a:p>
          <a:p>
            <a:endParaRPr lang="hu-HU" sz="1800" dirty="0" smtClean="0"/>
          </a:p>
          <a:p>
            <a:r>
              <a:rPr lang="hu-HU" sz="1800" dirty="0" smtClean="0"/>
              <a:t>Hazánk nem képes „Európába jutni” úgy, hogy régiók és rétegek tartósan lemaradnak a fejlődésből. </a:t>
            </a:r>
          </a:p>
          <a:p>
            <a:endParaRPr lang="hu-HU" sz="2000" dirty="0" smtClean="0"/>
          </a:p>
          <a:p>
            <a:endParaRPr lang="hu-HU" sz="2000" dirty="0" smtClean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8984"/>
          </a:xfrm>
        </p:spPr>
        <p:txBody>
          <a:bodyPr>
            <a:normAutofit fontScale="90000"/>
          </a:bodyPr>
          <a:lstStyle/>
          <a:p>
            <a:r>
              <a:rPr lang="hu-HU" sz="2700" dirty="0"/>
              <a:t>Ez történt a gazdasági teljesítménymutatóval a rendszerváltozást követő negyed évszázadban</a:t>
            </a:r>
            <a:br>
              <a:rPr lang="hu-HU" sz="2700" dirty="0"/>
            </a:b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A reál GDP </a:t>
            </a:r>
            <a:r>
              <a:rPr lang="hu-HU" sz="2000" i="1" dirty="0" smtClean="0"/>
              <a:t>szintjének</a:t>
            </a:r>
            <a:r>
              <a:rPr lang="hu-HU" sz="2000" dirty="0" smtClean="0"/>
              <a:t> alakulására a visegrádi térségben (1990 = 100%)</a:t>
            </a:r>
            <a:endParaRPr lang="hu-HU" sz="2000" dirty="0"/>
          </a:p>
        </p:txBody>
      </p:sp>
      <p:graphicFrame>
        <p:nvGraphicFramePr>
          <p:cNvPr id="4" name="Tartalom helye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187624" y="1772816"/>
          <a:ext cx="6840760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Egyenes összekötő 5"/>
          <p:cNvCxnSpPr/>
          <p:nvPr/>
        </p:nvCxnSpPr>
        <p:spPr>
          <a:xfrm flipV="1">
            <a:off x="6156176" y="2636912"/>
            <a:ext cx="0" cy="30963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2800" dirty="0" smtClean="0"/>
              <a:t>A világ és benne Európa nehezen jött kecmergett ki a 2008-as krízisből – de kijött, bár nemzetenként eltérő dinamikával</a:t>
            </a:r>
            <a:br>
              <a:rPr lang="hu-HU" sz="2800" dirty="0" smtClean="0"/>
            </a:br>
            <a:r>
              <a:rPr lang="hu-HU" sz="2200" dirty="0" smtClean="0"/>
              <a:t>A GDP alakulása, 2008. 2. negyedév=100</a:t>
            </a:r>
            <a:endParaRPr lang="en-GB" sz="22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7474458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100" dirty="0" smtClean="0"/>
              <a:t>A visegrádi térségben is van szétfejlődés – pozíciónk nem javul</a:t>
            </a:r>
            <a:br>
              <a:rPr lang="hu-HU" sz="3100" dirty="0" smtClean="0"/>
            </a:br>
            <a:r>
              <a:rPr lang="hu-HU" sz="2000" dirty="0" smtClean="0"/>
              <a:t>A bruttó hazai termék alakulása, 2008. első negyedév=100</a:t>
            </a:r>
            <a:endParaRPr lang="en-GB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919" y="2058504"/>
            <a:ext cx="7416165" cy="416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Egyenes összekötő 7"/>
          <p:cNvCxnSpPr/>
          <p:nvPr/>
        </p:nvCxnSpPr>
        <p:spPr>
          <a:xfrm flipV="1">
            <a:off x="3275856" y="3284984"/>
            <a:ext cx="0" cy="2160240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2800" dirty="0" smtClean="0"/>
              <a:t>Szerencsés hátszél: a világkereskedelem cserearányai </a:t>
            </a:r>
            <a:br>
              <a:rPr lang="hu-HU" sz="2800" dirty="0" smtClean="0"/>
            </a:br>
            <a:r>
              <a:rPr lang="hu-HU" sz="2800" dirty="0" smtClean="0"/>
              <a:t>a magyar gazdaságot is segítették  2014 és 2016 között</a:t>
            </a:r>
            <a:br>
              <a:rPr lang="hu-HU" sz="2800" dirty="0" smtClean="0"/>
            </a:br>
            <a:r>
              <a:rPr lang="hu-HU" sz="2800" dirty="0" smtClean="0"/>
              <a:t> </a:t>
            </a:r>
            <a:r>
              <a:rPr lang="hu-HU" sz="2000" dirty="0" smtClean="0"/>
              <a:t>A Brent olaj árának alakulása </a:t>
            </a:r>
            <a:endParaRPr lang="en-GB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492681" cy="405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>
          <a:xfrm>
            <a:off x="205680" y="274638"/>
            <a:ext cx="8686800" cy="1143000"/>
          </a:xfrm>
        </p:spPr>
        <p:txBody>
          <a:bodyPr>
            <a:noAutofit/>
          </a:bodyPr>
          <a:lstStyle/>
          <a:p>
            <a:r>
              <a:rPr lang="hu-HU" sz="2400" dirty="0" smtClean="0"/>
              <a:t>Nettó transzfer az EU-tól</a:t>
            </a:r>
            <a:br>
              <a:rPr lang="hu-HU" sz="2400" dirty="0" smtClean="0"/>
            </a:br>
            <a:r>
              <a:rPr lang="hu-HU" sz="2000" dirty="0" smtClean="0"/>
              <a:t>Hatalmas összegek fűtik a keresleti oldalt, töltik a devizatartalékot,  mérséklik a külső eladósodottságot. Nálunk a pénz többségét immár az állam költi el</a:t>
            </a:r>
            <a:endParaRPr lang="en-GB" sz="2000" dirty="0" smtClean="0"/>
          </a:p>
        </p:txBody>
      </p:sp>
      <p:pic>
        <p:nvPicPr>
          <p:cNvPr id="29699" name="Tartalom helye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84438" y="1412875"/>
            <a:ext cx="4175125" cy="48958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2800" dirty="0" smtClean="0"/>
              <a:t>A magyar fejlesztő beruházásokat tolják az uniós pénzek is, de az autonóm magánszektor nélkül nem halad eléggé a folyamat</a:t>
            </a:r>
            <a:endParaRPr lang="en-GB" sz="2800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611560" y="1556792"/>
          <a:ext cx="7632848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100" dirty="0" smtClean="0"/>
              <a:t>Csak nálunk nem nőtt az átlagos termelékenység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000" dirty="0" smtClean="0"/>
              <a:t>egy alkalmazottra jutó munkatermelékenység</a:t>
            </a:r>
            <a:endParaRPr lang="en-GB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727127" cy="388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apértelmezett terv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Alapértelmezett terv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465</Words>
  <Application>Microsoft Office PowerPoint</Application>
  <PresentationFormat>Diavetítés a képernyőre (4:3 oldalarány)</PresentationFormat>
  <Paragraphs>53</Paragraphs>
  <Slides>23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4" baseType="lpstr">
      <vt:lpstr>Office-téma</vt:lpstr>
      <vt:lpstr>   Versenyben a világgal a magyar gazdaság állapota, béklyói és lehetőségei  </vt:lpstr>
      <vt:lpstr>Mihez mérjük mai viszonyainkat</vt:lpstr>
      <vt:lpstr>Ez történt a gazdasági teljesítménymutatóval a rendszerváltozást követő negyed évszázadban  A reál GDP szintjének alakulására a visegrádi térségben (1990 = 100%)</vt:lpstr>
      <vt:lpstr>A világ és benne Európa nehezen jött kecmergett ki a 2008-as krízisből – de kijött, bár nemzetenként eltérő dinamikával A GDP alakulása, 2008. 2. negyedév=100</vt:lpstr>
      <vt:lpstr>A visegrádi térségben is van szétfejlődés – pozíciónk nem javul A bruttó hazai termék alakulása, 2008. első negyedév=100</vt:lpstr>
      <vt:lpstr>Szerencsés hátszél: a világkereskedelem cserearányai  a magyar gazdaságot is segítették  2014 és 2016 között  A Brent olaj árának alakulása </vt:lpstr>
      <vt:lpstr>Nettó transzfer az EU-tól Hatalmas összegek fűtik a keresleti oldalt, töltik a devizatartalékot,  mérséklik a külső eladósodottságot. Nálunk a pénz többségét immár az állam költi el</vt:lpstr>
      <vt:lpstr>A magyar fejlesztő beruházásokat tolják az uniós pénzek is, de az autonóm magánszektor nélkül nem halad eléggé a folyamat</vt:lpstr>
      <vt:lpstr>Csak nálunk nem nőtt az átlagos termelékenység egy alkalmazottra jutó munkatermelékenység</vt:lpstr>
      <vt:lpstr>A magyar gazdaság sajátosságai: egyoldalasan fejlődő iparunk van</vt:lpstr>
      <vt:lpstr>…. (kis)vállalataink nem eléggé termelékenyek, még térségi összevetésben sem</vt:lpstr>
      <vt:lpstr>A magyar külkereskedelmi kapcsolódás erősen nyugati irányú</vt:lpstr>
      <vt:lpstr>A monetáris szuverenitás állása Európában: ennyire integrált gazdasági térben nagy luxus az önálló (lebegő) valuta</vt:lpstr>
      <vt:lpstr>Éljünk veszélyesen: a forintárfolyamok alakulás egyetlen hónapon belül</vt:lpstr>
      <vt:lpstr>Az államcsőd elleni biztosítás ára figyelemreméltó az MNB régió-fogalma</vt:lpstr>
      <vt:lpstr>A magyar állam kockázati megítélése javult 2013-hoz képest, de nem elég jó</vt:lpstr>
      <vt:lpstr>Amivel a német cégek elégedettek (a munkaerő képzettsége, balra) és amivel nem (a jogbiztonság - jobbra) Forrás: Magyar-Német Kamara. Zöld: nagyon jó; világos-zöld: jó, fehér: átlagos; világospiros: rossz, sötétpiros: nagyon rossz </vt:lpstr>
      <vt:lpstr>Akkorák az állami elvonások nálunk, mint válságévekben a jóléti államokban, és sokkal több, mint a sors- és versenytársaknál Államháztartási kiadások a GDP százalékában</vt:lpstr>
      <vt:lpstr>A tartósan fennálló demográfiai fenyegetés: a „természetes fogyás”</vt:lpstr>
      <vt:lpstr>Drámai demográfiai változások indultak be a peremtérségben A népességszám alakulása 1995-höz képest az EU-ban és néhány tagországban (természetes fogyás és migrációs különbözet)</vt:lpstr>
      <vt:lpstr>A foglalkoztatási viszonyokat tekintve nincs egyetlen Magyarország</vt:lpstr>
      <vt:lpstr>Jövedelmi szint szerint sem homogén az ország</vt:lpstr>
      <vt:lpstr>Következtetések</vt:lpstr>
    </vt:vector>
  </TitlesOfParts>
  <Company>Budapesti Corvinus 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Migration, national and European reactions: issues, views, options</dc:title>
  <dc:creator>Corvinus</dc:creator>
  <cp:lastModifiedBy>kgergo</cp:lastModifiedBy>
  <cp:revision>60</cp:revision>
  <dcterms:created xsi:type="dcterms:W3CDTF">2015-11-30T14:16:50Z</dcterms:created>
  <dcterms:modified xsi:type="dcterms:W3CDTF">2017-05-29T11:41:14Z</dcterms:modified>
</cp:coreProperties>
</file>