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71" r:id="rId8"/>
    <p:sldId id="272" r:id="rId9"/>
    <p:sldId id="273" r:id="rId10"/>
    <p:sldId id="263" r:id="rId11"/>
    <p:sldId id="264" r:id="rId12"/>
    <p:sldId id="274" r:id="rId13"/>
    <p:sldId id="265" r:id="rId14"/>
    <p:sldId id="266" r:id="rId15"/>
    <p:sldId id="267" r:id="rId16"/>
    <p:sldId id="268" r:id="rId17"/>
    <p:sldId id="275" r:id="rId18"/>
    <p:sldId id="276" r:id="rId19"/>
    <p:sldId id="277" r:id="rId20"/>
    <p:sldId id="278" r:id="rId21"/>
    <p:sldId id="279" r:id="rId22"/>
    <p:sldId id="26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70"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3E270-3A51-4429-BBAF-EA46C0901CCF}"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F9012-8AE5-47DE-9239-F6582FF4BFCC}" type="slidenum">
              <a:rPr lang="en-US" smtClean="0"/>
              <a:t>‹#›</a:t>
            </a:fld>
            <a:endParaRPr lang="en-US"/>
          </a:p>
        </p:txBody>
      </p:sp>
    </p:spTree>
    <p:extLst>
      <p:ext uri="{BB962C8B-B14F-4D97-AF65-F5344CB8AC3E}">
        <p14:creationId xmlns:p14="http://schemas.microsoft.com/office/powerpoint/2010/main" val="14563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covered in week three's lecture bias may arise from multiple sources including the data scientist chose the particular topic to analyze, the questionnaire (for example, choice and wording of questions, and the multiple choice responses provided as options), the sample that is surveyed, the way missing or unknown data is handled, and how the results of the analysis are presented.</a:t>
            </a:r>
          </a:p>
          <a:p>
            <a:endParaRPr lang="en-US" dirty="0"/>
          </a:p>
          <a:p>
            <a:r>
              <a:rPr lang="en-US" dirty="0"/>
              <a:t>As I am working with a data set that I was already available online, many on these sources of bias are not applicable. However, the variables that I chose to analyze and the relationships that I investigated (or did not investigate - such as race) may be clouded by my biases of expecting to find some associations between variables prior to visualizing and analyzing what the data actually demonstrate. Another source of bias are the missing data.</a:t>
            </a:r>
          </a:p>
          <a:p>
            <a:endParaRPr lang="en-US" dirty="0"/>
          </a:p>
          <a:p>
            <a:r>
              <a:rPr lang="en-US" dirty="0"/>
              <a:t>This data set should be evaluated in the context of the other data for the NY population, such as income and education level. In addition, based on researching this data set online, each of the randomly generated INCIDENT_KEYs may be associated with more than one victim - I did not explore this aspect of the data set.</a:t>
            </a:r>
          </a:p>
        </p:txBody>
      </p:sp>
      <p:sp>
        <p:nvSpPr>
          <p:cNvPr id="4" name="Slide Number Placeholder 3"/>
          <p:cNvSpPr>
            <a:spLocks noGrp="1"/>
          </p:cNvSpPr>
          <p:nvPr>
            <p:ph type="sldNum" sz="quarter" idx="5"/>
          </p:nvPr>
        </p:nvSpPr>
        <p:spPr/>
        <p:txBody>
          <a:bodyPr/>
          <a:lstStyle/>
          <a:p>
            <a:fld id="{AFBF9012-8AE5-47DE-9239-F6582FF4BFCC}" type="slidenum">
              <a:rPr lang="en-US" smtClean="0"/>
              <a:t>19</a:t>
            </a:fld>
            <a:endParaRPr lang="en-US"/>
          </a:p>
        </p:txBody>
      </p:sp>
    </p:spTree>
    <p:extLst>
      <p:ext uri="{BB962C8B-B14F-4D97-AF65-F5344CB8AC3E}">
        <p14:creationId xmlns:p14="http://schemas.microsoft.com/office/powerpoint/2010/main" val="293069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6A95-E33C-8F26-6059-5DB46B41B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E6689-4894-AE14-22A4-FB2018DCD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E8EE2-CC20-FC23-1290-62605A99EE6D}"/>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D55860F9-384E-D1F8-7222-3D767F3D4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6C415-8A15-3475-EDD6-8536837916D6}"/>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86831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ECB5-14E1-F9A9-2517-88FCC54565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5B1E-FE48-8ACF-9C1C-4928A67C1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E28EC-174E-99E4-34EE-E4525BD8A129}"/>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3FE64667-69EC-4A82-B16F-AB6959C4F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4D29D-99F5-C2EE-9880-7334724195A4}"/>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265722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CEFF1-163F-A9C4-CF29-D378F476E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4BB2A0-A0D0-430A-A8E4-9C9ED39C5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08975-F438-ED7E-FEA4-773F30ACD80A}"/>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BEBCA2E8-A125-45D7-C388-08F1D043E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354D1-F627-5EE9-0B23-0D0FD6545845}"/>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54266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2262-1DFC-048D-EDB0-05FB2ACD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21252-4F18-EFCF-8EEE-2B475E167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E1CA4-69B1-AA24-D4DE-140E406C80B2}"/>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F0E40E68-7D3C-ADFF-1F97-61B732706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B1917-5877-44B4-95C6-FC76ACF170F5}"/>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386382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2651-014E-A3C1-E859-0E7E2846E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D2046D-BE05-B0C4-407B-9B8C8E8D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25A22-6D44-E3A4-D0D0-E32756309C46}"/>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E6D7D81D-4AA2-4CA9-D85E-8753A223A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12E2B-A0DD-C848-DDCA-762BB979B1C2}"/>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7547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4AF4-1C0A-44CE-B30A-9B2C7F13E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DA08A-D509-EF5A-63CA-ADF83EF40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482094-0D21-7A99-6ECB-158EB677F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69AD2-BEF6-5A6F-A6DC-B99FA5747257}"/>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6" name="Footer Placeholder 5">
            <a:extLst>
              <a:ext uri="{FF2B5EF4-FFF2-40B4-BE49-F238E27FC236}">
                <a16:creationId xmlns:a16="http://schemas.microsoft.com/office/drawing/2014/main" id="{57194814-60D4-5844-5B86-610D1FE76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127C5-7256-8755-1F67-118C3BD746E1}"/>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63595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50FB-FED1-E9E0-51E4-9AD8852695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28BAD2-99B0-83A6-BB47-0BBB2C998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FFB45-FC9C-4788-77B2-CBA4F450F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030FA-2148-0356-6D91-064612905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7EBC6-C95C-CFE2-BBF6-31372A21C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2FF3E3-840B-3992-8F39-8E1F6CC7FC79}"/>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8" name="Footer Placeholder 7">
            <a:extLst>
              <a:ext uri="{FF2B5EF4-FFF2-40B4-BE49-F238E27FC236}">
                <a16:creationId xmlns:a16="http://schemas.microsoft.com/office/drawing/2014/main" id="{79041512-95DB-148D-B62A-4EE1FE4BA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048A2-2086-DDAA-C1FB-AB569D68AEDF}"/>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119764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03D6-8C7B-80F3-F9D1-03991E3357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C723E2-806D-107A-0EC9-996539B205C7}"/>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4" name="Footer Placeholder 3">
            <a:extLst>
              <a:ext uri="{FF2B5EF4-FFF2-40B4-BE49-F238E27FC236}">
                <a16:creationId xmlns:a16="http://schemas.microsoft.com/office/drawing/2014/main" id="{9A37C73C-DA3D-0A8F-4DE9-E6A083533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DDEAFA-C567-3547-4957-C90132484C32}"/>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361700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BE8AF-0870-D580-4341-11606AE759F0}"/>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3" name="Footer Placeholder 2">
            <a:extLst>
              <a:ext uri="{FF2B5EF4-FFF2-40B4-BE49-F238E27FC236}">
                <a16:creationId xmlns:a16="http://schemas.microsoft.com/office/drawing/2014/main" id="{109B0A60-A11D-5902-3799-8D0A3BBB32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11F18C-5D5E-61D3-C987-B7FC935DD3DF}"/>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27175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BCE2-F985-A437-38AB-5DA192C56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29D3F5-FDF9-C1CA-4A56-519684FD1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EAA22-5BF4-9F99-FBD5-69B3CA9C5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0A977-59F5-1489-DF2D-A45A09B09BEE}"/>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6" name="Footer Placeholder 5">
            <a:extLst>
              <a:ext uri="{FF2B5EF4-FFF2-40B4-BE49-F238E27FC236}">
                <a16:creationId xmlns:a16="http://schemas.microsoft.com/office/drawing/2014/main" id="{6E136549-E27A-54BE-7EC1-BC93C26C3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3819B-64E0-AE14-BBD1-649908B90E2D}"/>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421928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369E-F94B-32B1-3927-DF8AEA42D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6CB92E-5FAF-C980-8DA2-DC1A0C63D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DF7FF-1141-E7DC-9AA8-E537B4608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554FC-375C-95E2-81CD-33950EA0C130}"/>
              </a:ext>
            </a:extLst>
          </p:cNvPr>
          <p:cNvSpPr>
            <a:spLocks noGrp="1"/>
          </p:cNvSpPr>
          <p:nvPr>
            <p:ph type="dt" sz="half" idx="10"/>
          </p:nvPr>
        </p:nvSpPr>
        <p:spPr/>
        <p:txBody>
          <a:bodyPr/>
          <a:lstStyle/>
          <a:p>
            <a:fld id="{1A1E5842-C5D0-4C65-9554-034199354C8B}" type="datetimeFigureOut">
              <a:rPr lang="en-US" smtClean="0"/>
              <a:t>5/14/2022</a:t>
            </a:fld>
            <a:endParaRPr lang="en-US"/>
          </a:p>
        </p:txBody>
      </p:sp>
      <p:sp>
        <p:nvSpPr>
          <p:cNvPr id="6" name="Footer Placeholder 5">
            <a:extLst>
              <a:ext uri="{FF2B5EF4-FFF2-40B4-BE49-F238E27FC236}">
                <a16:creationId xmlns:a16="http://schemas.microsoft.com/office/drawing/2014/main" id="{883ED121-4A50-E0F8-F802-4464800B3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1E394-3F48-3545-0249-E3A01182381D}"/>
              </a:ext>
            </a:extLst>
          </p:cNvPr>
          <p:cNvSpPr>
            <a:spLocks noGrp="1"/>
          </p:cNvSpPr>
          <p:nvPr>
            <p:ph type="sldNum" sz="quarter" idx="12"/>
          </p:nvPr>
        </p:nvSpPr>
        <p:spPr/>
        <p:txBody>
          <a:bodyPr/>
          <a:lstStyle/>
          <a:p>
            <a:fld id="{D2772F5C-BE8A-4941-B779-2E38A0516BB1}" type="slidenum">
              <a:rPr lang="en-US" smtClean="0"/>
              <a:t>‹#›</a:t>
            </a:fld>
            <a:endParaRPr lang="en-US"/>
          </a:p>
        </p:txBody>
      </p:sp>
    </p:spTree>
    <p:extLst>
      <p:ext uri="{BB962C8B-B14F-4D97-AF65-F5344CB8AC3E}">
        <p14:creationId xmlns:p14="http://schemas.microsoft.com/office/powerpoint/2010/main" val="7605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B5582-B9AF-985F-C150-1F38692BC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89B3B3-D4C7-F3CE-D4C9-7974EB523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1BADC-F73B-D807-C484-DD4735897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E5842-C5D0-4C65-9554-034199354C8B}" type="datetimeFigureOut">
              <a:rPr lang="en-US" smtClean="0"/>
              <a:t>5/14/2022</a:t>
            </a:fld>
            <a:endParaRPr lang="en-US"/>
          </a:p>
        </p:txBody>
      </p:sp>
      <p:sp>
        <p:nvSpPr>
          <p:cNvPr id="5" name="Footer Placeholder 4">
            <a:extLst>
              <a:ext uri="{FF2B5EF4-FFF2-40B4-BE49-F238E27FC236}">
                <a16:creationId xmlns:a16="http://schemas.microsoft.com/office/drawing/2014/main" id="{6CE10F02-4F6C-7EA6-DF40-46C87EA71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DAC029-6789-5702-5A87-532EB73E1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72F5C-BE8A-4941-B779-2E38A0516BB1}" type="slidenum">
              <a:rPr lang="en-US" smtClean="0"/>
              <a:t>‹#›</a:t>
            </a:fld>
            <a:endParaRPr lang="en-US"/>
          </a:p>
        </p:txBody>
      </p:sp>
    </p:spTree>
    <p:extLst>
      <p:ext uri="{BB962C8B-B14F-4D97-AF65-F5344CB8AC3E}">
        <p14:creationId xmlns:p14="http://schemas.microsoft.com/office/powerpoint/2010/main" val="373255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ng.com/images/search?view=detailV2&amp;ccid=HmYTfxti&amp;id=26B342FBBE01C861F480B4D31B3A77B323EA8766&amp;thid=OIP.HmYTfxtiV2jlfRm1SrdaxwHaHP&amp;mediaurl=https%3a%2f%2fth.bing.com%2fth%2fid%2fR.1e66137f1b625768e57d19b54ab75ac7%3frik%3dZofqI7N3OhvTtA%26riu%3dhttp%253a%252f%252f4.bp.blogspot.com%252f-U6jGaeRiLEY%252fUBs6dOERbWI%252fAAAAAAAAAxg%252f88qDNaTwY58%252fs1600%252fnew-york-city-district-map.gif%26ehk%3d2kk1%252bD2OIFNaRMXQywr9hX690M06PZJNkbXUZSTQM8Y%253d%26risl%3d%26pid%3dImgRaw%26r%3d0&amp;exph=1565&amp;expw=1600&amp;q=map+of+new+york+state+boroughs&amp;simid=608011243075547336&amp;FORM=IRPRST&amp;ck=1A70253ACC8AC40026CDEA7A1CF8C3B5&amp;selectedIndex=0&amp;idpp=overlayview&amp;ajaxhist=0&amp;ajaxserp=0"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0836-DEDA-71CD-8E57-D2BFF3D03558}"/>
              </a:ext>
            </a:extLst>
          </p:cNvPr>
          <p:cNvSpPr>
            <a:spLocks noGrp="1"/>
          </p:cNvSpPr>
          <p:nvPr>
            <p:ph type="ctrTitle"/>
          </p:nvPr>
        </p:nvSpPr>
        <p:spPr/>
        <p:txBody>
          <a:bodyPr/>
          <a:lstStyle/>
          <a:p>
            <a:r>
              <a:rPr lang="en-US" dirty="0"/>
              <a:t>NYPD Shootings </a:t>
            </a:r>
          </a:p>
        </p:txBody>
      </p:sp>
      <p:sp>
        <p:nvSpPr>
          <p:cNvPr id="3" name="Subtitle 2">
            <a:extLst>
              <a:ext uri="{FF2B5EF4-FFF2-40B4-BE49-F238E27FC236}">
                <a16:creationId xmlns:a16="http://schemas.microsoft.com/office/drawing/2014/main" id="{3A55E353-0D30-EE4D-F04C-EB77768BDE20}"/>
              </a:ext>
            </a:extLst>
          </p:cNvPr>
          <p:cNvSpPr>
            <a:spLocks noGrp="1"/>
          </p:cNvSpPr>
          <p:nvPr>
            <p:ph type="subTitle" idx="1"/>
          </p:nvPr>
        </p:nvSpPr>
        <p:spPr/>
        <p:txBody>
          <a:bodyPr/>
          <a:lstStyle/>
          <a:p>
            <a:r>
              <a:rPr lang="en-US" dirty="0"/>
              <a:t>Finals Assignment</a:t>
            </a:r>
          </a:p>
          <a:p>
            <a:r>
              <a:rPr lang="en-US" dirty="0"/>
              <a:t>Introduction to Data Science</a:t>
            </a:r>
          </a:p>
        </p:txBody>
      </p:sp>
    </p:spTree>
    <p:extLst>
      <p:ext uri="{BB962C8B-B14F-4D97-AF65-F5344CB8AC3E}">
        <p14:creationId xmlns:p14="http://schemas.microsoft.com/office/powerpoint/2010/main" val="79212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F36FCA-F40A-576B-53DC-0F1F5341B745}"/>
              </a:ext>
            </a:extLst>
          </p:cNvPr>
          <p:cNvPicPr>
            <a:picLocks noChangeAspect="1"/>
          </p:cNvPicPr>
          <p:nvPr/>
        </p:nvPicPr>
        <p:blipFill>
          <a:blip r:embed="rId2"/>
          <a:stretch>
            <a:fillRect/>
          </a:stretch>
        </p:blipFill>
        <p:spPr>
          <a:xfrm>
            <a:off x="7252934" y="2057855"/>
            <a:ext cx="4100866" cy="3985735"/>
          </a:xfrm>
          <a:prstGeom prst="rect">
            <a:avLst/>
          </a:prstGeom>
        </p:spPr>
      </p:pic>
      <p:sp>
        <p:nvSpPr>
          <p:cNvPr id="7" name="TextBox 6">
            <a:extLst>
              <a:ext uri="{FF2B5EF4-FFF2-40B4-BE49-F238E27FC236}">
                <a16:creationId xmlns:a16="http://schemas.microsoft.com/office/drawing/2014/main" id="{79F7FDFB-9452-599E-A7E9-5F0B5DA178CD}"/>
              </a:ext>
            </a:extLst>
          </p:cNvPr>
          <p:cNvSpPr txBox="1"/>
          <p:nvPr/>
        </p:nvSpPr>
        <p:spPr>
          <a:xfrm>
            <a:off x="6283652" y="6222998"/>
            <a:ext cx="5705475" cy="369332"/>
          </a:xfrm>
          <a:prstGeom prst="rect">
            <a:avLst/>
          </a:prstGeom>
          <a:noFill/>
        </p:spPr>
        <p:txBody>
          <a:bodyPr wrap="square" rtlCol="0">
            <a:spAutoFit/>
          </a:bodyPr>
          <a:lstStyle/>
          <a:p>
            <a:r>
              <a:rPr lang="en-US" dirty="0"/>
              <a:t>Map source: </a:t>
            </a:r>
            <a:r>
              <a:rPr lang="en-US" dirty="0">
                <a:hlinkClick r:id="rId3"/>
              </a:rPr>
              <a:t>map of new </a:t>
            </a:r>
            <a:r>
              <a:rPr lang="en-US" dirty="0" err="1">
                <a:hlinkClick r:id="rId3"/>
              </a:rPr>
              <a:t>york</a:t>
            </a:r>
            <a:r>
              <a:rPr lang="en-US" dirty="0">
                <a:hlinkClick r:id="rId3"/>
              </a:rPr>
              <a:t> state boroughs - Bing images</a:t>
            </a:r>
            <a:endParaRPr lang="en-US" dirty="0"/>
          </a:p>
        </p:txBody>
      </p:sp>
      <p:pic>
        <p:nvPicPr>
          <p:cNvPr id="9" name="Picture 8">
            <a:extLst>
              <a:ext uri="{FF2B5EF4-FFF2-40B4-BE49-F238E27FC236}">
                <a16:creationId xmlns:a16="http://schemas.microsoft.com/office/drawing/2014/main" id="{FA128BB4-8840-B0AC-EBAB-C7C9743574F7}"/>
              </a:ext>
            </a:extLst>
          </p:cNvPr>
          <p:cNvPicPr>
            <a:picLocks noChangeAspect="1"/>
          </p:cNvPicPr>
          <p:nvPr/>
        </p:nvPicPr>
        <p:blipFill>
          <a:blip r:embed="rId4"/>
          <a:stretch>
            <a:fillRect/>
          </a:stretch>
        </p:blipFill>
        <p:spPr>
          <a:xfrm>
            <a:off x="296179" y="1957632"/>
            <a:ext cx="6775376" cy="4186182"/>
          </a:xfrm>
          <a:prstGeom prst="rect">
            <a:avLst/>
          </a:prstGeom>
        </p:spPr>
      </p:pic>
      <p:sp>
        <p:nvSpPr>
          <p:cNvPr id="6" name="Title 1">
            <a:extLst>
              <a:ext uri="{FF2B5EF4-FFF2-40B4-BE49-F238E27FC236}">
                <a16:creationId xmlns:a16="http://schemas.microsoft.com/office/drawing/2014/main" id="{D98EDCFD-E7A7-2D06-7ADE-3A1F19556C6F}"/>
              </a:ext>
            </a:extLst>
          </p:cNvPr>
          <p:cNvSpPr>
            <a:spLocks noGrp="1"/>
          </p:cNvSpPr>
          <p:nvPr>
            <p:ph type="title"/>
          </p:nvPr>
        </p:nvSpPr>
        <p:spPr>
          <a:xfrm>
            <a:off x="838200" y="365125"/>
            <a:ext cx="10515600" cy="1325563"/>
          </a:xfrm>
        </p:spPr>
        <p:txBody>
          <a:bodyPr/>
          <a:lstStyle/>
          <a:p>
            <a:r>
              <a:rPr lang="en-US" dirty="0"/>
              <a:t>A. Location: boroughs</a:t>
            </a:r>
          </a:p>
        </p:txBody>
      </p:sp>
    </p:spTree>
    <p:extLst>
      <p:ext uri="{BB962C8B-B14F-4D97-AF65-F5344CB8AC3E}">
        <p14:creationId xmlns:p14="http://schemas.microsoft.com/office/powerpoint/2010/main" val="264168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7E03-2C10-AA4D-6BBF-14709C55032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4639E9B-AD92-92B5-CEC2-E1F352DDD6F7}"/>
              </a:ext>
            </a:extLst>
          </p:cNvPr>
          <p:cNvPicPr>
            <a:picLocks noGrp="1" noChangeAspect="1"/>
          </p:cNvPicPr>
          <p:nvPr>
            <p:ph idx="1"/>
          </p:nvPr>
        </p:nvPicPr>
        <p:blipFill>
          <a:blip r:embed="rId2"/>
          <a:stretch>
            <a:fillRect/>
          </a:stretch>
        </p:blipFill>
        <p:spPr>
          <a:xfrm>
            <a:off x="1875939" y="228600"/>
            <a:ext cx="8440122" cy="6400800"/>
          </a:xfrm>
        </p:spPr>
      </p:pic>
    </p:spTree>
    <p:extLst>
      <p:ext uri="{BB962C8B-B14F-4D97-AF65-F5344CB8AC3E}">
        <p14:creationId xmlns:p14="http://schemas.microsoft.com/office/powerpoint/2010/main" val="333754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D699-1644-B867-FB45-2A8F54F5D68C}"/>
              </a:ext>
            </a:extLst>
          </p:cNvPr>
          <p:cNvSpPr>
            <a:spLocks noGrp="1"/>
          </p:cNvSpPr>
          <p:nvPr>
            <p:ph type="title"/>
          </p:nvPr>
        </p:nvSpPr>
        <p:spPr/>
        <p:txBody>
          <a:bodyPr/>
          <a:lstStyle/>
          <a:p>
            <a:r>
              <a:rPr lang="en-US" dirty="0"/>
              <a:t>Location: precincts in Brooklyn</a:t>
            </a:r>
          </a:p>
        </p:txBody>
      </p:sp>
      <p:sp>
        <p:nvSpPr>
          <p:cNvPr id="3" name="Content Placeholder 2">
            <a:extLst>
              <a:ext uri="{FF2B5EF4-FFF2-40B4-BE49-F238E27FC236}">
                <a16:creationId xmlns:a16="http://schemas.microsoft.com/office/drawing/2014/main" id="{55515826-BACA-7ED4-70F8-B2AE2686C06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478C3C-2AF2-E91E-8BDE-F403E5C3B3A6}"/>
              </a:ext>
            </a:extLst>
          </p:cNvPr>
          <p:cNvPicPr>
            <a:picLocks noChangeAspect="1"/>
          </p:cNvPicPr>
          <p:nvPr/>
        </p:nvPicPr>
        <p:blipFill>
          <a:blip r:embed="rId2"/>
          <a:stretch>
            <a:fillRect/>
          </a:stretch>
        </p:blipFill>
        <p:spPr>
          <a:xfrm>
            <a:off x="2305878" y="1441886"/>
            <a:ext cx="6670672" cy="5118815"/>
          </a:xfrm>
          <a:prstGeom prst="rect">
            <a:avLst/>
          </a:prstGeom>
        </p:spPr>
      </p:pic>
      <p:sp>
        <p:nvSpPr>
          <p:cNvPr id="6" name="Rectangle: Rounded Corners 5">
            <a:extLst>
              <a:ext uri="{FF2B5EF4-FFF2-40B4-BE49-F238E27FC236}">
                <a16:creationId xmlns:a16="http://schemas.microsoft.com/office/drawing/2014/main" id="{1DC88C8D-1C18-85E1-5B0A-AEB9250A4143}"/>
              </a:ext>
            </a:extLst>
          </p:cNvPr>
          <p:cNvSpPr/>
          <p:nvPr/>
        </p:nvSpPr>
        <p:spPr>
          <a:xfrm>
            <a:off x="5657850" y="1895475"/>
            <a:ext cx="771525" cy="4665226"/>
          </a:xfrm>
          <a:prstGeom prst="roundRect">
            <a:avLst/>
          </a:prstGeom>
          <a:noFill/>
          <a:ln w="317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46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r>
              <a:rPr lang="en-US" dirty="0"/>
              <a:t>B. Time of Occurrence</a:t>
            </a:r>
          </a:p>
        </p:txBody>
      </p:sp>
      <p:pic>
        <p:nvPicPr>
          <p:cNvPr id="5" name="Content Placeholder 4">
            <a:extLst>
              <a:ext uri="{FF2B5EF4-FFF2-40B4-BE49-F238E27FC236}">
                <a16:creationId xmlns:a16="http://schemas.microsoft.com/office/drawing/2014/main" id="{35977022-EDEC-136B-6B30-CFC312672141}"/>
              </a:ext>
            </a:extLst>
          </p:cNvPr>
          <p:cNvPicPr>
            <a:picLocks noGrp="1" noChangeAspect="1"/>
          </p:cNvPicPr>
          <p:nvPr>
            <p:ph idx="1"/>
          </p:nvPr>
        </p:nvPicPr>
        <p:blipFill>
          <a:blip r:embed="rId2"/>
          <a:stretch>
            <a:fillRect/>
          </a:stretch>
        </p:blipFill>
        <p:spPr>
          <a:xfrm>
            <a:off x="2064808" y="1899687"/>
            <a:ext cx="8062383" cy="4732267"/>
          </a:xfrm>
        </p:spPr>
      </p:pic>
    </p:spTree>
    <p:extLst>
      <p:ext uri="{BB962C8B-B14F-4D97-AF65-F5344CB8AC3E}">
        <p14:creationId xmlns:p14="http://schemas.microsoft.com/office/powerpoint/2010/main" val="106955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078266EB-2406-2010-86B8-B36ED5C5FE65}"/>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D2A5E83-2535-80E9-2983-86BB5BA22016}"/>
              </a:ext>
            </a:extLst>
          </p:cNvPr>
          <p:cNvPicPr>
            <a:picLocks noChangeAspect="1"/>
          </p:cNvPicPr>
          <p:nvPr/>
        </p:nvPicPr>
        <p:blipFill>
          <a:blip r:embed="rId2"/>
          <a:stretch>
            <a:fillRect/>
          </a:stretch>
        </p:blipFill>
        <p:spPr>
          <a:xfrm>
            <a:off x="604724" y="92075"/>
            <a:ext cx="10415846" cy="6400800"/>
          </a:xfrm>
          <a:prstGeom prst="rect">
            <a:avLst/>
          </a:prstGeom>
        </p:spPr>
      </p:pic>
      <p:sp>
        <p:nvSpPr>
          <p:cNvPr id="3" name="Rectangle: Rounded Corners 2">
            <a:extLst>
              <a:ext uri="{FF2B5EF4-FFF2-40B4-BE49-F238E27FC236}">
                <a16:creationId xmlns:a16="http://schemas.microsoft.com/office/drawing/2014/main" id="{3DC41D93-5CC7-6322-7569-12B8FD02D83C}"/>
              </a:ext>
            </a:extLst>
          </p:cNvPr>
          <p:cNvSpPr/>
          <p:nvPr/>
        </p:nvSpPr>
        <p:spPr>
          <a:xfrm>
            <a:off x="4467225" y="628650"/>
            <a:ext cx="3362325" cy="5191125"/>
          </a:xfrm>
          <a:prstGeom prst="roundRect">
            <a:avLst/>
          </a:prstGeom>
          <a:noFill/>
          <a:ln w="317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07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8D86E3E-2DAA-1783-60A1-90D9CED1B40A}"/>
              </a:ext>
            </a:extLst>
          </p:cNvPr>
          <p:cNvPicPr>
            <a:picLocks noGrp="1" noChangeAspect="1"/>
          </p:cNvPicPr>
          <p:nvPr>
            <p:ph idx="1"/>
          </p:nvPr>
        </p:nvPicPr>
        <p:blipFill>
          <a:blip r:embed="rId2"/>
          <a:stretch>
            <a:fillRect/>
          </a:stretch>
        </p:blipFill>
        <p:spPr>
          <a:xfrm>
            <a:off x="1004609" y="228600"/>
            <a:ext cx="10444940" cy="6400800"/>
          </a:xfrm>
        </p:spPr>
      </p:pic>
    </p:spTree>
    <p:extLst>
      <p:ext uri="{BB962C8B-B14F-4D97-AF65-F5344CB8AC3E}">
        <p14:creationId xmlns:p14="http://schemas.microsoft.com/office/powerpoint/2010/main" val="426109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CFA4BF-C5EF-0014-A22E-C6E27D1EE636}"/>
              </a:ext>
            </a:extLst>
          </p:cNvPr>
          <p:cNvPicPr>
            <a:picLocks noGrp="1" noChangeAspect="1"/>
          </p:cNvPicPr>
          <p:nvPr>
            <p:ph idx="1"/>
          </p:nvPr>
        </p:nvPicPr>
        <p:blipFill>
          <a:blip r:embed="rId2"/>
          <a:stretch>
            <a:fillRect/>
          </a:stretch>
        </p:blipFill>
        <p:spPr>
          <a:xfrm>
            <a:off x="793956" y="365125"/>
            <a:ext cx="10559844" cy="6400800"/>
          </a:xfrm>
        </p:spPr>
      </p:pic>
      <p:sp>
        <p:nvSpPr>
          <p:cNvPr id="4" name="Rectangle: Rounded Corners 3">
            <a:extLst>
              <a:ext uri="{FF2B5EF4-FFF2-40B4-BE49-F238E27FC236}">
                <a16:creationId xmlns:a16="http://schemas.microsoft.com/office/drawing/2014/main" id="{2AC1BFBA-22A2-B472-F77A-0B0E505380D3}"/>
              </a:ext>
            </a:extLst>
          </p:cNvPr>
          <p:cNvSpPr/>
          <p:nvPr/>
        </p:nvSpPr>
        <p:spPr>
          <a:xfrm>
            <a:off x="7753350" y="1152525"/>
            <a:ext cx="1495426" cy="4705350"/>
          </a:xfrm>
          <a:prstGeom prst="roundRect">
            <a:avLst/>
          </a:prstGeom>
          <a:noFill/>
          <a:ln w="317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DC902C2-0AD3-9110-FF22-80C9341303C4}"/>
              </a:ext>
            </a:extLst>
          </p:cNvPr>
          <p:cNvSpPr/>
          <p:nvPr/>
        </p:nvSpPr>
        <p:spPr>
          <a:xfrm>
            <a:off x="2052636" y="1152525"/>
            <a:ext cx="1495426" cy="4705350"/>
          </a:xfrm>
          <a:prstGeom prst="roundRect">
            <a:avLst/>
          </a:prstGeom>
          <a:noFill/>
          <a:ln w="317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4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2AA-E8C2-086C-5F27-5BFA6AE9E5CA}"/>
              </a:ext>
            </a:extLst>
          </p:cNvPr>
          <p:cNvSpPr>
            <a:spLocks noGrp="1"/>
          </p:cNvSpPr>
          <p:nvPr>
            <p:ph type="title"/>
          </p:nvPr>
        </p:nvSpPr>
        <p:spPr/>
        <p:txBody>
          <a:bodyPr/>
          <a:lstStyle/>
          <a:p>
            <a:r>
              <a:rPr lang="en-US" dirty="0"/>
              <a:t>C. Victim &amp; perpetrator age groups</a:t>
            </a:r>
          </a:p>
        </p:txBody>
      </p:sp>
      <p:pic>
        <p:nvPicPr>
          <p:cNvPr id="5" name="Picture 4">
            <a:extLst>
              <a:ext uri="{FF2B5EF4-FFF2-40B4-BE49-F238E27FC236}">
                <a16:creationId xmlns:a16="http://schemas.microsoft.com/office/drawing/2014/main" id="{C6839123-35EB-D9EA-7F26-2E9E4621A799}"/>
              </a:ext>
            </a:extLst>
          </p:cNvPr>
          <p:cNvPicPr>
            <a:picLocks noChangeAspect="1"/>
          </p:cNvPicPr>
          <p:nvPr/>
        </p:nvPicPr>
        <p:blipFill>
          <a:blip r:embed="rId2"/>
          <a:stretch>
            <a:fillRect/>
          </a:stretch>
        </p:blipFill>
        <p:spPr>
          <a:xfrm>
            <a:off x="391366" y="2317126"/>
            <a:ext cx="5425910" cy="3330229"/>
          </a:xfrm>
          <a:prstGeom prst="rect">
            <a:avLst/>
          </a:prstGeom>
        </p:spPr>
      </p:pic>
      <p:pic>
        <p:nvPicPr>
          <p:cNvPr id="7" name="Picture 6">
            <a:extLst>
              <a:ext uri="{FF2B5EF4-FFF2-40B4-BE49-F238E27FC236}">
                <a16:creationId xmlns:a16="http://schemas.microsoft.com/office/drawing/2014/main" id="{C8C27964-E8FD-5659-B1D9-34436ED7A8CC}"/>
              </a:ext>
            </a:extLst>
          </p:cNvPr>
          <p:cNvPicPr>
            <a:picLocks noChangeAspect="1"/>
          </p:cNvPicPr>
          <p:nvPr/>
        </p:nvPicPr>
        <p:blipFill>
          <a:blip r:embed="rId3"/>
          <a:stretch>
            <a:fillRect/>
          </a:stretch>
        </p:blipFill>
        <p:spPr>
          <a:xfrm>
            <a:off x="6236402" y="2355230"/>
            <a:ext cx="5464013" cy="3292125"/>
          </a:xfrm>
          <a:prstGeom prst="rect">
            <a:avLst/>
          </a:prstGeom>
        </p:spPr>
      </p:pic>
    </p:spTree>
    <p:extLst>
      <p:ext uri="{BB962C8B-B14F-4D97-AF65-F5344CB8AC3E}">
        <p14:creationId xmlns:p14="http://schemas.microsoft.com/office/powerpoint/2010/main" val="94921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738A-BFEA-3186-4DFC-E9AF28F937A0}"/>
              </a:ext>
            </a:extLst>
          </p:cNvPr>
          <p:cNvSpPr>
            <a:spLocks noGrp="1"/>
          </p:cNvSpPr>
          <p:nvPr>
            <p:ph type="title"/>
          </p:nvPr>
        </p:nvSpPr>
        <p:spPr/>
        <p:txBody>
          <a:bodyPr/>
          <a:lstStyle/>
          <a:p>
            <a:r>
              <a:rPr lang="en-US" dirty="0"/>
              <a:t>Linear model</a:t>
            </a:r>
          </a:p>
        </p:txBody>
      </p:sp>
      <p:sp>
        <p:nvSpPr>
          <p:cNvPr id="3" name="Content Placeholder 2">
            <a:extLst>
              <a:ext uri="{FF2B5EF4-FFF2-40B4-BE49-F238E27FC236}">
                <a16:creationId xmlns:a16="http://schemas.microsoft.com/office/drawing/2014/main" id="{0B61BD72-8CD4-2D39-1F2A-F9DBB44001E2}"/>
              </a:ext>
            </a:extLst>
          </p:cNvPr>
          <p:cNvSpPr>
            <a:spLocks noGrp="1"/>
          </p:cNvSpPr>
          <p:nvPr>
            <p:ph idx="1"/>
          </p:nvPr>
        </p:nvSpPr>
        <p:spPr>
          <a:xfrm>
            <a:off x="838200" y="1810139"/>
            <a:ext cx="10515600" cy="662473"/>
          </a:xfrm>
        </p:spPr>
        <p:txBody>
          <a:bodyPr>
            <a:normAutofit fontScale="92500"/>
          </a:bodyPr>
          <a:lstStyle/>
          <a:p>
            <a:pPr marL="0" indent="0">
              <a:buNone/>
            </a:pPr>
            <a:r>
              <a:rPr lang="en-US" dirty="0"/>
              <a:t>mod_1 = </a:t>
            </a:r>
            <a:r>
              <a:rPr lang="en-US" dirty="0" err="1"/>
              <a:t>lm</a:t>
            </a:r>
            <a:r>
              <a:rPr lang="en-US" dirty="0"/>
              <a:t>(MURDER ~ c(PERP_AGE_GROUP), data = </a:t>
            </a:r>
            <a:r>
              <a:rPr lang="en-US" dirty="0" err="1"/>
              <a:t>df_perp_age_known</a:t>
            </a:r>
            <a:r>
              <a:rPr lang="en-US" dirty="0"/>
              <a:t>)</a:t>
            </a:r>
          </a:p>
        </p:txBody>
      </p:sp>
      <p:pic>
        <p:nvPicPr>
          <p:cNvPr id="5" name="Picture 4">
            <a:extLst>
              <a:ext uri="{FF2B5EF4-FFF2-40B4-BE49-F238E27FC236}">
                <a16:creationId xmlns:a16="http://schemas.microsoft.com/office/drawing/2014/main" id="{782B158A-B9BB-8F2A-F121-3DDF4C5646C0}"/>
              </a:ext>
            </a:extLst>
          </p:cNvPr>
          <p:cNvPicPr>
            <a:picLocks noChangeAspect="1"/>
          </p:cNvPicPr>
          <p:nvPr/>
        </p:nvPicPr>
        <p:blipFill>
          <a:blip r:embed="rId2"/>
          <a:stretch>
            <a:fillRect/>
          </a:stretch>
        </p:blipFill>
        <p:spPr>
          <a:xfrm>
            <a:off x="347417" y="2472612"/>
            <a:ext cx="6607113" cy="3810330"/>
          </a:xfrm>
          <a:prstGeom prst="rect">
            <a:avLst/>
          </a:prstGeom>
        </p:spPr>
      </p:pic>
      <p:pic>
        <p:nvPicPr>
          <p:cNvPr id="7" name="Picture 6">
            <a:extLst>
              <a:ext uri="{FF2B5EF4-FFF2-40B4-BE49-F238E27FC236}">
                <a16:creationId xmlns:a16="http://schemas.microsoft.com/office/drawing/2014/main" id="{A4F7DB26-D258-771E-D539-5DF73B587436}"/>
              </a:ext>
            </a:extLst>
          </p:cNvPr>
          <p:cNvPicPr>
            <a:picLocks noChangeAspect="1"/>
          </p:cNvPicPr>
          <p:nvPr/>
        </p:nvPicPr>
        <p:blipFill>
          <a:blip r:embed="rId3"/>
          <a:stretch>
            <a:fillRect/>
          </a:stretch>
        </p:blipFill>
        <p:spPr>
          <a:xfrm>
            <a:off x="6842296" y="2952713"/>
            <a:ext cx="5349704" cy="3330229"/>
          </a:xfrm>
          <a:prstGeom prst="rect">
            <a:avLst/>
          </a:prstGeom>
        </p:spPr>
      </p:pic>
    </p:spTree>
    <p:extLst>
      <p:ext uri="{BB962C8B-B14F-4D97-AF65-F5344CB8AC3E}">
        <p14:creationId xmlns:p14="http://schemas.microsoft.com/office/powerpoint/2010/main" val="42683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00E3-1FED-B2F4-EEC9-953F7FD534CB}"/>
              </a:ext>
            </a:extLst>
          </p:cNvPr>
          <p:cNvSpPr>
            <a:spLocks noGrp="1"/>
          </p:cNvSpPr>
          <p:nvPr>
            <p:ph type="title"/>
          </p:nvPr>
        </p:nvSpPr>
        <p:spPr/>
        <p:txBody>
          <a:bodyPr/>
          <a:lstStyle/>
          <a:p>
            <a:r>
              <a:rPr lang="en-US" dirty="0"/>
              <a:t>Sources of bias: overview</a:t>
            </a:r>
          </a:p>
        </p:txBody>
      </p:sp>
      <p:sp>
        <p:nvSpPr>
          <p:cNvPr id="3" name="Content Placeholder 2">
            <a:extLst>
              <a:ext uri="{FF2B5EF4-FFF2-40B4-BE49-F238E27FC236}">
                <a16:creationId xmlns:a16="http://schemas.microsoft.com/office/drawing/2014/main" id="{0A24FC06-B173-4B15-BFAD-926F7DBCCDFB}"/>
              </a:ext>
            </a:extLst>
          </p:cNvPr>
          <p:cNvSpPr>
            <a:spLocks noGrp="1"/>
          </p:cNvSpPr>
          <p:nvPr>
            <p:ph idx="1"/>
          </p:nvPr>
        </p:nvSpPr>
        <p:spPr/>
        <p:txBody>
          <a:bodyPr/>
          <a:lstStyle/>
          <a:p>
            <a:r>
              <a:rPr lang="en-US" dirty="0"/>
              <a:t>topic choice</a:t>
            </a:r>
          </a:p>
          <a:p>
            <a:r>
              <a:rPr lang="en-US" dirty="0"/>
              <a:t>questionnaire</a:t>
            </a:r>
          </a:p>
          <a:p>
            <a:pPr lvl="1">
              <a:buFont typeface="Courier New" panose="02070309020205020404" pitchFamily="49" charset="0"/>
              <a:buChar char="o"/>
            </a:pPr>
            <a:r>
              <a:rPr lang="en-US" dirty="0"/>
              <a:t>choice and wording of questions</a:t>
            </a:r>
          </a:p>
          <a:p>
            <a:pPr lvl="1">
              <a:buFont typeface="Courier New" panose="02070309020205020404" pitchFamily="49" charset="0"/>
              <a:buChar char="o"/>
            </a:pPr>
            <a:r>
              <a:rPr lang="en-US" dirty="0"/>
              <a:t>multiple-choice responses provided as options</a:t>
            </a:r>
          </a:p>
          <a:p>
            <a:r>
              <a:rPr lang="en-US" dirty="0"/>
              <a:t>sample that is surveyed</a:t>
            </a:r>
          </a:p>
          <a:p>
            <a:r>
              <a:rPr lang="en-US" dirty="0"/>
              <a:t>handling missing or unknown data</a:t>
            </a:r>
          </a:p>
          <a:p>
            <a:r>
              <a:rPr lang="en-US" dirty="0"/>
              <a:t>analysis of results </a:t>
            </a:r>
          </a:p>
        </p:txBody>
      </p:sp>
    </p:spTree>
    <p:extLst>
      <p:ext uri="{BB962C8B-B14F-4D97-AF65-F5344CB8AC3E}">
        <p14:creationId xmlns:p14="http://schemas.microsoft.com/office/powerpoint/2010/main" val="36848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560C-2551-3FC8-385D-97E549BCF7F9}"/>
              </a:ext>
            </a:extLst>
          </p:cNvPr>
          <p:cNvSpPr>
            <a:spLocks noGrp="1"/>
          </p:cNvSpPr>
          <p:nvPr>
            <p:ph type="title"/>
          </p:nvPr>
        </p:nvSpPr>
        <p:spPr/>
        <p:txBody>
          <a:bodyPr/>
          <a:lstStyle/>
          <a:p>
            <a:r>
              <a:rPr lang="en-US" dirty="0"/>
              <a:t>NYPD shooting data</a:t>
            </a:r>
          </a:p>
        </p:txBody>
      </p:sp>
      <p:sp>
        <p:nvSpPr>
          <p:cNvPr id="3" name="Content Placeholder 2">
            <a:extLst>
              <a:ext uri="{FF2B5EF4-FFF2-40B4-BE49-F238E27FC236}">
                <a16:creationId xmlns:a16="http://schemas.microsoft.com/office/drawing/2014/main" id="{729065EF-267C-EC4B-F797-6A04E5E70B4E}"/>
              </a:ext>
            </a:extLst>
          </p:cNvPr>
          <p:cNvSpPr>
            <a:spLocks noGrp="1"/>
          </p:cNvSpPr>
          <p:nvPr>
            <p:ph idx="1"/>
          </p:nvPr>
        </p:nvSpPr>
        <p:spPr/>
        <p:txBody>
          <a:bodyPr/>
          <a:lstStyle/>
          <a:p>
            <a:r>
              <a:rPr lang="en-US" dirty="0"/>
              <a:t>NYPD shooting data covers shootings in the five boroughs of NY</a:t>
            </a:r>
          </a:p>
          <a:p>
            <a:pPr lvl="1">
              <a:buFont typeface="Courier New" panose="02070309020205020404" pitchFamily="49" charset="0"/>
              <a:buChar char="o"/>
            </a:pPr>
            <a:r>
              <a:rPr lang="en-US" dirty="0"/>
              <a:t>may or may not have resulted in death </a:t>
            </a:r>
          </a:p>
          <a:p>
            <a:pPr lvl="1">
              <a:buFont typeface="Courier New" panose="02070309020205020404" pitchFamily="49" charset="0"/>
              <a:buChar char="o"/>
            </a:pPr>
            <a:r>
              <a:rPr lang="en-US" dirty="0"/>
              <a:t>between the years 2006 and 2020</a:t>
            </a:r>
          </a:p>
          <a:p>
            <a:pPr marL="0" indent="0">
              <a:buNone/>
            </a:pPr>
            <a:endParaRPr lang="en-US" dirty="0"/>
          </a:p>
          <a:p>
            <a:r>
              <a:rPr lang="en-US" dirty="0"/>
              <a:t> Variables: incident key; geographical location; age, gender, and race of perpetrator and victim; time and date of occurrence </a:t>
            </a:r>
          </a:p>
          <a:p>
            <a:pPr marL="0" indent="0">
              <a:buNone/>
            </a:pPr>
            <a:endParaRPr lang="en-US" dirty="0"/>
          </a:p>
          <a:p>
            <a:r>
              <a:rPr lang="en-US" dirty="0"/>
              <a:t>Data source:</a:t>
            </a:r>
          </a:p>
          <a:p>
            <a:pPr marL="0" indent="0">
              <a:buNone/>
            </a:pPr>
            <a:r>
              <a:rPr lang="en-US" sz="2000" dirty="0"/>
              <a:t>https://data.cityofnewyork.us/api/views/833y-fsy8/rows.csv?accessType=DOWNLOAD</a:t>
            </a:r>
          </a:p>
        </p:txBody>
      </p:sp>
    </p:spTree>
    <p:extLst>
      <p:ext uri="{BB962C8B-B14F-4D97-AF65-F5344CB8AC3E}">
        <p14:creationId xmlns:p14="http://schemas.microsoft.com/office/powerpoint/2010/main" val="341635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FBEC-ED77-5AF9-CD53-F1405E66FACD}"/>
              </a:ext>
            </a:extLst>
          </p:cNvPr>
          <p:cNvSpPr>
            <a:spLocks noGrp="1"/>
          </p:cNvSpPr>
          <p:nvPr>
            <p:ph type="title"/>
          </p:nvPr>
        </p:nvSpPr>
        <p:spPr/>
        <p:txBody>
          <a:bodyPr/>
          <a:lstStyle/>
          <a:p>
            <a:r>
              <a:rPr lang="en-US" dirty="0"/>
              <a:t>Sources of bias: in this analysis</a:t>
            </a:r>
          </a:p>
        </p:txBody>
      </p:sp>
      <p:sp>
        <p:nvSpPr>
          <p:cNvPr id="3" name="Content Placeholder 2">
            <a:extLst>
              <a:ext uri="{FF2B5EF4-FFF2-40B4-BE49-F238E27FC236}">
                <a16:creationId xmlns:a16="http://schemas.microsoft.com/office/drawing/2014/main" id="{1E97406E-F798-453F-9124-AA30D1AEFE18}"/>
              </a:ext>
            </a:extLst>
          </p:cNvPr>
          <p:cNvSpPr>
            <a:spLocks noGrp="1"/>
          </p:cNvSpPr>
          <p:nvPr>
            <p:ph idx="1"/>
          </p:nvPr>
        </p:nvSpPr>
        <p:spPr/>
        <p:txBody>
          <a:bodyPr>
            <a:normAutofit/>
          </a:bodyPr>
          <a:lstStyle/>
          <a:p>
            <a:r>
              <a:rPr lang="en-US" dirty="0"/>
              <a:t>data set  was already available online</a:t>
            </a:r>
          </a:p>
          <a:p>
            <a:pPr lvl="1">
              <a:buFont typeface="Courier New" panose="02070309020205020404" pitchFamily="49" charset="0"/>
              <a:buChar char="o"/>
            </a:pPr>
            <a:r>
              <a:rPr lang="en-US" dirty="0"/>
              <a:t> many of these sources of bias are not applicable</a:t>
            </a:r>
          </a:p>
          <a:p>
            <a:r>
              <a:rPr lang="en-US" dirty="0"/>
              <a:t>variables and relationships analyzed and investigated</a:t>
            </a:r>
          </a:p>
          <a:p>
            <a:pPr lvl="1">
              <a:buFont typeface="Courier New" panose="02070309020205020404" pitchFamily="49" charset="0"/>
              <a:buChar char="o"/>
            </a:pPr>
            <a:r>
              <a:rPr lang="en-US" dirty="0"/>
              <a:t> or not investigated - such as race</a:t>
            </a:r>
          </a:p>
          <a:p>
            <a:r>
              <a:rPr lang="en-US" dirty="0"/>
              <a:t>handling missing or unknown data</a:t>
            </a:r>
          </a:p>
          <a:p>
            <a:pPr lvl="1">
              <a:buFont typeface="Courier New" panose="02070309020205020404" pitchFamily="49" charset="0"/>
              <a:buChar char="o"/>
            </a:pPr>
            <a:r>
              <a:rPr lang="en-US" dirty="0"/>
              <a:t> stats: rows were filtered out </a:t>
            </a:r>
          </a:p>
          <a:p>
            <a:pPr lvl="1">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57049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528E-BB23-D137-6693-D946002CE0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3041D7-6122-8423-0841-6FFA46B46D46}"/>
              </a:ext>
            </a:extLst>
          </p:cNvPr>
          <p:cNvSpPr>
            <a:spLocks noGrp="1"/>
          </p:cNvSpPr>
          <p:nvPr>
            <p:ph idx="1"/>
          </p:nvPr>
        </p:nvSpPr>
        <p:spPr/>
        <p:txBody>
          <a:bodyPr/>
          <a:lstStyle/>
          <a:p>
            <a:r>
              <a:rPr lang="en-US" dirty="0"/>
              <a:t>NY shootings plotted for multiple variables </a:t>
            </a:r>
          </a:p>
          <a:p>
            <a:pPr lvl="1">
              <a:buFont typeface="Courier New" panose="02070309020205020404" pitchFamily="49" charset="0"/>
              <a:buChar char="o"/>
            </a:pPr>
            <a:r>
              <a:rPr lang="en-US" dirty="0"/>
              <a:t>borough</a:t>
            </a:r>
          </a:p>
          <a:p>
            <a:pPr lvl="1">
              <a:buFont typeface="Courier New" panose="02070309020205020404" pitchFamily="49" charset="0"/>
              <a:buChar char="o"/>
            </a:pPr>
            <a:r>
              <a:rPr lang="en-US" dirty="0"/>
              <a:t>year, month, day and hour</a:t>
            </a:r>
          </a:p>
          <a:p>
            <a:pPr lvl="1">
              <a:buFont typeface="Courier New" panose="02070309020205020404" pitchFamily="49" charset="0"/>
              <a:buChar char="o"/>
            </a:pPr>
            <a:r>
              <a:rPr lang="en-US" dirty="0"/>
              <a:t> perpetrators' and victims' age groups</a:t>
            </a:r>
          </a:p>
          <a:p>
            <a:pPr marL="457200" lvl="1" indent="0">
              <a:buNone/>
            </a:pPr>
            <a:endParaRPr lang="en-US" dirty="0"/>
          </a:p>
          <a:p>
            <a:r>
              <a:rPr lang="en-US" dirty="0"/>
              <a:t>Join to other data sets - such as population, income, and education</a:t>
            </a:r>
          </a:p>
          <a:p>
            <a:pPr lvl="1">
              <a:buFont typeface="Courier New" panose="02070309020205020404" pitchFamily="49" charset="0"/>
              <a:buChar char="o"/>
            </a:pPr>
            <a:r>
              <a:rPr lang="en-US" dirty="0"/>
              <a:t> determine which predictive variables can foretell shooting rates  </a:t>
            </a:r>
          </a:p>
          <a:p>
            <a:pPr lvl="1">
              <a:buFont typeface="Courier New" panose="02070309020205020404" pitchFamily="49" charset="0"/>
              <a:buChar char="o"/>
            </a:pPr>
            <a:r>
              <a:rPr lang="en-US" dirty="0"/>
              <a:t>facilitate strategies for decreasing the number of shootings</a:t>
            </a:r>
          </a:p>
        </p:txBody>
      </p:sp>
    </p:spTree>
    <p:extLst>
      <p:ext uri="{BB962C8B-B14F-4D97-AF65-F5344CB8AC3E}">
        <p14:creationId xmlns:p14="http://schemas.microsoft.com/office/powerpoint/2010/main" val="321139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7A3B4B-043F-BAEF-5BCE-9782270D4946}"/>
              </a:ext>
            </a:extLst>
          </p:cNvPr>
          <p:cNvSpPr>
            <a:spLocks noGrp="1"/>
          </p:cNvSpPr>
          <p:nvPr>
            <p:ph idx="1"/>
          </p:nvPr>
        </p:nvSpPr>
        <p:spPr/>
        <p:txBody>
          <a:bodyPr/>
          <a:lstStyle/>
          <a:p>
            <a:r>
              <a:rPr lang="en-US" dirty="0"/>
              <a:t>Brooklyn and Bronx have the highest number of shootings</a:t>
            </a:r>
          </a:p>
          <a:p>
            <a:pPr marL="0" indent="0">
              <a:buNone/>
            </a:pPr>
            <a:endParaRPr lang="en-US" dirty="0"/>
          </a:p>
          <a:p>
            <a:r>
              <a:rPr lang="en-US" dirty="0"/>
              <a:t>Shootings decreased between 2006 and 2019, but increased in 2020</a:t>
            </a:r>
          </a:p>
          <a:p>
            <a:pPr marL="0" indent="0">
              <a:buNone/>
            </a:pPr>
            <a:endParaRPr lang="en-US" dirty="0"/>
          </a:p>
          <a:p>
            <a:r>
              <a:rPr lang="en-US" dirty="0"/>
              <a:t>Shootings are more common in May to October, on Saturdays and Sundays and between the hours of 7 pm and 4 am</a:t>
            </a:r>
          </a:p>
          <a:p>
            <a:pPr marL="0" indent="0">
              <a:buNone/>
            </a:pPr>
            <a:endParaRPr lang="en-US" dirty="0"/>
          </a:p>
        </p:txBody>
      </p:sp>
    </p:spTree>
    <p:extLst>
      <p:ext uri="{BB962C8B-B14F-4D97-AF65-F5344CB8AC3E}">
        <p14:creationId xmlns:p14="http://schemas.microsoft.com/office/powerpoint/2010/main" val="2421332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FD4-237A-E469-56AC-2AC0C63024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7A3B4B-043F-BAEF-5BCE-9782270D4946}"/>
              </a:ext>
            </a:extLst>
          </p:cNvPr>
          <p:cNvSpPr>
            <a:spLocks noGrp="1"/>
          </p:cNvSpPr>
          <p:nvPr>
            <p:ph idx="1"/>
          </p:nvPr>
        </p:nvSpPr>
        <p:spPr/>
        <p:txBody>
          <a:bodyPr/>
          <a:lstStyle/>
          <a:p>
            <a:r>
              <a:rPr lang="en-US" dirty="0"/>
              <a:t>Most perpetrators are in the  18-24 and 25-44 age groups</a:t>
            </a:r>
          </a:p>
          <a:p>
            <a:pPr marL="0" indent="0">
              <a:buNone/>
            </a:pPr>
            <a:endParaRPr lang="en-US" dirty="0"/>
          </a:p>
          <a:p>
            <a:r>
              <a:rPr lang="en-US" dirty="0"/>
              <a:t>Most victims are in the  25-44 and 18-24 age groups</a:t>
            </a:r>
          </a:p>
          <a:p>
            <a:pPr marL="0" indent="0">
              <a:buNone/>
            </a:pPr>
            <a:endParaRPr lang="en-US" dirty="0"/>
          </a:p>
          <a:p>
            <a:r>
              <a:rPr lang="en-US" dirty="0"/>
              <a:t>When the perpetrator is in the 25-44 and 44-65 age groups the shooting is more likely to result in murder</a:t>
            </a:r>
          </a:p>
          <a:p>
            <a:endParaRPr lang="en-US" dirty="0"/>
          </a:p>
        </p:txBody>
      </p:sp>
    </p:spTree>
    <p:extLst>
      <p:ext uri="{BB962C8B-B14F-4D97-AF65-F5344CB8AC3E}">
        <p14:creationId xmlns:p14="http://schemas.microsoft.com/office/powerpoint/2010/main" val="361071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97CA-DADE-5132-8331-93C4597F9C94}"/>
              </a:ext>
            </a:extLst>
          </p:cNvPr>
          <p:cNvSpPr>
            <a:spLocks noGrp="1"/>
          </p:cNvSpPr>
          <p:nvPr>
            <p:ph type="title"/>
          </p:nvPr>
        </p:nvSpPr>
        <p:spPr/>
        <p:txBody>
          <a:bodyPr/>
          <a:lstStyle/>
          <a:p>
            <a:r>
              <a:rPr lang="en-US" dirty="0"/>
              <a:t>Information in the data set</a:t>
            </a:r>
          </a:p>
        </p:txBody>
      </p:sp>
      <p:pic>
        <p:nvPicPr>
          <p:cNvPr id="5" name="Picture 4">
            <a:extLst>
              <a:ext uri="{FF2B5EF4-FFF2-40B4-BE49-F238E27FC236}">
                <a16:creationId xmlns:a16="http://schemas.microsoft.com/office/drawing/2014/main" id="{568C191B-DE4E-EF3F-2C6D-67677DC53ABA}"/>
              </a:ext>
            </a:extLst>
          </p:cNvPr>
          <p:cNvPicPr>
            <a:picLocks noChangeAspect="1"/>
          </p:cNvPicPr>
          <p:nvPr/>
        </p:nvPicPr>
        <p:blipFill rotWithShape="1">
          <a:blip r:embed="rId2"/>
          <a:srcRect r="26489"/>
          <a:stretch/>
        </p:blipFill>
        <p:spPr>
          <a:xfrm>
            <a:off x="498908" y="2327182"/>
            <a:ext cx="11693092" cy="1368518"/>
          </a:xfrm>
          <a:prstGeom prst="rect">
            <a:avLst/>
          </a:prstGeom>
        </p:spPr>
      </p:pic>
      <p:pic>
        <p:nvPicPr>
          <p:cNvPr id="7" name="Picture 6">
            <a:extLst>
              <a:ext uri="{FF2B5EF4-FFF2-40B4-BE49-F238E27FC236}">
                <a16:creationId xmlns:a16="http://schemas.microsoft.com/office/drawing/2014/main" id="{62760401-DD78-FE79-8BCC-92F755B8063A}"/>
              </a:ext>
            </a:extLst>
          </p:cNvPr>
          <p:cNvPicPr>
            <a:picLocks noChangeAspect="1"/>
          </p:cNvPicPr>
          <p:nvPr/>
        </p:nvPicPr>
        <p:blipFill>
          <a:blip r:embed="rId3"/>
          <a:stretch>
            <a:fillRect/>
          </a:stretch>
        </p:blipFill>
        <p:spPr>
          <a:xfrm>
            <a:off x="1235978" y="4024220"/>
            <a:ext cx="9448400" cy="1134183"/>
          </a:xfrm>
          <a:prstGeom prst="rect">
            <a:avLst/>
          </a:prstGeom>
        </p:spPr>
      </p:pic>
    </p:spTree>
    <p:extLst>
      <p:ext uri="{BB962C8B-B14F-4D97-AF65-F5344CB8AC3E}">
        <p14:creationId xmlns:p14="http://schemas.microsoft.com/office/powerpoint/2010/main" val="33134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DF1-AFD7-625A-FD1E-47C8B80B3C13}"/>
              </a:ext>
            </a:extLst>
          </p:cNvPr>
          <p:cNvSpPr>
            <a:spLocks noGrp="1"/>
          </p:cNvSpPr>
          <p:nvPr>
            <p:ph type="title"/>
          </p:nvPr>
        </p:nvSpPr>
        <p:spPr/>
        <p:txBody>
          <a:bodyPr/>
          <a:lstStyle/>
          <a:p>
            <a:r>
              <a:rPr lang="en-US" dirty="0"/>
              <a:t>Choose columns to analyze</a:t>
            </a:r>
          </a:p>
        </p:txBody>
      </p:sp>
      <p:sp>
        <p:nvSpPr>
          <p:cNvPr id="4" name="Text Placeholder 3">
            <a:extLst>
              <a:ext uri="{FF2B5EF4-FFF2-40B4-BE49-F238E27FC236}">
                <a16:creationId xmlns:a16="http://schemas.microsoft.com/office/drawing/2014/main" id="{2C00E224-6C5D-63A8-326C-79EDE8152EB8}"/>
              </a:ext>
            </a:extLst>
          </p:cNvPr>
          <p:cNvSpPr>
            <a:spLocks noGrp="1"/>
          </p:cNvSpPr>
          <p:nvPr>
            <p:ph type="body" idx="1"/>
          </p:nvPr>
        </p:nvSpPr>
        <p:spPr>
          <a:xfrm>
            <a:off x="836612" y="1345261"/>
            <a:ext cx="5157787" cy="823912"/>
          </a:xfrm>
        </p:spPr>
        <p:txBody>
          <a:bodyPr/>
          <a:lstStyle/>
          <a:p>
            <a:r>
              <a:rPr lang="en-US" dirty="0"/>
              <a:t>Deleted columns</a:t>
            </a:r>
          </a:p>
        </p:txBody>
      </p:sp>
      <p:sp>
        <p:nvSpPr>
          <p:cNvPr id="3" name="Content Placeholder 2">
            <a:extLst>
              <a:ext uri="{FF2B5EF4-FFF2-40B4-BE49-F238E27FC236}">
                <a16:creationId xmlns:a16="http://schemas.microsoft.com/office/drawing/2014/main" id="{DA44B64B-785E-DCDF-5ECC-1B9BB59733F1}"/>
              </a:ext>
            </a:extLst>
          </p:cNvPr>
          <p:cNvSpPr>
            <a:spLocks noGrp="1"/>
          </p:cNvSpPr>
          <p:nvPr>
            <p:ph sz="half" idx="2"/>
          </p:nvPr>
        </p:nvSpPr>
        <p:spPr>
          <a:xfrm>
            <a:off x="836613" y="2169173"/>
            <a:ext cx="2643706" cy="3684588"/>
          </a:xfrm>
        </p:spPr>
        <p:txBody>
          <a:bodyPr>
            <a:normAutofit/>
          </a:bodyPr>
          <a:lstStyle/>
          <a:p>
            <a:r>
              <a:rPr lang="fr-FR" sz="1800" dirty="0"/>
              <a:t>JURISDICTION_CODE</a:t>
            </a:r>
          </a:p>
          <a:p>
            <a:r>
              <a:rPr lang="fr-FR" sz="1800" dirty="0"/>
              <a:t>LOCATION_DESC</a:t>
            </a:r>
          </a:p>
          <a:p>
            <a:r>
              <a:rPr lang="fr-FR" sz="1800" dirty="0"/>
              <a:t>Latitude</a:t>
            </a:r>
          </a:p>
          <a:p>
            <a:r>
              <a:rPr lang="fr-FR" sz="1800" dirty="0"/>
              <a:t>Longitude</a:t>
            </a:r>
          </a:p>
          <a:p>
            <a:r>
              <a:rPr lang="fr-FR" sz="1800" dirty="0" err="1"/>
              <a:t>Lon_Lat</a:t>
            </a:r>
            <a:endParaRPr lang="fr-FR" sz="1800" dirty="0"/>
          </a:p>
          <a:p>
            <a:endParaRPr lang="fr-FR" sz="1800" dirty="0"/>
          </a:p>
          <a:p>
            <a:r>
              <a:rPr lang="fr-FR" sz="1800" dirty="0"/>
              <a:t>PERP_RACE</a:t>
            </a:r>
          </a:p>
          <a:p>
            <a:r>
              <a:rPr lang="fr-FR" sz="1800" dirty="0"/>
              <a:t>VIC_RACE</a:t>
            </a:r>
          </a:p>
          <a:p>
            <a:endParaRPr lang="en-US" sz="1800" dirty="0"/>
          </a:p>
        </p:txBody>
      </p:sp>
      <p:sp>
        <p:nvSpPr>
          <p:cNvPr id="5" name="Text Placeholder 4">
            <a:extLst>
              <a:ext uri="{FF2B5EF4-FFF2-40B4-BE49-F238E27FC236}">
                <a16:creationId xmlns:a16="http://schemas.microsoft.com/office/drawing/2014/main" id="{AAE37DBE-C854-EDC0-F44D-F39C31B652A6}"/>
              </a:ext>
            </a:extLst>
          </p:cNvPr>
          <p:cNvSpPr>
            <a:spLocks noGrp="1"/>
          </p:cNvSpPr>
          <p:nvPr>
            <p:ph type="body" sz="quarter" idx="3"/>
          </p:nvPr>
        </p:nvSpPr>
        <p:spPr>
          <a:xfrm>
            <a:off x="6169024" y="1345261"/>
            <a:ext cx="5183188" cy="823912"/>
          </a:xfrm>
        </p:spPr>
        <p:txBody>
          <a:bodyPr/>
          <a:lstStyle/>
          <a:p>
            <a:r>
              <a:rPr lang="en-US" dirty="0"/>
              <a:t>Selected columns</a:t>
            </a:r>
          </a:p>
        </p:txBody>
      </p:sp>
      <p:sp>
        <p:nvSpPr>
          <p:cNvPr id="6" name="Content Placeholder 5">
            <a:extLst>
              <a:ext uri="{FF2B5EF4-FFF2-40B4-BE49-F238E27FC236}">
                <a16:creationId xmlns:a16="http://schemas.microsoft.com/office/drawing/2014/main" id="{CBDDE735-ADA6-401E-02CD-05B4707B663B}"/>
              </a:ext>
            </a:extLst>
          </p:cNvPr>
          <p:cNvSpPr>
            <a:spLocks noGrp="1"/>
          </p:cNvSpPr>
          <p:nvPr>
            <p:ph sz="quarter" idx="4"/>
          </p:nvPr>
        </p:nvSpPr>
        <p:spPr>
          <a:xfrm>
            <a:off x="4492757" y="2182585"/>
            <a:ext cx="2643706" cy="3684588"/>
          </a:xfrm>
        </p:spPr>
        <p:txBody>
          <a:bodyPr>
            <a:normAutofit/>
          </a:bodyPr>
          <a:lstStyle/>
          <a:p>
            <a:r>
              <a:rPr lang="en-US" sz="1800" dirty="0"/>
              <a:t>INCIDENT_KEY          </a:t>
            </a:r>
          </a:p>
          <a:p>
            <a:r>
              <a:rPr lang="en-US" sz="1800" dirty="0"/>
              <a:t>OCCUR_DATE             </a:t>
            </a:r>
          </a:p>
          <a:p>
            <a:r>
              <a:rPr lang="en-US" sz="1800" dirty="0"/>
              <a:t>OCCUR_TIME </a:t>
            </a:r>
          </a:p>
          <a:p>
            <a:pPr marL="0" indent="0">
              <a:buNone/>
            </a:pPr>
            <a:r>
              <a:rPr lang="en-US" sz="1800" dirty="0"/>
              <a:t>           </a:t>
            </a:r>
          </a:p>
          <a:p>
            <a:r>
              <a:rPr lang="en-US" sz="1800" dirty="0"/>
              <a:t> BORO  </a:t>
            </a:r>
          </a:p>
          <a:p>
            <a:r>
              <a:rPr lang="fr-FR" sz="1800" dirty="0"/>
              <a:t>PRECINCT</a:t>
            </a:r>
            <a:r>
              <a:rPr lang="en-US" sz="1800" dirty="0"/>
              <a:t>    </a:t>
            </a:r>
          </a:p>
          <a:p>
            <a:r>
              <a:rPr lang="en-US" sz="1800" dirty="0"/>
              <a:t>X_ COORD_CD</a:t>
            </a:r>
          </a:p>
          <a:p>
            <a:r>
              <a:rPr lang="en-US" sz="1800" dirty="0"/>
              <a:t>Y_COORD_CD            </a:t>
            </a:r>
          </a:p>
        </p:txBody>
      </p:sp>
      <p:sp>
        <p:nvSpPr>
          <p:cNvPr id="7" name="Content Placeholder 5">
            <a:extLst>
              <a:ext uri="{FF2B5EF4-FFF2-40B4-BE49-F238E27FC236}">
                <a16:creationId xmlns:a16="http://schemas.microsoft.com/office/drawing/2014/main" id="{4B37E9DE-C9C1-0E39-2DA6-CA59E5A6B9D4}"/>
              </a:ext>
            </a:extLst>
          </p:cNvPr>
          <p:cNvSpPr txBox="1">
            <a:spLocks/>
          </p:cNvSpPr>
          <p:nvPr/>
        </p:nvSpPr>
        <p:spPr>
          <a:xfrm>
            <a:off x="7735062" y="2164313"/>
            <a:ext cx="342435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STATISTICAL_MURDER_FLAG</a:t>
            </a:r>
          </a:p>
          <a:p>
            <a:r>
              <a:rPr lang="en-US" sz="1800" dirty="0"/>
              <a:t>PERP_AGE_GROUP        </a:t>
            </a:r>
          </a:p>
          <a:p>
            <a:r>
              <a:rPr lang="en-US" sz="1800" dirty="0"/>
              <a:t>PERP_SEX             </a:t>
            </a:r>
          </a:p>
          <a:p>
            <a:r>
              <a:rPr lang="en-US" sz="1800" dirty="0"/>
              <a:t>VIC_AGE_GROUP          </a:t>
            </a:r>
          </a:p>
          <a:p>
            <a:r>
              <a:rPr lang="en-US" sz="1800" dirty="0"/>
              <a:t>VIC_SEX</a:t>
            </a:r>
          </a:p>
        </p:txBody>
      </p:sp>
    </p:spTree>
    <p:extLst>
      <p:ext uri="{BB962C8B-B14F-4D97-AF65-F5344CB8AC3E}">
        <p14:creationId xmlns:p14="http://schemas.microsoft.com/office/powerpoint/2010/main" val="42262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6FCD1B-7206-4EAE-3C76-9BB92E5B44A1}"/>
              </a:ext>
            </a:extLst>
          </p:cNvPr>
          <p:cNvSpPr>
            <a:spLocks noGrp="1"/>
          </p:cNvSpPr>
          <p:nvPr>
            <p:ph type="title"/>
          </p:nvPr>
        </p:nvSpPr>
        <p:spPr/>
        <p:txBody>
          <a:bodyPr/>
          <a:lstStyle/>
          <a:p>
            <a:r>
              <a:rPr lang="en-US" dirty="0"/>
              <a:t>Tidy the values in the columns</a:t>
            </a:r>
          </a:p>
        </p:txBody>
      </p:sp>
      <p:sp>
        <p:nvSpPr>
          <p:cNvPr id="8" name="Content Placeholder 7">
            <a:extLst>
              <a:ext uri="{FF2B5EF4-FFF2-40B4-BE49-F238E27FC236}">
                <a16:creationId xmlns:a16="http://schemas.microsoft.com/office/drawing/2014/main" id="{3A76BA3D-D945-2F89-CA60-57A7A64D2DD9}"/>
              </a:ext>
            </a:extLst>
          </p:cNvPr>
          <p:cNvSpPr>
            <a:spLocks noGrp="1"/>
          </p:cNvSpPr>
          <p:nvPr>
            <p:ph idx="1"/>
          </p:nvPr>
        </p:nvSpPr>
        <p:spPr>
          <a:xfrm>
            <a:off x="236167" y="1556840"/>
            <a:ext cx="6486939" cy="4351338"/>
          </a:xfrm>
        </p:spPr>
        <p:txBody>
          <a:bodyPr>
            <a:normAutofit fontScale="92500" lnSpcReduction="20000"/>
          </a:bodyPr>
          <a:lstStyle/>
          <a:p>
            <a:r>
              <a:rPr lang="en-US" dirty="0"/>
              <a:t>Change the values in the columns so that they are of the correct type</a:t>
            </a:r>
          </a:p>
          <a:p>
            <a:pPr lvl="1">
              <a:buFont typeface="Courier New" panose="02070309020205020404" pitchFamily="49" charset="0"/>
              <a:buChar char="o"/>
            </a:pPr>
            <a:r>
              <a:rPr lang="en-US" dirty="0"/>
              <a:t>date should be recognized as a date and not a sequence of characters</a:t>
            </a:r>
          </a:p>
          <a:p>
            <a:pPr lvl="1">
              <a:buFont typeface="Courier New" panose="02070309020205020404" pitchFamily="49" charset="0"/>
              <a:buChar char="o"/>
            </a:pPr>
            <a:r>
              <a:rPr lang="en-US" dirty="0"/>
              <a:t>Incident key, age groups, &amp; boroughs should be factors</a:t>
            </a:r>
          </a:p>
          <a:p>
            <a:pPr marL="457200" lvl="1" indent="0">
              <a:buNone/>
            </a:pPr>
            <a:endParaRPr lang="en-US" dirty="0"/>
          </a:p>
          <a:p>
            <a:r>
              <a:rPr lang="en-US" dirty="0"/>
              <a:t>Rename columns</a:t>
            </a:r>
          </a:p>
          <a:p>
            <a:pPr lvl="1">
              <a:buFont typeface="Courier New" panose="02070309020205020404" pitchFamily="49" charset="0"/>
              <a:buChar char="o"/>
            </a:pPr>
            <a:r>
              <a:rPr lang="en-US" dirty="0"/>
              <a:t> ‘STATISTICAL_MURDER_FLAG’ renamed to ‘MURDER’</a:t>
            </a:r>
          </a:p>
          <a:p>
            <a:pPr marL="457200" lvl="1" indent="0">
              <a:buNone/>
            </a:pPr>
            <a:endParaRPr lang="en-US" dirty="0"/>
          </a:p>
          <a:p>
            <a:r>
              <a:rPr lang="en-US" dirty="0"/>
              <a:t>Add new columns with additional values</a:t>
            </a:r>
          </a:p>
          <a:p>
            <a:pPr lvl="1">
              <a:buFont typeface="Courier New" panose="02070309020205020404" pitchFamily="49" charset="0"/>
              <a:buChar char="o"/>
            </a:pPr>
            <a:r>
              <a:rPr lang="en-US" dirty="0"/>
              <a:t>add a new column for ‘year’, ‘month’, ‘day’, and ‘hour’</a:t>
            </a:r>
          </a:p>
          <a:p>
            <a:pPr marL="457200" lvl="1" indent="0">
              <a:buNone/>
            </a:pPr>
            <a:endParaRPr lang="en-US" dirty="0"/>
          </a:p>
          <a:p>
            <a:pPr lvl="1"/>
            <a:endParaRPr lang="en-US" dirty="0"/>
          </a:p>
          <a:p>
            <a:pPr marL="457200" lvl="1" indent="0">
              <a:buNone/>
            </a:pPr>
            <a:endParaRPr lang="en-US" dirty="0"/>
          </a:p>
          <a:p>
            <a:endParaRPr lang="en-US" dirty="0"/>
          </a:p>
          <a:p>
            <a:pPr lvl="1"/>
            <a:endParaRPr lang="en-US" dirty="0"/>
          </a:p>
          <a:p>
            <a:pPr lvl="1"/>
            <a:endParaRPr lang="en-US" dirty="0"/>
          </a:p>
        </p:txBody>
      </p:sp>
      <p:pic>
        <p:nvPicPr>
          <p:cNvPr id="3" name="Picture 2">
            <a:extLst>
              <a:ext uri="{FF2B5EF4-FFF2-40B4-BE49-F238E27FC236}">
                <a16:creationId xmlns:a16="http://schemas.microsoft.com/office/drawing/2014/main" id="{F1E2347E-A824-A365-46AD-86B7CDEC7AC4}"/>
              </a:ext>
            </a:extLst>
          </p:cNvPr>
          <p:cNvPicPr>
            <a:picLocks noChangeAspect="1"/>
          </p:cNvPicPr>
          <p:nvPr/>
        </p:nvPicPr>
        <p:blipFill>
          <a:blip r:embed="rId2"/>
          <a:stretch>
            <a:fillRect/>
          </a:stretch>
        </p:blipFill>
        <p:spPr>
          <a:xfrm>
            <a:off x="6723106" y="4892970"/>
            <a:ext cx="4770533" cy="624894"/>
          </a:xfrm>
          <a:prstGeom prst="rect">
            <a:avLst/>
          </a:prstGeom>
        </p:spPr>
      </p:pic>
      <p:pic>
        <p:nvPicPr>
          <p:cNvPr id="4" name="Picture 3">
            <a:extLst>
              <a:ext uri="{FF2B5EF4-FFF2-40B4-BE49-F238E27FC236}">
                <a16:creationId xmlns:a16="http://schemas.microsoft.com/office/drawing/2014/main" id="{B3DBF458-F1DC-3FF2-FE82-E03B010361BE}"/>
              </a:ext>
            </a:extLst>
          </p:cNvPr>
          <p:cNvPicPr>
            <a:picLocks noChangeAspect="1"/>
          </p:cNvPicPr>
          <p:nvPr/>
        </p:nvPicPr>
        <p:blipFill>
          <a:blip r:embed="rId3"/>
          <a:stretch>
            <a:fillRect/>
          </a:stretch>
        </p:blipFill>
        <p:spPr>
          <a:xfrm>
            <a:off x="6723106" y="2345268"/>
            <a:ext cx="5372566" cy="2103302"/>
          </a:xfrm>
          <a:prstGeom prst="rect">
            <a:avLst/>
          </a:prstGeom>
        </p:spPr>
      </p:pic>
      <p:pic>
        <p:nvPicPr>
          <p:cNvPr id="11" name="Picture 10">
            <a:extLst>
              <a:ext uri="{FF2B5EF4-FFF2-40B4-BE49-F238E27FC236}">
                <a16:creationId xmlns:a16="http://schemas.microsoft.com/office/drawing/2014/main" id="{0413828F-CB18-A4C5-C24D-A8E9393D8FA3}"/>
              </a:ext>
            </a:extLst>
          </p:cNvPr>
          <p:cNvPicPr>
            <a:picLocks noChangeAspect="1"/>
          </p:cNvPicPr>
          <p:nvPr/>
        </p:nvPicPr>
        <p:blipFill>
          <a:blip r:embed="rId4"/>
          <a:stretch>
            <a:fillRect/>
          </a:stretch>
        </p:blipFill>
        <p:spPr>
          <a:xfrm>
            <a:off x="6723106" y="1340136"/>
            <a:ext cx="4968671" cy="701101"/>
          </a:xfrm>
          <a:prstGeom prst="rect">
            <a:avLst/>
          </a:prstGeom>
        </p:spPr>
      </p:pic>
    </p:spTree>
    <p:extLst>
      <p:ext uri="{BB962C8B-B14F-4D97-AF65-F5344CB8AC3E}">
        <p14:creationId xmlns:p14="http://schemas.microsoft.com/office/powerpoint/2010/main" val="323067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77E-A597-911A-73DF-D6D22F0028ED}"/>
              </a:ext>
            </a:extLst>
          </p:cNvPr>
          <p:cNvSpPr>
            <a:spLocks noGrp="1"/>
          </p:cNvSpPr>
          <p:nvPr>
            <p:ph type="title"/>
          </p:nvPr>
        </p:nvSpPr>
        <p:spPr/>
        <p:txBody>
          <a:bodyPr/>
          <a:lstStyle/>
          <a:p>
            <a:r>
              <a:rPr lang="en-US" dirty="0"/>
              <a:t>Tidy data set</a:t>
            </a:r>
          </a:p>
        </p:txBody>
      </p:sp>
      <p:pic>
        <p:nvPicPr>
          <p:cNvPr id="9" name="Picture 8">
            <a:extLst>
              <a:ext uri="{FF2B5EF4-FFF2-40B4-BE49-F238E27FC236}">
                <a16:creationId xmlns:a16="http://schemas.microsoft.com/office/drawing/2014/main" id="{8D1C2765-687A-8EAF-6FFD-64C85AB613E2}"/>
              </a:ext>
            </a:extLst>
          </p:cNvPr>
          <p:cNvPicPr>
            <a:picLocks noChangeAspect="1"/>
          </p:cNvPicPr>
          <p:nvPr/>
        </p:nvPicPr>
        <p:blipFill>
          <a:blip r:embed="rId2"/>
          <a:stretch>
            <a:fillRect/>
          </a:stretch>
        </p:blipFill>
        <p:spPr>
          <a:xfrm>
            <a:off x="799641" y="1954402"/>
            <a:ext cx="10592718" cy="2949196"/>
          </a:xfrm>
          <a:prstGeom prst="rect">
            <a:avLst/>
          </a:prstGeom>
        </p:spPr>
      </p:pic>
    </p:spTree>
    <p:extLst>
      <p:ext uri="{BB962C8B-B14F-4D97-AF65-F5344CB8AC3E}">
        <p14:creationId xmlns:p14="http://schemas.microsoft.com/office/powerpoint/2010/main" val="30565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0FD1-A886-BE41-DBA1-745096F34CF0}"/>
              </a:ext>
            </a:extLst>
          </p:cNvPr>
          <p:cNvSpPr>
            <a:spLocks noGrp="1"/>
          </p:cNvSpPr>
          <p:nvPr>
            <p:ph type="title"/>
          </p:nvPr>
        </p:nvSpPr>
        <p:spPr/>
        <p:txBody>
          <a:bodyPr/>
          <a:lstStyle/>
          <a:p>
            <a:r>
              <a:rPr lang="en-US" dirty="0"/>
              <a:t>Summary</a:t>
            </a:r>
          </a:p>
        </p:txBody>
      </p:sp>
      <p:pic>
        <p:nvPicPr>
          <p:cNvPr id="5" name="Picture 4">
            <a:extLst>
              <a:ext uri="{FF2B5EF4-FFF2-40B4-BE49-F238E27FC236}">
                <a16:creationId xmlns:a16="http://schemas.microsoft.com/office/drawing/2014/main" id="{389AE37C-44A3-12BF-B614-31F15A841A12}"/>
              </a:ext>
            </a:extLst>
          </p:cNvPr>
          <p:cNvPicPr>
            <a:picLocks noChangeAspect="1"/>
          </p:cNvPicPr>
          <p:nvPr/>
        </p:nvPicPr>
        <p:blipFill>
          <a:blip r:embed="rId2"/>
          <a:stretch>
            <a:fillRect/>
          </a:stretch>
        </p:blipFill>
        <p:spPr>
          <a:xfrm>
            <a:off x="1058737" y="1409497"/>
            <a:ext cx="10226926" cy="4686706"/>
          </a:xfrm>
          <a:prstGeom prst="rect">
            <a:avLst/>
          </a:prstGeom>
        </p:spPr>
      </p:pic>
      <p:sp>
        <p:nvSpPr>
          <p:cNvPr id="6" name="Rectangle: Rounded Corners 5">
            <a:extLst>
              <a:ext uri="{FF2B5EF4-FFF2-40B4-BE49-F238E27FC236}">
                <a16:creationId xmlns:a16="http://schemas.microsoft.com/office/drawing/2014/main" id="{E6027BFF-62E3-1E09-E97E-CC63A5252250}"/>
              </a:ext>
            </a:extLst>
          </p:cNvPr>
          <p:cNvSpPr/>
          <p:nvPr/>
        </p:nvSpPr>
        <p:spPr>
          <a:xfrm>
            <a:off x="1162050" y="5753100"/>
            <a:ext cx="1371600" cy="2571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CA2382E-6F12-F7AD-09A7-E5A0207B0F4C}"/>
              </a:ext>
            </a:extLst>
          </p:cNvPr>
          <p:cNvSpPr/>
          <p:nvPr/>
        </p:nvSpPr>
        <p:spPr>
          <a:xfrm>
            <a:off x="8296275" y="3228974"/>
            <a:ext cx="1371600" cy="145732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8E0B248-FF87-8EFE-A6BD-EDA014F03DCE}"/>
              </a:ext>
            </a:extLst>
          </p:cNvPr>
          <p:cNvSpPr/>
          <p:nvPr/>
        </p:nvSpPr>
        <p:spPr>
          <a:xfrm>
            <a:off x="9761663" y="3228974"/>
            <a:ext cx="877762" cy="895351"/>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847C5D0-FED3-49FC-1348-F497659260E7}"/>
              </a:ext>
            </a:extLst>
          </p:cNvPr>
          <p:cNvSpPr/>
          <p:nvPr/>
        </p:nvSpPr>
        <p:spPr>
          <a:xfrm>
            <a:off x="2676525" y="5191328"/>
            <a:ext cx="819150" cy="190297"/>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FA89399-299C-3F2D-966C-2A050FB2E886}"/>
              </a:ext>
            </a:extLst>
          </p:cNvPr>
          <p:cNvSpPr txBox="1"/>
          <p:nvPr/>
        </p:nvSpPr>
        <p:spPr>
          <a:xfrm>
            <a:off x="1162050" y="6268826"/>
            <a:ext cx="10226926" cy="369332"/>
          </a:xfrm>
          <a:prstGeom prst="rect">
            <a:avLst/>
          </a:prstGeom>
          <a:noFill/>
        </p:spPr>
        <p:txBody>
          <a:bodyPr wrap="square" rtlCol="0">
            <a:spAutoFit/>
          </a:bodyPr>
          <a:lstStyle/>
          <a:p>
            <a:r>
              <a:rPr lang="en-US" dirty="0">
                <a:solidFill>
                  <a:srgbClr val="0070C0"/>
                </a:solidFill>
              </a:rPr>
              <a:t>UNKNOWN, U, empty: we will deal with these when analyzing the values in each individual column</a:t>
            </a:r>
          </a:p>
        </p:txBody>
      </p:sp>
    </p:spTree>
    <p:extLst>
      <p:ext uri="{BB962C8B-B14F-4D97-AF65-F5344CB8AC3E}">
        <p14:creationId xmlns:p14="http://schemas.microsoft.com/office/powerpoint/2010/main" val="153664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35B7-6751-47A5-8DFB-E32A71FBCD35}"/>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9B033DB1-7325-A85C-AD83-56BA0292E948}"/>
              </a:ext>
            </a:extLst>
          </p:cNvPr>
          <p:cNvPicPr>
            <a:picLocks noGrp="1" noChangeAspect="1"/>
          </p:cNvPicPr>
          <p:nvPr>
            <p:ph idx="1"/>
          </p:nvPr>
        </p:nvPicPr>
        <p:blipFill>
          <a:blip r:embed="rId2"/>
          <a:stretch>
            <a:fillRect/>
          </a:stretch>
        </p:blipFill>
        <p:spPr>
          <a:xfrm>
            <a:off x="1348443" y="1825625"/>
            <a:ext cx="9495114" cy="4351338"/>
          </a:xfrm>
          <a:prstGeom prst="rect">
            <a:avLst/>
          </a:prstGeom>
        </p:spPr>
      </p:pic>
      <p:sp>
        <p:nvSpPr>
          <p:cNvPr id="9" name="Rectangle: Rounded Corners 8">
            <a:extLst>
              <a:ext uri="{FF2B5EF4-FFF2-40B4-BE49-F238E27FC236}">
                <a16:creationId xmlns:a16="http://schemas.microsoft.com/office/drawing/2014/main" id="{354EE84D-2C4A-EAB9-E003-AC9EA25A167D}"/>
              </a:ext>
            </a:extLst>
          </p:cNvPr>
          <p:cNvSpPr/>
          <p:nvPr/>
        </p:nvSpPr>
        <p:spPr>
          <a:xfrm>
            <a:off x="4724399" y="3705224"/>
            <a:ext cx="1781175" cy="23812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9463AF2-EFD6-7637-02FE-D1790E99ED3C}"/>
              </a:ext>
            </a:extLst>
          </p:cNvPr>
          <p:cNvSpPr/>
          <p:nvPr/>
        </p:nvSpPr>
        <p:spPr>
          <a:xfrm>
            <a:off x="6549391" y="3570287"/>
            <a:ext cx="1421130"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648BD5E-BDD4-5440-B547-003C608DCC38}"/>
              </a:ext>
            </a:extLst>
          </p:cNvPr>
          <p:cNvSpPr/>
          <p:nvPr/>
        </p:nvSpPr>
        <p:spPr>
          <a:xfrm>
            <a:off x="8014338" y="3709351"/>
            <a:ext cx="1282062"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4614022-5BC7-E9C4-EC66-C5CE15413727}"/>
              </a:ext>
            </a:extLst>
          </p:cNvPr>
          <p:cNvSpPr/>
          <p:nvPr/>
        </p:nvSpPr>
        <p:spPr>
          <a:xfrm>
            <a:off x="9458328" y="3882232"/>
            <a:ext cx="721992"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D3352A2-6EA7-642F-2D95-D7AE49F5AE47}"/>
              </a:ext>
            </a:extLst>
          </p:cNvPr>
          <p:cNvSpPr/>
          <p:nvPr/>
        </p:nvSpPr>
        <p:spPr>
          <a:xfrm>
            <a:off x="1436754" y="5282119"/>
            <a:ext cx="1282062"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4D6D851-0E0A-37D0-8DD7-76172E2D4CD0}"/>
              </a:ext>
            </a:extLst>
          </p:cNvPr>
          <p:cNvSpPr/>
          <p:nvPr/>
        </p:nvSpPr>
        <p:spPr>
          <a:xfrm>
            <a:off x="2869314" y="5146863"/>
            <a:ext cx="745614"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C1A4176-6243-A2EF-8D5B-2FEE7854E6B6}"/>
              </a:ext>
            </a:extLst>
          </p:cNvPr>
          <p:cNvSpPr/>
          <p:nvPr/>
        </p:nvSpPr>
        <p:spPr>
          <a:xfrm>
            <a:off x="6941442" y="5143749"/>
            <a:ext cx="1282062"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43B379B6-FEDF-7777-9125-2E09AB368B61}"/>
              </a:ext>
            </a:extLst>
          </p:cNvPr>
          <p:cNvSpPr/>
          <p:nvPr/>
        </p:nvSpPr>
        <p:spPr>
          <a:xfrm>
            <a:off x="6404994" y="2115887"/>
            <a:ext cx="1282062" cy="238124"/>
          </a:xfrm>
          <a:prstGeom prst="roundRect">
            <a:avLst>
              <a:gd name="adj" fmla="val 24667"/>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43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091C-36C7-0ACE-3C95-9ECF5687D23B}"/>
              </a:ext>
            </a:extLst>
          </p:cNvPr>
          <p:cNvSpPr>
            <a:spLocks noGrp="1"/>
          </p:cNvSpPr>
          <p:nvPr>
            <p:ph type="title"/>
          </p:nvPr>
        </p:nvSpPr>
        <p:spPr/>
        <p:txBody>
          <a:bodyPr/>
          <a:lstStyle/>
          <a:p>
            <a:r>
              <a:rPr lang="en-US" dirty="0"/>
              <a:t>Explore and visualize the data</a:t>
            </a:r>
          </a:p>
        </p:txBody>
      </p:sp>
      <p:sp>
        <p:nvSpPr>
          <p:cNvPr id="3" name="Content Placeholder 2">
            <a:extLst>
              <a:ext uri="{FF2B5EF4-FFF2-40B4-BE49-F238E27FC236}">
                <a16:creationId xmlns:a16="http://schemas.microsoft.com/office/drawing/2014/main" id="{3F0E4C2E-A58C-47BC-961C-0D16D4BBF70E}"/>
              </a:ext>
            </a:extLst>
          </p:cNvPr>
          <p:cNvSpPr>
            <a:spLocks noGrp="1"/>
          </p:cNvSpPr>
          <p:nvPr>
            <p:ph idx="1"/>
          </p:nvPr>
        </p:nvSpPr>
        <p:spPr/>
        <p:txBody>
          <a:bodyPr/>
          <a:lstStyle/>
          <a:p>
            <a:r>
              <a:rPr lang="en-US" dirty="0"/>
              <a:t>Draw graphs to explore the relationships between the collected data points (that is, the variables)</a:t>
            </a:r>
          </a:p>
          <a:p>
            <a:pPr marL="0" indent="0">
              <a:buNone/>
            </a:pPr>
            <a:endParaRPr lang="en-US" dirty="0"/>
          </a:p>
          <a:p>
            <a:pPr marL="514350" indent="-514350">
              <a:buFont typeface="+mj-lt"/>
              <a:buAutoNum type="alphaUcPeriod"/>
            </a:pPr>
            <a:r>
              <a:rPr lang="en-US" dirty="0"/>
              <a:t>Location: X and Y coordinates and boroughs</a:t>
            </a:r>
          </a:p>
          <a:p>
            <a:pPr lvl="1"/>
            <a:r>
              <a:rPr lang="en-US" dirty="0"/>
              <a:t>precincts in Brooklyn</a:t>
            </a:r>
          </a:p>
          <a:p>
            <a:pPr marL="514350" indent="-514350">
              <a:buFont typeface="+mj-lt"/>
              <a:buAutoNum type="alphaUcPeriod"/>
            </a:pPr>
            <a:r>
              <a:rPr lang="en-US" dirty="0"/>
              <a:t>Time of occurrence</a:t>
            </a:r>
          </a:p>
          <a:p>
            <a:pPr lvl="1"/>
            <a:r>
              <a:rPr lang="en-US" dirty="0"/>
              <a:t>year, month, day of the week, and hour of the day</a:t>
            </a:r>
          </a:p>
          <a:p>
            <a:pPr marL="514350" indent="-514350">
              <a:buFont typeface="+mj-lt"/>
              <a:buAutoNum type="alphaUcPeriod"/>
            </a:pPr>
            <a:r>
              <a:rPr lang="en-US" dirty="0"/>
              <a:t>Victim and perpetrator age groups</a:t>
            </a:r>
          </a:p>
          <a:p>
            <a:pPr marL="0" indent="0">
              <a:buNone/>
            </a:pPr>
            <a:endParaRPr lang="en-US"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9610E039-D404-9657-9C96-5558E2801F7B}"/>
                  </a:ext>
                </a:extLst>
              </p:cNvPr>
              <p:cNvGraphicFramePr>
                <a:graphicFrameLocks noChangeAspect="1"/>
              </p:cNvGraphicFramePr>
              <p:nvPr>
                <p:extLst>
                  <p:ext uri="{D42A27DB-BD31-4B8C-83A1-F6EECF244321}">
                    <p14:modId xmlns:p14="http://schemas.microsoft.com/office/powerpoint/2010/main" val="1204698765"/>
                  </p:ext>
                </p:extLst>
              </p:nvPr>
            </p:nvGraphicFramePr>
            <p:xfrm>
              <a:off x="-1295400" y="5857875"/>
              <a:ext cx="3048000" cy="1714500"/>
            </p:xfrm>
            <a:graphic>
              <a:graphicData uri="http://schemas.microsoft.com/office/powerpoint/2016/slidezoom">
                <pslz:sldZm>
                  <pslz:sldZmObj sldId="264" cId="3337546019">
                    <pslz:zmPr id="{E110714C-EF6F-43F6-8AA0-9814DF31B881}"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9610E039-D404-9657-9C96-5558E2801F7B}"/>
                  </a:ext>
                </a:extLst>
              </p:cNvPr>
              <p:cNvPicPr>
                <a:picLocks noGrp="1" noRot="1" noChangeAspect="1" noMove="1" noResize="1" noEditPoints="1" noAdjustHandles="1" noChangeArrowheads="1" noChangeShapeType="1"/>
              </p:cNvPicPr>
              <p:nvPr/>
            </p:nvPicPr>
            <p:blipFill>
              <a:blip r:embed="rId4"/>
              <a:stretch>
                <a:fillRect/>
              </a:stretch>
            </p:blipFill>
            <p:spPr>
              <a:xfrm>
                <a:off x="-1295400" y="585787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85783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820</Words>
  <Application>Microsoft Office PowerPoint</Application>
  <PresentationFormat>Widescreen</PresentationFormat>
  <Paragraphs>112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NYPD Shootings </vt:lpstr>
      <vt:lpstr>NYPD shooting data</vt:lpstr>
      <vt:lpstr>Information in the data set</vt:lpstr>
      <vt:lpstr>Choose columns to analyze</vt:lpstr>
      <vt:lpstr>Tidy the values in the columns</vt:lpstr>
      <vt:lpstr>Tidy data set</vt:lpstr>
      <vt:lpstr>Summary</vt:lpstr>
      <vt:lpstr>Summary</vt:lpstr>
      <vt:lpstr>Explore and visualize the data</vt:lpstr>
      <vt:lpstr>A. Location: boroughs</vt:lpstr>
      <vt:lpstr>PowerPoint Presentation</vt:lpstr>
      <vt:lpstr>Location: precincts in Brooklyn</vt:lpstr>
      <vt:lpstr>B. Time of Occurrence</vt:lpstr>
      <vt:lpstr>PowerPoint Presentation</vt:lpstr>
      <vt:lpstr>PowerPoint Presentation</vt:lpstr>
      <vt:lpstr>PowerPoint Presentation</vt:lpstr>
      <vt:lpstr>C. Victim &amp; perpetrator age groups</vt:lpstr>
      <vt:lpstr>Linear model</vt:lpstr>
      <vt:lpstr>Sources of bias: overview</vt:lpstr>
      <vt:lpstr>Sources of bias: in this analysis</vt:lpstr>
      <vt:lpstr>Conclusion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Shootings – Elevator Pitch</dc:title>
  <dc:creator>Hedieh Khalatbari</dc:creator>
  <cp:lastModifiedBy>Hedieh Khalatbari</cp:lastModifiedBy>
  <cp:revision>17</cp:revision>
  <dcterms:created xsi:type="dcterms:W3CDTF">2022-05-14T00:52:15Z</dcterms:created>
  <dcterms:modified xsi:type="dcterms:W3CDTF">2022-05-14T22:36:31Z</dcterms:modified>
</cp:coreProperties>
</file>