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9" r:id="rId4"/>
    <p:sldId id="270" r:id="rId5"/>
    <p:sldId id="263" r:id="rId6"/>
    <p:sldId id="282" r:id="rId7"/>
    <p:sldId id="274" r:id="rId8"/>
    <p:sldId id="283" r:id="rId9"/>
    <p:sldId id="262" r:id="rId10"/>
    <p:sldId id="277" r:id="rId11"/>
    <p:sldId id="276" r:id="rId12"/>
    <p:sldId id="271" r:id="rId13"/>
    <p:sldId id="281" r:id="rId14"/>
    <p:sldId id="279" r:id="rId15"/>
    <p:sldId id="278" r:id="rId16"/>
    <p:sldId id="280" r:id="rId17"/>
    <p:sldId id="275" r:id="rId18"/>
    <p:sldId id="273"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53" autoAdjust="0"/>
    <p:restoredTop sz="94660"/>
  </p:normalViewPr>
  <p:slideViewPr>
    <p:cSldViewPr snapToGrid="0">
      <p:cViewPr>
        <p:scale>
          <a:sx n="105" d="100"/>
          <a:sy n="105" d="100"/>
        </p:scale>
        <p:origin x="-284"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245527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106787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344867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325221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227858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20345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405982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148460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14144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180692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9F8C44-9586-4749-A3A6-1510D9C15488}" type="datetimeFigureOut">
              <a:rPr lang="en-US" smtClean="0"/>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F310A7-07D4-4A24-B1AB-E0ED268C9CB2}" type="slidenum">
              <a:rPr lang="en-US" smtClean="0"/>
              <a:t>‹#›</a:t>
            </a:fld>
            <a:endParaRPr lang="en-US" dirty="0"/>
          </a:p>
        </p:txBody>
      </p:sp>
    </p:spTree>
    <p:extLst>
      <p:ext uri="{BB962C8B-B14F-4D97-AF65-F5344CB8AC3E}">
        <p14:creationId xmlns:p14="http://schemas.microsoft.com/office/powerpoint/2010/main" val="424612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F8C44-9586-4749-A3A6-1510D9C15488}" type="datetimeFigureOut">
              <a:rPr lang="en-US" smtClean="0"/>
              <a:t>11/16/2024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310A7-07D4-4A24-B1AB-E0ED268C9CB2}" type="slidenum">
              <a:rPr lang="en-US" smtClean="0"/>
              <a:t>‹#›</a:t>
            </a:fld>
            <a:endParaRPr lang="en-US" dirty="0"/>
          </a:p>
        </p:txBody>
      </p:sp>
    </p:spTree>
    <p:extLst>
      <p:ext uri="{BB962C8B-B14F-4D97-AF65-F5344CB8AC3E}">
        <p14:creationId xmlns:p14="http://schemas.microsoft.com/office/powerpoint/2010/main" val="1754481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96F6-346B-401E-89BC-07331FB33A5E}"/>
              </a:ext>
            </a:extLst>
          </p:cNvPr>
          <p:cNvSpPr>
            <a:spLocks noGrp="1"/>
          </p:cNvSpPr>
          <p:nvPr>
            <p:ph type="ctrTitle"/>
          </p:nvPr>
        </p:nvSpPr>
        <p:spPr/>
        <p:txBody>
          <a:bodyPr>
            <a:normAutofit/>
          </a:bodyPr>
          <a:lstStyle/>
          <a:p>
            <a:r>
              <a:rPr lang="en-US" sz="4400" dirty="0"/>
              <a:t>Data Breaches Affecting Washington State Residents</a:t>
            </a:r>
          </a:p>
        </p:txBody>
      </p:sp>
      <p:sp>
        <p:nvSpPr>
          <p:cNvPr id="3" name="Subtitle 2">
            <a:extLst>
              <a:ext uri="{FF2B5EF4-FFF2-40B4-BE49-F238E27FC236}">
                <a16:creationId xmlns:a16="http://schemas.microsoft.com/office/drawing/2014/main" id="{43CE2AD9-0868-4CA5-A116-BA830A178EE6}"/>
              </a:ext>
            </a:extLst>
          </p:cNvPr>
          <p:cNvSpPr>
            <a:spLocks noGrp="1"/>
          </p:cNvSpPr>
          <p:nvPr>
            <p:ph type="subTitle" idx="1"/>
          </p:nvPr>
        </p:nvSpPr>
        <p:spPr>
          <a:xfrm>
            <a:off x="1524000" y="3602037"/>
            <a:ext cx="9144000" cy="2693507"/>
          </a:xfrm>
        </p:spPr>
        <p:txBody>
          <a:bodyPr>
            <a:normAutofit/>
          </a:bodyPr>
          <a:lstStyle/>
          <a:p>
            <a:endParaRPr lang="en-US" dirty="0"/>
          </a:p>
          <a:p>
            <a:endParaRPr lang="en-US" dirty="0"/>
          </a:p>
          <a:p>
            <a:r>
              <a:rPr lang="en-US" dirty="0"/>
              <a:t>Guillermo Figueroa</a:t>
            </a:r>
          </a:p>
          <a:p>
            <a:r>
              <a:rPr lang="en-US" dirty="0"/>
              <a:t>BUS 798- Machine Learning and AI</a:t>
            </a:r>
          </a:p>
          <a:p>
            <a:r>
              <a:rPr lang="en-US" dirty="0"/>
              <a:t>Dr. Joshua E. Lambert</a:t>
            </a:r>
          </a:p>
        </p:txBody>
      </p:sp>
      <p:pic>
        <p:nvPicPr>
          <p:cNvPr id="6" name="Picture 5">
            <a:extLst>
              <a:ext uri="{FF2B5EF4-FFF2-40B4-BE49-F238E27FC236}">
                <a16:creationId xmlns:a16="http://schemas.microsoft.com/office/drawing/2014/main" id="{BFE87D54-CACD-4FC4-9FDF-2532734F6BF9}"/>
              </a:ext>
            </a:extLst>
          </p:cNvPr>
          <p:cNvPicPr>
            <a:picLocks noChangeAspect="1"/>
          </p:cNvPicPr>
          <p:nvPr/>
        </p:nvPicPr>
        <p:blipFill>
          <a:blip r:embed="rId2"/>
          <a:stretch>
            <a:fillRect/>
          </a:stretch>
        </p:blipFill>
        <p:spPr>
          <a:xfrm>
            <a:off x="9875918" y="5378654"/>
            <a:ext cx="2263073" cy="1333571"/>
          </a:xfrm>
          <a:prstGeom prst="rect">
            <a:avLst/>
          </a:prstGeom>
        </p:spPr>
      </p:pic>
    </p:spTree>
    <p:extLst>
      <p:ext uri="{BB962C8B-B14F-4D97-AF65-F5344CB8AC3E}">
        <p14:creationId xmlns:p14="http://schemas.microsoft.com/office/powerpoint/2010/main" val="305972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a:xfrm>
            <a:off x="838200" y="365125"/>
            <a:ext cx="10515600" cy="1471626"/>
          </a:xfrm>
        </p:spPr>
        <p:txBody>
          <a:bodyPr>
            <a:normAutofit/>
          </a:bodyPr>
          <a:lstStyle/>
          <a:p>
            <a:r>
              <a:rPr lang="en-US" dirty="0"/>
              <a:t>                                  </a:t>
            </a:r>
            <a:r>
              <a:rPr lang="en-US" sz="2800" dirty="0"/>
              <a:t>Methodology</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1152939" y="1779290"/>
            <a:ext cx="9318929" cy="4351338"/>
          </a:xfrm>
        </p:spPr>
        <p:txBody>
          <a:bodyPr>
            <a:normAutofit/>
          </a:bodyPr>
          <a:lstStyle/>
          <a:p>
            <a:pPr marL="0" indent="0">
              <a:buNone/>
            </a:pPr>
            <a:r>
              <a:rPr lang="en-US" dirty="0"/>
              <a:t>                                                                                         </a:t>
            </a:r>
          </a:p>
          <a:p>
            <a:pPr marL="0" indent="0">
              <a:buNone/>
            </a:pPr>
            <a:endParaRPr lang="en-US" dirty="0"/>
          </a:p>
          <a:p>
            <a:endParaRPr lang="en-US" dirty="0"/>
          </a:p>
        </p:txBody>
      </p:sp>
      <p:pic>
        <p:nvPicPr>
          <p:cNvPr id="5" name="Picture 4">
            <a:extLst>
              <a:ext uri="{FF2B5EF4-FFF2-40B4-BE49-F238E27FC236}">
                <a16:creationId xmlns:a16="http://schemas.microsoft.com/office/drawing/2014/main" id="{5F39BE00-235C-4D9E-B8DE-3C303FE468DC}"/>
              </a:ext>
            </a:extLst>
          </p:cNvPr>
          <p:cNvPicPr>
            <a:picLocks noChangeAspect="1"/>
          </p:cNvPicPr>
          <p:nvPr/>
        </p:nvPicPr>
        <p:blipFill>
          <a:blip r:embed="rId2"/>
          <a:stretch>
            <a:fillRect/>
          </a:stretch>
        </p:blipFill>
        <p:spPr>
          <a:xfrm>
            <a:off x="2137637" y="1394639"/>
            <a:ext cx="7809444" cy="4975883"/>
          </a:xfrm>
          <a:prstGeom prst="rect">
            <a:avLst/>
          </a:prstGeom>
        </p:spPr>
      </p:pic>
    </p:spTree>
    <p:extLst>
      <p:ext uri="{BB962C8B-B14F-4D97-AF65-F5344CB8AC3E}">
        <p14:creationId xmlns:p14="http://schemas.microsoft.com/office/powerpoint/2010/main" val="134154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Data &amp; Methods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p:txBody>
          <a:bodyPr>
            <a:normAutofit fontScale="92500" lnSpcReduction="20000"/>
          </a:bodyPr>
          <a:lstStyle/>
          <a:p>
            <a:r>
              <a:rPr lang="en-US" dirty="0"/>
              <a:t>Data Sources:</a:t>
            </a:r>
          </a:p>
          <a:p>
            <a:r>
              <a:rPr lang="en-US" dirty="0"/>
              <a:t>Washington State Attorney General’s Office</a:t>
            </a:r>
          </a:p>
          <a:p>
            <a:r>
              <a:rPr lang="en-US" dirty="0"/>
              <a:t>Data.wa.gov</a:t>
            </a:r>
          </a:p>
          <a:p>
            <a:r>
              <a:rPr lang="en-US" dirty="0"/>
              <a:t>Dataset CSV File Format</a:t>
            </a:r>
          </a:p>
          <a:p>
            <a:r>
              <a:rPr lang="en-US" dirty="0"/>
              <a:t>Python</a:t>
            </a:r>
          </a:p>
          <a:p>
            <a:r>
              <a:rPr lang="en-US" dirty="0"/>
              <a:t>Machine Learning</a:t>
            </a:r>
          </a:p>
          <a:p>
            <a:r>
              <a:rPr lang="en-US" dirty="0"/>
              <a:t>Cross Validation</a:t>
            </a:r>
          </a:p>
          <a:p>
            <a:r>
              <a:rPr lang="en-US" dirty="0"/>
              <a:t>Sample Period</a:t>
            </a:r>
          </a:p>
          <a:p>
            <a:pPr marL="0" indent="0">
              <a:buNone/>
            </a:pPr>
            <a:r>
              <a:rPr lang="en-US" dirty="0"/>
              <a:t>Methodology:</a:t>
            </a:r>
          </a:p>
          <a:p>
            <a:r>
              <a:rPr lang="en-US" dirty="0"/>
              <a:t>Empirical Analysis</a:t>
            </a:r>
          </a:p>
          <a:p>
            <a:pPr marL="0" indent="0">
              <a:buNone/>
            </a:pPr>
            <a:endParaRPr lang="en-US" dirty="0"/>
          </a:p>
          <a:p>
            <a:endParaRPr lang="en-US" dirty="0"/>
          </a:p>
          <a:p>
            <a:endParaRPr lang="en-US" dirty="0"/>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4D30ADD9-FCB1-4719-B17F-88617431A9E4}"/>
              </a:ext>
            </a:extLst>
          </p:cNvPr>
          <p:cNvPicPr>
            <a:picLocks noChangeAspect="1"/>
          </p:cNvPicPr>
          <p:nvPr/>
        </p:nvPicPr>
        <p:blipFill>
          <a:blip r:embed="rId2"/>
          <a:stretch>
            <a:fillRect/>
          </a:stretch>
        </p:blipFill>
        <p:spPr>
          <a:xfrm>
            <a:off x="8132109" y="2209127"/>
            <a:ext cx="3016405" cy="3163986"/>
          </a:xfrm>
          <a:prstGeom prst="rect">
            <a:avLst/>
          </a:prstGeom>
        </p:spPr>
      </p:pic>
    </p:spTree>
    <p:extLst>
      <p:ext uri="{BB962C8B-B14F-4D97-AF65-F5344CB8AC3E}">
        <p14:creationId xmlns:p14="http://schemas.microsoft.com/office/powerpoint/2010/main" val="3672413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a:t>
            </a:r>
            <a:r>
              <a:rPr lang="en-US" sz="2400" dirty="0"/>
              <a:t>Results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r>
              <a:rPr lang="en-US" sz="1800" dirty="0"/>
              <a:t>The Predictor Variables do not show a statistically significant relationship with the dependent variable, as the p-values are (&gt;0.05). We fail to reject the null hypothesis.</a:t>
            </a:r>
          </a:p>
          <a:p>
            <a:pPr marL="0" indent="0">
              <a:buNone/>
            </a:pPr>
            <a:endParaRPr lang="en-US" dirty="0"/>
          </a:p>
          <a:p>
            <a:pPr marL="0" indent="0">
              <a:buNone/>
            </a:pPr>
            <a:endParaRPr lang="en-US" dirty="0"/>
          </a:p>
          <a:p>
            <a:endParaRPr lang="en-US" dirty="0"/>
          </a:p>
          <a:p>
            <a:endParaRPr lang="en-US" dirty="0"/>
          </a:p>
          <a:p>
            <a:pPr marL="0" indent="0">
              <a:buNone/>
            </a:pPr>
            <a:endParaRPr lang="en-US" sz="1600" dirty="0"/>
          </a:p>
          <a:p>
            <a:pPr marL="0" indent="0">
              <a:buNone/>
            </a:pPr>
            <a:endParaRPr lang="en-US" sz="1600" dirty="0"/>
          </a:p>
        </p:txBody>
      </p:sp>
      <p:pic>
        <p:nvPicPr>
          <p:cNvPr id="8" name="Picture 7">
            <a:extLst>
              <a:ext uri="{FF2B5EF4-FFF2-40B4-BE49-F238E27FC236}">
                <a16:creationId xmlns:a16="http://schemas.microsoft.com/office/drawing/2014/main" id="{E621898D-EFAE-4C32-B3F8-EBC977474A76}"/>
              </a:ext>
            </a:extLst>
          </p:cNvPr>
          <p:cNvPicPr>
            <a:picLocks noChangeAspect="1"/>
          </p:cNvPicPr>
          <p:nvPr/>
        </p:nvPicPr>
        <p:blipFill>
          <a:blip r:embed="rId2"/>
          <a:stretch>
            <a:fillRect/>
          </a:stretch>
        </p:blipFill>
        <p:spPr>
          <a:xfrm>
            <a:off x="2337683" y="1991987"/>
            <a:ext cx="7299298" cy="2325470"/>
          </a:xfrm>
          <a:prstGeom prst="rect">
            <a:avLst/>
          </a:prstGeom>
        </p:spPr>
      </p:pic>
    </p:spTree>
    <p:extLst>
      <p:ext uri="{BB962C8B-B14F-4D97-AF65-F5344CB8AC3E}">
        <p14:creationId xmlns:p14="http://schemas.microsoft.com/office/powerpoint/2010/main" val="346371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a:t>
            </a:r>
            <a:r>
              <a:rPr lang="en-US" sz="2400" dirty="0"/>
              <a:t>Results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838200" y="1457739"/>
            <a:ext cx="10515600" cy="4584287"/>
          </a:xfrm>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sz="1700" dirty="0"/>
          </a:p>
          <a:p>
            <a:pPr marL="0" indent="0">
              <a:buNone/>
            </a:pPr>
            <a:r>
              <a:rPr lang="en-US" sz="1700" dirty="0"/>
              <a:t>     The -0.521 correlation indicates that as the number of Washingtonians affected by a breach there is a slight tendency for the revenue to decrease. There is no linear relationship between the variables. The entities with higher revenues tend to take less time to identify breaches. </a:t>
            </a:r>
          </a:p>
          <a:p>
            <a:pPr marL="0" indent="0">
              <a:buNone/>
            </a:pPr>
            <a:endParaRPr lang="en-US" dirty="0"/>
          </a:p>
          <a:p>
            <a:pPr marL="0" indent="0">
              <a:buNone/>
            </a:pPr>
            <a:endParaRPr lang="en-US" dirty="0"/>
          </a:p>
          <a:p>
            <a:endParaRPr lang="en-US" dirty="0"/>
          </a:p>
          <a:p>
            <a:endParaRPr lang="en-US" dirty="0"/>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93ACF7C0-8CFC-432E-A9BD-05939CA3C2A2}"/>
              </a:ext>
            </a:extLst>
          </p:cNvPr>
          <p:cNvPicPr>
            <a:picLocks noChangeAspect="1"/>
          </p:cNvPicPr>
          <p:nvPr/>
        </p:nvPicPr>
        <p:blipFill>
          <a:blip r:embed="rId2"/>
          <a:stretch>
            <a:fillRect/>
          </a:stretch>
        </p:blipFill>
        <p:spPr>
          <a:xfrm>
            <a:off x="2790655" y="1957537"/>
            <a:ext cx="6610690" cy="2422306"/>
          </a:xfrm>
          <a:prstGeom prst="rect">
            <a:avLst/>
          </a:prstGeom>
        </p:spPr>
      </p:pic>
    </p:spTree>
    <p:extLst>
      <p:ext uri="{BB962C8B-B14F-4D97-AF65-F5344CB8AC3E}">
        <p14:creationId xmlns:p14="http://schemas.microsoft.com/office/powerpoint/2010/main" val="216903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a:t>
            </a:r>
            <a:r>
              <a:rPr lang="en-US" sz="3200" dirty="0"/>
              <a:t>Results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838200" y="1825625"/>
            <a:ext cx="10515600" cy="466725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sz="1900" dirty="0"/>
              <a:t>The X-axis (Days to identify breach): This represents the number of days taken to notify residents after the breach.</a:t>
            </a:r>
          </a:p>
          <a:p>
            <a:r>
              <a:rPr lang="en-US" sz="1900" dirty="0"/>
              <a:t>Y-axis (Frequency): This indicates how often different values of days elapsed occur in the dataset. A higher density means that more breaches had a similar number of days to identify breach. </a:t>
            </a:r>
          </a:p>
          <a:p>
            <a:endParaRPr lang="en-US" sz="1900" dirty="0"/>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2A5E689D-F88A-404E-898A-89DF3993BFD0}"/>
              </a:ext>
            </a:extLst>
          </p:cNvPr>
          <p:cNvPicPr>
            <a:picLocks noChangeAspect="1"/>
          </p:cNvPicPr>
          <p:nvPr/>
        </p:nvPicPr>
        <p:blipFill>
          <a:blip r:embed="rId2"/>
          <a:stretch>
            <a:fillRect/>
          </a:stretch>
        </p:blipFill>
        <p:spPr>
          <a:xfrm>
            <a:off x="2409246" y="1343770"/>
            <a:ext cx="6639338" cy="3562184"/>
          </a:xfrm>
          <a:prstGeom prst="rect">
            <a:avLst/>
          </a:prstGeom>
        </p:spPr>
      </p:pic>
    </p:spTree>
    <p:extLst>
      <p:ext uri="{BB962C8B-B14F-4D97-AF65-F5344CB8AC3E}">
        <p14:creationId xmlns:p14="http://schemas.microsoft.com/office/powerpoint/2010/main" val="378185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a:t>
            </a:r>
            <a:r>
              <a:rPr lang="en-US" sz="3200" dirty="0"/>
              <a:t>Results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838200" y="1825625"/>
            <a:ext cx="10515600" cy="466725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sz="1900" dirty="0"/>
              <a:t>The X-axis (Days Elapsed Before Notification): This represents the number of days taken to notify residents after the breach.</a:t>
            </a:r>
          </a:p>
          <a:p>
            <a:r>
              <a:rPr lang="en-US" sz="1900" dirty="0"/>
              <a:t>Y-axis (Frequency): This indicates how often different values of days elapsed occur in the dataset. A higher density means that more breaches had a similar number of days before notification. </a:t>
            </a:r>
          </a:p>
          <a:p>
            <a:endParaRPr lang="en-US" sz="1900" dirty="0"/>
          </a:p>
          <a:p>
            <a:endParaRPr lang="en-US" dirty="0"/>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54B11790-D4DA-4439-B7F0-75ADB5BE9DCD}"/>
              </a:ext>
            </a:extLst>
          </p:cNvPr>
          <p:cNvPicPr>
            <a:picLocks noChangeAspect="1"/>
          </p:cNvPicPr>
          <p:nvPr/>
        </p:nvPicPr>
        <p:blipFill>
          <a:blip r:embed="rId2"/>
          <a:stretch>
            <a:fillRect/>
          </a:stretch>
        </p:blipFill>
        <p:spPr>
          <a:xfrm>
            <a:off x="2472856" y="1415332"/>
            <a:ext cx="6694998" cy="3522428"/>
          </a:xfrm>
          <a:prstGeom prst="rect">
            <a:avLst/>
          </a:prstGeom>
        </p:spPr>
      </p:pic>
    </p:spTree>
    <p:extLst>
      <p:ext uri="{BB962C8B-B14F-4D97-AF65-F5344CB8AC3E}">
        <p14:creationId xmlns:p14="http://schemas.microsoft.com/office/powerpoint/2010/main" val="1549404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a:xfrm>
            <a:off x="838200" y="365126"/>
            <a:ext cx="10515600" cy="860700"/>
          </a:xfrm>
        </p:spPr>
        <p:txBody>
          <a:bodyPr>
            <a:normAutofit/>
          </a:bodyPr>
          <a:lstStyle/>
          <a:p>
            <a:r>
              <a:rPr lang="en-US" dirty="0"/>
              <a:t>                                   </a:t>
            </a:r>
            <a:r>
              <a:rPr lang="en-US" sz="1800" dirty="0"/>
              <a:t>Results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838200" y="1825625"/>
            <a:ext cx="10515600" cy="4667250"/>
          </a:xfrm>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1900" dirty="0"/>
              <a:t>                 </a:t>
            </a:r>
          </a:p>
          <a:p>
            <a:pPr marL="0" indent="0">
              <a:buNone/>
            </a:pPr>
            <a:r>
              <a:rPr lang="en-US" sz="1900" dirty="0"/>
              <a:t>                   There is no correlation on the volume of data breaches and company revenues</a:t>
            </a:r>
          </a:p>
          <a:p>
            <a:endParaRPr lang="en-US" sz="1900" dirty="0"/>
          </a:p>
          <a:p>
            <a:endParaRPr lang="en-US" dirty="0"/>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D8887C69-F33E-454D-AE2D-72D81F4622CC}"/>
              </a:ext>
            </a:extLst>
          </p:cNvPr>
          <p:cNvPicPr>
            <a:picLocks noChangeAspect="1"/>
          </p:cNvPicPr>
          <p:nvPr/>
        </p:nvPicPr>
        <p:blipFill>
          <a:blip r:embed="rId2"/>
          <a:stretch>
            <a:fillRect/>
          </a:stretch>
        </p:blipFill>
        <p:spPr>
          <a:xfrm>
            <a:off x="2537791" y="1179444"/>
            <a:ext cx="6656065" cy="4326834"/>
          </a:xfrm>
          <a:prstGeom prst="rect">
            <a:avLst/>
          </a:prstGeom>
        </p:spPr>
      </p:pic>
    </p:spTree>
    <p:extLst>
      <p:ext uri="{BB962C8B-B14F-4D97-AF65-F5344CB8AC3E}">
        <p14:creationId xmlns:p14="http://schemas.microsoft.com/office/powerpoint/2010/main" val="407693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Conclusion</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p:txBody>
          <a:bodyPr>
            <a:normAutofit/>
          </a:bodyPr>
          <a:lstStyle/>
          <a:p>
            <a:r>
              <a:rPr lang="en-US" dirty="0"/>
              <a:t>In conclusion there is no correlation, within the context of Washington, Corporate revenue and does not appear to be directly influenced by data breaches, even when accounting for the scale and impact of incidents. Factors such as the nature of the breach, customer loyalty, and strategies may drive the potential economic impact on company performance. Future research may consider exploring additional variables that can provide a significant relationship and predictable model. </a:t>
            </a:r>
          </a:p>
          <a:p>
            <a:pPr marL="0" indent="0">
              <a:buNone/>
            </a:pPr>
            <a:endParaRPr lang="en-US" dirty="0"/>
          </a:p>
          <a:p>
            <a:endParaRPr lang="en-US" dirty="0"/>
          </a:p>
          <a:p>
            <a:endParaRPr lang="en-US"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99275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Recommendations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838200" y="1410962"/>
            <a:ext cx="10515600" cy="4766001"/>
          </a:xfrm>
        </p:spPr>
        <p:txBody>
          <a:bodyPr>
            <a:normAutofit/>
          </a:bodyPr>
          <a:lstStyle/>
          <a:p>
            <a:pPr marL="0" indent="0">
              <a:buNone/>
            </a:pPr>
            <a:endParaRPr lang="en-US" dirty="0"/>
          </a:p>
          <a:p>
            <a:r>
              <a:rPr lang="en-US" dirty="0"/>
              <a:t>Consider exploring additional variables and alternative predictors that might have a stronger relationship</a:t>
            </a:r>
          </a:p>
          <a:p>
            <a:r>
              <a:rPr lang="en-US" dirty="0"/>
              <a:t>Expand language access requirements for data breach notifications</a:t>
            </a:r>
          </a:p>
          <a:p>
            <a:r>
              <a:rPr lang="en-US" dirty="0"/>
              <a:t>Require more transparency from data collectors so Washingtonians know more about business that store and sell personal data</a:t>
            </a:r>
          </a:p>
          <a:p>
            <a:r>
              <a:rPr lang="en-US" dirty="0"/>
              <a:t>Improve cyber security training for employees and vendors</a:t>
            </a:r>
          </a:p>
          <a:p>
            <a:endParaRPr lang="en-US" dirty="0"/>
          </a:p>
          <a:p>
            <a:pPr marL="0" indent="0">
              <a:buNone/>
            </a:pPr>
            <a:r>
              <a:rPr lang="en-US" dirty="0"/>
              <a:t>                                                                                </a:t>
            </a:r>
          </a:p>
          <a:p>
            <a:endParaRPr lang="en-US" dirty="0"/>
          </a:p>
          <a:p>
            <a:endParaRPr lang="en-US" dirty="0"/>
          </a:p>
        </p:txBody>
      </p:sp>
      <p:pic>
        <p:nvPicPr>
          <p:cNvPr id="4" name="Picture 3">
            <a:extLst>
              <a:ext uri="{FF2B5EF4-FFF2-40B4-BE49-F238E27FC236}">
                <a16:creationId xmlns:a16="http://schemas.microsoft.com/office/drawing/2014/main" id="{BAA0CCFB-D6B7-4DFF-8733-02AEA1CC95A5}"/>
              </a:ext>
            </a:extLst>
          </p:cNvPr>
          <p:cNvPicPr>
            <a:picLocks noChangeAspect="1"/>
          </p:cNvPicPr>
          <p:nvPr/>
        </p:nvPicPr>
        <p:blipFill>
          <a:blip r:embed="rId2"/>
          <a:stretch>
            <a:fillRect/>
          </a:stretch>
        </p:blipFill>
        <p:spPr>
          <a:xfrm>
            <a:off x="3879412" y="4796058"/>
            <a:ext cx="3924502" cy="1947633"/>
          </a:xfrm>
          <a:prstGeom prst="rect">
            <a:avLst/>
          </a:prstGeom>
        </p:spPr>
      </p:pic>
    </p:spTree>
    <p:extLst>
      <p:ext uri="{BB962C8B-B14F-4D97-AF65-F5344CB8AC3E}">
        <p14:creationId xmlns:p14="http://schemas.microsoft.com/office/powerpoint/2010/main" val="409902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a:xfrm>
            <a:off x="838200" y="1113183"/>
            <a:ext cx="10515600" cy="4128052"/>
          </a:xfrm>
        </p:spPr>
        <p:txBody>
          <a:bodyPr>
            <a:normAutofit/>
          </a:bodyPr>
          <a:lstStyle/>
          <a:p>
            <a:r>
              <a:rPr lang="en-US" dirty="0"/>
              <a:t>                                    Q &amp;A</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p:txBody>
          <a:bodyPr>
            <a:normAutofit/>
          </a:bodyPr>
          <a:lstStyle/>
          <a:p>
            <a:endParaRPr lang="en-US" dirty="0"/>
          </a:p>
          <a:p>
            <a:pPr marL="0" indent="0">
              <a:buNone/>
            </a:pPr>
            <a:r>
              <a:rPr lang="en-US" dirty="0"/>
              <a:t>                                                                                                                  </a:t>
            </a:r>
          </a:p>
          <a:p>
            <a:endParaRPr lang="en-US" dirty="0"/>
          </a:p>
          <a:p>
            <a:endParaRPr lang="en-US" dirty="0"/>
          </a:p>
        </p:txBody>
      </p:sp>
      <p:pic>
        <p:nvPicPr>
          <p:cNvPr id="4" name="Picture 3">
            <a:extLst>
              <a:ext uri="{FF2B5EF4-FFF2-40B4-BE49-F238E27FC236}">
                <a16:creationId xmlns:a16="http://schemas.microsoft.com/office/drawing/2014/main" id="{C3D6CCCC-1FD4-4418-A391-66AA569B9360}"/>
              </a:ext>
            </a:extLst>
          </p:cNvPr>
          <p:cNvPicPr>
            <a:picLocks noChangeAspect="1"/>
          </p:cNvPicPr>
          <p:nvPr/>
        </p:nvPicPr>
        <p:blipFill>
          <a:blip r:embed="rId2"/>
          <a:stretch>
            <a:fillRect/>
          </a:stretch>
        </p:blipFill>
        <p:spPr>
          <a:xfrm>
            <a:off x="3609847" y="3593904"/>
            <a:ext cx="4972306" cy="2540131"/>
          </a:xfrm>
          <a:prstGeom prst="rect">
            <a:avLst/>
          </a:prstGeom>
        </p:spPr>
      </p:pic>
    </p:spTree>
    <p:extLst>
      <p:ext uri="{BB962C8B-B14F-4D97-AF65-F5344CB8AC3E}">
        <p14:creationId xmlns:p14="http://schemas.microsoft.com/office/powerpoint/2010/main" val="236574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lstStyle/>
          <a:p>
            <a:r>
              <a:rPr lang="en-US" dirty="0"/>
              <a:t>                         Literature Review</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838200" y="1690688"/>
            <a:ext cx="10515600" cy="4934170"/>
          </a:xfrm>
        </p:spPr>
        <p:txBody>
          <a:bodyPr>
            <a:normAutofit fontScale="25000" lnSpcReduction="20000"/>
          </a:bodyPr>
          <a:lstStyle/>
          <a:p>
            <a:endParaRPr lang="en-US" sz="3400" dirty="0"/>
          </a:p>
          <a:p>
            <a:r>
              <a:rPr lang="en-US" sz="9600" dirty="0"/>
              <a:t>This study seeks to explore the impact of data breaches on Washingtonians, analyze the relationship between the number of affected individuals, consumer trust, and business revenue</a:t>
            </a:r>
          </a:p>
          <a:p>
            <a:endParaRPr lang="en-US" sz="7000" dirty="0"/>
          </a:p>
          <a:p>
            <a:pPr marL="0" indent="0">
              <a:buNone/>
            </a:pPr>
            <a:endParaRPr lang="en-US" sz="5100" dirty="0"/>
          </a:p>
          <a:p>
            <a:pPr marL="0" indent="0">
              <a:buNone/>
            </a:pPr>
            <a:endParaRPr lang="en-US" sz="51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Source:</a:t>
            </a:r>
          </a:p>
          <a:p>
            <a:pPr marL="0" indent="0">
              <a:buNone/>
            </a:pPr>
            <a:r>
              <a:rPr lang="en-US" dirty="0"/>
              <a:t>(Data.wa.gov)September 2024</a:t>
            </a:r>
          </a:p>
          <a:p>
            <a:pPr marL="0" indent="0">
              <a:buNone/>
            </a:pPr>
            <a:endParaRPr lang="en-US" sz="1400" dirty="0"/>
          </a:p>
        </p:txBody>
      </p:sp>
      <p:pic>
        <p:nvPicPr>
          <p:cNvPr id="4" name="Picture 3">
            <a:extLst>
              <a:ext uri="{FF2B5EF4-FFF2-40B4-BE49-F238E27FC236}">
                <a16:creationId xmlns:a16="http://schemas.microsoft.com/office/drawing/2014/main" id="{3FEAA768-199C-43C4-9728-A11D06F4AFCE}"/>
              </a:ext>
            </a:extLst>
          </p:cNvPr>
          <p:cNvPicPr>
            <a:picLocks noChangeAspect="1"/>
          </p:cNvPicPr>
          <p:nvPr/>
        </p:nvPicPr>
        <p:blipFill>
          <a:blip r:embed="rId2"/>
          <a:stretch>
            <a:fillRect/>
          </a:stretch>
        </p:blipFill>
        <p:spPr>
          <a:xfrm>
            <a:off x="3686034" y="3506209"/>
            <a:ext cx="3792631" cy="2264805"/>
          </a:xfrm>
          <a:prstGeom prst="rect">
            <a:avLst/>
          </a:prstGeom>
        </p:spPr>
      </p:pic>
    </p:spTree>
    <p:extLst>
      <p:ext uri="{BB962C8B-B14F-4D97-AF65-F5344CB8AC3E}">
        <p14:creationId xmlns:p14="http://schemas.microsoft.com/office/powerpoint/2010/main" val="1360089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a:xfrm>
            <a:off x="838200" y="1113183"/>
            <a:ext cx="10515600" cy="4128052"/>
          </a:xfrm>
        </p:spPr>
        <p:txBody>
          <a:bodyPr>
            <a:normAutofit/>
          </a:bodyPr>
          <a:lstStyle/>
          <a:p>
            <a:r>
              <a:rPr lang="en-US" dirty="0"/>
              <a:t>                                Thank you!</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p:txBody>
          <a:bodyPr>
            <a:normAutofit/>
          </a:bodyPr>
          <a:lstStyle/>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95457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lstStyle/>
          <a:p>
            <a:r>
              <a:rPr lang="en-US" dirty="0"/>
              <a:t>                      Problem Statement</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559641" y="1495740"/>
            <a:ext cx="10515600" cy="5131331"/>
          </a:xfrm>
        </p:spPr>
        <p:txBody>
          <a:bodyPr>
            <a:normAutofit fontScale="92500" lnSpcReduction="10000"/>
          </a:bodyPr>
          <a:lstStyle/>
          <a:p>
            <a:pPr marL="0" indent="0">
              <a:buNone/>
            </a:pPr>
            <a:endParaRPr lang="en-US" dirty="0"/>
          </a:p>
          <a:p>
            <a:r>
              <a:rPr lang="en-US" sz="2600" dirty="0"/>
              <a:t>The rise in data breaches threatens individual privacy and undermines public trust in businesses. However, despite the growing frequency of these incidents, there is limited research on the broader consequences of data breaches on consumer behavior, business and performance</a:t>
            </a:r>
          </a:p>
          <a:p>
            <a:endParaRPr lang="en-US" dirty="0"/>
          </a:p>
          <a:p>
            <a:pPr marL="0" indent="0">
              <a:buNone/>
            </a:pPr>
            <a:endParaRPr lang="en-US" dirty="0"/>
          </a:p>
          <a:p>
            <a:pPr marL="0" indent="0">
              <a:buNone/>
            </a:pPr>
            <a:endParaRPr lang="en-US"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r>
              <a:rPr lang="en-US" sz="900" dirty="0"/>
              <a:t>Source:</a:t>
            </a:r>
          </a:p>
          <a:p>
            <a:pPr marL="0" indent="0">
              <a:buNone/>
            </a:pPr>
            <a:r>
              <a:rPr lang="en-US" sz="900" dirty="0"/>
              <a:t>(Data.wa.gov)September 2024</a:t>
            </a:r>
          </a:p>
          <a:p>
            <a:pPr marL="0" indent="0">
              <a:buNone/>
            </a:pPr>
            <a:endParaRPr lang="en-US" sz="1400" dirty="0"/>
          </a:p>
        </p:txBody>
      </p:sp>
      <p:pic>
        <p:nvPicPr>
          <p:cNvPr id="5" name="Picture 4">
            <a:extLst>
              <a:ext uri="{FF2B5EF4-FFF2-40B4-BE49-F238E27FC236}">
                <a16:creationId xmlns:a16="http://schemas.microsoft.com/office/drawing/2014/main" id="{E2C27BBC-7E4B-4896-A593-817707E7CBF7}"/>
              </a:ext>
            </a:extLst>
          </p:cNvPr>
          <p:cNvPicPr>
            <a:picLocks noChangeAspect="1"/>
          </p:cNvPicPr>
          <p:nvPr/>
        </p:nvPicPr>
        <p:blipFill>
          <a:blip r:embed="rId2"/>
          <a:stretch>
            <a:fillRect/>
          </a:stretch>
        </p:blipFill>
        <p:spPr>
          <a:xfrm>
            <a:off x="3436269" y="3812193"/>
            <a:ext cx="4919958" cy="2237859"/>
          </a:xfrm>
          <a:prstGeom prst="rect">
            <a:avLst/>
          </a:prstGeom>
        </p:spPr>
      </p:pic>
    </p:spTree>
    <p:extLst>
      <p:ext uri="{BB962C8B-B14F-4D97-AF65-F5344CB8AC3E}">
        <p14:creationId xmlns:p14="http://schemas.microsoft.com/office/powerpoint/2010/main" val="396707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lstStyle/>
          <a:p>
            <a:r>
              <a:rPr lang="en-US" dirty="0"/>
              <a:t>                             Objective</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838200" y="1638026"/>
            <a:ext cx="10515600" cy="4960127"/>
          </a:xfrm>
        </p:spPr>
        <p:txBody>
          <a:bodyPr>
            <a:normAutofit/>
          </a:bodyPr>
          <a:lstStyle/>
          <a:p>
            <a:pPr marL="0" indent="0" algn="r">
              <a:buNone/>
            </a:pPr>
            <a:endParaRPr lang="en-US" dirty="0"/>
          </a:p>
          <a:p>
            <a:r>
              <a:rPr lang="en-US" sz="3000" dirty="0"/>
              <a:t>Evaluate how data breaches affects consumer trust in local businesses and revenue.</a:t>
            </a:r>
          </a:p>
          <a:p>
            <a:pPr marL="0" indent="0">
              <a:buNone/>
            </a:pPr>
            <a:endParaRPr lang="en-US" sz="3600" dirty="0"/>
          </a:p>
          <a:p>
            <a:endParaRPr lang="en-US"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r>
              <a:rPr lang="en-US" sz="800" dirty="0"/>
              <a:t>Source:</a:t>
            </a:r>
          </a:p>
          <a:p>
            <a:pPr marL="0" indent="0">
              <a:buNone/>
            </a:pPr>
            <a:r>
              <a:rPr lang="en-US" sz="800" dirty="0"/>
              <a:t>(Data.wa.gov)September 2024</a:t>
            </a:r>
          </a:p>
          <a:p>
            <a:pPr marL="0" indent="0">
              <a:buNone/>
            </a:pPr>
            <a:endParaRPr lang="en-US" dirty="0"/>
          </a:p>
        </p:txBody>
      </p:sp>
      <p:pic>
        <p:nvPicPr>
          <p:cNvPr id="4" name="Picture 3">
            <a:extLst>
              <a:ext uri="{FF2B5EF4-FFF2-40B4-BE49-F238E27FC236}">
                <a16:creationId xmlns:a16="http://schemas.microsoft.com/office/drawing/2014/main" id="{A00AC687-AEC5-42AD-BF04-97A1177E7731}"/>
              </a:ext>
            </a:extLst>
          </p:cNvPr>
          <p:cNvPicPr>
            <a:picLocks noChangeAspect="1"/>
          </p:cNvPicPr>
          <p:nvPr/>
        </p:nvPicPr>
        <p:blipFill>
          <a:blip r:embed="rId2"/>
          <a:stretch>
            <a:fillRect/>
          </a:stretch>
        </p:blipFill>
        <p:spPr>
          <a:xfrm>
            <a:off x="3564615" y="3643666"/>
            <a:ext cx="4311872" cy="2079653"/>
          </a:xfrm>
          <a:prstGeom prst="rect">
            <a:avLst/>
          </a:prstGeom>
        </p:spPr>
      </p:pic>
    </p:spTree>
    <p:extLst>
      <p:ext uri="{BB962C8B-B14F-4D97-AF65-F5344CB8AC3E}">
        <p14:creationId xmlns:p14="http://schemas.microsoft.com/office/powerpoint/2010/main" val="179013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Research Questions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838200" y="1530626"/>
            <a:ext cx="10515600" cy="4719224"/>
          </a:xfrm>
        </p:spPr>
        <p:txBody>
          <a:bodyPr>
            <a:normAutofit/>
          </a:bodyPr>
          <a:lstStyle/>
          <a:p>
            <a:endParaRPr lang="en-US" dirty="0"/>
          </a:p>
          <a:p>
            <a:r>
              <a:rPr lang="en-US" dirty="0"/>
              <a:t>RQ1: To what level the impact of data breaches on Washingtonians influence company revenues?</a:t>
            </a:r>
          </a:p>
          <a:p>
            <a:r>
              <a:rPr lang="en-US" dirty="0"/>
              <a:t>RQ2: Does the average days that takes to identify the breach impacts company revenues?</a:t>
            </a:r>
          </a:p>
          <a:p>
            <a:r>
              <a:rPr lang="en-US" dirty="0"/>
              <a:t>RQ3: Is there a statistical relationship between the frequency of data breaches notification and company revenues?</a:t>
            </a:r>
          </a:p>
          <a:p>
            <a:pPr marL="0" indent="0">
              <a:buNone/>
            </a:pPr>
            <a:r>
              <a:rPr lang="en-US" dirty="0"/>
              <a:t>                                                                                     </a:t>
            </a:r>
          </a:p>
          <a:p>
            <a:endParaRPr lang="en-US" dirty="0"/>
          </a:p>
          <a:p>
            <a:endParaRPr lang="en-US" dirty="0"/>
          </a:p>
        </p:txBody>
      </p:sp>
      <p:pic>
        <p:nvPicPr>
          <p:cNvPr id="4" name="Picture 3">
            <a:extLst>
              <a:ext uri="{FF2B5EF4-FFF2-40B4-BE49-F238E27FC236}">
                <a16:creationId xmlns:a16="http://schemas.microsoft.com/office/drawing/2014/main" id="{627183B8-7BB7-4944-B93A-74F337F55262}"/>
              </a:ext>
            </a:extLst>
          </p:cNvPr>
          <p:cNvPicPr>
            <a:picLocks noChangeAspect="1"/>
          </p:cNvPicPr>
          <p:nvPr/>
        </p:nvPicPr>
        <p:blipFill>
          <a:blip r:embed="rId2"/>
          <a:stretch>
            <a:fillRect/>
          </a:stretch>
        </p:blipFill>
        <p:spPr>
          <a:xfrm>
            <a:off x="3927922" y="4839344"/>
            <a:ext cx="4057859" cy="1885444"/>
          </a:xfrm>
          <a:prstGeom prst="rect">
            <a:avLst/>
          </a:prstGeom>
        </p:spPr>
      </p:pic>
    </p:spTree>
    <p:extLst>
      <p:ext uri="{BB962C8B-B14F-4D97-AF65-F5344CB8AC3E}">
        <p14:creationId xmlns:p14="http://schemas.microsoft.com/office/powerpoint/2010/main" val="204169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Hypothesis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685800" y="1474442"/>
            <a:ext cx="10515600" cy="4351338"/>
          </a:xfrm>
        </p:spPr>
        <p:txBody>
          <a:bodyPr>
            <a:normAutofit fontScale="85000" lnSpcReduction="20000"/>
          </a:bodyPr>
          <a:lstStyle/>
          <a:p>
            <a:pPr marL="0" indent="0">
              <a:buNone/>
            </a:pPr>
            <a:r>
              <a:rPr lang="en-US" dirty="0"/>
              <a:t>H1: The number of Washingtonians impacted by the data breaches will affect the revenue of local entities</a:t>
            </a:r>
          </a:p>
          <a:p>
            <a:r>
              <a:rPr lang="en-US" dirty="0"/>
              <a:t>Null Hypothesis (Ho): There is no relationship between the number of Washingtonians impacted by data breaches and the revenue of local entities</a:t>
            </a:r>
          </a:p>
          <a:p>
            <a:r>
              <a:rPr lang="en-US" dirty="0"/>
              <a:t>Ho: The number of Washingtonians impacted by data breaches does not affect revenue. </a:t>
            </a:r>
          </a:p>
          <a:p>
            <a:r>
              <a:rPr lang="en-US" dirty="0"/>
              <a:t>Alternative Hypothesis (H₁): There is a significant relationship between the number of Washingtonians impacted by data breaches and the revenue of local entities.</a:t>
            </a:r>
          </a:p>
          <a:p>
            <a:r>
              <a:rPr lang="en-US" dirty="0"/>
              <a:t>H₁: The number of Washingtonians impacted by data breaches affect revenue</a:t>
            </a:r>
          </a:p>
          <a:p>
            <a:pPr marL="0" indent="0">
              <a:buNone/>
            </a:pPr>
            <a:endParaRPr lang="en-US" dirty="0"/>
          </a:p>
          <a:p>
            <a:pPr marL="0" indent="0">
              <a:buNone/>
            </a:pPr>
            <a:r>
              <a:rPr lang="en-US" dirty="0"/>
              <a:t>                   We fail to reject the null hypothesis as the p-value (&gt;0.05)</a:t>
            </a:r>
          </a:p>
          <a:p>
            <a:pPr marL="0" indent="0">
              <a:buNone/>
            </a:pPr>
            <a:r>
              <a:rPr lang="en-US" dirty="0"/>
              <a:t>     </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402700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Hypothesis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685800" y="1474442"/>
            <a:ext cx="10515600" cy="4351338"/>
          </a:xfrm>
        </p:spPr>
        <p:txBody>
          <a:bodyPr>
            <a:normAutofit fontScale="92500" lnSpcReduction="20000"/>
          </a:bodyPr>
          <a:lstStyle/>
          <a:p>
            <a:pPr marL="0" indent="0">
              <a:buNone/>
            </a:pPr>
            <a:r>
              <a:rPr lang="en-US" sz="2600" dirty="0"/>
              <a:t>H2: The days that it takes to identify data breaches will affect consumer willingness to continue doing business with local companies</a:t>
            </a:r>
          </a:p>
          <a:p>
            <a:r>
              <a:rPr lang="en-US" sz="2600" dirty="0"/>
              <a:t>Null Hypothesis (Ho): The number of days it takes to identify data breaches has no effect on consumer willingness to continue doing business with local companies</a:t>
            </a:r>
          </a:p>
          <a:p>
            <a:r>
              <a:rPr lang="en-US" sz="2600" dirty="0"/>
              <a:t>Ho: The days taken to identify a breach do not affect consumer willingness</a:t>
            </a:r>
          </a:p>
          <a:p>
            <a:r>
              <a:rPr lang="en-US" sz="2600" dirty="0"/>
              <a:t>Alternative Hypothesis (H₁): The number of days it takes to identify data breaches has a significant effect on consumer willingness to continue doing business with local companies</a:t>
            </a:r>
          </a:p>
          <a:p>
            <a:r>
              <a:rPr lang="en-US" sz="2600" dirty="0"/>
              <a:t>H₁: The days taken to identify a breach affect consumer willingness </a:t>
            </a:r>
          </a:p>
          <a:p>
            <a:pPr marL="0" indent="0">
              <a:buNone/>
            </a:pPr>
            <a:endParaRPr lang="en-US" sz="2600" dirty="0"/>
          </a:p>
          <a:p>
            <a:pPr marL="0" indent="0">
              <a:buNone/>
            </a:pPr>
            <a:r>
              <a:rPr lang="en-US" sz="2600" dirty="0"/>
              <a:t>               We fail to reject the null hypothesis as the p-value (&gt;0.05)</a:t>
            </a:r>
          </a:p>
          <a:p>
            <a:pPr marL="0" indent="0">
              <a:buNone/>
            </a:pPr>
            <a:endParaRPr lang="en-US" sz="1600" dirty="0"/>
          </a:p>
        </p:txBody>
      </p:sp>
    </p:spTree>
    <p:extLst>
      <p:ext uri="{BB962C8B-B14F-4D97-AF65-F5344CB8AC3E}">
        <p14:creationId xmlns:p14="http://schemas.microsoft.com/office/powerpoint/2010/main" val="123251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p:txBody>
          <a:bodyPr>
            <a:normAutofit/>
          </a:bodyPr>
          <a:lstStyle/>
          <a:p>
            <a:r>
              <a:rPr lang="en-US" dirty="0"/>
              <a:t>                           Hypothesis</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685800" y="1474442"/>
            <a:ext cx="10515600" cy="4351338"/>
          </a:xfrm>
        </p:spPr>
        <p:txBody>
          <a:bodyPr>
            <a:normAutofit fontScale="92500" lnSpcReduction="10000"/>
          </a:bodyPr>
          <a:lstStyle/>
          <a:p>
            <a:pPr marL="0" indent="0">
              <a:buNone/>
            </a:pPr>
            <a:r>
              <a:rPr lang="en-US" sz="2600" dirty="0"/>
              <a:t>H3: The days elapsed before notification of data breaches will affect company reputation and revenue. </a:t>
            </a:r>
          </a:p>
          <a:p>
            <a:r>
              <a:rPr lang="en-US" sz="2600" dirty="0"/>
              <a:t>Null Hypothesis (Ho): The number of days before notification of data has no effect on company reputation and revenue</a:t>
            </a:r>
          </a:p>
          <a:p>
            <a:r>
              <a:rPr lang="en-US" sz="2600" dirty="0"/>
              <a:t>Ho: The days elapsed before notification of data breaches has a significant</a:t>
            </a:r>
          </a:p>
          <a:p>
            <a:r>
              <a:rPr lang="en-US" sz="2600" dirty="0"/>
              <a:t>Alternative Hypothesis (H1): The number of days before notification of data breaches has a significant effect on company reputation and revenue</a:t>
            </a:r>
          </a:p>
          <a:p>
            <a:r>
              <a:rPr lang="en-US" sz="2600" dirty="0"/>
              <a:t>H₁. The days elapsed before notification affect company reputation and revenue </a:t>
            </a:r>
          </a:p>
          <a:p>
            <a:pPr marL="0" indent="0">
              <a:buNone/>
            </a:pPr>
            <a:endParaRPr lang="en-US" sz="2600" dirty="0"/>
          </a:p>
          <a:p>
            <a:pPr marL="0" indent="0">
              <a:buNone/>
            </a:pPr>
            <a:r>
              <a:rPr lang="en-US" sz="2600" dirty="0"/>
              <a:t>                We fail to reject the null hypothesis as the p-value (&gt;0.05)</a:t>
            </a:r>
          </a:p>
          <a:p>
            <a:pPr marL="0" indent="0">
              <a:buNone/>
            </a:pPr>
            <a:r>
              <a:rPr lang="en-US" sz="2600" dirty="0"/>
              <a:t>    </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47804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F5A-8087-4D47-9B6F-BF3E6A225FE3}"/>
              </a:ext>
            </a:extLst>
          </p:cNvPr>
          <p:cNvSpPr>
            <a:spLocks noGrp="1"/>
          </p:cNvSpPr>
          <p:nvPr>
            <p:ph type="title"/>
          </p:nvPr>
        </p:nvSpPr>
        <p:spPr>
          <a:xfrm>
            <a:off x="838200" y="365125"/>
            <a:ext cx="10515600" cy="1471626"/>
          </a:xfrm>
        </p:spPr>
        <p:txBody>
          <a:bodyPr>
            <a:normAutofit/>
          </a:bodyPr>
          <a:lstStyle/>
          <a:p>
            <a:r>
              <a:rPr lang="en-US" sz="3200" dirty="0"/>
              <a:t>                          </a:t>
            </a:r>
            <a:r>
              <a:rPr lang="en-US" sz="2800" dirty="0"/>
              <a:t>Number of Washingtonians Affected</a:t>
            </a:r>
          </a:p>
        </p:txBody>
      </p:sp>
      <p:sp>
        <p:nvSpPr>
          <p:cNvPr id="3" name="Content Placeholder 2">
            <a:extLst>
              <a:ext uri="{FF2B5EF4-FFF2-40B4-BE49-F238E27FC236}">
                <a16:creationId xmlns:a16="http://schemas.microsoft.com/office/drawing/2014/main" id="{8DECD41B-730D-46D3-BD6D-EABD1EE3035E}"/>
              </a:ext>
            </a:extLst>
          </p:cNvPr>
          <p:cNvSpPr>
            <a:spLocks noGrp="1"/>
          </p:cNvSpPr>
          <p:nvPr>
            <p:ph idx="1"/>
          </p:nvPr>
        </p:nvSpPr>
        <p:spPr>
          <a:xfrm>
            <a:off x="1152939" y="1779290"/>
            <a:ext cx="9318929" cy="3587840"/>
          </a:xfrm>
        </p:spPr>
        <p:txBody>
          <a:bodyPr>
            <a:normAutofit/>
          </a:bodyPr>
          <a:lstStyle/>
          <a:p>
            <a:pPr marL="0" indent="0">
              <a:buNone/>
            </a:pPr>
            <a:r>
              <a:rPr lang="en-US" dirty="0"/>
              <a:t>                                                                                         </a:t>
            </a:r>
          </a:p>
          <a:p>
            <a:pPr marL="0" indent="0">
              <a:buNone/>
            </a:pPr>
            <a:endParaRPr lang="en-US" dirty="0"/>
          </a:p>
          <a:p>
            <a:endParaRPr lang="en-US" dirty="0"/>
          </a:p>
        </p:txBody>
      </p:sp>
      <p:pic>
        <p:nvPicPr>
          <p:cNvPr id="6" name="Picture 5">
            <a:extLst>
              <a:ext uri="{FF2B5EF4-FFF2-40B4-BE49-F238E27FC236}">
                <a16:creationId xmlns:a16="http://schemas.microsoft.com/office/drawing/2014/main" id="{222971CE-B5EB-4EC1-BF7E-BEB5B1C09120}"/>
              </a:ext>
            </a:extLst>
          </p:cNvPr>
          <p:cNvPicPr>
            <a:picLocks noChangeAspect="1"/>
          </p:cNvPicPr>
          <p:nvPr/>
        </p:nvPicPr>
        <p:blipFill>
          <a:blip r:embed="rId2"/>
          <a:stretch>
            <a:fillRect/>
          </a:stretch>
        </p:blipFill>
        <p:spPr>
          <a:xfrm>
            <a:off x="1420633" y="1380683"/>
            <a:ext cx="9051235" cy="4668891"/>
          </a:xfrm>
          <a:prstGeom prst="rect">
            <a:avLst/>
          </a:prstGeom>
        </p:spPr>
      </p:pic>
      <p:sp>
        <p:nvSpPr>
          <p:cNvPr id="8" name="Rectangle 7">
            <a:extLst>
              <a:ext uri="{FF2B5EF4-FFF2-40B4-BE49-F238E27FC236}">
                <a16:creationId xmlns:a16="http://schemas.microsoft.com/office/drawing/2014/main" id="{10C244EB-2764-4830-A873-54FAD5B13EDA}"/>
              </a:ext>
            </a:extLst>
          </p:cNvPr>
          <p:cNvSpPr/>
          <p:nvPr/>
        </p:nvSpPr>
        <p:spPr>
          <a:xfrm>
            <a:off x="692360" y="6323598"/>
            <a:ext cx="3001574" cy="338554"/>
          </a:xfrm>
          <a:prstGeom prst="rect">
            <a:avLst/>
          </a:prstGeom>
        </p:spPr>
        <p:txBody>
          <a:bodyPr wrap="square">
            <a:spAutoFit/>
          </a:bodyPr>
          <a:lstStyle/>
          <a:p>
            <a:r>
              <a:rPr lang="en-US" sz="800" dirty="0"/>
              <a:t>Source:</a:t>
            </a:r>
          </a:p>
          <a:p>
            <a:r>
              <a:rPr lang="en-US" sz="800" dirty="0"/>
              <a:t>(Data.wa.gov)September 2024</a:t>
            </a:r>
          </a:p>
        </p:txBody>
      </p:sp>
    </p:spTree>
    <p:extLst>
      <p:ext uri="{BB962C8B-B14F-4D97-AF65-F5344CB8AC3E}">
        <p14:creationId xmlns:p14="http://schemas.microsoft.com/office/powerpoint/2010/main" val="1332740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53989</TotalTime>
  <Words>952</Words>
  <Application>Microsoft Office PowerPoint</Application>
  <PresentationFormat>Widescreen</PresentationFormat>
  <Paragraphs>186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Data Breaches Affecting Washington State Residents</vt:lpstr>
      <vt:lpstr>                         Literature Review</vt:lpstr>
      <vt:lpstr>                      Problem Statement</vt:lpstr>
      <vt:lpstr>                             Objective</vt:lpstr>
      <vt:lpstr>                        Research Questions</vt:lpstr>
      <vt:lpstr>                           Hypothesis</vt:lpstr>
      <vt:lpstr>                           Hypothesis</vt:lpstr>
      <vt:lpstr>                           Hypothesis</vt:lpstr>
      <vt:lpstr>                          Number of Washingtonians Affected</vt:lpstr>
      <vt:lpstr>                                  Methodology</vt:lpstr>
      <vt:lpstr>                           Data &amp; Methods</vt:lpstr>
      <vt:lpstr>                                   Results</vt:lpstr>
      <vt:lpstr>                                    Results</vt:lpstr>
      <vt:lpstr>                                   Results</vt:lpstr>
      <vt:lpstr>                                   Results</vt:lpstr>
      <vt:lpstr>                                   Results</vt:lpstr>
      <vt:lpstr>                               Conclusion</vt:lpstr>
      <vt:lpstr>                        Recommendations</vt:lpstr>
      <vt:lpstr>                                    Q &amp;A</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PHD5</dc:creator>
  <cp:lastModifiedBy>PHD5</cp:lastModifiedBy>
  <cp:revision>130</cp:revision>
  <dcterms:created xsi:type="dcterms:W3CDTF">2023-07-20T18:56:41Z</dcterms:created>
  <dcterms:modified xsi:type="dcterms:W3CDTF">2024-11-18T05:35:58Z</dcterms:modified>
</cp:coreProperties>
</file>