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D705C-9E41-F06A-DD41-AB99385E0CD3}" v="39" dt="2025-10-04T21:32:17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4EED8-2520-44B1-A846-638FB1C20DE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D353F0-C1F9-4E7B-8DF4-8E7A654B2B75}">
      <dgm:prSet/>
      <dgm:spPr/>
      <dgm:t>
        <a:bodyPr/>
        <a:lstStyle/>
        <a:p>
          <a:r>
            <a:rPr lang="en-GB"/>
            <a:t>Key Features</a:t>
          </a:r>
          <a:endParaRPr lang="en-US" dirty="0"/>
        </a:p>
      </dgm:t>
    </dgm:pt>
    <dgm:pt modelId="{27590AF0-4F0D-446E-B736-E2D4330AE5A7}" type="parTrans" cxnId="{E4A7AA8E-2790-4F30-A1CF-3EB16A29E8AA}">
      <dgm:prSet/>
      <dgm:spPr/>
      <dgm:t>
        <a:bodyPr/>
        <a:lstStyle/>
        <a:p>
          <a:endParaRPr lang="en-US"/>
        </a:p>
      </dgm:t>
    </dgm:pt>
    <dgm:pt modelId="{3C969566-CE7F-42F2-B8CB-3C8BF616B601}" type="sibTrans" cxnId="{E4A7AA8E-2790-4F30-A1CF-3EB16A29E8AA}">
      <dgm:prSet/>
      <dgm:spPr/>
      <dgm:t>
        <a:bodyPr/>
        <a:lstStyle/>
        <a:p>
          <a:endParaRPr lang="en-US"/>
        </a:p>
      </dgm:t>
    </dgm:pt>
    <dgm:pt modelId="{375AC9C6-256D-4769-9B4B-D0F01DF7B7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Dual Input Options:</a:t>
          </a:r>
          <a:r>
            <a:rPr lang="en-GB"/>
            <a:t> Users can either select symptoms from a list or use a free-form chat.</a:t>
          </a:r>
          <a:endParaRPr lang="en-US"/>
        </a:p>
      </dgm:t>
    </dgm:pt>
    <dgm:pt modelId="{82492583-6092-4C79-A1B3-AD3F2F2C55C8}" type="parTrans" cxnId="{8C2B3F24-2B1B-4B1F-AE09-29A439F64FDB}">
      <dgm:prSet/>
      <dgm:spPr/>
      <dgm:t>
        <a:bodyPr/>
        <a:lstStyle/>
        <a:p>
          <a:endParaRPr lang="en-US"/>
        </a:p>
      </dgm:t>
    </dgm:pt>
    <dgm:pt modelId="{5FA064C0-0C1C-42D9-8549-18A311C01843}" type="sibTrans" cxnId="{8C2B3F24-2B1B-4B1F-AE09-29A439F64FDB}">
      <dgm:prSet/>
      <dgm:spPr/>
      <dgm:t>
        <a:bodyPr/>
        <a:lstStyle/>
        <a:p>
          <a:endParaRPr lang="en-US"/>
        </a:p>
      </dgm:t>
    </dgm:pt>
    <dgm:pt modelId="{9CEFE706-E3BC-4DC5-BDBB-A5525CEA12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Smart Triage:</a:t>
          </a:r>
          <a:r>
            <a:rPr lang="en-GB"/>
            <a:t> The system categorizes urgency levels and provides recommendations for specialists and possible conditions. Urgency is categorized as </a:t>
          </a:r>
          <a:r>
            <a:rPr lang="en-GB" b="1"/>
            <a:t>Emergency</a:t>
          </a:r>
          <a:r>
            <a:rPr lang="en-GB"/>
            <a:t>, </a:t>
          </a:r>
          <a:r>
            <a:rPr lang="en-GB" b="1"/>
            <a:t>Urgent Care</a:t>
          </a:r>
          <a:r>
            <a:rPr lang="en-GB"/>
            <a:t>, or </a:t>
          </a:r>
          <a:r>
            <a:rPr lang="en-GB" b="1"/>
            <a:t>Normal</a:t>
          </a:r>
          <a:r>
            <a:rPr lang="en-GB"/>
            <a:t>.</a:t>
          </a:r>
          <a:endParaRPr lang="en-US"/>
        </a:p>
      </dgm:t>
    </dgm:pt>
    <dgm:pt modelId="{52928809-CC2E-43EC-A9D9-D3C804C2C100}" type="parTrans" cxnId="{402864A0-2678-49F2-A7E5-9E91A8EFAF40}">
      <dgm:prSet/>
      <dgm:spPr/>
      <dgm:t>
        <a:bodyPr/>
        <a:lstStyle/>
        <a:p>
          <a:endParaRPr lang="en-US"/>
        </a:p>
      </dgm:t>
    </dgm:pt>
    <dgm:pt modelId="{3497DABC-5C28-4D4C-8571-7C0F97E51C74}" type="sibTrans" cxnId="{402864A0-2678-49F2-A7E5-9E91A8EFAF40}">
      <dgm:prSet/>
      <dgm:spPr/>
      <dgm:t>
        <a:bodyPr/>
        <a:lstStyle/>
        <a:p>
          <a:endParaRPr lang="en-US"/>
        </a:p>
      </dgm:t>
    </dgm:pt>
    <dgm:pt modelId="{88C7A0A3-90EA-4B3A-8D9D-D4736A84F3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Comprehensive Assessment:</a:t>
          </a:r>
          <a:r>
            <a:rPr lang="en-GB"/>
            <a:t> After a few questions or when confidence reaches 90% or more, CarePath provides a diagnosis, confidence level, and specialist recommendation.</a:t>
          </a:r>
          <a:endParaRPr lang="en-US"/>
        </a:p>
      </dgm:t>
    </dgm:pt>
    <dgm:pt modelId="{EAE3AB68-7075-4550-B71E-03184108BEB6}" type="parTrans" cxnId="{BCBB1926-2DFB-40B3-A4B5-B5A54FF3CFAC}">
      <dgm:prSet/>
      <dgm:spPr/>
      <dgm:t>
        <a:bodyPr/>
        <a:lstStyle/>
        <a:p>
          <a:endParaRPr lang="en-US"/>
        </a:p>
      </dgm:t>
    </dgm:pt>
    <dgm:pt modelId="{BCEB3718-B8CD-4614-BE73-0CC52F3D3EEA}" type="sibTrans" cxnId="{BCBB1926-2DFB-40B3-A4B5-B5A54FF3CFAC}">
      <dgm:prSet/>
      <dgm:spPr/>
      <dgm:t>
        <a:bodyPr/>
        <a:lstStyle/>
        <a:p>
          <a:endParaRPr lang="en-US"/>
        </a:p>
      </dgm:t>
    </dgm:pt>
    <dgm:pt modelId="{C8B7C7C5-DAE3-4094-8A82-550D2D606D71}">
      <dgm:prSet/>
      <dgm:spPr/>
      <dgm:t>
        <a:bodyPr/>
        <a:lstStyle/>
        <a:p>
          <a:r>
            <a:rPr lang="en-GB"/>
            <a:t>Technology Stack</a:t>
          </a:r>
          <a:endParaRPr lang="en-US" dirty="0"/>
        </a:p>
      </dgm:t>
    </dgm:pt>
    <dgm:pt modelId="{926ED6CD-387D-4F50-B143-563C3D0A360F}" type="parTrans" cxnId="{01BA92E5-1BC1-471E-901A-BA713349C777}">
      <dgm:prSet/>
      <dgm:spPr/>
      <dgm:t>
        <a:bodyPr/>
        <a:lstStyle/>
        <a:p>
          <a:endParaRPr lang="en-US"/>
        </a:p>
      </dgm:t>
    </dgm:pt>
    <dgm:pt modelId="{61842C24-3218-4F8D-8799-213F65FEFEFB}" type="sibTrans" cxnId="{01BA92E5-1BC1-471E-901A-BA713349C777}">
      <dgm:prSet/>
      <dgm:spPr/>
      <dgm:t>
        <a:bodyPr/>
        <a:lstStyle/>
        <a:p>
          <a:endParaRPr lang="en-US"/>
        </a:p>
      </dgm:t>
    </dgm:pt>
    <dgm:pt modelId="{B4F0EA81-A6FB-4AEE-B9E8-261BDDDC3D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Frontend:</a:t>
          </a:r>
          <a:r>
            <a:rPr lang="en-GB"/>
            <a:t> Built with React 18, TypeScript, and a modern, responsive design.</a:t>
          </a:r>
          <a:endParaRPr lang="en-US"/>
        </a:p>
      </dgm:t>
    </dgm:pt>
    <dgm:pt modelId="{56F3A293-B991-4C6C-86A1-F9B2274861BC}" type="parTrans" cxnId="{7E0B9676-4809-4484-8485-B07EA1B918C7}">
      <dgm:prSet/>
      <dgm:spPr/>
      <dgm:t>
        <a:bodyPr/>
        <a:lstStyle/>
        <a:p>
          <a:endParaRPr lang="en-US"/>
        </a:p>
      </dgm:t>
    </dgm:pt>
    <dgm:pt modelId="{F09CAE86-E4A4-405D-AD50-AA880388E81B}" type="sibTrans" cxnId="{7E0B9676-4809-4484-8485-B07EA1B918C7}">
      <dgm:prSet/>
      <dgm:spPr/>
      <dgm:t>
        <a:bodyPr/>
        <a:lstStyle/>
        <a:p>
          <a:endParaRPr lang="en-US"/>
        </a:p>
      </dgm:t>
    </dgm:pt>
    <dgm:pt modelId="{938D03B1-1A2E-479E-BACD-97B10F3891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Backend:</a:t>
          </a:r>
          <a:r>
            <a:rPr lang="en-GB"/>
            <a:t> Uses FastAPI (Python) and the OpenAI GPT-4 API to process data.</a:t>
          </a:r>
          <a:endParaRPr lang="en-US"/>
        </a:p>
      </dgm:t>
    </dgm:pt>
    <dgm:pt modelId="{A3975AAF-F54C-4756-BDD9-4D10111F534F}" type="parTrans" cxnId="{FAA0A8FE-995B-4ACA-885F-1BD438106BEF}">
      <dgm:prSet/>
      <dgm:spPr/>
      <dgm:t>
        <a:bodyPr/>
        <a:lstStyle/>
        <a:p>
          <a:endParaRPr lang="en-US"/>
        </a:p>
      </dgm:t>
    </dgm:pt>
    <dgm:pt modelId="{62876E03-2F31-423F-AFF0-29360B2E7D22}" type="sibTrans" cxnId="{FAA0A8FE-995B-4ACA-885F-1BD438106BEF}">
      <dgm:prSet/>
      <dgm:spPr/>
      <dgm:t>
        <a:bodyPr/>
        <a:lstStyle/>
        <a:p>
          <a:endParaRPr lang="en-US"/>
        </a:p>
      </dgm:t>
    </dgm:pt>
    <dgm:pt modelId="{0930CD45-1CA9-46D3-8CF8-409C4B43F5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Database:</a:t>
          </a:r>
          <a:r>
            <a:rPr lang="en-GB"/>
            <a:t> Includes information on over 101 disorders, with symptom mappings and specialist recommendations.</a:t>
          </a:r>
          <a:endParaRPr lang="en-US"/>
        </a:p>
      </dgm:t>
    </dgm:pt>
    <dgm:pt modelId="{E47ABE6A-3011-4AB9-8BDB-5D5D0D942089}" type="parTrans" cxnId="{C3842B8F-D927-4585-9E5D-F1A1240235BD}">
      <dgm:prSet/>
      <dgm:spPr/>
      <dgm:t>
        <a:bodyPr/>
        <a:lstStyle/>
        <a:p>
          <a:endParaRPr lang="en-US"/>
        </a:p>
      </dgm:t>
    </dgm:pt>
    <dgm:pt modelId="{2ACE4B4E-D248-4CEB-BBB4-F3EC9A14148C}" type="sibTrans" cxnId="{C3842B8F-D927-4585-9E5D-F1A1240235BD}">
      <dgm:prSet/>
      <dgm:spPr/>
      <dgm:t>
        <a:bodyPr/>
        <a:lstStyle/>
        <a:p>
          <a:endParaRPr lang="en-US"/>
        </a:p>
      </dgm:t>
    </dgm:pt>
    <dgm:pt modelId="{D393D080-ABBB-4E51-ADA7-3F6271015382}" type="pres">
      <dgm:prSet presAssocID="{1644EED8-2520-44B1-A846-638FB1C20DEA}" presName="linear" presStyleCnt="0">
        <dgm:presLayoutVars>
          <dgm:dir/>
          <dgm:animLvl val="lvl"/>
          <dgm:resizeHandles val="exact"/>
        </dgm:presLayoutVars>
      </dgm:prSet>
      <dgm:spPr/>
    </dgm:pt>
    <dgm:pt modelId="{B93C18E4-EF4F-4A78-AEB3-2EC4947FDB29}" type="pres">
      <dgm:prSet presAssocID="{31D353F0-C1F9-4E7B-8DF4-8E7A654B2B75}" presName="parentLin" presStyleCnt="0"/>
      <dgm:spPr/>
    </dgm:pt>
    <dgm:pt modelId="{22205625-F48F-438C-B4FF-AF433D1FCB8B}" type="pres">
      <dgm:prSet presAssocID="{31D353F0-C1F9-4E7B-8DF4-8E7A654B2B75}" presName="parentLeftMargin" presStyleLbl="node1" presStyleIdx="0" presStyleCnt="2"/>
      <dgm:spPr/>
    </dgm:pt>
    <dgm:pt modelId="{C980FC02-E456-4DB1-AE11-0CF682D11585}" type="pres">
      <dgm:prSet presAssocID="{31D353F0-C1F9-4E7B-8DF4-8E7A654B2B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D9B2DE-DA76-4144-834C-1148EDE41691}" type="pres">
      <dgm:prSet presAssocID="{31D353F0-C1F9-4E7B-8DF4-8E7A654B2B75}" presName="negativeSpace" presStyleCnt="0"/>
      <dgm:spPr/>
    </dgm:pt>
    <dgm:pt modelId="{7742DAB4-C20A-4B08-A47A-DD42500E5B1F}" type="pres">
      <dgm:prSet presAssocID="{31D353F0-C1F9-4E7B-8DF4-8E7A654B2B75}" presName="childText" presStyleLbl="conFgAcc1" presStyleIdx="0" presStyleCnt="2">
        <dgm:presLayoutVars>
          <dgm:bulletEnabled val="1"/>
        </dgm:presLayoutVars>
      </dgm:prSet>
      <dgm:spPr/>
    </dgm:pt>
    <dgm:pt modelId="{E4E140C8-4B17-416A-A5C3-72590C9BA8D2}" type="pres">
      <dgm:prSet presAssocID="{3C969566-CE7F-42F2-B8CB-3C8BF616B601}" presName="spaceBetweenRectangles" presStyleCnt="0"/>
      <dgm:spPr/>
    </dgm:pt>
    <dgm:pt modelId="{C2A64B5A-1FC8-4683-98F7-B5033AE20886}" type="pres">
      <dgm:prSet presAssocID="{C8B7C7C5-DAE3-4094-8A82-550D2D606D71}" presName="parentLin" presStyleCnt="0"/>
      <dgm:spPr/>
    </dgm:pt>
    <dgm:pt modelId="{ACBA680D-A610-4D81-9219-4127CB16403F}" type="pres">
      <dgm:prSet presAssocID="{C8B7C7C5-DAE3-4094-8A82-550D2D606D71}" presName="parentLeftMargin" presStyleLbl="node1" presStyleIdx="0" presStyleCnt="2"/>
      <dgm:spPr/>
    </dgm:pt>
    <dgm:pt modelId="{FF29F28C-9259-465C-B922-C211613D9E9B}" type="pres">
      <dgm:prSet presAssocID="{C8B7C7C5-DAE3-4094-8A82-550D2D606D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A61F93-038C-4B2D-922D-0B421C372999}" type="pres">
      <dgm:prSet presAssocID="{C8B7C7C5-DAE3-4094-8A82-550D2D606D71}" presName="negativeSpace" presStyleCnt="0"/>
      <dgm:spPr/>
    </dgm:pt>
    <dgm:pt modelId="{A785C812-AC27-42F8-B496-B76CE6A4C84F}" type="pres">
      <dgm:prSet presAssocID="{C8B7C7C5-DAE3-4094-8A82-550D2D606D7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977121A-D0E5-4E2F-A746-8268DDED7A37}" type="presOf" srcId="{31D353F0-C1F9-4E7B-8DF4-8E7A654B2B75}" destId="{22205625-F48F-438C-B4FF-AF433D1FCB8B}" srcOrd="0" destOrd="0" presId="urn:microsoft.com/office/officeart/2005/8/layout/list1"/>
    <dgm:cxn modelId="{8C2B3F24-2B1B-4B1F-AE09-29A439F64FDB}" srcId="{31D353F0-C1F9-4E7B-8DF4-8E7A654B2B75}" destId="{375AC9C6-256D-4769-9B4B-D0F01DF7B77D}" srcOrd="0" destOrd="0" parTransId="{82492583-6092-4C79-A1B3-AD3F2F2C55C8}" sibTransId="{5FA064C0-0C1C-42D9-8549-18A311C01843}"/>
    <dgm:cxn modelId="{BCBB1926-2DFB-40B3-A4B5-B5A54FF3CFAC}" srcId="{31D353F0-C1F9-4E7B-8DF4-8E7A654B2B75}" destId="{88C7A0A3-90EA-4B3A-8D9D-D4736A84F3CD}" srcOrd="2" destOrd="0" parTransId="{EAE3AB68-7075-4550-B71E-03184108BEB6}" sibTransId="{BCEB3718-B8CD-4614-BE73-0CC52F3D3EEA}"/>
    <dgm:cxn modelId="{D1343231-4A9D-4250-AF27-53C74758921F}" type="presOf" srcId="{C8B7C7C5-DAE3-4094-8A82-550D2D606D71}" destId="{ACBA680D-A610-4D81-9219-4127CB16403F}" srcOrd="0" destOrd="0" presId="urn:microsoft.com/office/officeart/2005/8/layout/list1"/>
    <dgm:cxn modelId="{0ED45933-7167-4AA4-8F06-90F27A4B4E99}" type="presOf" srcId="{0930CD45-1CA9-46D3-8CF8-409C4B43F583}" destId="{A785C812-AC27-42F8-B496-B76CE6A4C84F}" srcOrd="0" destOrd="2" presId="urn:microsoft.com/office/officeart/2005/8/layout/list1"/>
    <dgm:cxn modelId="{A30A804A-E0DA-4E0D-BDE9-3A81EFA27C31}" type="presOf" srcId="{1644EED8-2520-44B1-A846-638FB1C20DEA}" destId="{D393D080-ABBB-4E51-ADA7-3F6271015382}" srcOrd="0" destOrd="0" presId="urn:microsoft.com/office/officeart/2005/8/layout/list1"/>
    <dgm:cxn modelId="{B1230352-6A4A-41CE-B00E-03F8B1CD6AEC}" type="presOf" srcId="{B4F0EA81-A6FB-4AEE-B9E8-261BDDDC3D66}" destId="{A785C812-AC27-42F8-B496-B76CE6A4C84F}" srcOrd="0" destOrd="0" presId="urn:microsoft.com/office/officeart/2005/8/layout/list1"/>
    <dgm:cxn modelId="{7E0B9676-4809-4484-8485-B07EA1B918C7}" srcId="{C8B7C7C5-DAE3-4094-8A82-550D2D606D71}" destId="{B4F0EA81-A6FB-4AEE-B9E8-261BDDDC3D66}" srcOrd="0" destOrd="0" parTransId="{56F3A293-B991-4C6C-86A1-F9B2274861BC}" sibTransId="{F09CAE86-E4A4-405D-AD50-AA880388E81B}"/>
    <dgm:cxn modelId="{E4A7AA8E-2790-4F30-A1CF-3EB16A29E8AA}" srcId="{1644EED8-2520-44B1-A846-638FB1C20DEA}" destId="{31D353F0-C1F9-4E7B-8DF4-8E7A654B2B75}" srcOrd="0" destOrd="0" parTransId="{27590AF0-4F0D-446E-B736-E2D4330AE5A7}" sibTransId="{3C969566-CE7F-42F2-B8CB-3C8BF616B601}"/>
    <dgm:cxn modelId="{C3842B8F-D927-4585-9E5D-F1A1240235BD}" srcId="{C8B7C7C5-DAE3-4094-8A82-550D2D606D71}" destId="{0930CD45-1CA9-46D3-8CF8-409C4B43F583}" srcOrd="2" destOrd="0" parTransId="{E47ABE6A-3011-4AB9-8BDB-5D5D0D942089}" sibTransId="{2ACE4B4E-D248-4CEB-BBB4-F3EC9A14148C}"/>
    <dgm:cxn modelId="{ADBB039F-D7A5-4B19-8F92-5AFD53CA24E3}" type="presOf" srcId="{31D353F0-C1F9-4E7B-8DF4-8E7A654B2B75}" destId="{C980FC02-E456-4DB1-AE11-0CF682D11585}" srcOrd="1" destOrd="0" presId="urn:microsoft.com/office/officeart/2005/8/layout/list1"/>
    <dgm:cxn modelId="{402864A0-2678-49F2-A7E5-9E91A8EFAF40}" srcId="{31D353F0-C1F9-4E7B-8DF4-8E7A654B2B75}" destId="{9CEFE706-E3BC-4DC5-BDBB-A5525CEA1220}" srcOrd="1" destOrd="0" parTransId="{52928809-CC2E-43EC-A9D9-D3C804C2C100}" sibTransId="{3497DABC-5C28-4D4C-8571-7C0F97E51C74}"/>
    <dgm:cxn modelId="{D4FCFFAD-C4AF-40A1-A31A-6BCF14D7E485}" type="presOf" srcId="{9CEFE706-E3BC-4DC5-BDBB-A5525CEA1220}" destId="{7742DAB4-C20A-4B08-A47A-DD42500E5B1F}" srcOrd="0" destOrd="1" presId="urn:microsoft.com/office/officeart/2005/8/layout/list1"/>
    <dgm:cxn modelId="{132685D4-B52E-4083-87B4-22707845318F}" type="presOf" srcId="{938D03B1-1A2E-479E-BACD-97B10F38919B}" destId="{A785C812-AC27-42F8-B496-B76CE6A4C84F}" srcOrd="0" destOrd="1" presId="urn:microsoft.com/office/officeart/2005/8/layout/list1"/>
    <dgm:cxn modelId="{950022D5-B995-4766-851E-5FEB2A084F9E}" type="presOf" srcId="{88C7A0A3-90EA-4B3A-8D9D-D4736A84F3CD}" destId="{7742DAB4-C20A-4B08-A47A-DD42500E5B1F}" srcOrd="0" destOrd="2" presId="urn:microsoft.com/office/officeart/2005/8/layout/list1"/>
    <dgm:cxn modelId="{01BA92E5-1BC1-471E-901A-BA713349C777}" srcId="{1644EED8-2520-44B1-A846-638FB1C20DEA}" destId="{C8B7C7C5-DAE3-4094-8A82-550D2D606D71}" srcOrd="1" destOrd="0" parTransId="{926ED6CD-387D-4F50-B143-563C3D0A360F}" sibTransId="{61842C24-3218-4F8D-8799-213F65FEFEFB}"/>
    <dgm:cxn modelId="{A8BB82EE-E312-4F73-BB51-9A5B3CDEF3EE}" type="presOf" srcId="{C8B7C7C5-DAE3-4094-8A82-550D2D606D71}" destId="{FF29F28C-9259-465C-B922-C211613D9E9B}" srcOrd="1" destOrd="0" presId="urn:microsoft.com/office/officeart/2005/8/layout/list1"/>
    <dgm:cxn modelId="{193FBCF6-8A89-47A3-9E45-8C779D96753E}" type="presOf" srcId="{375AC9C6-256D-4769-9B4B-D0F01DF7B77D}" destId="{7742DAB4-C20A-4B08-A47A-DD42500E5B1F}" srcOrd="0" destOrd="0" presId="urn:microsoft.com/office/officeart/2005/8/layout/list1"/>
    <dgm:cxn modelId="{FAA0A8FE-995B-4ACA-885F-1BD438106BEF}" srcId="{C8B7C7C5-DAE3-4094-8A82-550D2D606D71}" destId="{938D03B1-1A2E-479E-BACD-97B10F38919B}" srcOrd="1" destOrd="0" parTransId="{A3975AAF-F54C-4756-BDD9-4D10111F534F}" sibTransId="{62876E03-2F31-423F-AFF0-29360B2E7D22}"/>
    <dgm:cxn modelId="{731C2130-9F04-40C9-A0CD-8A4D0C009BFA}" type="presParOf" srcId="{D393D080-ABBB-4E51-ADA7-3F6271015382}" destId="{B93C18E4-EF4F-4A78-AEB3-2EC4947FDB29}" srcOrd="0" destOrd="0" presId="urn:microsoft.com/office/officeart/2005/8/layout/list1"/>
    <dgm:cxn modelId="{CA2721CB-0A54-4740-8F0A-8ABE11DEA480}" type="presParOf" srcId="{B93C18E4-EF4F-4A78-AEB3-2EC4947FDB29}" destId="{22205625-F48F-438C-B4FF-AF433D1FCB8B}" srcOrd="0" destOrd="0" presId="urn:microsoft.com/office/officeart/2005/8/layout/list1"/>
    <dgm:cxn modelId="{8CBB9276-7CFD-4EF7-B486-12FC9C8DD3F4}" type="presParOf" srcId="{B93C18E4-EF4F-4A78-AEB3-2EC4947FDB29}" destId="{C980FC02-E456-4DB1-AE11-0CF682D11585}" srcOrd="1" destOrd="0" presId="urn:microsoft.com/office/officeart/2005/8/layout/list1"/>
    <dgm:cxn modelId="{948501D5-EF68-41A2-B3E3-42507BBF069E}" type="presParOf" srcId="{D393D080-ABBB-4E51-ADA7-3F6271015382}" destId="{7CD9B2DE-DA76-4144-834C-1148EDE41691}" srcOrd="1" destOrd="0" presId="urn:microsoft.com/office/officeart/2005/8/layout/list1"/>
    <dgm:cxn modelId="{D2D0FB7E-E5B2-4772-8D27-D7D82E095CC4}" type="presParOf" srcId="{D393D080-ABBB-4E51-ADA7-3F6271015382}" destId="{7742DAB4-C20A-4B08-A47A-DD42500E5B1F}" srcOrd="2" destOrd="0" presId="urn:microsoft.com/office/officeart/2005/8/layout/list1"/>
    <dgm:cxn modelId="{9DDBE6A8-1C90-4227-B56A-CF11CE7ADDA8}" type="presParOf" srcId="{D393D080-ABBB-4E51-ADA7-3F6271015382}" destId="{E4E140C8-4B17-416A-A5C3-72590C9BA8D2}" srcOrd="3" destOrd="0" presId="urn:microsoft.com/office/officeart/2005/8/layout/list1"/>
    <dgm:cxn modelId="{347DDD9B-798B-4011-964C-7CC409D9F5B2}" type="presParOf" srcId="{D393D080-ABBB-4E51-ADA7-3F6271015382}" destId="{C2A64B5A-1FC8-4683-98F7-B5033AE20886}" srcOrd="4" destOrd="0" presId="urn:microsoft.com/office/officeart/2005/8/layout/list1"/>
    <dgm:cxn modelId="{93731A5F-ACF0-4A21-8D8E-32D11D6DFEDB}" type="presParOf" srcId="{C2A64B5A-1FC8-4683-98F7-B5033AE20886}" destId="{ACBA680D-A610-4D81-9219-4127CB16403F}" srcOrd="0" destOrd="0" presId="urn:microsoft.com/office/officeart/2005/8/layout/list1"/>
    <dgm:cxn modelId="{158789C9-8B82-4377-BD25-8A6B8264390C}" type="presParOf" srcId="{C2A64B5A-1FC8-4683-98F7-B5033AE20886}" destId="{FF29F28C-9259-465C-B922-C211613D9E9B}" srcOrd="1" destOrd="0" presId="urn:microsoft.com/office/officeart/2005/8/layout/list1"/>
    <dgm:cxn modelId="{846BAC55-98B0-4DC5-A230-70443FD43EC3}" type="presParOf" srcId="{D393D080-ABBB-4E51-ADA7-3F6271015382}" destId="{6CA61F93-038C-4B2D-922D-0B421C372999}" srcOrd="5" destOrd="0" presId="urn:microsoft.com/office/officeart/2005/8/layout/list1"/>
    <dgm:cxn modelId="{1C8A6E15-24C7-4A8E-AC0B-62AE5EE535BD}" type="presParOf" srcId="{D393D080-ABBB-4E51-ADA7-3F6271015382}" destId="{A785C812-AC27-42F8-B496-B76CE6A4C84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AEF54-CC93-480E-9597-53529A1EF3D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0C9D0C-A56A-4BDF-8800-BF72C7CE694B}">
      <dgm:prSet/>
      <dgm:spPr/>
      <dgm:t>
        <a:bodyPr/>
        <a:lstStyle/>
        <a:p>
          <a:r>
            <a:rPr lang="en-GB"/>
            <a:t>Impact &amp; Benefits</a:t>
          </a:r>
          <a:endParaRPr lang="en-US"/>
        </a:p>
      </dgm:t>
    </dgm:pt>
    <dgm:pt modelId="{863FCDF5-ECC7-4120-BC69-D638588A2AA9}" type="parTrans" cxnId="{52DBBC06-8FCF-4008-83EF-FC65BA243D6A}">
      <dgm:prSet/>
      <dgm:spPr/>
      <dgm:t>
        <a:bodyPr/>
        <a:lstStyle/>
        <a:p>
          <a:endParaRPr lang="en-US"/>
        </a:p>
      </dgm:t>
    </dgm:pt>
    <dgm:pt modelId="{5A323BD1-AFEA-4A92-977C-40F9BF64AF20}" type="sibTrans" cxnId="{52DBBC06-8FCF-4008-83EF-FC65BA243D6A}">
      <dgm:prSet/>
      <dgm:spPr/>
      <dgm:t>
        <a:bodyPr/>
        <a:lstStyle/>
        <a:p>
          <a:endParaRPr lang="en-US"/>
        </a:p>
      </dgm:t>
    </dgm:pt>
    <dgm:pt modelId="{ADF3BBBB-E9EC-4F22-9FDD-C7BF0E53542C}">
      <dgm:prSet/>
      <dgm:spPr/>
      <dgm:t>
        <a:bodyPr/>
        <a:lstStyle/>
        <a:p>
          <a:r>
            <a:rPr lang="en-GB" b="1"/>
            <a:t>For Patients:</a:t>
          </a:r>
          <a:r>
            <a:rPr lang="en-GB"/>
            <a:t> Provides quick guidance on symptom severity, clear recommendations, and reduces anxiety about health concerns.</a:t>
          </a:r>
          <a:endParaRPr lang="en-US"/>
        </a:p>
      </dgm:t>
    </dgm:pt>
    <dgm:pt modelId="{9F27C91F-4D14-4252-8E5D-7E1BEF331021}" type="parTrans" cxnId="{56F9D841-965B-478C-A148-D59FD7A3C744}">
      <dgm:prSet/>
      <dgm:spPr/>
      <dgm:t>
        <a:bodyPr/>
        <a:lstStyle/>
        <a:p>
          <a:endParaRPr lang="en-US"/>
        </a:p>
      </dgm:t>
    </dgm:pt>
    <dgm:pt modelId="{020BAA09-90F0-47D3-9D9E-CFC2A28EBA15}" type="sibTrans" cxnId="{56F9D841-965B-478C-A148-D59FD7A3C744}">
      <dgm:prSet/>
      <dgm:spPr/>
      <dgm:t>
        <a:bodyPr/>
        <a:lstStyle/>
        <a:p>
          <a:endParaRPr lang="en-US"/>
        </a:p>
      </dgm:t>
    </dgm:pt>
    <dgm:pt modelId="{B93D0504-6430-460D-B3F9-017C32E17297}">
      <dgm:prSet/>
      <dgm:spPr/>
      <dgm:t>
        <a:bodyPr/>
        <a:lstStyle/>
        <a:p>
          <a:r>
            <a:rPr lang="en-GB" b="1"/>
            <a:t>For Healthcare Systems:</a:t>
          </a:r>
          <a:r>
            <a:rPr lang="en-GB"/>
            <a:t> Helps to reduce non-emergency ER visits, improves resource allocation, and enhances overall patient flow.</a:t>
          </a:r>
          <a:endParaRPr lang="en-US"/>
        </a:p>
      </dgm:t>
    </dgm:pt>
    <dgm:pt modelId="{FFFD50EA-7E9E-4796-9F94-D946C1637C7B}" type="parTrans" cxnId="{F861CF6A-80A8-402F-AB06-8BD82BBA0C85}">
      <dgm:prSet/>
      <dgm:spPr/>
      <dgm:t>
        <a:bodyPr/>
        <a:lstStyle/>
        <a:p>
          <a:endParaRPr lang="en-US"/>
        </a:p>
      </dgm:t>
    </dgm:pt>
    <dgm:pt modelId="{B23C6AEA-B0F9-4373-B980-69C0699DECD2}" type="sibTrans" cxnId="{F861CF6A-80A8-402F-AB06-8BD82BBA0C85}">
      <dgm:prSet/>
      <dgm:spPr/>
      <dgm:t>
        <a:bodyPr/>
        <a:lstStyle/>
        <a:p>
          <a:endParaRPr lang="en-US"/>
        </a:p>
      </dgm:t>
    </dgm:pt>
    <dgm:pt modelId="{C4914092-14F6-4929-9529-B1C6837D3FCC}">
      <dgm:prSet/>
      <dgm:spPr/>
      <dgm:t>
        <a:bodyPr/>
        <a:lstStyle/>
        <a:p>
          <a:r>
            <a:rPr lang="en-GB"/>
            <a:t>Security &amp; Compliance</a:t>
          </a:r>
          <a:endParaRPr lang="en-US"/>
        </a:p>
      </dgm:t>
    </dgm:pt>
    <dgm:pt modelId="{3DDD9F17-8E8C-4C8C-B313-33E2F4C18571}" type="parTrans" cxnId="{0F598C6A-EEC3-4780-B288-A358296C7E6E}">
      <dgm:prSet/>
      <dgm:spPr/>
      <dgm:t>
        <a:bodyPr/>
        <a:lstStyle/>
        <a:p>
          <a:endParaRPr lang="en-US"/>
        </a:p>
      </dgm:t>
    </dgm:pt>
    <dgm:pt modelId="{B422EE86-028D-4901-8A5D-B7B073200BC4}" type="sibTrans" cxnId="{0F598C6A-EEC3-4780-B288-A358296C7E6E}">
      <dgm:prSet/>
      <dgm:spPr/>
      <dgm:t>
        <a:bodyPr/>
        <a:lstStyle/>
        <a:p>
          <a:endParaRPr lang="en-US"/>
        </a:p>
      </dgm:t>
    </dgm:pt>
    <dgm:pt modelId="{F7DB789B-AB79-45A4-B3B4-37C6E9EEB03B}">
      <dgm:prSet/>
      <dgm:spPr/>
      <dgm:t>
        <a:bodyPr/>
        <a:lstStyle/>
        <a:p>
          <a:r>
            <a:rPr lang="en-GB"/>
            <a:t>The system uses </a:t>
          </a:r>
          <a:r>
            <a:rPr lang="en-GB" b="1"/>
            <a:t>local data storage</a:t>
          </a:r>
          <a:r>
            <a:rPr lang="en-GB"/>
            <a:t> for API keys and does </a:t>
          </a:r>
          <a:r>
            <a:rPr lang="en-GB" b="1"/>
            <a:t>not retain conversations</a:t>
          </a:r>
          <a:r>
            <a:rPr lang="en-GB"/>
            <a:t>. It is designed with a </a:t>
          </a:r>
          <a:r>
            <a:rPr lang="en-GB" b="1"/>
            <a:t>HIPAA-Ready Architecture</a:t>
          </a:r>
          <a:r>
            <a:rPr lang="en-GB"/>
            <a:t> and includes a clear disclaimer that it is not a replacement for professional medical advice.</a:t>
          </a:r>
          <a:endParaRPr lang="en-US"/>
        </a:p>
      </dgm:t>
    </dgm:pt>
    <dgm:pt modelId="{DBA9F8FF-7098-43D3-8497-9A80424E2526}" type="parTrans" cxnId="{BD32DFFA-3055-454E-91C1-6DF595041144}">
      <dgm:prSet/>
      <dgm:spPr/>
      <dgm:t>
        <a:bodyPr/>
        <a:lstStyle/>
        <a:p>
          <a:endParaRPr lang="en-US"/>
        </a:p>
      </dgm:t>
    </dgm:pt>
    <dgm:pt modelId="{52D79FAB-5317-468B-B5A8-5B4F4A76319D}" type="sibTrans" cxnId="{BD32DFFA-3055-454E-91C1-6DF595041144}">
      <dgm:prSet/>
      <dgm:spPr/>
      <dgm:t>
        <a:bodyPr/>
        <a:lstStyle/>
        <a:p>
          <a:endParaRPr lang="en-US"/>
        </a:p>
      </dgm:t>
    </dgm:pt>
    <dgm:pt modelId="{601D53BF-6FAD-430D-A27D-18871D5E8F3A}">
      <dgm:prSet/>
      <dgm:spPr/>
      <dgm:t>
        <a:bodyPr/>
        <a:lstStyle/>
        <a:p>
          <a:r>
            <a:rPr lang="en-GB"/>
            <a:t>Future Vision</a:t>
          </a:r>
          <a:endParaRPr lang="en-US"/>
        </a:p>
      </dgm:t>
    </dgm:pt>
    <dgm:pt modelId="{655B0B92-9AB1-4620-9B1D-2C6E48589736}" type="parTrans" cxnId="{17B9DFB9-0A13-4E5D-95A3-CA5D50A75D93}">
      <dgm:prSet/>
      <dgm:spPr/>
      <dgm:t>
        <a:bodyPr/>
        <a:lstStyle/>
        <a:p>
          <a:endParaRPr lang="en-US"/>
        </a:p>
      </dgm:t>
    </dgm:pt>
    <dgm:pt modelId="{ED926E27-F8FC-4E1D-BEDB-A6894C7A1F24}" type="sibTrans" cxnId="{17B9DFB9-0A13-4E5D-95A3-CA5D50A75D93}">
      <dgm:prSet/>
      <dgm:spPr/>
      <dgm:t>
        <a:bodyPr/>
        <a:lstStyle/>
        <a:p>
          <a:endParaRPr lang="en-US"/>
        </a:p>
      </dgm:t>
    </dgm:pt>
    <dgm:pt modelId="{699112B3-ADE7-4AE0-8C42-5679A8A411F9}">
      <dgm:prSet/>
      <dgm:spPr/>
      <dgm:t>
        <a:bodyPr/>
        <a:lstStyle/>
        <a:p>
          <a:r>
            <a:rPr lang="en-GB" b="1"/>
            <a:t>Short-term:</a:t>
          </a:r>
          <a:r>
            <a:rPr lang="en-GB"/>
            <a:t> Plans include multi-language support, voice input, and appointment booking integration.</a:t>
          </a:r>
          <a:endParaRPr lang="en-US"/>
        </a:p>
      </dgm:t>
    </dgm:pt>
    <dgm:pt modelId="{B6DFB3F2-B507-4053-AFBF-745E3B8E9380}" type="parTrans" cxnId="{A7E3DC17-C1C2-435A-B1D4-A1AD1397368A}">
      <dgm:prSet/>
      <dgm:spPr/>
      <dgm:t>
        <a:bodyPr/>
        <a:lstStyle/>
        <a:p>
          <a:endParaRPr lang="en-US"/>
        </a:p>
      </dgm:t>
    </dgm:pt>
    <dgm:pt modelId="{D380059C-3D2D-498B-BA12-A33E90B0BF4E}" type="sibTrans" cxnId="{A7E3DC17-C1C2-435A-B1D4-A1AD1397368A}">
      <dgm:prSet/>
      <dgm:spPr/>
      <dgm:t>
        <a:bodyPr/>
        <a:lstStyle/>
        <a:p>
          <a:endParaRPr lang="en-US"/>
        </a:p>
      </dgm:t>
    </dgm:pt>
    <dgm:pt modelId="{904E10EF-4573-4DD8-BCAB-92B69D7EA6EB}">
      <dgm:prSet/>
      <dgm:spPr/>
      <dgm:t>
        <a:bodyPr/>
        <a:lstStyle/>
        <a:p>
          <a:r>
            <a:rPr lang="en-GB" b="1"/>
            <a:t>Long-term:</a:t>
          </a:r>
          <a:r>
            <a:rPr lang="en-GB"/>
            <a:t> The vision is to integrate with EHR systems, telemedicine platforms, and wearable devices.</a:t>
          </a:r>
          <a:endParaRPr lang="en-US"/>
        </a:p>
      </dgm:t>
    </dgm:pt>
    <dgm:pt modelId="{1A4E69FF-6E90-4FF3-B221-A836E3AC6416}" type="parTrans" cxnId="{F56A6FF9-95E4-422E-9660-C269B4631F9C}">
      <dgm:prSet/>
      <dgm:spPr/>
      <dgm:t>
        <a:bodyPr/>
        <a:lstStyle/>
        <a:p>
          <a:endParaRPr lang="en-US"/>
        </a:p>
      </dgm:t>
    </dgm:pt>
    <dgm:pt modelId="{115216B7-6853-4D6F-8EF6-C9AE42040818}" type="sibTrans" cxnId="{F56A6FF9-95E4-422E-9660-C269B4631F9C}">
      <dgm:prSet/>
      <dgm:spPr/>
      <dgm:t>
        <a:bodyPr/>
        <a:lstStyle/>
        <a:p>
          <a:endParaRPr lang="en-US"/>
        </a:p>
      </dgm:t>
    </dgm:pt>
    <dgm:pt modelId="{99761F64-C921-4980-9CFB-7CDF64A5A294}" type="pres">
      <dgm:prSet presAssocID="{A37AEF54-CC93-480E-9597-53529A1EF3D7}" presName="Name0" presStyleCnt="0">
        <dgm:presLayoutVars>
          <dgm:dir/>
          <dgm:animLvl val="lvl"/>
          <dgm:resizeHandles val="exact"/>
        </dgm:presLayoutVars>
      </dgm:prSet>
      <dgm:spPr/>
    </dgm:pt>
    <dgm:pt modelId="{6B13DFDD-8DC3-40A8-8E39-6808CDCECC22}" type="pres">
      <dgm:prSet presAssocID="{3A0C9D0C-A56A-4BDF-8800-BF72C7CE694B}" presName="composite" presStyleCnt="0"/>
      <dgm:spPr/>
    </dgm:pt>
    <dgm:pt modelId="{96B45EFB-49C3-4DF5-B4E1-7CE6B4C4F210}" type="pres">
      <dgm:prSet presAssocID="{3A0C9D0C-A56A-4BDF-8800-BF72C7CE694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8025424-82B9-4C13-A4E3-7E827688EDAC}" type="pres">
      <dgm:prSet presAssocID="{3A0C9D0C-A56A-4BDF-8800-BF72C7CE694B}" presName="desTx" presStyleLbl="alignAccFollowNode1" presStyleIdx="0" presStyleCnt="3">
        <dgm:presLayoutVars>
          <dgm:bulletEnabled val="1"/>
        </dgm:presLayoutVars>
      </dgm:prSet>
      <dgm:spPr/>
    </dgm:pt>
    <dgm:pt modelId="{A206BA52-423F-4AC5-B968-3BC9299C2D0B}" type="pres">
      <dgm:prSet presAssocID="{5A323BD1-AFEA-4A92-977C-40F9BF64AF20}" presName="space" presStyleCnt="0"/>
      <dgm:spPr/>
    </dgm:pt>
    <dgm:pt modelId="{2D452BBC-36DA-4BD6-A167-67183913C02E}" type="pres">
      <dgm:prSet presAssocID="{C4914092-14F6-4929-9529-B1C6837D3FCC}" presName="composite" presStyleCnt="0"/>
      <dgm:spPr/>
    </dgm:pt>
    <dgm:pt modelId="{C464D62B-574B-4676-85C7-F265C2FB8BE0}" type="pres">
      <dgm:prSet presAssocID="{C4914092-14F6-4929-9529-B1C6837D3FC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261EDCE-0C0C-42C2-AA9F-7ED96D0B6930}" type="pres">
      <dgm:prSet presAssocID="{C4914092-14F6-4929-9529-B1C6837D3FCC}" presName="desTx" presStyleLbl="alignAccFollowNode1" presStyleIdx="1" presStyleCnt="3">
        <dgm:presLayoutVars>
          <dgm:bulletEnabled val="1"/>
        </dgm:presLayoutVars>
      </dgm:prSet>
      <dgm:spPr/>
    </dgm:pt>
    <dgm:pt modelId="{4A07C151-A8FF-459F-B2A0-DA56725F3E19}" type="pres">
      <dgm:prSet presAssocID="{B422EE86-028D-4901-8A5D-B7B073200BC4}" presName="space" presStyleCnt="0"/>
      <dgm:spPr/>
    </dgm:pt>
    <dgm:pt modelId="{3191A3C8-29A7-49D4-8E33-F6701E9C50BB}" type="pres">
      <dgm:prSet presAssocID="{601D53BF-6FAD-430D-A27D-18871D5E8F3A}" presName="composite" presStyleCnt="0"/>
      <dgm:spPr/>
    </dgm:pt>
    <dgm:pt modelId="{7BB3DEB2-4F93-4720-B349-C55F7F7A77EA}" type="pres">
      <dgm:prSet presAssocID="{601D53BF-6FAD-430D-A27D-18871D5E8F3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359C084-4463-4105-82B0-7D7FA73D861B}" type="pres">
      <dgm:prSet presAssocID="{601D53BF-6FAD-430D-A27D-18871D5E8F3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2DBBC06-8FCF-4008-83EF-FC65BA243D6A}" srcId="{A37AEF54-CC93-480E-9597-53529A1EF3D7}" destId="{3A0C9D0C-A56A-4BDF-8800-BF72C7CE694B}" srcOrd="0" destOrd="0" parTransId="{863FCDF5-ECC7-4120-BC69-D638588A2AA9}" sibTransId="{5A323BD1-AFEA-4A92-977C-40F9BF64AF20}"/>
    <dgm:cxn modelId="{9755A40F-AE48-452A-AC8E-3AF86A4E73CE}" type="presOf" srcId="{C4914092-14F6-4929-9529-B1C6837D3FCC}" destId="{C464D62B-574B-4676-85C7-F265C2FB8BE0}" srcOrd="0" destOrd="0" presId="urn:microsoft.com/office/officeart/2005/8/layout/hList1"/>
    <dgm:cxn modelId="{A7E3DC17-C1C2-435A-B1D4-A1AD1397368A}" srcId="{601D53BF-6FAD-430D-A27D-18871D5E8F3A}" destId="{699112B3-ADE7-4AE0-8C42-5679A8A411F9}" srcOrd="0" destOrd="0" parTransId="{B6DFB3F2-B507-4053-AFBF-745E3B8E9380}" sibTransId="{D380059C-3D2D-498B-BA12-A33E90B0BF4E}"/>
    <dgm:cxn modelId="{03BF4921-FE5D-4895-9F3C-8FD64E94E845}" type="presOf" srcId="{F7DB789B-AB79-45A4-B3B4-37C6E9EEB03B}" destId="{9261EDCE-0C0C-42C2-AA9F-7ED96D0B6930}" srcOrd="0" destOrd="0" presId="urn:microsoft.com/office/officeart/2005/8/layout/hList1"/>
    <dgm:cxn modelId="{56F9D841-965B-478C-A148-D59FD7A3C744}" srcId="{3A0C9D0C-A56A-4BDF-8800-BF72C7CE694B}" destId="{ADF3BBBB-E9EC-4F22-9FDD-C7BF0E53542C}" srcOrd="0" destOrd="0" parTransId="{9F27C91F-4D14-4252-8E5D-7E1BEF331021}" sibTransId="{020BAA09-90F0-47D3-9D9E-CFC2A28EBA15}"/>
    <dgm:cxn modelId="{0F598C6A-EEC3-4780-B288-A358296C7E6E}" srcId="{A37AEF54-CC93-480E-9597-53529A1EF3D7}" destId="{C4914092-14F6-4929-9529-B1C6837D3FCC}" srcOrd="1" destOrd="0" parTransId="{3DDD9F17-8E8C-4C8C-B313-33E2F4C18571}" sibTransId="{B422EE86-028D-4901-8A5D-B7B073200BC4}"/>
    <dgm:cxn modelId="{F861CF6A-80A8-402F-AB06-8BD82BBA0C85}" srcId="{3A0C9D0C-A56A-4BDF-8800-BF72C7CE694B}" destId="{B93D0504-6430-460D-B3F9-017C32E17297}" srcOrd="1" destOrd="0" parTransId="{FFFD50EA-7E9E-4796-9F94-D946C1637C7B}" sibTransId="{B23C6AEA-B0F9-4373-B980-69C0699DECD2}"/>
    <dgm:cxn modelId="{78EE2D74-A509-4AE8-825A-DEAD7D6B49EE}" type="presOf" srcId="{601D53BF-6FAD-430D-A27D-18871D5E8F3A}" destId="{7BB3DEB2-4F93-4720-B349-C55F7F7A77EA}" srcOrd="0" destOrd="0" presId="urn:microsoft.com/office/officeart/2005/8/layout/hList1"/>
    <dgm:cxn modelId="{C0776556-ACD2-4439-AFA9-D6AF60DA2DBC}" type="presOf" srcId="{ADF3BBBB-E9EC-4F22-9FDD-C7BF0E53542C}" destId="{38025424-82B9-4C13-A4E3-7E827688EDAC}" srcOrd="0" destOrd="0" presId="urn:microsoft.com/office/officeart/2005/8/layout/hList1"/>
    <dgm:cxn modelId="{CD418889-5403-403F-9AA4-A99F862E8F58}" type="presOf" srcId="{A37AEF54-CC93-480E-9597-53529A1EF3D7}" destId="{99761F64-C921-4980-9CFB-7CDF64A5A294}" srcOrd="0" destOrd="0" presId="urn:microsoft.com/office/officeart/2005/8/layout/hList1"/>
    <dgm:cxn modelId="{F3E8F8B4-AD6A-4561-8627-EFA459435CE4}" type="presOf" srcId="{B93D0504-6430-460D-B3F9-017C32E17297}" destId="{38025424-82B9-4C13-A4E3-7E827688EDAC}" srcOrd="0" destOrd="1" presId="urn:microsoft.com/office/officeart/2005/8/layout/hList1"/>
    <dgm:cxn modelId="{B10BEAB5-4274-4E00-B093-4B8A9D4A9A8E}" type="presOf" srcId="{3A0C9D0C-A56A-4BDF-8800-BF72C7CE694B}" destId="{96B45EFB-49C3-4DF5-B4E1-7CE6B4C4F210}" srcOrd="0" destOrd="0" presId="urn:microsoft.com/office/officeart/2005/8/layout/hList1"/>
    <dgm:cxn modelId="{17B9DFB9-0A13-4E5D-95A3-CA5D50A75D93}" srcId="{A37AEF54-CC93-480E-9597-53529A1EF3D7}" destId="{601D53BF-6FAD-430D-A27D-18871D5E8F3A}" srcOrd="2" destOrd="0" parTransId="{655B0B92-9AB1-4620-9B1D-2C6E48589736}" sibTransId="{ED926E27-F8FC-4E1D-BEDB-A6894C7A1F24}"/>
    <dgm:cxn modelId="{D3C9B7C5-408C-4102-8803-FB188217B412}" type="presOf" srcId="{699112B3-ADE7-4AE0-8C42-5679A8A411F9}" destId="{E359C084-4463-4105-82B0-7D7FA73D861B}" srcOrd="0" destOrd="0" presId="urn:microsoft.com/office/officeart/2005/8/layout/hList1"/>
    <dgm:cxn modelId="{F56A6FF9-95E4-422E-9660-C269B4631F9C}" srcId="{601D53BF-6FAD-430D-A27D-18871D5E8F3A}" destId="{904E10EF-4573-4DD8-BCAB-92B69D7EA6EB}" srcOrd="1" destOrd="0" parTransId="{1A4E69FF-6E90-4FF3-B221-A836E3AC6416}" sibTransId="{115216B7-6853-4D6F-8EF6-C9AE42040818}"/>
    <dgm:cxn modelId="{BD32DFFA-3055-454E-91C1-6DF595041144}" srcId="{C4914092-14F6-4929-9529-B1C6837D3FCC}" destId="{F7DB789B-AB79-45A4-B3B4-37C6E9EEB03B}" srcOrd="0" destOrd="0" parTransId="{DBA9F8FF-7098-43D3-8497-9A80424E2526}" sibTransId="{52D79FAB-5317-468B-B5A8-5B4F4A76319D}"/>
    <dgm:cxn modelId="{2D66BEFF-00A6-459A-923F-62EBE15F26B5}" type="presOf" srcId="{904E10EF-4573-4DD8-BCAB-92B69D7EA6EB}" destId="{E359C084-4463-4105-82B0-7D7FA73D861B}" srcOrd="0" destOrd="1" presId="urn:microsoft.com/office/officeart/2005/8/layout/hList1"/>
    <dgm:cxn modelId="{CA3F84DD-8DBC-4B80-BC70-63E80C33D3D2}" type="presParOf" srcId="{99761F64-C921-4980-9CFB-7CDF64A5A294}" destId="{6B13DFDD-8DC3-40A8-8E39-6808CDCECC22}" srcOrd="0" destOrd="0" presId="urn:microsoft.com/office/officeart/2005/8/layout/hList1"/>
    <dgm:cxn modelId="{DDB90C32-F2ED-4B87-A55B-5D5854FF264B}" type="presParOf" srcId="{6B13DFDD-8DC3-40A8-8E39-6808CDCECC22}" destId="{96B45EFB-49C3-4DF5-B4E1-7CE6B4C4F210}" srcOrd="0" destOrd="0" presId="urn:microsoft.com/office/officeart/2005/8/layout/hList1"/>
    <dgm:cxn modelId="{F115EDC8-5B63-45F6-82A7-BB9CD4394A73}" type="presParOf" srcId="{6B13DFDD-8DC3-40A8-8E39-6808CDCECC22}" destId="{38025424-82B9-4C13-A4E3-7E827688EDAC}" srcOrd="1" destOrd="0" presId="urn:microsoft.com/office/officeart/2005/8/layout/hList1"/>
    <dgm:cxn modelId="{31FEDA73-6BC2-4674-A538-ECB1DAE28914}" type="presParOf" srcId="{99761F64-C921-4980-9CFB-7CDF64A5A294}" destId="{A206BA52-423F-4AC5-B968-3BC9299C2D0B}" srcOrd="1" destOrd="0" presId="urn:microsoft.com/office/officeart/2005/8/layout/hList1"/>
    <dgm:cxn modelId="{015D8537-ABD1-42CD-80C8-5A42E6E1023F}" type="presParOf" srcId="{99761F64-C921-4980-9CFB-7CDF64A5A294}" destId="{2D452BBC-36DA-4BD6-A167-67183913C02E}" srcOrd="2" destOrd="0" presId="urn:microsoft.com/office/officeart/2005/8/layout/hList1"/>
    <dgm:cxn modelId="{58B87058-3BCC-46A3-AE0E-8A935BC18D65}" type="presParOf" srcId="{2D452BBC-36DA-4BD6-A167-67183913C02E}" destId="{C464D62B-574B-4676-85C7-F265C2FB8BE0}" srcOrd="0" destOrd="0" presId="urn:microsoft.com/office/officeart/2005/8/layout/hList1"/>
    <dgm:cxn modelId="{69F44807-5AC8-4BBC-B21F-F9ED5C57D7C4}" type="presParOf" srcId="{2D452BBC-36DA-4BD6-A167-67183913C02E}" destId="{9261EDCE-0C0C-42C2-AA9F-7ED96D0B6930}" srcOrd="1" destOrd="0" presId="urn:microsoft.com/office/officeart/2005/8/layout/hList1"/>
    <dgm:cxn modelId="{883EA5CF-2E78-42AF-95CF-44238557562B}" type="presParOf" srcId="{99761F64-C921-4980-9CFB-7CDF64A5A294}" destId="{4A07C151-A8FF-459F-B2A0-DA56725F3E19}" srcOrd="3" destOrd="0" presId="urn:microsoft.com/office/officeart/2005/8/layout/hList1"/>
    <dgm:cxn modelId="{BA2CA9A0-9DF5-423F-BDF4-16557038463A}" type="presParOf" srcId="{99761F64-C921-4980-9CFB-7CDF64A5A294}" destId="{3191A3C8-29A7-49D4-8E33-F6701E9C50BB}" srcOrd="4" destOrd="0" presId="urn:microsoft.com/office/officeart/2005/8/layout/hList1"/>
    <dgm:cxn modelId="{C1B510E5-FAC5-48FF-A9F8-089448AB7347}" type="presParOf" srcId="{3191A3C8-29A7-49D4-8E33-F6701E9C50BB}" destId="{7BB3DEB2-4F93-4720-B349-C55F7F7A77EA}" srcOrd="0" destOrd="0" presId="urn:microsoft.com/office/officeart/2005/8/layout/hList1"/>
    <dgm:cxn modelId="{8BB54CA0-B380-407E-B98F-F40A8A8DA36F}" type="presParOf" srcId="{3191A3C8-29A7-49D4-8E33-F6701E9C50BB}" destId="{E359C084-4463-4105-82B0-7D7FA73D86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2DAB4-C20A-4B08-A47A-DD42500E5B1F}">
      <dsp:nvSpPr>
        <dsp:cNvPr id="0" name=""/>
        <dsp:cNvSpPr/>
      </dsp:nvSpPr>
      <dsp:spPr>
        <a:xfrm>
          <a:off x="0" y="402602"/>
          <a:ext cx="10927829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33248" rIns="8481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Dual Input Options:</a:t>
          </a:r>
          <a:r>
            <a:rPr lang="en-GB" sz="1600" kern="1200"/>
            <a:t> Users can either select symptoms from a list or use a free-form chat.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Smart Triage:</a:t>
          </a:r>
          <a:r>
            <a:rPr lang="en-GB" sz="1600" kern="1200"/>
            <a:t> The system categorizes urgency levels and provides recommendations for specialists and possible conditions. Urgency is categorized as </a:t>
          </a:r>
          <a:r>
            <a:rPr lang="en-GB" sz="1600" b="1" kern="1200"/>
            <a:t>Emergency</a:t>
          </a:r>
          <a:r>
            <a:rPr lang="en-GB" sz="1600" kern="1200"/>
            <a:t>, </a:t>
          </a:r>
          <a:r>
            <a:rPr lang="en-GB" sz="1600" b="1" kern="1200"/>
            <a:t>Urgent Care</a:t>
          </a:r>
          <a:r>
            <a:rPr lang="en-GB" sz="1600" kern="1200"/>
            <a:t>, or </a:t>
          </a:r>
          <a:r>
            <a:rPr lang="en-GB" sz="1600" b="1" kern="1200"/>
            <a:t>Normal</a:t>
          </a:r>
          <a:r>
            <a:rPr lang="en-GB" sz="1600" kern="1200"/>
            <a:t>.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Comprehensive Assessment:</a:t>
          </a:r>
          <a:r>
            <a:rPr lang="en-GB" sz="1600" kern="1200"/>
            <a:t> After a few questions or when confidence reaches 90% or more, CarePath provides a diagnosis, confidence level, and specialist recommendation.</a:t>
          </a:r>
          <a:endParaRPr lang="en-US" sz="1600" kern="1200"/>
        </a:p>
      </dsp:txBody>
      <dsp:txXfrm>
        <a:off x="0" y="402602"/>
        <a:ext cx="10927829" cy="1764000"/>
      </dsp:txXfrm>
    </dsp:sp>
    <dsp:sp modelId="{C980FC02-E456-4DB1-AE11-0CF682D11585}">
      <dsp:nvSpPr>
        <dsp:cNvPr id="0" name=""/>
        <dsp:cNvSpPr/>
      </dsp:nvSpPr>
      <dsp:spPr>
        <a:xfrm>
          <a:off x="546391" y="166442"/>
          <a:ext cx="764948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Key Features</a:t>
          </a:r>
          <a:endParaRPr lang="en-US" sz="1600" kern="1200" dirty="0"/>
        </a:p>
      </dsp:txBody>
      <dsp:txXfrm>
        <a:off x="569448" y="189499"/>
        <a:ext cx="7603366" cy="426206"/>
      </dsp:txXfrm>
    </dsp:sp>
    <dsp:sp modelId="{A785C812-AC27-42F8-B496-B76CE6A4C84F}">
      <dsp:nvSpPr>
        <dsp:cNvPr id="0" name=""/>
        <dsp:cNvSpPr/>
      </dsp:nvSpPr>
      <dsp:spPr>
        <a:xfrm>
          <a:off x="0" y="2489162"/>
          <a:ext cx="10927829" cy="153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33248" rIns="84812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Frontend:</a:t>
          </a:r>
          <a:r>
            <a:rPr lang="en-GB" sz="1600" kern="1200"/>
            <a:t> Built with React 18, TypeScript, and a modern, responsive design.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Backend:</a:t>
          </a:r>
          <a:r>
            <a:rPr lang="en-GB" sz="1600" kern="1200"/>
            <a:t> Uses FastAPI (Python) and the OpenAI GPT-4 API to process data.</a:t>
          </a:r>
          <a:endParaRPr lang="en-US" sz="1600" kern="120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Database:</a:t>
          </a:r>
          <a:r>
            <a:rPr lang="en-GB" sz="1600" kern="1200"/>
            <a:t> Includes information on over 101 disorders, with symptom mappings and specialist recommendations.</a:t>
          </a:r>
          <a:endParaRPr lang="en-US" sz="1600" kern="1200"/>
        </a:p>
      </dsp:txBody>
      <dsp:txXfrm>
        <a:off x="0" y="2489162"/>
        <a:ext cx="10927829" cy="1537199"/>
      </dsp:txXfrm>
    </dsp:sp>
    <dsp:sp modelId="{FF29F28C-9259-465C-B922-C211613D9E9B}">
      <dsp:nvSpPr>
        <dsp:cNvPr id="0" name=""/>
        <dsp:cNvSpPr/>
      </dsp:nvSpPr>
      <dsp:spPr>
        <a:xfrm>
          <a:off x="546391" y="2253002"/>
          <a:ext cx="7649480" cy="4723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Technology Stack</a:t>
          </a:r>
          <a:endParaRPr lang="en-US" sz="1600" kern="1200" dirty="0"/>
        </a:p>
      </dsp:txBody>
      <dsp:txXfrm>
        <a:off x="569448" y="2276059"/>
        <a:ext cx="76033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45EFB-49C3-4DF5-B4E1-7CE6B4C4F210}">
      <dsp:nvSpPr>
        <dsp:cNvPr id="0" name=""/>
        <dsp:cNvSpPr/>
      </dsp:nvSpPr>
      <dsp:spPr>
        <a:xfrm>
          <a:off x="2923" y="159140"/>
          <a:ext cx="2850688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Impact &amp; Benefits</a:t>
          </a:r>
          <a:endParaRPr lang="en-US" sz="1800" kern="1200"/>
        </a:p>
      </dsp:txBody>
      <dsp:txXfrm>
        <a:off x="2923" y="159140"/>
        <a:ext cx="2850688" cy="518400"/>
      </dsp:txXfrm>
    </dsp:sp>
    <dsp:sp modelId="{38025424-82B9-4C13-A4E3-7E827688EDAC}">
      <dsp:nvSpPr>
        <dsp:cNvPr id="0" name=""/>
        <dsp:cNvSpPr/>
      </dsp:nvSpPr>
      <dsp:spPr>
        <a:xfrm>
          <a:off x="2923" y="677540"/>
          <a:ext cx="2850688" cy="35575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/>
            <a:t>For Patients:</a:t>
          </a:r>
          <a:r>
            <a:rPr lang="en-GB" sz="1800" kern="1200"/>
            <a:t> Provides quick guidance on symptom severity, clear recommendations, and reduces anxiety about health concerns.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/>
            <a:t>For Healthcare Systems:</a:t>
          </a:r>
          <a:r>
            <a:rPr lang="en-GB" sz="1800" kern="1200"/>
            <a:t> Helps to reduce non-emergency ER visits, improves resource allocation, and enhances overall patient flow.</a:t>
          </a:r>
          <a:endParaRPr lang="en-US" sz="1800" kern="1200"/>
        </a:p>
      </dsp:txBody>
      <dsp:txXfrm>
        <a:off x="2923" y="677540"/>
        <a:ext cx="2850688" cy="3557519"/>
      </dsp:txXfrm>
    </dsp:sp>
    <dsp:sp modelId="{C464D62B-574B-4676-85C7-F265C2FB8BE0}">
      <dsp:nvSpPr>
        <dsp:cNvPr id="0" name=""/>
        <dsp:cNvSpPr/>
      </dsp:nvSpPr>
      <dsp:spPr>
        <a:xfrm>
          <a:off x="3252709" y="159140"/>
          <a:ext cx="2850688" cy="51840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Security &amp; Compliance</a:t>
          </a:r>
          <a:endParaRPr lang="en-US" sz="1800" kern="1200"/>
        </a:p>
      </dsp:txBody>
      <dsp:txXfrm>
        <a:off x="3252709" y="159140"/>
        <a:ext cx="2850688" cy="518400"/>
      </dsp:txXfrm>
    </dsp:sp>
    <dsp:sp modelId="{9261EDCE-0C0C-42C2-AA9F-7ED96D0B6930}">
      <dsp:nvSpPr>
        <dsp:cNvPr id="0" name=""/>
        <dsp:cNvSpPr/>
      </dsp:nvSpPr>
      <dsp:spPr>
        <a:xfrm>
          <a:off x="3252709" y="677540"/>
          <a:ext cx="2850688" cy="3557519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The system uses </a:t>
          </a:r>
          <a:r>
            <a:rPr lang="en-GB" sz="1800" b="1" kern="1200"/>
            <a:t>local data storage</a:t>
          </a:r>
          <a:r>
            <a:rPr lang="en-GB" sz="1800" kern="1200"/>
            <a:t> for API keys and does </a:t>
          </a:r>
          <a:r>
            <a:rPr lang="en-GB" sz="1800" b="1" kern="1200"/>
            <a:t>not retain conversations</a:t>
          </a:r>
          <a:r>
            <a:rPr lang="en-GB" sz="1800" kern="1200"/>
            <a:t>. It is designed with a </a:t>
          </a:r>
          <a:r>
            <a:rPr lang="en-GB" sz="1800" b="1" kern="1200"/>
            <a:t>HIPAA-Ready Architecture</a:t>
          </a:r>
          <a:r>
            <a:rPr lang="en-GB" sz="1800" kern="1200"/>
            <a:t> and includes a clear disclaimer that it is not a replacement for professional medical advice.</a:t>
          </a:r>
          <a:endParaRPr lang="en-US" sz="1800" kern="1200"/>
        </a:p>
      </dsp:txBody>
      <dsp:txXfrm>
        <a:off x="3252709" y="677540"/>
        <a:ext cx="2850688" cy="3557519"/>
      </dsp:txXfrm>
    </dsp:sp>
    <dsp:sp modelId="{7BB3DEB2-4F93-4720-B349-C55F7F7A77EA}">
      <dsp:nvSpPr>
        <dsp:cNvPr id="0" name=""/>
        <dsp:cNvSpPr/>
      </dsp:nvSpPr>
      <dsp:spPr>
        <a:xfrm>
          <a:off x="6502494" y="159140"/>
          <a:ext cx="2850688" cy="5184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Future Vision</a:t>
          </a:r>
          <a:endParaRPr lang="en-US" sz="1800" kern="1200"/>
        </a:p>
      </dsp:txBody>
      <dsp:txXfrm>
        <a:off x="6502494" y="159140"/>
        <a:ext cx="2850688" cy="518400"/>
      </dsp:txXfrm>
    </dsp:sp>
    <dsp:sp modelId="{E359C084-4463-4105-82B0-7D7FA73D861B}">
      <dsp:nvSpPr>
        <dsp:cNvPr id="0" name=""/>
        <dsp:cNvSpPr/>
      </dsp:nvSpPr>
      <dsp:spPr>
        <a:xfrm>
          <a:off x="6502494" y="677540"/>
          <a:ext cx="2850688" cy="355751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/>
            <a:t>Short-term:</a:t>
          </a:r>
          <a:r>
            <a:rPr lang="en-GB" sz="1800" kern="1200"/>
            <a:t> Plans include multi-language support, voice input, and appointment booking integration.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/>
            <a:t>Long-term:</a:t>
          </a:r>
          <a:r>
            <a:rPr lang="en-GB" sz="1800" kern="1200"/>
            <a:t> The vision is to integrate with EHR systems, telemedicine platforms, and wearable devices.</a:t>
          </a:r>
          <a:endParaRPr lang="en-US" sz="1800" kern="1200"/>
        </a:p>
      </dsp:txBody>
      <dsp:txXfrm>
        <a:off x="6502494" y="677540"/>
        <a:ext cx="2850688" cy="3557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3788" y="365125"/>
            <a:ext cx="4840010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/>
              <a:t>CarePath - AI-Powered Medical Triage Assistant</a:t>
            </a:r>
          </a:p>
        </p:txBody>
      </p:sp>
      <p:pic>
        <p:nvPicPr>
          <p:cNvPr id="5" name="Picture 4" descr="People holding hands">
            <a:extLst>
              <a:ext uri="{FF2B5EF4-FFF2-40B4-BE49-F238E27FC236}">
                <a16:creationId xmlns:a16="http://schemas.microsoft.com/office/drawing/2014/main" id="{1FABC18B-C9B0-8009-C916-43D004E0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65" r="14201" b="-1"/>
          <a:stretch>
            <a:fillRect/>
          </a:stretch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Problem:</a:t>
            </a:r>
            <a:r>
              <a:rPr lang="en-US" sz="1700" dirty="0"/>
              <a:t> Patients often face challenges with healthcare access, including not knowing which doctor to consult, long wait times, and difficulty assessing symptom urgency. This can overwhelm healthcare systems with non-critical cases.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Solution:</a:t>
            </a:r>
            <a:r>
              <a:rPr lang="en-US" sz="1700" dirty="0"/>
              <a:t> </a:t>
            </a:r>
            <a:r>
              <a:rPr lang="en-US" sz="1700" dirty="0" err="1"/>
              <a:t>CarePath</a:t>
            </a:r>
            <a:r>
              <a:rPr lang="en-US" sz="1700" dirty="0"/>
              <a:t> is an intelligent triage system that guides patients to appropriate care levels and specialists. It uses AI-powered tools like </a:t>
            </a:r>
            <a:r>
              <a:rPr lang="en-US" sz="1700" b="1" dirty="0"/>
              <a:t>Intelligent Symptom Analysis</a:t>
            </a:r>
            <a:r>
              <a:rPr lang="en-US" sz="1700" dirty="0"/>
              <a:t> with GPT-4 and a </a:t>
            </a:r>
            <a:r>
              <a:rPr lang="en-US" sz="1700" b="1" dirty="0"/>
              <a:t>Conversational Interface</a:t>
            </a:r>
            <a:r>
              <a:rPr lang="en-US" sz="1700" dirty="0"/>
              <a:t> for natural symptom descriptions.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Mission:</a:t>
            </a:r>
            <a:r>
              <a:rPr lang="en-US" sz="1700" dirty="0"/>
              <a:t> To guide patients to the right care at the right time.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6C43241-8105-C362-9DB3-3D3292768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335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87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474DE5-D40D-07EF-38A1-4177DA44B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557079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98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341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CarePath - AI-Powered Medical Triage Assistant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nitin kumar</cp:lastModifiedBy>
  <cp:revision>27</cp:revision>
  <dcterms:created xsi:type="dcterms:W3CDTF">2025-10-04T21:28:14Z</dcterms:created>
  <dcterms:modified xsi:type="dcterms:W3CDTF">2025-10-04T21:40:22Z</dcterms:modified>
</cp:coreProperties>
</file>