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10"/>
  </p:notesMasterIdLst>
  <p:handoutMasterIdLst>
    <p:handoutMasterId r:id="rId11"/>
  </p:handoutMasterIdLst>
  <p:sldIdLst>
    <p:sldId id="622" r:id="rId2"/>
    <p:sldId id="470" r:id="rId3"/>
    <p:sldId id="624" r:id="rId4"/>
    <p:sldId id="625" r:id="rId5"/>
    <p:sldId id="405" r:id="rId6"/>
    <p:sldId id="626" r:id="rId7"/>
    <p:sldId id="627" r:id="rId8"/>
    <p:sldId id="623" r:id="rId9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161364A9-2106-084F-BFD9-DE7ABBB6242C}">
          <p14:sldIdLst/>
        </p14:section>
        <p14:section name="Template slides" id="{4700659D-582D-3B47-8AF6-59C9324AA29A}">
          <p14:sldIdLst>
            <p14:sldId id="622"/>
            <p14:sldId id="470"/>
            <p14:sldId id="624"/>
            <p14:sldId id="625"/>
            <p14:sldId id="405"/>
            <p14:sldId id="626"/>
            <p14:sldId id="627"/>
            <p14:sldId id="623"/>
          </p14:sldIdLst>
        </p14:section>
        <p14:section name="Selected Pictograms" id="{A71DFE44-60A9-FA4A-8A00-EEDEE7195C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5FF"/>
    <a:srgbClr val="FF7EB6"/>
    <a:srgbClr val="697077"/>
    <a:srgbClr val="21272A"/>
    <a:srgbClr val="12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28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340" y="27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A48A-0E66-A71E-D41B-8CCC0E18C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53192-201D-AA51-0FA9-68A042914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6EFA4-57E0-83DF-790E-E0D30D72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E374-1B98-8279-87BF-5F1ADE39A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C75E-DF2C-0A67-B9CB-BA8EE7266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129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9D33-8C78-1F38-9183-03FDC26E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B7880-2297-229A-8EAF-F4C81EE6F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F2987-E34A-FC02-785F-453A88FA3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A040-6774-22D4-BC65-4F68541C4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1486-AC20-2ABC-5561-93095EBB8F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3086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170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Qiskit Fall Fest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04" r:id="rId2"/>
    <p:sldLayoutId id="2147483905" r:id="rId3"/>
    <p:sldLayoutId id="2147483901" r:id="rId4"/>
    <p:sldLayoutId id="2147483692" r:id="rId5"/>
    <p:sldLayoutId id="2147483906" r:id="rId6"/>
    <p:sldLayoutId id="2147483907" r:id="rId7"/>
    <p:sldLayoutId id="2147483910" r:id="rId8"/>
    <p:sldLayoutId id="2147483908" r:id="rId9"/>
    <p:sldLayoutId id="2147483909" r:id="rId10"/>
    <p:sldLayoutId id="2147483912" r:id="rId11"/>
    <p:sldLayoutId id="2147483914" r:id="rId12"/>
    <p:sldLayoutId id="2147483915" r:id="rId13"/>
    <p:sldLayoutId id="2147483913" r:id="rId14"/>
    <p:sldLayoutId id="2147483917" r:id="rId15"/>
    <p:sldLayoutId id="2147483942" r:id="rId16"/>
    <p:sldLayoutId id="2147483919" r:id="rId17"/>
    <p:sldLayoutId id="2147483929" r:id="rId18"/>
    <p:sldLayoutId id="2147483920" r:id="rId19"/>
    <p:sldLayoutId id="2147483930" r:id="rId20"/>
    <p:sldLayoutId id="2147483928" r:id="rId21"/>
    <p:sldLayoutId id="2147483948" r:id="rId22"/>
    <p:sldLayoutId id="2147483927" r:id="rId23"/>
    <p:sldLayoutId id="2147483950" r:id="rId24"/>
    <p:sldLayoutId id="2147483921" r:id="rId25"/>
    <p:sldLayoutId id="2147483916" r:id="rId26"/>
    <p:sldLayoutId id="2147483922" r:id="rId27"/>
    <p:sldLayoutId id="2147483953" r:id="rId28"/>
    <p:sldLayoutId id="2147483956" r:id="rId29"/>
    <p:sldLayoutId id="2147483923" r:id="rId30"/>
    <p:sldLayoutId id="2147483924" r:id="rId31"/>
    <p:sldLayoutId id="2147483926" r:id="rId32"/>
    <p:sldLayoutId id="2147483925" r:id="rId33"/>
    <p:sldLayoutId id="2147483959" r:id="rId34"/>
    <p:sldLayoutId id="2147483937" r:id="rId35"/>
    <p:sldLayoutId id="2147483932" r:id="rId36"/>
    <p:sldLayoutId id="2147483934" r:id="rId37"/>
    <p:sldLayoutId id="2147483935" r:id="rId38"/>
    <p:sldLayoutId id="2147483936" r:id="rId39"/>
    <p:sldLayoutId id="2147483938" r:id="rId40"/>
    <p:sldLayoutId id="2147483939" r:id="rId41"/>
    <p:sldLayoutId id="2147483940" r:id="rId42"/>
    <p:sldLayoutId id="2147483943" r:id="rId43"/>
    <p:sldLayoutId id="2147483960" r:id="rId44"/>
    <p:sldLayoutId id="2147483941" r:id="rId45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exclusion+principle&amp;sca_esv=4219280beb2b4f19&amp;sxsrf=AE3TifPBpSqKgdcYUUJK1qSg_ETM6l796Q%3A1760491004249&amp;source=hp&amp;ei=_PXuaJPUDMLx0PEPpNmxwAY&amp;iflsig=AOw8s4IAAAAAaO8EDD2XvIORF2FSgsakqqe6ABo1KyWX&amp;ved=2ahUKEwiAv7SMhKWQAxXzDzQIHXqPIgEQgK4QegQIARAF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google.com/search?q=Wolfgang+Pauli&amp;sca_esv=4219280beb2b4f19&amp;sxsrf=AE3TifPBpSqKgdcYUUJK1qSg_ETM6l796Q%3A1760491004249&amp;source=hp&amp;ei=_PXuaJPUDMLx0PEPpNmxwAY&amp;iflsig=AOw8s4IAAAAAaO8EDD2XvIORF2FSgsakqqe6ABo1KyWX&amp;ved=2ahUKEwiAv7SMhKWQAxXzDzQIHXqPIgEQgK4QegQIARAE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www.google.com/search?q=matrix+mechanics&amp;sca_esv=4219280beb2b4f19&amp;sxsrf=AE3TifPBpSqKgdcYUUJK1qSg_ETM6l796Q%3A1760491004249&amp;source=hp&amp;ei=_PXuaJPUDMLx0PEPpNmxwAY&amp;iflsig=AOw8s4IAAAAAaO8EDD2XvIORF2FSgsakqqe6ABo1KyWX&amp;ved=2ahUKEwiAv7SMhKWQAxXzDzQIHXqPIgEQgK4QegQIARAH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Relationship Id="rId4" Type="http://schemas.openxmlformats.org/officeDocument/2006/relationships/image" Target="../media/image5.svg"/><Relationship Id="rId9" Type="http://schemas.openxmlformats.org/officeDocument/2006/relationships/hyperlink" Target="https://www.google.com/search?q=Werner+Heisenberg&amp;sca_esv=4219280beb2b4f19&amp;sxsrf=AE3TifPBpSqKgdcYUUJK1qSg_ETM6l796Q%3A1760491004249&amp;source=hp&amp;ei=_PXuaJPUDMLx0PEPpNmxwAY&amp;iflsig=AOw8s4IAAAAAaO8EDD2XvIORF2FSgsakqqe6ABo1KyWX&amp;ved=2ahUKEwiAv7SMhKWQAxXzDzQIHXqPIgEQgK4QegQIARAG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4D9AB-69CA-DDF8-D665-8D6ACAFB2E9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89E3-2161-2EFD-85B6-6663DE158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AB4F-1849-9ED3-DEC5-E8F9F70C35AA}"/>
              </a:ext>
            </a:extLst>
          </p:cNvPr>
          <p:cNvSpPr txBox="1">
            <a:spLocks/>
          </p:cNvSpPr>
          <p:nvPr/>
        </p:nvSpPr>
        <p:spPr>
          <a:xfrm>
            <a:off x="576072" y="576072"/>
            <a:ext cx="10099675" cy="571500"/>
          </a:xfrm>
          <a:prstGeom prst="rect">
            <a:avLst/>
          </a:prstGeom>
        </p:spPr>
        <p:txBody>
          <a:bodyPr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>
                <a:solidFill>
                  <a:srgbClr val="697077"/>
                </a:solidFill>
                <a:latin typeface="IBM Plex Mono" panose="020B0509050203000203" pitchFamily="49" charset="77"/>
              </a:rPr>
              <a:t>Qiskit Fall Fest 2025</a:t>
            </a:r>
            <a:endParaRPr lang="en-US" kern="0" dirty="0">
              <a:solidFill>
                <a:srgbClr val="697077"/>
              </a:solidFill>
              <a:latin typeface="IBM Plex Mono" panose="020B0509050203000203" pitchFamily="49" charset="77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F281EB45-2C40-F586-2BB0-84EA91FC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5135" y="188681"/>
            <a:ext cx="9142040" cy="13521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110E558-D567-58C5-3142-C245B563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62328"/>
            <a:ext cx="10099675" cy="9337675"/>
          </a:xfrm>
        </p:spPr>
        <p:txBody>
          <a:bodyPr/>
          <a:lstStyle/>
          <a:p>
            <a:r>
              <a:rPr lang="en-US" sz="8600" dirty="0">
                <a:solidFill>
                  <a:schemeClr val="tx1"/>
                </a:solidFill>
              </a:rPr>
              <a:t>Fall Fest 2025,</a:t>
            </a:r>
            <a:br>
              <a:rPr lang="en-US" sz="8600" dirty="0">
                <a:solidFill>
                  <a:schemeClr val="tx1"/>
                </a:solidFill>
              </a:rPr>
            </a:br>
            <a:r>
              <a:rPr lang="en-US" sz="8600" dirty="0">
                <a:solidFill>
                  <a:schemeClr val="tx1"/>
                </a:solidFill>
              </a:rPr>
              <a:t>Half-way There!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9D9123-EA22-57A7-3641-39659F179C9B}"/>
              </a:ext>
            </a:extLst>
          </p:cNvPr>
          <p:cNvSpPr txBox="1">
            <a:spLocks/>
          </p:cNvSpPr>
          <p:nvPr/>
        </p:nvSpPr>
        <p:spPr>
          <a:xfrm>
            <a:off x="728472" y="6858000"/>
            <a:ext cx="7640955" cy="1222512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latin typeface="IBM Plex Sans Medm" panose="020B0503050203000203" pitchFamily="34" charset="0"/>
              </a:rPr>
              <a:t>Natalie Hawkins</a:t>
            </a:r>
            <a:br>
              <a:rPr lang="en-US" sz="2800" dirty="0">
                <a:effectLst/>
                <a:latin typeface="IBM Plex Sans Light" panose="020B0403050203000203" pitchFamily="34" charset="0"/>
              </a:rPr>
            </a:br>
            <a:r>
              <a:rPr lang="en-US" sz="2800" dirty="0" err="1">
                <a:effectLst/>
                <a:latin typeface="IBM Plex Sans Light" panose="020B0403050203000203" pitchFamily="34" charset="0"/>
              </a:rPr>
              <a:t>Qiskit</a:t>
            </a:r>
            <a:r>
              <a:rPr lang="en-US" sz="2800" dirty="0">
                <a:effectLst/>
                <a:latin typeface="IBM Plex Sans Light" panose="020B0403050203000203" pitchFamily="34" charset="0"/>
              </a:rPr>
              <a:t> Advocate, Tier 1</a:t>
            </a:r>
          </a:p>
          <a:p>
            <a:r>
              <a:rPr lang="en-US" sz="2800" dirty="0">
                <a:latin typeface="+mj-lt"/>
              </a:rPr>
              <a:t>Seattle Quantum Computing Meetup, Founder</a:t>
            </a:r>
            <a:endParaRPr lang="en-US" sz="2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0370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52BC-A31A-3AFD-FA62-5B081B61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8781288" cy="1525588"/>
          </a:xfrm>
        </p:spPr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Fall Fest 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1F429-A819-1589-FBA7-B0AB71D7D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738" y="4581144"/>
            <a:ext cx="4956175" cy="611733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SQCM’s FF25 Materials</a:t>
            </a:r>
          </a:p>
          <a:p>
            <a:pPr marL="457200" indent="-457200">
              <a:buFontTx/>
              <a:buChar char="-"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https://github.com/SeattleQuantumComputingMeetup/qiskit_fall_fest_2025/tree/main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Who else is hosting?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https://www.ibm.com/quantum/events/fall-fest-2025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0F604-0481-AD77-9049-C690DC1A4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4581144"/>
            <a:ext cx="4951413" cy="855878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What is the International Year of Quantum Science and Technology (IYQ)?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Why does this Year's Nobel Prize in Physics Matter for Quantum Computing?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Real world interactions: </a:t>
            </a:r>
            <a:r>
              <a:rPr lang="en-US" dirty="0" err="1"/>
              <a:t>HowTo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/>
              <a:t>Qiskit</a:t>
            </a:r>
            <a:r>
              <a:rPr lang="en-US" dirty="0"/>
              <a:t> and Quantum Computers</a:t>
            </a:r>
          </a:p>
          <a:p>
            <a:pPr marL="457200" indent="-457200">
              <a:buFontTx/>
              <a:buChar char="-"/>
            </a:pP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5C6E-9935-614F-FDDF-F1F6697CD6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07671-4424-C753-1DC8-469EFBE6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135680" y="353155"/>
            <a:ext cx="1748505" cy="1748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EB736C-2BC8-B0B0-0FEA-D95058F7558C}"/>
              </a:ext>
            </a:extLst>
          </p:cNvPr>
          <p:cNvSpPr txBox="1">
            <a:spLocks/>
          </p:cNvSpPr>
          <p:nvPr/>
        </p:nvSpPr>
        <p:spPr>
          <a:xfrm>
            <a:off x="574674" y="2202974"/>
            <a:ext cx="11044239" cy="227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6000" kern="0" dirty="0"/>
              <a:t>Today’s Agenda</a:t>
            </a:r>
          </a:p>
        </p:txBody>
      </p:sp>
      <p:pic>
        <p:nvPicPr>
          <p:cNvPr id="26" name="Picture 25" descr="A stack of black and silver objects&#10;&#10;AI-generated content may be incorrect.">
            <a:extLst>
              <a:ext uri="{FF2B5EF4-FFF2-40B4-BE49-F238E27FC236}">
                <a16:creationId xmlns:a16="http://schemas.microsoft.com/office/drawing/2014/main" id="{9DC8169C-1BD8-F74D-BDD4-0D31267C8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149" y="4479830"/>
            <a:ext cx="11192371" cy="52150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7C7C65-257C-A88D-A4F1-FB072AC9CF68}"/>
              </a:ext>
            </a:extLst>
          </p:cNvPr>
          <p:cNvSpPr txBox="1"/>
          <p:nvPr/>
        </p:nvSpPr>
        <p:spPr>
          <a:xfrm>
            <a:off x="12691814" y="9724644"/>
            <a:ext cx="11192371" cy="114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endParaRPr lang="en-US" b="1" kern="0" dirty="0">
              <a:solidFill>
                <a:schemeClr val="accent1"/>
              </a:solidFill>
              <a:ea typeface="+mj-ea"/>
              <a:cs typeface="+mj-cs"/>
              <a:sym typeface="IBM Plex Sans Light"/>
            </a:endParaRPr>
          </a:p>
          <a:p>
            <a:pPr algn="ctr" defTabSz="2438400">
              <a:spcBef>
                <a:spcPts val="2900"/>
              </a:spcBef>
              <a:buSzPct val="100000"/>
            </a:pPr>
            <a:endParaRPr lang="en-US" b="1" kern="0" dirty="0">
              <a:solidFill>
                <a:schemeClr val="accent1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34C30-D25C-D61B-0753-2B0543B6F40D}"/>
              </a:ext>
            </a:extLst>
          </p:cNvPr>
          <p:cNvSpPr txBox="1"/>
          <p:nvPr/>
        </p:nvSpPr>
        <p:spPr>
          <a:xfrm>
            <a:off x="4622800" y="10698480"/>
            <a:ext cx="5994400" cy="165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E13202-EA19-7300-FEF3-4ADB4750A6F7}"/>
              </a:ext>
            </a:extLst>
          </p:cNvPr>
          <p:cNvSpPr txBox="1"/>
          <p:nvPr/>
        </p:nvSpPr>
        <p:spPr>
          <a:xfrm>
            <a:off x="12691814" y="10915892"/>
            <a:ext cx="11295946" cy="2266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9239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C607-15B6-DE1C-A0C2-AA9458110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2FAA-B726-7356-FC72-6121B3D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Year of Quantum Science and Technology, IYQ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BD162-C816-2336-2B76-F4E2825AD8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5DF10-76C1-9C1E-5FDC-74D70C61B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959245" y="544513"/>
            <a:ext cx="2859087" cy="28590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73619D3-D37C-B60D-41DA-14F728FA7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99403" y="10858500"/>
            <a:ext cx="4711700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162B4-3EF4-23C7-480A-C18B3204960C}"/>
              </a:ext>
            </a:extLst>
          </p:cNvPr>
          <p:cNvSpPr txBox="1"/>
          <p:nvPr/>
        </p:nvSpPr>
        <p:spPr>
          <a:xfrm>
            <a:off x="576072" y="4348480"/>
            <a:ext cx="11531600" cy="668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dirty="0"/>
              <a:t>Declared by the UN</a:t>
            </a: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dirty="0"/>
              <a:t>year-long, world-wide initiative </a:t>
            </a: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dirty="0"/>
              <a:t>will “be observed through activities at all levels aimed at increasing public awareness of the importance of quantum science and applications”.</a:t>
            </a: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sym typeface="IBM Plex Sans Light"/>
              </a:rPr>
              <a:t>1925: </a:t>
            </a:r>
            <a:r>
              <a:rPr lang="en-US" dirty="0"/>
              <a:t>significant progress was made in quantum mechanics, with </a:t>
            </a:r>
            <a:r>
              <a:rPr lang="en-US" dirty="0">
                <a:hlinkClick r:id="rId7"/>
              </a:rPr>
              <a:t>Wolfgang Pauli</a:t>
            </a:r>
            <a:r>
              <a:rPr lang="en-US" dirty="0"/>
              <a:t> announcing the </a:t>
            </a:r>
            <a:r>
              <a:rPr lang="en-US" dirty="0">
                <a:hlinkClick r:id="rId8"/>
              </a:rPr>
              <a:t>exclusion principle</a:t>
            </a:r>
            <a:r>
              <a:rPr lang="en-US" dirty="0"/>
              <a:t> and </a:t>
            </a:r>
            <a:r>
              <a:rPr lang="en-US" dirty="0">
                <a:hlinkClick r:id="rId9"/>
              </a:rPr>
              <a:t>Werner Heisenberg</a:t>
            </a:r>
            <a:r>
              <a:rPr lang="en-US" dirty="0"/>
              <a:t> developing </a:t>
            </a:r>
            <a:r>
              <a:rPr lang="en-US" dirty="0">
                <a:hlinkClick r:id="rId10"/>
              </a:rPr>
              <a:t>matrix mechanics</a:t>
            </a:r>
            <a:r>
              <a:rPr lang="en-US" dirty="0"/>
              <a:t> (Google AI Overview)</a:t>
            </a:r>
            <a:endParaRPr lang="en-US" kern="0" dirty="0">
              <a:solidFill>
                <a:srgbClr val="000000"/>
              </a:solidFill>
              <a:sym typeface="IBM Plex Sans Light"/>
            </a:endParaRP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endParaRPr lang="en-US" kern="0" dirty="0">
              <a:solidFill>
                <a:srgbClr val="000000"/>
              </a:solidFill>
              <a:sym typeface="IBM Plex Sans Light"/>
            </a:endParaRP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471F8-25B7-7F7C-DBE9-A4840820A0DC}"/>
              </a:ext>
            </a:extLst>
          </p:cNvPr>
          <p:cNvSpPr txBox="1"/>
          <p:nvPr/>
        </p:nvSpPr>
        <p:spPr>
          <a:xfrm>
            <a:off x="18320893" y="6308090"/>
            <a:ext cx="6268720" cy="82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https://quantum2025.org/</a:t>
            </a:r>
          </a:p>
        </p:txBody>
      </p:sp>
    </p:spTree>
    <p:extLst>
      <p:ext uri="{BB962C8B-B14F-4D97-AF65-F5344CB8AC3E}">
        <p14:creationId xmlns:p14="http://schemas.microsoft.com/office/powerpoint/2010/main" val="33711518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4B443-7403-B65A-8653-0C519F86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509F-AA3E-86A0-F128-B39A01D4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Nobel Prize in Physics, 2025</a:t>
            </a:r>
            <a:br>
              <a:rPr lang="en-US" dirty="0"/>
            </a:br>
            <a:r>
              <a:rPr lang="en-US" sz="3200" dirty="0"/>
              <a:t>Clarke, </a:t>
            </a:r>
            <a:r>
              <a:rPr lang="en-US" sz="3200" dirty="0" err="1"/>
              <a:t>Devoret</a:t>
            </a:r>
            <a:r>
              <a:rPr lang="en-US" sz="3200" dirty="0"/>
              <a:t>, Martinis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B0A06-25F4-75DE-B058-073ACF52EE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1D71-A91F-50EB-3832-32933CE65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959245" y="544513"/>
            <a:ext cx="2859087" cy="28590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D0BE12-E51F-2832-05D9-E3A4AEF1B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2" y="3668836"/>
            <a:ext cx="12054024" cy="2433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DACFE-CCA6-49E0-699A-D47889D6A45A}"/>
              </a:ext>
            </a:extLst>
          </p:cNvPr>
          <p:cNvSpPr txBox="1"/>
          <p:nvPr/>
        </p:nvSpPr>
        <p:spPr>
          <a:xfrm>
            <a:off x="576072" y="8647608"/>
            <a:ext cx="10089823" cy="26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2800" b="1" dirty="0"/>
              <a:t>Why This Year's Nobel Prize Matters for Quantum Computing,</a:t>
            </a:r>
          </a:p>
          <a:p>
            <a:pPr defTabSz="2438400">
              <a:spcBef>
                <a:spcPts val="2900"/>
              </a:spcBef>
              <a:buSzPct val="100000"/>
            </a:pPr>
            <a:r>
              <a:rPr lang="en-US" sz="2800" dirty="0" err="1"/>
              <a:t>Qiskit</a:t>
            </a:r>
            <a:r>
              <a:rPr lang="en-US" sz="2800" dirty="0"/>
              <a:t> Channel, Christopher Porter</a:t>
            </a:r>
          </a:p>
          <a:p>
            <a:pPr defTabSz="2438400">
              <a:spcBef>
                <a:spcPts val="2900"/>
              </a:spcBef>
              <a:buSzPct val="100000"/>
            </a:pPr>
            <a:r>
              <a:rPr lang="en-US" sz="2800" b="1" dirty="0"/>
              <a:t> </a:t>
            </a:r>
            <a:r>
              <a:rPr lang="en-US" sz="2800" dirty="0"/>
              <a:t>https://www.youtube.com/watch?v=N4zxJ5iJRhg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96359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A89-31D3-C769-71AD-38E9ADC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Tunnelling,</a:t>
            </a:r>
            <a:br>
              <a:rPr lang="en-US" dirty="0"/>
            </a:br>
            <a:r>
              <a:rPr lang="en-US" dirty="0"/>
              <a:t>Energy Quantization in an Electric Circuit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88F6F-C66C-FFF6-F027-434CCBD37F2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0BF8BA-1291-FEB6-2E05-02368647F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6072" y="11631230"/>
            <a:ext cx="1223137" cy="1223137"/>
          </a:xfrm>
          <a:prstGeom prst="rect">
            <a:avLst/>
          </a:prstGeom>
        </p:spPr>
      </p:pic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A1DE252E-72D9-F6AD-044F-F360C429197E}"/>
              </a:ext>
            </a:extLst>
          </p:cNvPr>
          <p:cNvSpPr txBox="1">
            <a:spLocks/>
          </p:cNvSpPr>
          <p:nvPr/>
        </p:nvSpPr>
        <p:spPr>
          <a:xfrm>
            <a:off x="12763500" y="569913"/>
            <a:ext cx="11049000" cy="12574587"/>
          </a:xfrm>
          <a:prstGeom prst="rect">
            <a:avLst/>
          </a:prstGeo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accent5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/>
              <a:t>Place imagery here</a:t>
            </a:r>
            <a:endParaRPr lang="en-US" kern="0" dirty="0"/>
          </a:p>
        </p:txBody>
      </p:sp>
      <p:pic>
        <p:nvPicPr>
          <p:cNvPr id="6" name="Picture 5" descr="Diagram of a microwave connection&#10;&#10;AI-generated content may be incorrect.">
            <a:extLst>
              <a:ext uri="{FF2B5EF4-FFF2-40B4-BE49-F238E27FC236}">
                <a16:creationId xmlns:a16="http://schemas.microsoft.com/office/drawing/2014/main" id="{59DC8AEE-473A-00A7-2277-6EBCB785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5" y="576071"/>
            <a:ext cx="11066272" cy="4875435"/>
          </a:xfrm>
          <a:prstGeom prst="rect">
            <a:avLst/>
          </a:prstGeom>
        </p:spPr>
      </p:pic>
      <p:pic>
        <p:nvPicPr>
          <p:cNvPr id="7" name="Picture 6" descr="A diagram of a square with a red line&#10;&#10;AI-generated content may be incorrect.">
            <a:extLst>
              <a:ext uri="{FF2B5EF4-FFF2-40B4-BE49-F238E27FC236}">
                <a16:creationId xmlns:a16="http://schemas.microsoft.com/office/drawing/2014/main" id="{CBF940F3-68EE-9E83-D449-855F4A50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1437" y="5545672"/>
            <a:ext cx="11049000" cy="3907719"/>
          </a:xfrm>
          <a:prstGeom prst="rect">
            <a:avLst/>
          </a:prstGeom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D4ACA79E-E1AB-F5F9-1DD6-34A2436CD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3618" y="9541914"/>
            <a:ext cx="5089408" cy="3597399"/>
          </a:xfrm>
          <a:prstGeom prst="rect">
            <a:avLst/>
          </a:prstGeom>
        </p:spPr>
      </p:pic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DEACA10D-C885-2578-A74A-B05430B5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5319" y="9544117"/>
            <a:ext cx="4838192" cy="360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CDE3E-8453-4CEA-FCCD-EB49F6199993}"/>
              </a:ext>
            </a:extLst>
          </p:cNvPr>
          <p:cNvSpPr txBox="1"/>
          <p:nvPr/>
        </p:nvSpPr>
        <p:spPr>
          <a:xfrm>
            <a:off x="576072" y="3362960"/>
            <a:ext cx="8646160" cy="2859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1AE6-9DA7-DF0E-273B-2A1E4C99EFB5}"/>
              </a:ext>
            </a:extLst>
          </p:cNvPr>
          <p:cNvSpPr txBox="1"/>
          <p:nvPr/>
        </p:nvSpPr>
        <p:spPr>
          <a:xfrm>
            <a:off x="484632" y="3450846"/>
            <a:ext cx="10261600" cy="800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Josephson Junction</a:t>
            </a: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= 2 superconductors separated by a thin barrier (red), and the current going through it can be controlled; i.e. biased; each superconductor is a macroscopic superfluid (of Cooper pair electrons)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Energy</a:t>
            </a: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– curve of the junction is a function of the phase difference, phi, of the phases of the two superconductors</a:t>
            </a:r>
          </a:p>
          <a:p>
            <a:pPr marL="444465" indent="-446749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Valley</a:t>
            </a: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– of the energy curve represents a qubit; when the bias current is below a critical value and at zero temp, the system sits in a valley; </a:t>
            </a:r>
            <a:r>
              <a:rPr lang="en-US" sz="2800" kern="0" dirty="0">
                <a:solidFill>
                  <a:srgbClr val="000000"/>
                </a:solidFill>
                <a:sym typeface="IBM Plex Sans Light"/>
              </a:rPr>
              <a:t>energy quantization of electrical circuits is observed in the valley, and energy can tunnel out of the valley</a:t>
            </a:r>
          </a:p>
          <a:p>
            <a:pPr marL="444465" indent="-446749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sym typeface="IBM Plex Sans Light"/>
              </a:rPr>
              <a:t>Application</a:t>
            </a:r>
            <a:r>
              <a:rPr lang="en-US" sz="2800" kern="0" dirty="0">
                <a:solidFill>
                  <a:srgbClr val="000000"/>
                </a:solidFill>
                <a:sym typeface="IBM Plex Sans Light"/>
              </a:rPr>
              <a:t> = superconducting qubits, which are engineered to maximize coherence, minimize noise, and allow precise control, such as the ones used by IBM Quantum</a:t>
            </a:r>
          </a:p>
          <a:p>
            <a:pPr marL="444465" indent="-446749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We can design the energy gap between |0&gt; and |1&gt;, and use microwaves to control their quantum state on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EF8AE-8BEC-0671-8F2A-4351626C168E}"/>
              </a:ext>
            </a:extLst>
          </p:cNvPr>
          <p:cNvSpPr txBox="1"/>
          <p:nvPr/>
        </p:nvSpPr>
        <p:spPr>
          <a:xfrm>
            <a:off x="2371502" y="11848008"/>
            <a:ext cx="10089823" cy="78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2800" b="1" dirty="0"/>
              <a:t>Why This Year's Nobel Prize Matters for Quantum Computing </a:t>
            </a:r>
            <a:r>
              <a:rPr lang="en-US" sz="2800" dirty="0"/>
              <a:t>https://www.youtube.com/watch?v=N4zxJ5iJRhg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48136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3897A-35E7-EB6A-7B44-E8D26BF0C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81A7C2-BCB1-0E88-E242-C2498BBDD2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Fall Fest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7B67-12A6-B540-C829-B8E3BEA2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/>
          <a:lstStyle/>
          <a:p>
            <a:r>
              <a:rPr lang="en-US" dirty="0"/>
              <a:t>Real World Interactions w/Quantum Computing</a:t>
            </a:r>
          </a:p>
        </p:txBody>
      </p:sp>
      <p:cxnSp>
        <p:nvCxnSpPr>
          <p:cNvPr id="11" name="Straight Connector 10" descr="Vertical column divider">
            <a:extLst>
              <a:ext uri="{FF2B5EF4-FFF2-40B4-BE49-F238E27FC236}">
                <a16:creationId xmlns:a16="http://schemas.microsoft.com/office/drawing/2014/main" id="{D4390AED-77F5-6A9E-A812-604F815A73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D5D12-D9FB-E230-C371-8CA9BA82DA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Open Source Software Development </a:t>
            </a:r>
          </a:p>
          <a:p>
            <a:endParaRPr lang="en-US" dirty="0"/>
          </a:p>
          <a:p>
            <a:r>
              <a:rPr lang="en-US" dirty="0">
                <a:solidFill>
                  <a:srgbClr val="FF7EB6"/>
                </a:solidFill>
              </a:rPr>
              <a:t>Extend the Power of </a:t>
            </a: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</a:t>
            </a:r>
            <a:r>
              <a:rPr lang="en-US" dirty="0"/>
              <a:t>- the </a:t>
            </a:r>
            <a:r>
              <a:rPr lang="en-US" dirty="0" err="1"/>
              <a:t>Qiskit</a:t>
            </a:r>
            <a:r>
              <a:rPr lang="en-US" dirty="0"/>
              <a:t> ecosystem is a collection of tools created by researchers and developers who use </a:t>
            </a:r>
            <a:r>
              <a:rPr lang="en-US" dirty="0" err="1"/>
              <a:t>Qiskit</a:t>
            </a:r>
            <a:r>
              <a:rPr lang="en-US" dirty="0"/>
              <a:t> every day.</a:t>
            </a:r>
          </a:p>
          <a:p>
            <a:endParaRPr lang="en-US" dirty="0"/>
          </a:p>
          <a:p>
            <a:r>
              <a:rPr lang="en-US" dirty="0"/>
              <a:t>https://www.ibm.com/quantum/ecosystem</a:t>
            </a:r>
          </a:p>
          <a:p>
            <a:endParaRPr lang="en-US" dirty="0"/>
          </a:p>
        </p:txBody>
      </p:sp>
      <p:cxnSp>
        <p:nvCxnSpPr>
          <p:cNvPr id="12" name="Straight Connector 11" descr="Vertical column divider">
            <a:extLst>
              <a:ext uri="{FF2B5EF4-FFF2-40B4-BE49-F238E27FC236}">
                <a16:creationId xmlns:a16="http://schemas.microsoft.com/office/drawing/2014/main" id="{7DAC1B93-C3CE-7BEF-FDE4-7675061B0C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AE48-FC72-B12B-4B0E-01527A90D3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Tools for heterogeneous orchestration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quantum hardware </a:t>
            </a:r>
            <a:r>
              <a:rPr lang="en-US" dirty="0"/>
              <a:t>plugins, backend-agnostic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QRMI: </a:t>
            </a:r>
            <a:r>
              <a:rPr lang="en-US" dirty="0"/>
              <a:t>Quantum resource management interface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Slurm</a:t>
            </a:r>
            <a:r>
              <a:rPr lang="en-US" b="1" dirty="0"/>
              <a:t> </a:t>
            </a:r>
            <a:r>
              <a:rPr lang="en-US" dirty="0"/>
              <a:t>workload manager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Serverless </a:t>
            </a:r>
            <a:r>
              <a:rPr lang="en-US" dirty="0"/>
              <a:t>for multi-cloud and supercomputer use cases 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5AC5A411-2CC3-8A9A-BEC9-498C5B975F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12192000" y="6096000"/>
            <a:ext cx="1162202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EFB8C1-D45D-7F1D-0448-F928BC8992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5412740"/>
          </a:xfrm>
        </p:spPr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Tools for algorithm development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Addons </a:t>
            </a:r>
            <a:r>
              <a:rPr lang="en-US" dirty="0"/>
              <a:t>– combine to build algorithms; exist for mapping, optimizing and post-processing steps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Function templates </a:t>
            </a:r>
            <a:r>
              <a:rPr lang="en-US" dirty="0"/>
              <a:t>– realistic code examples utilizing </a:t>
            </a:r>
            <a:r>
              <a:rPr lang="en-US" dirty="0" err="1"/>
              <a:t>Qiskit</a:t>
            </a:r>
            <a:r>
              <a:rPr lang="en-US" dirty="0"/>
              <a:t> and </a:t>
            </a:r>
            <a:r>
              <a:rPr lang="en-US" dirty="0" err="1"/>
              <a:t>Qiskit</a:t>
            </a:r>
            <a:r>
              <a:rPr lang="en-US" dirty="0"/>
              <a:t> Addons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5869E-389D-47E4-D397-26B5B1C052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499"/>
            <a:ext cx="4953000" cy="6134101"/>
          </a:xfrm>
        </p:spPr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Use Cases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Optimization: </a:t>
            </a:r>
            <a:r>
              <a:rPr lang="en-US" dirty="0"/>
              <a:t>combinatorial problems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Simulate complex systems </a:t>
            </a:r>
            <a:r>
              <a:rPr lang="en-US" dirty="0"/>
              <a:t>in nature across physics and chemistry domains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Quantum Machine Learning</a:t>
            </a:r>
            <a:r>
              <a:rPr lang="en-US" dirty="0"/>
              <a:t>, leverage quantum kernels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Partial differential equations</a:t>
            </a:r>
            <a:r>
              <a:rPr lang="en-US" dirty="0"/>
              <a:t>, simulate nonlinear dynamical systems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5CA5-EFE6-43A1-7DE2-EECF08C36BD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D3034-D3DA-72BD-8AA2-DDDB5F51F4BB}"/>
              </a:ext>
            </a:extLst>
          </p:cNvPr>
          <p:cNvSpPr txBox="1"/>
          <p:nvPr/>
        </p:nvSpPr>
        <p:spPr>
          <a:xfrm>
            <a:off x="26273760" y="126492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AB0A6F-F43B-34C5-090E-0E5F643C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4675" y="10109200"/>
            <a:ext cx="1892300" cy="189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02B84-FA96-8AE6-5239-F8E7EE860129}"/>
              </a:ext>
            </a:extLst>
          </p:cNvPr>
          <p:cNvSpPr txBox="1"/>
          <p:nvPr/>
        </p:nvSpPr>
        <p:spPr>
          <a:xfrm>
            <a:off x="711200" y="4724400"/>
            <a:ext cx="945896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Parts of </a:t>
            </a:r>
            <a:r>
              <a:rPr lang="en-US" kern="0" dirty="0" err="1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Qiskit</a:t>
            </a:r>
            <a:endParaRPr lang="en-US" kern="0" dirty="0">
              <a:solidFill>
                <a:schemeClr val="accent2"/>
              </a:solidFill>
              <a:ea typeface="+mj-ea"/>
              <a:cs typeface="+mj-cs"/>
              <a:sym typeface="IBM Plex Sans Light"/>
            </a:endParaRPr>
          </a:p>
          <a:p>
            <a:pPr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https://www.ibm.com/quantum/qiskit#ecosystem</a:t>
            </a:r>
          </a:p>
        </p:txBody>
      </p:sp>
    </p:spTree>
    <p:extLst>
      <p:ext uri="{BB962C8B-B14F-4D97-AF65-F5344CB8AC3E}">
        <p14:creationId xmlns:p14="http://schemas.microsoft.com/office/powerpoint/2010/main" val="3269841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E44A7-BB8C-7803-ECC5-5B63F451B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1277-45DF-1F9A-27FA-652910DD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CCE203C4-A396-847D-85F7-E175346D15C1}"/>
              </a:ext>
            </a:extLst>
          </p:cNvPr>
          <p:cNvCxnSpPr/>
          <p:nvPr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1317-550A-1FD1-4E5E-363882A5B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1</a:t>
            </a:r>
          </a:p>
          <a:p>
            <a:br>
              <a:rPr lang="en-US" dirty="0"/>
            </a:br>
            <a:r>
              <a:rPr lang="en-US" b="1" dirty="0"/>
              <a:t>Combine addons </a:t>
            </a:r>
            <a:r>
              <a:rPr lang="en-US" dirty="0"/>
              <a:t>to build an algorithm – as in the graphic above for a Hamiltonian simulation.  The addons used are: MPF (multi-product formulas), AQC-Tensor, OBP, Circuit cutting, SQD, and M3.   </a:t>
            </a:r>
          </a:p>
        </p:txBody>
      </p:sp>
      <p:cxnSp>
        <p:nvCxnSpPr>
          <p:cNvPr id="11" name="Straight Connector 10" descr="Vertical column divider">
            <a:extLst>
              <a:ext uri="{FF2B5EF4-FFF2-40B4-BE49-F238E27FC236}">
                <a16:creationId xmlns:a16="http://schemas.microsoft.com/office/drawing/2014/main" id="{13334203-BD1F-9395-919D-2DBD43E1FEA1}"/>
              </a:ext>
            </a:extLst>
          </p:cNvPr>
          <p:cNvCxnSpPr>
            <a:cxnSpLocks/>
          </p:cNvCxnSpPr>
          <p:nvPr/>
        </p:nvCxnSpPr>
        <p:spPr bwMode="auto">
          <a:xfrm>
            <a:off x="6096000" y="6096000"/>
            <a:ext cx="0" cy="58704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0FD74-9CFC-6733-06FF-6B55822AFE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2</a:t>
            </a:r>
          </a:p>
          <a:p>
            <a:br>
              <a:rPr lang="en-US" dirty="0"/>
            </a:br>
            <a:r>
              <a:rPr lang="en-US" b="1" dirty="0"/>
              <a:t>Create your own addon</a:t>
            </a:r>
            <a:r>
              <a:rPr lang="en-US" dirty="0"/>
              <a:t>. One example, could be an addon for loading classical data into the quantum computer. </a:t>
            </a:r>
          </a:p>
        </p:txBody>
      </p:sp>
      <p:cxnSp>
        <p:nvCxnSpPr>
          <p:cNvPr id="12" name="Straight Connector 11" descr="Vertical column divider">
            <a:extLst>
              <a:ext uri="{FF2B5EF4-FFF2-40B4-BE49-F238E27FC236}">
                <a16:creationId xmlns:a16="http://schemas.microsoft.com/office/drawing/2014/main" id="{FA0A5FFD-369C-0C3E-E134-7A32E77E432C}"/>
              </a:ext>
            </a:extLst>
          </p:cNvPr>
          <p:cNvCxnSpPr>
            <a:cxnSpLocks/>
          </p:cNvCxnSpPr>
          <p:nvPr/>
        </p:nvCxnSpPr>
        <p:spPr bwMode="auto">
          <a:xfrm>
            <a:off x="12188952" y="6099048"/>
            <a:ext cx="0" cy="58906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83290-50D5-0993-DB9B-0CD104177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6515099"/>
          </a:xfrm>
        </p:spPr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3</a:t>
            </a:r>
          </a:p>
          <a:p>
            <a:br>
              <a:rPr lang="en-US" dirty="0"/>
            </a:br>
            <a:r>
              <a:rPr lang="en-US" b="1" dirty="0"/>
              <a:t>Create a game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marL="457200" indent="-457200">
              <a:buFontTx/>
              <a:buChar char="-"/>
            </a:pPr>
            <a:r>
              <a:rPr lang="en-US" i="1" dirty="0" err="1"/>
              <a:t>Qpong</a:t>
            </a:r>
            <a:r>
              <a:rPr lang="en-US" dirty="0"/>
              <a:t>, https://kirais.itch.io/qpong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DOOM</a:t>
            </a:r>
            <a:r>
              <a:rPr lang="en-US" dirty="0"/>
              <a:t>, https://github.com/Lumorti/Quandoom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BF360D5C-3759-AB76-5F20-0EBD0269677D}"/>
              </a:ext>
            </a:extLst>
          </p:cNvPr>
          <p:cNvCxnSpPr>
            <a:cxnSpLocks/>
          </p:cNvCxnSpPr>
          <p:nvPr/>
        </p:nvCxnSpPr>
        <p:spPr bwMode="auto">
          <a:xfrm>
            <a:off x="18288000" y="6096000"/>
            <a:ext cx="0" cy="586832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53811C-5E13-5DAA-FA7A-846139EF8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4</a:t>
            </a:r>
          </a:p>
          <a:p>
            <a:br>
              <a:rPr lang="en-US" dirty="0"/>
            </a:br>
            <a:r>
              <a:rPr lang="en-US" b="1" dirty="0"/>
              <a:t>Use the QAOA </a:t>
            </a:r>
            <a:r>
              <a:rPr lang="en-US" dirty="0"/>
              <a:t>algorithm to solve an optimization problem.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F106C5-E19F-5553-86AA-A263A4133F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DC7EBA-CA91-586A-E4DD-B039AAD5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912263" y="532124"/>
            <a:ext cx="1892300" cy="18923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3A9971-9917-EA14-6FC7-C5030FC13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973" y="643884"/>
            <a:ext cx="10576527" cy="47438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1FEC8F-24B8-8925-83AA-763B3B16F490}"/>
              </a:ext>
            </a:extLst>
          </p:cNvPr>
          <p:cNvSpPr txBox="1"/>
          <p:nvPr/>
        </p:nvSpPr>
        <p:spPr>
          <a:xfrm>
            <a:off x="1849120" y="2621280"/>
            <a:ext cx="4419600" cy="248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B924E-D0F1-41CA-E494-3DF0F24B0B36}"/>
              </a:ext>
            </a:extLst>
          </p:cNvPr>
          <p:cNvSpPr txBox="1"/>
          <p:nvPr/>
        </p:nvSpPr>
        <p:spPr>
          <a:xfrm>
            <a:off x="583751" y="2113280"/>
            <a:ext cx="6085840" cy="285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 err="1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Qiskit</a:t>
            </a: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Tutorials</a:t>
            </a:r>
          </a:p>
          <a:p>
            <a:pPr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https://quantum.cloud.ibm.com/docs/en/tutorials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78EAF6-E356-48DF-F35C-4845E4DA2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7675" y="4510271"/>
            <a:ext cx="1689195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1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067A-5A35-64F6-BF86-3A34828D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B65A2-FFFE-E2A3-2072-5CCE9821B7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00C4-31EE-F356-1B18-F366B6058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ACA7B-8716-5209-010D-ACFE61039E60}"/>
              </a:ext>
            </a:extLst>
          </p:cNvPr>
          <p:cNvSpPr txBox="1">
            <a:spLocks/>
          </p:cNvSpPr>
          <p:nvPr/>
        </p:nvSpPr>
        <p:spPr>
          <a:xfrm>
            <a:off x="576072" y="576072"/>
            <a:ext cx="10099675" cy="571500"/>
          </a:xfrm>
          <a:prstGeom prst="rect">
            <a:avLst/>
          </a:prstGeom>
        </p:spPr>
        <p:txBody>
          <a:bodyPr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>
                <a:solidFill>
                  <a:srgbClr val="697077"/>
                </a:solidFill>
                <a:latin typeface="IBM Plex Mono" panose="020B0509050203000203" pitchFamily="49" charset="77"/>
              </a:rPr>
              <a:t>Qiskit Fall Fest 2025</a:t>
            </a:r>
            <a:endParaRPr lang="en-US" kern="0" dirty="0">
              <a:solidFill>
                <a:srgbClr val="697077"/>
              </a:solidFill>
              <a:latin typeface="IBM Plex Mono" panose="020B0509050203000203" pitchFamily="49" charset="77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DAD296D6-C5A6-8D44-8AF1-1A82C1D8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5135" y="188681"/>
            <a:ext cx="9142040" cy="13521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86695A8-B8CF-613B-3440-95B7EB9F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62328"/>
            <a:ext cx="10099675" cy="9337675"/>
          </a:xfrm>
        </p:spPr>
        <p:txBody>
          <a:bodyPr/>
          <a:lstStyle/>
          <a:p>
            <a:r>
              <a:rPr lang="en-US" sz="8600" dirty="0">
                <a:solidFill>
                  <a:schemeClr val="tx1"/>
                </a:solidFill>
              </a:rPr>
              <a:t>Thanks for coming!!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6D5D30-73A0-97FC-E1B6-6AAB541195CB}"/>
              </a:ext>
            </a:extLst>
          </p:cNvPr>
          <p:cNvSpPr txBox="1">
            <a:spLocks/>
          </p:cNvSpPr>
          <p:nvPr/>
        </p:nvSpPr>
        <p:spPr>
          <a:xfrm>
            <a:off x="728472" y="6228080"/>
            <a:ext cx="7640955" cy="473456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BM Plex Sans Medm" panose="020B0503050203000203" pitchFamily="34" charset="0"/>
              </a:rPr>
              <a:t>Submissions Due: Nov 3, 10 am, PT</a:t>
            </a:r>
          </a:p>
          <a:p>
            <a:endParaRPr lang="en-US" sz="2800" dirty="0">
              <a:latin typeface="IBM Plex Sans Medm" panose="020B0503050203000203" pitchFamily="34" charset="0"/>
            </a:endParaRPr>
          </a:p>
          <a:p>
            <a:endParaRPr lang="en-US" sz="2800" dirty="0">
              <a:latin typeface="IBM Plex Sans Medm" panose="020B0503050203000203" pitchFamily="34" charset="0"/>
            </a:endParaRPr>
          </a:p>
          <a:p>
            <a:endParaRPr lang="en-US" sz="2800" dirty="0">
              <a:latin typeface="IBM Plex Sans Medm" panose="020B0503050203000203" pitchFamily="34" charset="0"/>
            </a:endParaRPr>
          </a:p>
          <a:p>
            <a:br>
              <a:rPr lang="en-US" sz="2800" dirty="0">
                <a:effectLst/>
                <a:latin typeface="IBM Plex Sans Light" panose="020B0403050203000203" pitchFamily="34" charset="0"/>
              </a:rPr>
            </a:br>
            <a:r>
              <a:rPr lang="en-US" sz="2800" dirty="0">
                <a:effectLst/>
                <a:latin typeface="IBM Plex Sans Medm" panose="020B0503050203000203" pitchFamily="34" charset="0"/>
              </a:rPr>
              <a:t>Next Event(s)</a:t>
            </a:r>
            <a:r>
              <a:rPr lang="en-US" sz="2800" dirty="0">
                <a:latin typeface="IBM Plex Sans Medm" panose="020B0503050203000203" pitchFamily="34" charset="0"/>
              </a:rPr>
              <a:t>: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BM Plex Sans Medm" panose="020B0503050203000203" pitchFamily="34" charset="0"/>
              </a:rPr>
              <a:t>Possibly a Zoom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BM Plex Sans Medm" panose="020B0503050203000203" pitchFamily="34" charset="0"/>
              </a:rPr>
              <a:t>Possibly a Speaker on the UW Campus</a:t>
            </a:r>
            <a:endParaRPr lang="en-US" sz="2800" dirty="0">
              <a:effectLst/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4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Quantum_Presentation_Template_Plex_Embed" id="{E751D091-48B7-B947-A3EB-61D5938A941E}" vid="{BBD60A32-9C2D-5B41-BB36-F4AA98EC1F0C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3081</TotalTime>
  <Words>782</Words>
  <Application>Microsoft Office PowerPoint</Application>
  <PresentationFormat>Custom</PresentationFormat>
  <Paragraphs>112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IBM Plex Mono</vt:lpstr>
      <vt:lpstr>IBM Plex Sans</vt:lpstr>
      <vt:lpstr>IBM Plex Sans ExtLt</vt:lpstr>
      <vt:lpstr>IBM Plex Sans Light</vt:lpstr>
      <vt:lpstr>IBM Plex Sans Medm</vt:lpstr>
      <vt:lpstr>IBM presentation template</vt:lpstr>
      <vt:lpstr>Fall Fest 2025, Half-way There! </vt:lpstr>
      <vt:lpstr>Qiskit Fall Fest 2025</vt:lpstr>
      <vt:lpstr>International Year of Quantum Science and Technology, IYQ</vt:lpstr>
      <vt:lpstr>Nobel Prize in Physics, 2025 Clarke, Devoret, Martinis</vt:lpstr>
      <vt:lpstr>Macroscopic Tunnelling, Energy Quantization in an Electric Circuit</vt:lpstr>
      <vt:lpstr>Real World Interactions w/Quantum Computing</vt:lpstr>
      <vt:lpstr>Some Examples</vt:lpstr>
      <vt:lpstr>Thanks for coming!!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 Sample layouts</dc:title>
  <dc:subject/>
  <dc:creator>NATALIE TAYLOR</dc:creator>
  <cp:keywords/>
  <dc:description/>
  <cp:lastModifiedBy>Natalie Hawkins</cp:lastModifiedBy>
  <cp:revision>100</cp:revision>
  <cp:lastPrinted>2019-04-25T15:14:05Z</cp:lastPrinted>
  <dcterms:created xsi:type="dcterms:W3CDTF">2024-04-30T19:03:56Z</dcterms:created>
  <dcterms:modified xsi:type="dcterms:W3CDTF">2025-10-15T03:55:43Z</dcterms:modified>
  <cp:category/>
</cp:coreProperties>
</file>