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0" r:id="rId3"/>
    <p:sldId id="261" r:id="rId4"/>
    <p:sldId id="274" r:id="rId5"/>
    <p:sldId id="257" r:id="rId6"/>
    <p:sldId id="259" r:id="rId7"/>
    <p:sldId id="258" r:id="rId8"/>
    <p:sldId id="262" r:id="rId9"/>
    <p:sldId id="263" r:id="rId10"/>
    <p:sldId id="264" r:id="rId11"/>
    <p:sldId id="265" r:id="rId12"/>
    <p:sldId id="266" r:id="rId13"/>
    <p:sldId id="267" r:id="rId14"/>
    <p:sldId id="268" r:id="rId15"/>
    <p:sldId id="269" r:id="rId16"/>
    <p:sldId id="275" r:id="rId17"/>
    <p:sldId id="272"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18"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8" d="100"/>
          <a:sy n="68" d="100"/>
        </p:scale>
        <p:origin x="7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8/23/2018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8/23/2018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8/23/2018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8/23/2018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642-F631-42FA-91A6-AFC6F78B2C86}"/>
              </a:ext>
            </a:extLst>
          </p:cNvPr>
          <p:cNvSpPr>
            <a:spLocks noGrp="1"/>
          </p:cNvSpPr>
          <p:nvPr>
            <p:ph type="ctrTitle"/>
          </p:nvPr>
        </p:nvSpPr>
        <p:spPr>
          <a:xfrm>
            <a:off x="1600200" y="2386744"/>
            <a:ext cx="8991600" cy="1645920"/>
          </a:xfrm>
        </p:spPr>
        <p:txBody>
          <a:bodyPr>
            <a:normAutofit/>
          </a:bodyPr>
          <a:lstStyle/>
          <a:p>
            <a:r>
              <a:rPr lang="en-US" sz="4000" dirty="0"/>
              <a:t>Data Visualization in R</a:t>
            </a:r>
          </a:p>
        </p:txBody>
      </p:sp>
      <p:sp>
        <p:nvSpPr>
          <p:cNvPr id="3" name="Subtitle 2">
            <a:extLst>
              <a:ext uri="{FF2B5EF4-FFF2-40B4-BE49-F238E27FC236}">
                <a16:creationId xmlns:a16="http://schemas.microsoft.com/office/drawing/2014/main" id="{51A64B43-9826-4825-9A64-0145AF626231}"/>
              </a:ext>
            </a:extLst>
          </p:cNvPr>
          <p:cNvSpPr>
            <a:spLocks noGrp="1"/>
          </p:cNvSpPr>
          <p:nvPr>
            <p:ph type="subTitle" idx="1"/>
          </p:nvPr>
        </p:nvSpPr>
        <p:spPr>
          <a:xfrm>
            <a:off x="2695194" y="4352544"/>
            <a:ext cx="6801612" cy="1906854"/>
          </a:xfrm>
        </p:spPr>
        <p:txBody>
          <a:bodyPr>
            <a:normAutofit/>
          </a:bodyPr>
          <a:lstStyle/>
          <a:p>
            <a:r>
              <a:rPr lang="en-US" dirty="0"/>
              <a:t>Seattle R User Meetup</a:t>
            </a:r>
          </a:p>
          <a:p>
            <a:r>
              <a:rPr lang="en-US" dirty="0"/>
              <a:t>August 23, 2018</a:t>
            </a:r>
          </a:p>
          <a:p>
            <a:r>
              <a:rPr lang="en-US" dirty="0"/>
              <a:t>Ellis Hughes &amp; Gagandeep Singh</a:t>
            </a:r>
          </a:p>
        </p:txBody>
      </p:sp>
    </p:spTree>
    <p:extLst>
      <p:ext uri="{BB962C8B-B14F-4D97-AF65-F5344CB8AC3E}">
        <p14:creationId xmlns:p14="http://schemas.microsoft.com/office/powerpoint/2010/main" val="68709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7530C29-69AF-4C04-A621-0398B75F5029}"/>
              </a:ext>
            </a:extLst>
          </p:cNvPr>
          <p:cNvPicPr>
            <a:picLocks noGrp="1" noChangeAspect="1"/>
          </p:cNvPicPr>
          <p:nvPr>
            <p:ph idx="1"/>
          </p:nvPr>
        </p:nvPicPr>
        <p:blipFill>
          <a:blip r:embed="rId2"/>
          <a:stretch>
            <a:fillRect/>
          </a:stretch>
        </p:blipFill>
        <p:spPr>
          <a:xfrm>
            <a:off x="3300729" y="1271016"/>
            <a:ext cx="6046386"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The Bar</a:t>
            </a:r>
          </a:p>
        </p:txBody>
      </p:sp>
    </p:spTree>
    <p:extLst>
      <p:ext uri="{BB962C8B-B14F-4D97-AF65-F5344CB8AC3E}">
        <p14:creationId xmlns:p14="http://schemas.microsoft.com/office/powerpoint/2010/main" val="253804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F2B2538-6E48-428D-BC89-A05DFC7EE011}"/>
              </a:ext>
            </a:extLst>
          </p:cNvPr>
          <p:cNvPicPr>
            <a:picLocks noGrp="1" noChangeAspect="1"/>
          </p:cNvPicPr>
          <p:nvPr>
            <p:ph idx="1"/>
          </p:nvPr>
        </p:nvPicPr>
        <p:blipFill>
          <a:blip r:embed="rId2"/>
          <a:stretch>
            <a:fillRect/>
          </a:stretch>
        </p:blipFill>
        <p:spPr>
          <a:xfrm>
            <a:off x="3300729" y="1271016"/>
            <a:ext cx="6046386"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The Line</a:t>
            </a:r>
          </a:p>
        </p:txBody>
      </p:sp>
    </p:spTree>
    <p:extLst>
      <p:ext uri="{BB962C8B-B14F-4D97-AF65-F5344CB8AC3E}">
        <p14:creationId xmlns:p14="http://schemas.microsoft.com/office/powerpoint/2010/main" val="376119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9E975B6-F74F-4DB1-8AB8-1267747023BB}"/>
              </a:ext>
            </a:extLst>
          </p:cNvPr>
          <p:cNvPicPr>
            <a:picLocks noGrp="1" noChangeAspect="1"/>
          </p:cNvPicPr>
          <p:nvPr>
            <p:ph idx="1"/>
          </p:nvPr>
        </p:nvPicPr>
        <p:blipFill>
          <a:blip r:embed="rId2"/>
          <a:stretch>
            <a:fillRect/>
          </a:stretch>
        </p:blipFill>
        <p:spPr>
          <a:xfrm>
            <a:off x="3300729" y="1271016"/>
            <a:ext cx="6046386"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2000">
                <a:solidFill>
                  <a:srgbClr val="FFFFFF"/>
                </a:solidFill>
              </a:rPr>
              <a:t>The Box</a:t>
            </a:r>
          </a:p>
        </p:txBody>
      </p:sp>
    </p:spTree>
    <p:extLst>
      <p:ext uri="{BB962C8B-B14F-4D97-AF65-F5344CB8AC3E}">
        <p14:creationId xmlns:p14="http://schemas.microsoft.com/office/powerpoint/2010/main" val="310861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display&#10;&#10;Description generated with high confidence">
            <a:extLst>
              <a:ext uri="{FF2B5EF4-FFF2-40B4-BE49-F238E27FC236}">
                <a16:creationId xmlns:a16="http://schemas.microsoft.com/office/drawing/2014/main" id="{F1D733B7-7DF1-4D60-86AE-140CE465268E}"/>
              </a:ext>
            </a:extLst>
          </p:cNvPr>
          <p:cNvPicPr>
            <a:picLocks noGrp="1" noChangeAspect="1"/>
          </p:cNvPicPr>
          <p:nvPr>
            <p:ph idx="1"/>
          </p:nvPr>
        </p:nvPicPr>
        <p:blipFill>
          <a:blip r:embed="rId2"/>
          <a:stretch>
            <a:fillRect/>
          </a:stretch>
        </p:blipFill>
        <p:spPr>
          <a:xfrm>
            <a:off x="3305765" y="1271016"/>
            <a:ext cx="6036314"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300">
                <a:solidFill>
                  <a:srgbClr val="FFFFFF"/>
                </a:solidFill>
              </a:rPr>
              <a:t>The Heatmap</a:t>
            </a:r>
          </a:p>
        </p:txBody>
      </p:sp>
    </p:spTree>
    <p:extLst>
      <p:ext uri="{BB962C8B-B14F-4D97-AF65-F5344CB8AC3E}">
        <p14:creationId xmlns:p14="http://schemas.microsoft.com/office/powerpoint/2010/main" val="259466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The Right fit</a:t>
            </a:r>
          </a:p>
        </p:txBody>
      </p:sp>
      <p:sp>
        <p:nvSpPr>
          <p:cNvPr id="4" name="Content Placeholder 3">
            <a:extLst>
              <a:ext uri="{FF2B5EF4-FFF2-40B4-BE49-F238E27FC236}">
                <a16:creationId xmlns:a16="http://schemas.microsoft.com/office/drawing/2014/main" id="{06F8F798-481D-45BC-BC5C-5F8092DB7B13}"/>
              </a:ext>
            </a:extLst>
          </p:cNvPr>
          <p:cNvSpPr>
            <a:spLocks noGrp="1"/>
          </p:cNvSpPr>
          <p:nvPr>
            <p:ph idx="1"/>
          </p:nvPr>
        </p:nvSpPr>
        <p:spPr>
          <a:xfrm>
            <a:off x="2231136" y="2647471"/>
            <a:ext cx="7729728" cy="3781609"/>
          </a:xfrm>
        </p:spPr>
        <p:txBody>
          <a:bodyPr>
            <a:normAutofit/>
          </a:bodyPr>
          <a:lstStyle/>
          <a:p>
            <a:r>
              <a:rPr lang="en-US" dirty="0"/>
              <a:t>Combine different plot types can lead to very useful interpretations</a:t>
            </a:r>
          </a:p>
          <a:p>
            <a:pPr lvl="1"/>
            <a:r>
              <a:rPr lang="en-US" dirty="0"/>
              <a:t>Density and Box</a:t>
            </a:r>
          </a:p>
          <a:p>
            <a:pPr lvl="1"/>
            <a:r>
              <a:rPr lang="en-US" dirty="0"/>
              <a:t>Scatter/Point and rug</a:t>
            </a:r>
          </a:p>
          <a:p>
            <a:pPr lvl="1"/>
            <a:r>
              <a:rPr lang="en-US" dirty="0"/>
              <a:t>Box plot plus time series</a:t>
            </a:r>
          </a:p>
          <a:p>
            <a:pPr lvl="1"/>
            <a:endParaRPr lang="en-US" dirty="0"/>
          </a:p>
          <a:p>
            <a:r>
              <a:rPr lang="en-US" dirty="0"/>
              <a:t>Additional Considerations</a:t>
            </a:r>
          </a:p>
          <a:p>
            <a:pPr lvl="1"/>
            <a:r>
              <a:rPr lang="en-US" dirty="0"/>
              <a:t>X vs Y /  Independent vs Dependent</a:t>
            </a:r>
          </a:p>
          <a:p>
            <a:pPr lvl="1"/>
            <a:r>
              <a:rPr lang="en-US" dirty="0"/>
              <a:t>Faceting</a:t>
            </a:r>
          </a:p>
          <a:p>
            <a:pPr lvl="1"/>
            <a:r>
              <a:rPr lang="en-US" dirty="0"/>
              <a:t>Coloring, grouping, </a:t>
            </a:r>
            <a:r>
              <a:rPr lang="en-US" dirty="0" err="1"/>
              <a:t>etc</a:t>
            </a:r>
            <a:endParaRPr lang="en-US" dirty="0"/>
          </a:p>
          <a:p>
            <a:pPr lvl="1"/>
            <a:endParaRPr lang="en-US" dirty="0"/>
          </a:p>
          <a:p>
            <a:pPr lvl="1"/>
            <a:endParaRPr lang="en-US" dirty="0"/>
          </a:p>
          <a:p>
            <a:pPr marL="228600" lvl="1" indent="0">
              <a:buNone/>
            </a:pPr>
            <a:endParaRPr lang="en-US" dirty="0"/>
          </a:p>
        </p:txBody>
      </p:sp>
    </p:spTree>
    <p:extLst>
      <p:ext uri="{BB962C8B-B14F-4D97-AF65-F5344CB8AC3E}">
        <p14:creationId xmlns:p14="http://schemas.microsoft.com/office/powerpoint/2010/main" val="215736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Formatting your Data</a:t>
            </a:r>
          </a:p>
        </p:txBody>
      </p:sp>
      <p:sp>
        <p:nvSpPr>
          <p:cNvPr id="4" name="Content Placeholder 3">
            <a:extLst>
              <a:ext uri="{FF2B5EF4-FFF2-40B4-BE49-F238E27FC236}">
                <a16:creationId xmlns:a16="http://schemas.microsoft.com/office/drawing/2014/main" id="{06F8F798-481D-45BC-BC5C-5F8092DB7B13}"/>
              </a:ext>
            </a:extLst>
          </p:cNvPr>
          <p:cNvSpPr>
            <a:spLocks noGrp="1"/>
          </p:cNvSpPr>
          <p:nvPr>
            <p:ph idx="1"/>
          </p:nvPr>
        </p:nvSpPr>
        <p:spPr/>
        <p:txBody>
          <a:bodyPr/>
          <a:lstStyle/>
          <a:p>
            <a:r>
              <a:rPr lang="en-US" dirty="0"/>
              <a:t>Design decisions directly drive formatting of your data</a:t>
            </a:r>
          </a:p>
          <a:p>
            <a:pPr lvl="1"/>
            <a:r>
              <a:rPr lang="en-US" dirty="0"/>
              <a:t>Wide versus long</a:t>
            </a:r>
          </a:p>
          <a:p>
            <a:pPr lvl="1"/>
            <a:r>
              <a:rPr lang="en-US" dirty="0"/>
              <a:t>Mutations and scaling of data</a:t>
            </a:r>
          </a:p>
          <a:p>
            <a:pPr lvl="1"/>
            <a:r>
              <a:rPr lang="en-US" dirty="0"/>
              <a:t>Grouping and faceting</a:t>
            </a:r>
          </a:p>
          <a:p>
            <a:pPr lvl="1"/>
            <a:endParaRPr lang="en-US" dirty="0"/>
          </a:p>
          <a:p>
            <a:r>
              <a:rPr lang="en-US" dirty="0"/>
              <a:t>Tidy Data</a:t>
            </a:r>
          </a:p>
          <a:p>
            <a:pPr lvl="1"/>
            <a:r>
              <a:rPr lang="en-US" dirty="0"/>
              <a:t>Naturally works well with the </a:t>
            </a:r>
            <a:r>
              <a:rPr lang="en-US" dirty="0" err="1"/>
              <a:t>Tidyverse</a:t>
            </a:r>
            <a:endParaRPr lang="en-US" dirty="0"/>
          </a:p>
          <a:p>
            <a:endParaRPr lang="en-US" dirty="0"/>
          </a:p>
          <a:p>
            <a:pPr marL="228600" lvl="1" indent="0">
              <a:buNone/>
            </a:pPr>
            <a:endParaRPr lang="en-US" dirty="0"/>
          </a:p>
        </p:txBody>
      </p:sp>
    </p:spTree>
    <p:extLst>
      <p:ext uri="{BB962C8B-B14F-4D97-AF65-F5344CB8AC3E}">
        <p14:creationId xmlns:p14="http://schemas.microsoft.com/office/powerpoint/2010/main" val="376070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Formatting your Data</a:t>
            </a:r>
          </a:p>
        </p:txBody>
      </p:sp>
      <p:sp>
        <p:nvSpPr>
          <p:cNvPr id="4" name="Content Placeholder 3">
            <a:extLst>
              <a:ext uri="{FF2B5EF4-FFF2-40B4-BE49-F238E27FC236}">
                <a16:creationId xmlns:a16="http://schemas.microsoft.com/office/drawing/2014/main" id="{06F8F798-481D-45BC-BC5C-5F8092DB7B13}"/>
              </a:ext>
            </a:extLst>
          </p:cNvPr>
          <p:cNvSpPr>
            <a:spLocks noGrp="1"/>
          </p:cNvSpPr>
          <p:nvPr>
            <p:ph idx="1"/>
          </p:nvPr>
        </p:nvSpPr>
        <p:spPr/>
        <p:txBody>
          <a:bodyPr/>
          <a:lstStyle/>
          <a:p>
            <a:r>
              <a:rPr lang="en-US" dirty="0" err="1"/>
              <a:t>Data.frames</a:t>
            </a:r>
            <a:r>
              <a:rPr lang="en-US" dirty="0"/>
              <a:t>/Tibbles</a:t>
            </a:r>
          </a:p>
          <a:p>
            <a:pPr lvl="1"/>
            <a:r>
              <a:rPr lang="en-US" dirty="0"/>
              <a:t>Each row should contain all the information you would want to be plotting for a particular point</a:t>
            </a:r>
          </a:p>
          <a:p>
            <a:pPr lvl="1"/>
            <a:r>
              <a:rPr lang="en-US" dirty="0"/>
              <a:t>Build your pipeline of data manipulation for flexibility</a:t>
            </a:r>
          </a:p>
          <a:p>
            <a:pPr lvl="1"/>
            <a:endParaRPr lang="en-US" dirty="0"/>
          </a:p>
          <a:p>
            <a:endParaRPr lang="en-US" dirty="0"/>
          </a:p>
          <a:p>
            <a:pPr marL="228600" lvl="1" indent="0">
              <a:buNone/>
            </a:pPr>
            <a:endParaRPr lang="en-US" dirty="0"/>
          </a:p>
        </p:txBody>
      </p:sp>
    </p:spTree>
    <p:extLst>
      <p:ext uri="{BB962C8B-B14F-4D97-AF65-F5344CB8AC3E}">
        <p14:creationId xmlns:p14="http://schemas.microsoft.com/office/powerpoint/2010/main" val="1532680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Formatting your Data</a:t>
            </a:r>
          </a:p>
        </p:txBody>
      </p:sp>
      <p:pic>
        <p:nvPicPr>
          <p:cNvPr id="3" name="Picture 2">
            <a:extLst>
              <a:ext uri="{FF2B5EF4-FFF2-40B4-BE49-F238E27FC236}">
                <a16:creationId xmlns:a16="http://schemas.microsoft.com/office/drawing/2014/main" id="{A4EF80E6-74D6-4C66-8992-406FA60CB3E5}"/>
              </a:ext>
            </a:extLst>
          </p:cNvPr>
          <p:cNvPicPr>
            <a:picLocks noChangeAspect="1"/>
          </p:cNvPicPr>
          <p:nvPr/>
        </p:nvPicPr>
        <p:blipFill>
          <a:blip r:embed="rId2"/>
          <a:stretch>
            <a:fillRect/>
          </a:stretch>
        </p:blipFill>
        <p:spPr>
          <a:xfrm>
            <a:off x="6551630" y="2827722"/>
            <a:ext cx="5111291" cy="3154295"/>
          </a:xfrm>
          <a:prstGeom prst="rect">
            <a:avLst/>
          </a:prstGeom>
        </p:spPr>
      </p:pic>
      <p:pic>
        <p:nvPicPr>
          <p:cNvPr id="4" name="Content Placeholder 5">
            <a:extLst>
              <a:ext uri="{FF2B5EF4-FFF2-40B4-BE49-F238E27FC236}">
                <a16:creationId xmlns:a16="http://schemas.microsoft.com/office/drawing/2014/main" id="{0DA03891-B4A8-4361-822E-7CB91791161B}"/>
              </a:ext>
            </a:extLst>
          </p:cNvPr>
          <p:cNvPicPr>
            <a:picLocks noGrp="1" noChangeAspect="1"/>
          </p:cNvPicPr>
          <p:nvPr/>
        </p:nvPicPr>
        <p:blipFill>
          <a:blip r:embed="rId3"/>
          <a:stretch>
            <a:fillRect/>
          </a:stretch>
        </p:blipFill>
        <p:spPr>
          <a:xfrm>
            <a:off x="612632" y="3106854"/>
            <a:ext cx="5483368" cy="2408421"/>
          </a:xfrm>
          <a:prstGeom prst="rect">
            <a:avLst/>
          </a:prstGeom>
        </p:spPr>
      </p:pic>
    </p:spTree>
    <p:extLst>
      <p:ext uri="{BB962C8B-B14F-4D97-AF65-F5344CB8AC3E}">
        <p14:creationId xmlns:p14="http://schemas.microsoft.com/office/powerpoint/2010/main" val="405436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1229FC-B98E-4875-A8DA-20ACE33ADE4B}"/>
              </a:ext>
            </a:extLst>
          </p:cNvPr>
          <p:cNvPicPr>
            <a:picLocks noChangeAspect="1"/>
          </p:cNvPicPr>
          <p:nvPr/>
        </p:nvPicPr>
        <p:blipFill rotWithShape="1">
          <a:blip r:embed="rId2"/>
          <a:srcRect r="40255"/>
          <a:stretch/>
        </p:blipFill>
        <p:spPr>
          <a:xfrm>
            <a:off x="298963" y="2335138"/>
            <a:ext cx="3864346" cy="1117834"/>
          </a:xfrm>
          <a:prstGeom prst="rect">
            <a:avLst/>
          </a:prstGeom>
        </p:spPr>
      </p:pic>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Formatting your Data</a:t>
            </a:r>
          </a:p>
        </p:txBody>
      </p:sp>
      <p:sp>
        <p:nvSpPr>
          <p:cNvPr id="4" name="Content Placeholder 3">
            <a:extLst>
              <a:ext uri="{FF2B5EF4-FFF2-40B4-BE49-F238E27FC236}">
                <a16:creationId xmlns:a16="http://schemas.microsoft.com/office/drawing/2014/main" id="{06F8F798-481D-45BC-BC5C-5F8092DB7B13}"/>
              </a:ext>
            </a:extLst>
          </p:cNvPr>
          <p:cNvSpPr>
            <a:spLocks noGrp="1"/>
          </p:cNvSpPr>
          <p:nvPr>
            <p:ph idx="1"/>
          </p:nvPr>
        </p:nvSpPr>
        <p:spPr/>
        <p:txBody>
          <a:bodyPr/>
          <a:lstStyle/>
          <a:p>
            <a:endParaRPr lang="en-US" dirty="0"/>
          </a:p>
          <a:p>
            <a:pPr marL="228600" lvl="1" indent="0">
              <a:buNone/>
            </a:pPr>
            <a:endParaRPr lang="en-US" dirty="0"/>
          </a:p>
        </p:txBody>
      </p:sp>
      <p:pic>
        <p:nvPicPr>
          <p:cNvPr id="3" name="Picture 2">
            <a:extLst>
              <a:ext uri="{FF2B5EF4-FFF2-40B4-BE49-F238E27FC236}">
                <a16:creationId xmlns:a16="http://schemas.microsoft.com/office/drawing/2014/main" id="{A935C406-96E8-40B0-9F4D-810DF07BA775}"/>
              </a:ext>
            </a:extLst>
          </p:cNvPr>
          <p:cNvPicPr>
            <a:picLocks noChangeAspect="1"/>
          </p:cNvPicPr>
          <p:nvPr/>
        </p:nvPicPr>
        <p:blipFill>
          <a:blip r:embed="rId3"/>
          <a:stretch>
            <a:fillRect/>
          </a:stretch>
        </p:blipFill>
        <p:spPr>
          <a:xfrm>
            <a:off x="4414073" y="2335138"/>
            <a:ext cx="7560467" cy="4195567"/>
          </a:xfrm>
          <a:prstGeom prst="rect">
            <a:avLst/>
          </a:prstGeom>
        </p:spPr>
      </p:pic>
    </p:spTree>
    <p:extLst>
      <p:ext uri="{BB962C8B-B14F-4D97-AF65-F5344CB8AC3E}">
        <p14:creationId xmlns:p14="http://schemas.microsoft.com/office/powerpoint/2010/main" val="1452862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Building visualizations in R</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We will now use ggplot2 package to build visualizations in R</a:t>
            </a:r>
          </a:p>
          <a:p>
            <a:r>
              <a:rPr lang="en-US" dirty="0" err="1"/>
              <a:t>ggplot</a:t>
            </a:r>
            <a:r>
              <a:rPr lang="en-US" dirty="0"/>
              <a:t>- “grammar of graphics”</a:t>
            </a:r>
          </a:p>
          <a:p>
            <a:r>
              <a:rPr lang="en-US" dirty="0"/>
              <a:t>How it works</a:t>
            </a:r>
          </a:p>
          <a:p>
            <a:pPr lvl="1"/>
            <a:r>
              <a:rPr lang="en-US" dirty="0"/>
              <a:t>Specify plot building blocks and combine them to create just about any kind of graphical display. Building blocks of a graph include:</a:t>
            </a:r>
          </a:p>
          <a:p>
            <a:pPr lvl="2"/>
            <a:r>
              <a:rPr lang="en-US" dirty="0"/>
              <a:t>Data</a:t>
            </a:r>
          </a:p>
          <a:p>
            <a:pPr lvl="2"/>
            <a:r>
              <a:rPr lang="en-US" dirty="0"/>
              <a:t>Aesthetic Mapping</a:t>
            </a:r>
          </a:p>
          <a:p>
            <a:pPr lvl="2"/>
            <a:r>
              <a:rPr lang="en-US" dirty="0"/>
              <a:t>Geometric Object</a:t>
            </a:r>
          </a:p>
          <a:p>
            <a:pPr lvl="1"/>
            <a:endParaRPr lang="en-US" dirty="0"/>
          </a:p>
          <a:p>
            <a:pPr marL="228600" lvl="1" indent="0">
              <a:buFont typeface="Arial" panose="020B0604020202020204" pitchFamily="34" charset="0"/>
              <a:buNone/>
            </a:pPr>
            <a:endParaRPr lang="en-US" dirty="0"/>
          </a:p>
          <a:p>
            <a:pPr lvl="1"/>
            <a:endParaRPr lang="en-US" dirty="0"/>
          </a:p>
          <a:p>
            <a:endParaRPr lang="en-US" dirty="0"/>
          </a:p>
          <a:p>
            <a:pPr marL="228600" lvl="1" indent="0">
              <a:buFont typeface="Arial" panose="020B0604020202020204" pitchFamily="34" charset="0"/>
              <a:buNone/>
            </a:pPr>
            <a:endParaRPr lang="en-US" dirty="0"/>
          </a:p>
        </p:txBody>
      </p:sp>
    </p:spTree>
    <p:extLst>
      <p:ext uri="{BB962C8B-B14F-4D97-AF65-F5344CB8AC3E}">
        <p14:creationId xmlns:p14="http://schemas.microsoft.com/office/powerpoint/2010/main" val="363471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FA056-0415-46F4-82DC-7827E109CF5C}"/>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Ellis Hughes</a:t>
            </a:r>
          </a:p>
        </p:txBody>
      </p:sp>
      <p:sp>
        <p:nvSpPr>
          <p:cNvPr id="3" name="Content Placeholder 2">
            <a:extLst>
              <a:ext uri="{FF2B5EF4-FFF2-40B4-BE49-F238E27FC236}">
                <a16:creationId xmlns:a16="http://schemas.microsoft.com/office/drawing/2014/main" id="{09525E65-A846-4A46-89DC-3B7335D4E5C1}"/>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dirty="0">
                <a:solidFill>
                  <a:schemeClr val="bg1"/>
                </a:solidFill>
              </a:rPr>
              <a:t>Statistical Genetics </a:t>
            </a:r>
            <a:r>
              <a:rPr lang="en-US" dirty="0" err="1">
                <a:solidFill>
                  <a:schemeClr val="bg1"/>
                </a:solidFill>
              </a:rPr>
              <a:t>Progammer</a:t>
            </a:r>
            <a:r>
              <a:rPr lang="en-US" dirty="0">
                <a:solidFill>
                  <a:schemeClr val="bg1"/>
                </a:solidFill>
              </a:rPr>
              <a:t> at </a:t>
            </a:r>
            <a:r>
              <a:rPr lang="en-US" dirty="0" err="1">
                <a:solidFill>
                  <a:schemeClr val="bg1"/>
                </a:solidFill>
              </a:rPr>
              <a:t>Axio</a:t>
            </a:r>
            <a:r>
              <a:rPr lang="en-US" dirty="0">
                <a:solidFill>
                  <a:schemeClr val="bg1"/>
                </a:solidFill>
              </a:rPr>
              <a:t> Research</a:t>
            </a:r>
          </a:p>
          <a:p>
            <a:r>
              <a:rPr lang="en-US" dirty="0">
                <a:solidFill>
                  <a:schemeClr val="bg1"/>
                </a:solidFill>
              </a:rPr>
              <a:t>Programming for 6 years </a:t>
            </a:r>
          </a:p>
          <a:p>
            <a:r>
              <a:rPr lang="en-US" dirty="0">
                <a:solidFill>
                  <a:schemeClr val="bg1"/>
                </a:solidFill>
              </a:rPr>
              <a:t>Connect with Me:</a:t>
            </a:r>
          </a:p>
          <a:p>
            <a:pPr lvl="1"/>
            <a:r>
              <a:rPr lang="en-US" dirty="0">
                <a:solidFill>
                  <a:schemeClr val="bg1"/>
                </a:solidFill>
              </a:rPr>
              <a:t>linkedin.com/in/</a:t>
            </a:r>
            <a:r>
              <a:rPr lang="en-US" dirty="0" err="1">
                <a:solidFill>
                  <a:schemeClr val="bg1"/>
                </a:solidFill>
              </a:rPr>
              <a:t>ellishughes</a:t>
            </a:r>
            <a:endParaRPr lang="en-US" dirty="0">
              <a:solidFill>
                <a:schemeClr val="bg1"/>
              </a:solidFill>
            </a:endParaRPr>
          </a:p>
          <a:p>
            <a:pPr lvl="1"/>
            <a:r>
              <a:rPr lang="en-US" dirty="0">
                <a:solidFill>
                  <a:schemeClr val="bg1"/>
                </a:solidFill>
              </a:rPr>
              <a:t>@</a:t>
            </a:r>
            <a:r>
              <a:rPr lang="en-US" dirty="0" err="1">
                <a:solidFill>
                  <a:schemeClr val="bg1"/>
                </a:solidFill>
              </a:rPr>
              <a:t>ellis_hughes</a:t>
            </a:r>
            <a:endParaRPr lang="en-US" dirty="0">
              <a:solidFill>
                <a:schemeClr val="bg1"/>
              </a:solidFill>
            </a:endParaRPr>
          </a:p>
          <a:p>
            <a:endParaRPr lang="en-US" dirty="0">
              <a:solidFill>
                <a:schemeClr val="bg1"/>
              </a:solidFill>
            </a:endParaRPr>
          </a:p>
        </p:txBody>
      </p:sp>
      <p:pic>
        <p:nvPicPr>
          <p:cNvPr id="6" name="Content Placeholder 5">
            <a:extLst>
              <a:ext uri="{FF2B5EF4-FFF2-40B4-BE49-F238E27FC236}">
                <a16:creationId xmlns:a16="http://schemas.microsoft.com/office/drawing/2014/main" id="{D523006D-2629-4D19-A3E1-6F47AE8C52D8}"/>
              </a:ext>
            </a:extLst>
          </p:cNvPr>
          <p:cNvPicPr>
            <a:picLocks noGrp="1" noChangeAspect="1"/>
          </p:cNvPicPr>
          <p:nvPr>
            <p:ph sz="half" idx="2"/>
          </p:nvPr>
        </p:nvPicPr>
        <p:blipFill>
          <a:blip r:embed="rId2"/>
          <a:stretch>
            <a:fillRect/>
          </a:stretch>
        </p:blipFill>
        <p:spPr>
          <a:xfrm>
            <a:off x="5718048" y="643467"/>
            <a:ext cx="5410199" cy="5410199"/>
          </a:xfrm>
          <a:prstGeom prst="rect">
            <a:avLst/>
          </a:prstGeom>
        </p:spPr>
      </p:pic>
    </p:spTree>
    <p:extLst>
      <p:ext uri="{BB962C8B-B14F-4D97-AF65-F5344CB8AC3E}">
        <p14:creationId xmlns:p14="http://schemas.microsoft.com/office/powerpoint/2010/main" val="470910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Ggplot2: aesthetic mapping</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In </a:t>
            </a:r>
            <a:r>
              <a:rPr lang="en-US" dirty="0" err="1"/>
              <a:t>ggplot</a:t>
            </a:r>
            <a:r>
              <a:rPr lang="en-US" dirty="0"/>
              <a:t> land, aesthetic means "something you can see". Examples include:</a:t>
            </a:r>
          </a:p>
          <a:p>
            <a:pPr lvl="1"/>
            <a:r>
              <a:rPr lang="en-US" dirty="0"/>
              <a:t>Position (i.e., on the x and y axes)</a:t>
            </a:r>
          </a:p>
          <a:p>
            <a:pPr lvl="1"/>
            <a:r>
              <a:rPr lang="en-US" dirty="0"/>
              <a:t>Color(“outside” color)</a:t>
            </a:r>
          </a:p>
          <a:p>
            <a:pPr lvl="1"/>
            <a:r>
              <a:rPr lang="en-US" dirty="0"/>
              <a:t>Fill(“inside” color)</a:t>
            </a:r>
          </a:p>
          <a:p>
            <a:pPr lvl="1"/>
            <a:r>
              <a:rPr lang="en-US" dirty="0"/>
              <a:t>Shape(of points)</a:t>
            </a:r>
          </a:p>
          <a:p>
            <a:pPr lvl="1"/>
            <a:r>
              <a:rPr lang="en-US" dirty="0" err="1"/>
              <a:t>Linetype</a:t>
            </a:r>
            <a:endParaRPr lang="en-US" dirty="0"/>
          </a:p>
          <a:p>
            <a:pPr lvl="1"/>
            <a:r>
              <a:rPr lang="en-US" dirty="0"/>
              <a:t>size</a:t>
            </a:r>
          </a:p>
          <a:p>
            <a:r>
              <a:rPr lang="en-US" dirty="0"/>
              <a:t>More info ?</a:t>
            </a:r>
            <a:r>
              <a:rPr lang="en-US" dirty="0" err="1"/>
              <a:t>aes</a:t>
            </a:r>
            <a:endParaRPr lang="en-US" dirty="0"/>
          </a:p>
          <a:p>
            <a:endParaRPr lang="en-US" dirty="0"/>
          </a:p>
          <a:p>
            <a:pPr marL="228600" lvl="1" indent="0">
              <a:buFont typeface="Arial" panose="020B0604020202020204" pitchFamily="34" charset="0"/>
              <a:buNone/>
            </a:pPr>
            <a:endParaRPr lang="en-US" dirty="0"/>
          </a:p>
          <a:p>
            <a:pPr lvl="1"/>
            <a:endParaRPr lang="en-US" dirty="0"/>
          </a:p>
          <a:p>
            <a:endParaRPr lang="en-US" dirty="0"/>
          </a:p>
          <a:p>
            <a:pPr marL="228600" lvl="1" indent="0">
              <a:buFont typeface="Arial" panose="020B0604020202020204" pitchFamily="34" charset="0"/>
              <a:buNone/>
            </a:pPr>
            <a:endParaRPr lang="en-US" dirty="0"/>
          </a:p>
        </p:txBody>
      </p:sp>
    </p:spTree>
    <p:extLst>
      <p:ext uri="{BB962C8B-B14F-4D97-AF65-F5344CB8AC3E}">
        <p14:creationId xmlns:p14="http://schemas.microsoft.com/office/powerpoint/2010/main" val="3664090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Ggplot2: Geometric objects</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Geometric objects are the actual marks we put on a plot. Examples include:</a:t>
            </a:r>
          </a:p>
          <a:p>
            <a:pPr lvl="1"/>
            <a:r>
              <a:rPr lang="fr-FR" dirty="0"/>
              <a:t>points (</a:t>
            </a:r>
            <a:r>
              <a:rPr lang="fr-FR" dirty="0" err="1"/>
              <a:t>geom_point</a:t>
            </a:r>
            <a:r>
              <a:rPr lang="fr-FR" dirty="0"/>
              <a:t>, for </a:t>
            </a:r>
            <a:r>
              <a:rPr lang="fr-FR" dirty="0" err="1"/>
              <a:t>scatter</a:t>
            </a:r>
            <a:r>
              <a:rPr lang="fr-FR" dirty="0"/>
              <a:t> plots, dot plots, </a:t>
            </a:r>
            <a:r>
              <a:rPr lang="fr-FR" dirty="0" err="1"/>
              <a:t>etc</a:t>
            </a:r>
            <a:r>
              <a:rPr lang="fr-FR" dirty="0"/>
              <a:t>),</a:t>
            </a:r>
          </a:p>
          <a:p>
            <a:pPr lvl="1"/>
            <a:r>
              <a:rPr lang="en-US" dirty="0"/>
              <a:t>lines (</a:t>
            </a:r>
            <a:r>
              <a:rPr lang="en-US" dirty="0" err="1"/>
              <a:t>geom_line</a:t>
            </a:r>
            <a:r>
              <a:rPr lang="en-US" dirty="0"/>
              <a:t>, for time series, trend lines, </a:t>
            </a:r>
            <a:r>
              <a:rPr lang="en-US" dirty="0" err="1"/>
              <a:t>etc</a:t>
            </a:r>
            <a:r>
              <a:rPr lang="en-US" dirty="0"/>
              <a:t>),</a:t>
            </a:r>
          </a:p>
          <a:p>
            <a:pPr lvl="1"/>
            <a:r>
              <a:rPr lang="en-US" dirty="0"/>
              <a:t>boxplot (</a:t>
            </a:r>
            <a:r>
              <a:rPr lang="en-US" dirty="0" err="1"/>
              <a:t>geom_boxplot</a:t>
            </a:r>
            <a:r>
              <a:rPr lang="en-US" dirty="0"/>
              <a:t>)</a:t>
            </a:r>
          </a:p>
          <a:p>
            <a:pPr lvl="1"/>
            <a:r>
              <a:rPr lang="en-US" dirty="0"/>
              <a:t>And so much more…</a:t>
            </a:r>
          </a:p>
          <a:p>
            <a:r>
              <a:rPr lang="en-US" dirty="0"/>
              <a:t>LETS START BUILDING PLOTS!</a:t>
            </a:r>
          </a:p>
          <a:p>
            <a:pPr marL="228600" lvl="1" indent="0">
              <a:buFont typeface="Arial" panose="020B0604020202020204" pitchFamily="34" charset="0"/>
              <a:buNone/>
            </a:pPr>
            <a:endParaRPr lang="en-US" dirty="0"/>
          </a:p>
          <a:p>
            <a:pPr lvl="1"/>
            <a:endParaRPr lang="en-US" dirty="0"/>
          </a:p>
          <a:p>
            <a:endParaRPr lang="en-US" dirty="0"/>
          </a:p>
          <a:p>
            <a:pPr marL="228600" lvl="1" indent="0">
              <a:buFont typeface="Arial" panose="020B0604020202020204" pitchFamily="34" charset="0"/>
              <a:buNone/>
            </a:pPr>
            <a:endParaRPr lang="en-US" dirty="0"/>
          </a:p>
        </p:txBody>
      </p:sp>
    </p:spTree>
    <p:extLst>
      <p:ext uri="{BB962C8B-B14F-4D97-AF65-F5344CB8AC3E}">
        <p14:creationId xmlns:p14="http://schemas.microsoft.com/office/powerpoint/2010/main" val="137014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Sample dataset: nycflights13</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buNone/>
            </a:pPr>
            <a:r>
              <a:rPr lang="en-US" dirty="0"/>
              <a:t>Airline on-time data for all flights departing NYC in 2013.</a:t>
            </a:r>
          </a:p>
          <a:p>
            <a:pPr marL="228600" lvl="1" indent="0">
              <a:buNone/>
            </a:pPr>
            <a:r>
              <a:rPr lang="en-US" dirty="0"/>
              <a:t>Also includes useful 'metadata' on airlines, airports, weather, and planes</a:t>
            </a:r>
          </a:p>
          <a:p>
            <a:pPr marL="228600" lvl="1" indent="0">
              <a:buNone/>
            </a:pPr>
            <a:endParaRPr lang="en-US" dirty="0"/>
          </a:p>
          <a:p>
            <a:endParaRPr lang="en-US" dirty="0"/>
          </a:p>
          <a:p>
            <a:pPr marL="228600" lvl="1" indent="0">
              <a:buFont typeface="Arial" panose="020B0604020202020204" pitchFamily="34" charset="0"/>
              <a:buNone/>
            </a:pPr>
            <a:endParaRPr lang="en-US" dirty="0"/>
          </a:p>
        </p:txBody>
      </p:sp>
      <p:pic>
        <p:nvPicPr>
          <p:cNvPr id="3" name="Picture 2">
            <a:extLst>
              <a:ext uri="{FF2B5EF4-FFF2-40B4-BE49-F238E27FC236}">
                <a16:creationId xmlns:a16="http://schemas.microsoft.com/office/drawing/2014/main" id="{67788B7D-9942-4046-8BC7-348814435D40}"/>
              </a:ext>
            </a:extLst>
          </p:cNvPr>
          <p:cNvPicPr>
            <a:picLocks noChangeAspect="1"/>
          </p:cNvPicPr>
          <p:nvPr/>
        </p:nvPicPr>
        <p:blipFill>
          <a:blip r:embed="rId2"/>
          <a:stretch>
            <a:fillRect/>
          </a:stretch>
        </p:blipFill>
        <p:spPr>
          <a:xfrm>
            <a:off x="1400175" y="3595759"/>
            <a:ext cx="9391650" cy="2933700"/>
          </a:xfrm>
          <a:prstGeom prst="rect">
            <a:avLst/>
          </a:prstGeom>
        </p:spPr>
      </p:pic>
    </p:spTree>
    <p:extLst>
      <p:ext uri="{BB962C8B-B14F-4D97-AF65-F5344CB8AC3E}">
        <p14:creationId xmlns:p14="http://schemas.microsoft.com/office/powerpoint/2010/main" val="857292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scatterplot</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Initial data prep:</a:t>
            </a:r>
          </a:p>
          <a:p>
            <a:pPr marL="0" indent="0">
              <a:buNone/>
            </a:pPr>
            <a:endParaRPr lang="en-US" dirty="0"/>
          </a:p>
          <a:p>
            <a:endParaRPr lang="en-US" dirty="0"/>
          </a:p>
          <a:p>
            <a:pPr marL="228600" lvl="1"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85E6381F-5A90-4E46-A81C-FE230905F0E1}"/>
              </a:ext>
            </a:extLst>
          </p:cNvPr>
          <p:cNvPicPr>
            <a:picLocks noChangeAspect="1"/>
          </p:cNvPicPr>
          <p:nvPr/>
        </p:nvPicPr>
        <p:blipFill>
          <a:blip r:embed="rId2"/>
          <a:stretch>
            <a:fillRect/>
          </a:stretch>
        </p:blipFill>
        <p:spPr>
          <a:xfrm>
            <a:off x="2383536" y="3216749"/>
            <a:ext cx="4619625" cy="1857375"/>
          </a:xfrm>
          <a:prstGeom prst="rect">
            <a:avLst/>
          </a:prstGeom>
        </p:spPr>
      </p:pic>
      <p:pic>
        <p:nvPicPr>
          <p:cNvPr id="5" name="Picture 4">
            <a:extLst>
              <a:ext uri="{FF2B5EF4-FFF2-40B4-BE49-F238E27FC236}">
                <a16:creationId xmlns:a16="http://schemas.microsoft.com/office/drawing/2014/main" id="{A2261D11-0929-4859-9908-02AECE1BCBC3}"/>
              </a:ext>
            </a:extLst>
          </p:cNvPr>
          <p:cNvPicPr>
            <a:picLocks noChangeAspect="1"/>
          </p:cNvPicPr>
          <p:nvPr/>
        </p:nvPicPr>
        <p:blipFill>
          <a:blip r:embed="rId3"/>
          <a:stretch>
            <a:fillRect/>
          </a:stretch>
        </p:blipFill>
        <p:spPr>
          <a:xfrm>
            <a:off x="1136126" y="4968600"/>
            <a:ext cx="9919747" cy="1664853"/>
          </a:xfrm>
          <a:prstGeom prst="rect">
            <a:avLst/>
          </a:prstGeom>
        </p:spPr>
      </p:pic>
    </p:spTree>
    <p:extLst>
      <p:ext uri="{BB962C8B-B14F-4D97-AF65-F5344CB8AC3E}">
        <p14:creationId xmlns:p14="http://schemas.microsoft.com/office/powerpoint/2010/main" val="218191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scatterplot</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buNone/>
            </a:pPr>
            <a:r>
              <a:rPr lang="en-US" dirty="0"/>
              <a:t>Now we will use scatterplot to identify any relationship between arrival and departure delays of United Airlines flights.</a:t>
            </a:r>
          </a:p>
          <a:p>
            <a:pPr marL="0" indent="0">
              <a:buNone/>
            </a:pPr>
            <a:endParaRPr lang="en-US" dirty="0"/>
          </a:p>
          <a:p>
            <a:pPr marL="228600" lvl="1" indent="0">
              <a:buFont typeface="Arial" panose="020B0604020202020204" pitchFamily="34" charset="0"/>
              <a:buNone/>
            </a:pPr>
            <a:endParaRPr lang="en-US" dirty="0"/>
          </a:p>
        </p:txBody>
      </p:sp>
      <p:pic>
        <p:nvPicPr>
          <p:cNvPr id="3" name="Picture 2">
            <a:extLst>
              <a:ext uri="{FF2B5EF4-FFF2-40B4-BE49-F238E27FC236}">
                <a16:creationId xmlns:a16="http://schemas.microsoft.com/office/drawing/2014/main" id="{E5153D16-AC28-4E97-8F61-DD13AC9AEB1C}"/>
              </a:ext>
            </a:extLst>
          </p:cNvPr>
          <p:cNvPicPr>
            <a:picLocks noChangeAspect="1"/>
          </p:cNvPicPr>
          <p:nvPr/>
        </p:nvPicPr>
        <p:blipFill>
          <a:blip r:embed="rId2"/>
          <a:stretch>
            <a:fillRect/>
          </a:stretch>
        </p:blipFill>
        <p:spPr>
          <a:xfrm>
            <a:off x="2573468" y="3880356"/>
            <a:ext cx="7629525" cy="1133475"/>
          </a:xfrm>
          <a:prstGeom prst="rect">
            <a:avLst/>
          </a:prstGeom>
        </p:spPr>
      </p:pic>
    </p:spTree>
    <p:extLst>
      <p:ext uri="{BB962C8B-B14F-4D97-AF65-F5344CB8AC3E}">
        <p14:creationId xmlns:p14="http://schemas.microsoft.com/office/powerpoint/2010/main" val="391049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scatterplot</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en-US" dirty="0"/>
              <a:t>Within the </a:t>
            </a:r>
            <a:r>
              <a:rPr lang="en-US" dirty="0" err="1"/>
              <a:t>ggplot</a:t>
            </a:r>
            <a:r>
              <a:rPr lang="en-US" dirty="0"/>
              <a:t>() function call, we specify two of the components of the grammar:</a:t>
            </a:r>
          </a:p>
          <a:p>
            <a:pPr lvl="2"/>
            <a:r>
              <a:rPr lang="en-US" dirty="0"/>
              <a:t>The data frame to be </a:t>
            </a:r>
            <a:r>
              <a:rPr lang="en-US" dirty="0" err="1"/>
              <a:t>all_alaska_flights</a:t>
            </a:r>
            <a:r>
              <a:rPr lang="en-US" dirty="0"/>
              <a:t> by setting data = </a:t>
            </a:r>
            <a:r>
              <a:rPr lang="en-US" dirty="0" err="1"/>
              <a:t>all_alaska_flights</a:t>
            </a:r>
            <a:endParaRPr lang="en-US" dirty="0"/>
          </a:p>
          <a:p>
            <a:pPr lvl="2"/>
            <a:r>
              <a:rPr lang="en-US" dirty="0"/>
              <a:t>Aesthetic mapping by setting </a:t>
            </a:r>
            <a:r>
              <a:rPr lang="en-US" dirty="0" err="1"/>
              <a:t>aes</a:t>
            </a:r>
            <a:r>
              <a:rPr lang="en-US" dirty="0"/>
              <a:t>(x = </a:t>
            </a:r>
            <a:r>
              <a:rPr lang="en-US" dirty="0" err="1"/>
              <a:t>dep_delay</a:t>
            </a:r>
            <a:r>
              <a:rPr lang="en-US" dirty="0"/>
              <a:t>, y = </a:t>
            </a:r>
            <a:r>
              <a:rPr lang="en-US" dirty="0" err="1"/>
              <a:t>arr_delay</a:t>
            </a:r>
            <a:r>
              <a:rPr lang="en-US" dirty="0"/>
              <a:t>)</a:t>
            </a:r>
          </a:p>
          <a:p>
            <a:pPr marL="228600" lvl="1" indent="0">
              <a:buNone/>
            </a:pPr>
            <a:r>
              <a:rPr lang="en-US" dirty="0"/>
              <a:t>We add a layer to the </a:t>
            </a:r>
            <a:r>
              <a:rPr lang="en-US" dirty="0" err="1"/>
              <a:t>ggplot</a:t>
            </a:r>
            <a:r>
              <a:rPr lang="en-US" dirty="0"/>
              <a:t>() function call using the + sign. The layer in question specifies the third component of the grammar: the geometric object. In this case the geometric object are points, set by specifying </a:t>
            </a:r>
            <a:r>
              <a:rPr lang="en-US" dirty="0" err="1"/>
              <a:t>geom_point</a:t>
            </a:r>
            <a:r>
              <a:rPr lang="en-US" dirty="0"/>
              <a:t>().</a:t>
            </a:r>
          </a:p>
          <a:p>
            <a:pPr marL="228600" lvl="1" indent="0">
              <a:buNone/>
            </a:pPr>
            <a:endParaRPr lang="en-US" dirty="0"/>
          </a:p>
          <a:p>
            <a:pPr marL="228600" lvl="1" indent="0">
              <a:buFont typeface="Arial" panose="020B0604020202020204" pitchFamily="34" charset="0"/>
              <a:buNone/>
            </a:pPr>
            <a:endParaRPr lang="en-US" dirty="0"/>
          </a:p>
        </p:txBody>
      </p:sp>
    </p:spTree>
    <p:extLst>
      <p:ext uri="{BB962C8B-B14F-4D97-AF65-F5344CB8AC3E}">
        <p14:creationId xmlns:p14="http://schemas.microsoft.com/office/powerpoint/2010/main" val="994663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scatterplot</a:t>
            </a:r>
          </a:p>
        </p:txBody>
      </p:sp>
      <p:sp>
        <p:nvSpPr>
          <p:cNvPr id="6" name="Content Placeholder 3">
            <a:extLst>
              <a:ext uri="{FF2B5EF4-FFF2-40B4-BE49-F238E27FC236}">
                <a16:creationId xmlns:a16="http://schemas.microsoft.com/office/drawing/2014/main" id="{E0779BB7-2B12-4410-AAC5-20209ED227F1}"/>
              </a:ext>
            </a:extLst>
          </p:cNvPr>
          <p:cNvSpPr txBox="1">
            <a:spLocks/>
          </p:cNvSpPr>
          <p:nvPr/>
        </p:nvSpPr>
        <p:spPr>
          <a:xfrm>
            <a:off x="2383536" y="2790444"/>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buNone/>
            </a:pPr>
            <a:r>
              <a:rPr lang="en-US" dirty="0"/>
              <a:t>Some notes on layers:</a:t>
            </a:r>
          </a:p>
          <a:p>
            <a:pPr lvl="1"/>
            <a:r>
              <a:rPr lang="en-US" dirty="0"/>
              <a:t>The + sign comes at the end of lines, and not at the beginning. You'll get an error in R if you put it at the beginning.</a:t>
            </a:r>
          </a:p>
          <a:p>
            <a:pPr lvl="1"/>
            <a:r>
              <a:rPr lang="en-US" dirty="0"/>
              <a:t>When adding layers to a plot, you are encouraged to hit Return on your keyboard after entering the + so that the code for each layer is on a new line. As we add more and more layers to plots, you'll see this will greatly improve the legibility of your code.</a:t>
            </a:r>
          </a:p>
        </p:txBody>
      </p:sp>
    </p:spTree>
    <p:extLst>
      <p:ext uri="{BB962C8B-B14F-4D97-AF65-F5344CB8AC3E}">
        <p14:creationId xmlns:p14="http://schemas.microsoft.com/office/powerpoint/2010/main" val="2197244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scatterplot</a:t>
            </a:r>
          </a:p>
        </p:txBody>
      </p:sp>
      <p:pic>
        <p:nvPicPr>
          <p:cNvPr id="7" name="Picture 6">
            <a:extLst>
              <a:ext uri="{FF2B5EF4-FFF2-40B4-BE49-F238E27FC236}">
                <a16:creationId xmlns:a16="http://schemas.microsoft.com/office/drawing/2014/main" id="{77C3290D-B422-44F4-8FA0-11FF7CA19500}"/>
              </a:ext>
            </a:extLst>
          </p:cNvPr>
          <p:cNvPicPr>
            <a:picLocks noChangeAspect="1"/>
          </p:cNvPicPr>
          <p:nvPr/>
        </p:nvPicPr>
        <p:blipFill>
          <a:blip r:embed="rId2"/>
          <a:stretch>
            <a:fillRect/>
          </a:stretch>
        </p:blipFill>
        <p:spPr>
          <a:xfrm>
            <a:off x="2882442" y="2510720"/>
            <a:ext cx="6238581" cy="3899113"/>
          </a:xfrm>
          <a:prstGeom prst="rect">
            <a:avLst/>
          </a:prstGeom>
        </p:spPr>
      </p:pic>
    </p:spTree>
    <p:extLst>
      <p:ext uri="{BB962C8B-B14F-4D97-AF65-F5344CB8AC3E}">
        <p14:creationId xmlns:p14="http://schemas.microsoft.com/office/powerpoint/2010/main" val="3624911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scatterplot</a:t>
            </a:r>
          </a:p>
        </p:txBody>
      </p:sp>
      <p:sp>
        <p:nvSpPr>
          <p:cNvPr id="3" name="Content Placeholder 2">
            <a:extLst>
              <a:ext uri="{FF2B5EF4-FFF2-40B4-BE49-F238E27FC236}">
                <a16:creationId xmlns:a16="http://schemas.microsoft.com/office/drawing/2014/main" id="{BBF96767-A382-4B8A-BF1C-00AE0CD8B257}"/>
              </a:ext>
            </a:extLst>
          </p:cNvPr>
          <p:cNvSpPr>
            <a:spLocks noGrp="1"/>
          </p:cNvSpPr>
          <p:nvPr>
            <p:ph idx="1"/>
          </p:nvPr>
        </p:nvSpPr>
        <p:spPr/>
        <p:txBody>
          <a:bodyPr/>
          <a:lstStyle/>
          <a:p>
            <a:r>
              <a:rPr lang="en-US" dirty="0"/>
              <a:t>Do you see any </a:t>
            </a:r>
            <a:r>
              <a:rPr lang="en-US" dirty="0" err="1"/>
              <a:t>overplotting</a:t>
            </a:r>
            <a:r>
              <a:rPr lang="en-US" dirty="0"/>
              <a:t>?</a:t>
            </a:r>
          </a:p>
          <a:p>
            <a:pPr marL="0" indent="0">
              <a:buNone/>
            </a:pPr>
            <a:r>
              <a:rPr lang="en-US" dirty="0"/>
              <a:t>The first way of relieving </a:t>
            </a:r>
            <a:r>
              <a:rPr lang="en-US" dirty="0" err="1"/>
              <a:t>overplotting</a:t>
            </a:r>
            <a:r>
              <a:rPr lang="en-US" dirty="0"/>
              <a:t> is by changing the alpha argument in </a:t>
            </a:r>
            <a:r>
              <a:rPr lang="en-US" dirty="0" err="1"/>
              <a:t>geom_point</a:t>
            </a:r>
            <a:r>
              <a:rPr lang="en-US" dirty="0"/>
              <a:t>() which controls the transparency of the points. By default, this value is set to 1. We can change this to any value between 0 and 1 where 0 sets the points to be 100% transparent and 1 sets the points to be 100% opaque.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8DE59F2-75E7-4311-BE02-2E2736159EEE}"/>
              </a:ext>
            </a:extLst>
          </p:cNvPr>
          <p:cNvPicPr>
            <a:picLocks noChangeAspect="1"/>
          </p:cNvPicPr>
          <p:nvPr/>
        </p:nvPicPr>
        <p:blipFill>
          <a:blip r:embed="rId2"/>
          <a:stretch>
            <a:fillRect/>
          </a:stretch>
        </p:blipFill>
        <p:spPr>
          <a:xfrm>
            <a:off x="2231136" y="4399789"/>
            <a:ext cx="8124825" cy="609600"/>
          </a:xfrm>
          <a:prstGeom prst="rect">
            <a:avLst/>
          </a:prstGeom>
        </p:spPr>
      </p:pic>
    </p:spTree>
    <p:extLst>
      <p:ext uri="{BB962C8B-B14F-4D97-AF65-F5344CB8AC3E}">
        <p14:creationId xmlns:p14="http://schemas.microsoft.com/office/powerpoint/2010/main" val="2957860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scatterplot</a:t>
            </a:r>
          </a:p>
        </p:txBody>
      </p:sp>
      <p:pic>
        <p:nvPicPr>
          <p:cNvPr id="7" name="Picture 6">
            <a:extLst>
              <a:ext uri="{FF2B5EF4-FFF2-40B4-BE49-F238E27FC236}">
                <a16:creationId xmlns:a16="http://schemas.microsoft.com/office/drawing/2014/main" id="{DDAE7842-1B03-4192-81FC-E78898BDCB94}"/>
              </a:ext>
            </a:extLst>
          </p:cNvPr>
          <p:cNvPicPr>
            <a:picLocks noChangeAspect="1"/>
          </p:cNvPicPr>
          <p:nvPr/>
        </p:nvPicPr>
        <p:blipFill>
          <a:blip r:embed="rId2"/>
          <a:stretch>
            <a:fillRect/>
          </a:stretch>
        </p:blipFill>
        <p:spPr>
          <a:xfrm>
            <a:off x="3564652" y="2459605"/>
            <a:ext cx="4881764" cy="3938383"/>
          </a:xfrm>
          <a:prstGeom prst="rect">
            <a:avLst/>
          </a:prstGeom>
        </p:spPr>
      </p:pic>
    </p:spTree>
    <p:extLst>
      <p:ext uri="{BB962C8B-B14F-4D97-AF65-F5344CB8AC3E}">
        <p14:creationId xmlns:p14="http://schemas.microsoft.com/office/powerpoint/2010/main" val="273559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FA056-0415-46F4-82DC-7827E109CF5C}"/>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Gagandeep Singh</a:t>
            </a:r>
          </a:p>
        </p:txBody>
      </p:sp>
      <p:sp>
        <p:nvSpPr>
          <p:cNvPr id="3" name="Content Placeholder 2">
            <a:extLst>
              <a:ext uri="{FF2B5EF4-FFF2-40B4-BE49-F238E27FC236}">
                <a16:creationId xmlns:a16="http://schemas.microsoft.com/office/drawing/2014/main" id="{09525E65-A846-4A46-89DC-3B7335D4E5C1}"/>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dirty="0">
                <a:solidFill>
                  <a:schemeClr val="bg1"/>
                </a:solidFill>
              </a:rPr>
              <a:t>Data Scientist at </a:t>
            </a:r>
            <a:r>
              <a:rPr lang="en-US" dirty="0" err="1">
                <a:solidFill>
                  <a:schemeClr val="bg1"/>
                </a:solidFill>
              </a:rPr>
              <a:t>ProCogia</a:t>
            </a:r>
            <a:endParaRPr lang="en-US" dirty="0">
              <a:solidFill>
                <a:schemeClr val="bg1"/>
              </a:solidFill>
            </a:endParaRPr>
          </a:p>
          <a:p>
            <a:r>
              <a:rPr lang="en-US" dirty="0">
                <a:solidFill>
                  <a:schemeClr val="bg1"/>
                </a:solidFill>
              </a:rPr>
              <a:t>UW Masters in Data Science</a:t>
            </a:r>
          </a:p>
          <a:p>
            <a:r>
              <a:rPr lang="en-US" dirty="0">
                <a:solidFill>
                  <a:schemeClr val="bg1"/>
                </a:solidFill>
              </a:rPr>
              <a:t>Programming for 6 years </a:t>
            </a:r>
          </a:p>
          <a:p>
            <a:r>
              <a:rPr lang="en-US" dirty="0">
                <a:solidFill>
                  <a:schemeClr val="bg1"/>
                </a:solidFill>
              </a:rPr>
              <a:t>Connect with Me:</a:t>
            </a:r>
          </a:p>
          <a:p>
            <a:pPr lvl="1"/>
            <a:r>
              <a:rPr lang="en-US" dirty="0">
                <a:solidFill>
                  <a:schemeClr val="bg1"/>
                </a:solidFill>
              </a:rPr>
              <a:t>linkedin.com/in/</a:t>
            </a:r>
            <a:r>
              <a:rPr lang="en-US" dirty="0" err="1">
                <a:solidFill>
                  <a:schemeClr val="bg1"/>
                </a:solidFill>
              </a:rPr>
              <a:t>gagandeeepuw</a:t>
            </a:r>
            <a:r>
              <a:rPr lang="en-US" dirty="0">
                <a:solidFill>
                  <a:schemeClr val="bg1"/>
                </a:solidFill>
              </a:rPr>
              <a:t>/</a:t>
            </a:r>
          </a:p>
          <a:p>
            <a:endParaRPr lang="en-US" dirty="0">
              <a:solidFill>
                <a:schemeClr val="bg1"/>
              </a:solidFill>
            </a:endParaRPr>
          </a:p>
        </p:txBody>
      </p:sp>
      <p:sp>
        <p:nvSpPr>
          <p:cNvPr id="8" name="Content Placeholder 7">
            <a:extLst>
              <a:ext uri="{FF2B5EF4-FFF2-40B4-BE49-F238E27FC236}">
                <a16:creationId xmlns:a16="http://schemas.microsoft.com/office/drawing/2014/main" id="{A9CBBF12-0DAA-4D43-9B29-27949EFA2982}"/>
              </a:ext>
            </a:extLst>
          </p:cNvPr>
          <p:cNvSpPr>
            <a:spLocks noGrp="1"/>
          </p:cNvSpPr>
          <p:nvPr>
            <p:ph sz="half" idx="2"/>
          </p:nvPr>
        </p:nvSpPr>
        <p:spPr/>
        <p:txBody>
          <a:bodyPr/>
          <a:lstStyle/>
          <a:p>
            <a:endParaRPr lang="en-US"/>
          </a:p>
        </p:txBody>
      </p:sp>
      <p:pic>
        <p:nvPicPr>
          <p:cNvPr id="12" name="Content Placeholder 7">
            <a:extLst>
              <a:ext uri="{FF2B5EF4-FFF2-40B4-BE49-F238E27FC236}">
                <a16:creationId xmlns:a16="http://schemas.microsoft.com/office/drawing/2014/main" id="{DB717E48-D2CB-4E24-8AED-A41D0C708F11}"/>
              </a:ext>
            </a:extLst>
          </p:cNvPr>
          <p:cNvPicPr>
            <a:picLocks noChangeAspect="1"/>
          </p:cNvPicPr>
          <p:nvPr/>
        </p:nvPicPr>
        <p:blipFill>
          <a:blip r:embed="rId2"/>
          <a:stretch>
            <a:fillRect/>
          </a:stretch>
        </p:blipFill>
        <p:spPr>
          <a:xfrm>
            <a:off x="5993166" y="850267"/>
            <a:ext cx="5186658" cy="5157466"/>
          </a:xfrm>
          <a:prstGeom prst="rect">
            <a:avLst/>
          </a:prstGeom>
        </p:spPr>
      </p:pic>
    </p:spTree>
    <p:extLst>
      <p:ext uri="{BB962C8B-B14F-4D97-AF65-F5344CB8AC3E}">
        <p14:creationId xmlns:p14="http://schemas.microsoft.com/office/powerpoint/2010/main" val="79815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scatterplot</a:t>
            </a:r>
          </a:p>
        </p:txBody>
      </p:sp>
      <p:sp>
        <p:nvSpPr>
          <p:cNvPr id="3" name="Content Placeholder 2">
            <a:extLst>
              <a:ext uri="{FF2B5EF4-FFF2-40B4-BE49-F238E27FC236}">
                <a16:creationId xmlns:a16="http://schemas.microsoft.com/office/drawing/2014/main" id="{BBF96767-A382-4B8A-BF1C-00AE0CD8B257}"/>
              </a:ext>
            </a:extLst>
          </p:cNvPr>
          <p:cNvSpPr>
            <a:spLocks noGrp="1"/>
          </p:cNvSpPr>
          <p:nvPr>
            <p:ph idx="1"/>
          </p:nvPr>
        </p:nvSpPr>
        <p:spPr/>
        <p:txBody>
          <a:bodyPr/>
          <a:lstStyle/>
          <a:p>
            <a:pPr marL="0" indent="0">
              <a:buNone/>
            </a:pPr>
            <a:r>
              <a:rPr lang="en-US" dirty="0"/>
              <a:t>Another popular method is to add a color component. In the given dataset, we can use the origin airports as a differentiating dimension for color to add to the scatterplot.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CE2751D-23A0-4128-B6AB-5C6F3F1C4834}"/>
              </a:ext>
            </a:extLst>
          </p:cNvPr>
          <p:cNvPicPr>
            <a:picLocks noChangeAspect="1"/>
          </p:cNvPicPr>
          <p:nvPr/>
        </p:nvPicPr>
        <p:blipFill>
          <a:blip r:embed="rId2"/>
          <a:stretch>
            <a:fillRect/>
          </a:stretch>
        </p:blipFill>
        <p:spPr>
          <a:xfrm>
            <a:off x="2231136" y="3937605"/>
            <a:ext cx="6810375" cy="1000125"/>
          </a:xfrm>
          <a:prstGeom prst="rect">
            <a:avLst/>
          </a:prstGeom>
        </p:spPr>
      </p:pic>
    </p:spTree>
    <p:extLst>
      <p:ext uri="{BB962C8B-B14F-4D97-AF65-F5344CB8AC3E}">
        <p14:creationId xmlns:p14="http://schemas.microsoft.com/office/powerpoint/2010/main" val="4281260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scatterplot</a:t>
            </a:r>
          </a:p>
        </p:txBody>
      </p:sp>
      <p:pic>
        <p:nvPicPr>
          <p:cNvPr id="7" name="Picture 6">
            <a:extLst>
              <a:ext uri="{FF2B5EF4-FFF2-40B4-BE49-F238E27FC236}">
                <a16:creationId xmlns:a16="http://schemas.microsoft.com/office/drawing/2014/main" id="{9D4CB63C-34E6-448F-810B-54BA607FB128}"/>
              </a:ext>
            </a:extLst>
          </p:cNvPr>
          <p:cNvPicPr>
            <a:picLocks noChangeAspect="1"/>
          </p:cNvPicPr>
          <p:nvPr/>
        </p:nvPicPr>
        <p:blipFill>
          <a:blip r:embed="rId2"/>
          <a:stretch>
            <a:fillRect/>
          </a:stretch>
        </p:blipFill>
        <p:spPr>
          <a:xfrm>
            <a:off x="3155819" y="2727572"/>
            <a:ext cx="5880362" cy="3675226"/>
          </a:xfrm>
          <a:prstGeom prst="rect">
            <a:avLst/>
          </a:prstGeom>
        </p:spPr>
      </p:pic>
    </p:spTree>
    <p:extLst>
      <p:ext uri="{BB962C8B-B14F-4D97-AF65-F5344CB8AC3E}">
        <p14:creationId xmlns:p14="http://schemas.microsoft.com/office/powerpoint/2010/main" val="1131107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Line chart</a:t>
            </a:r>
          </a:p>
        </p:txBody>
      </p:sp>
      <p:sp>
        <p:nvSpPr>
          <p:cNvPr id="3" name="Content Placeholder 2">
            <a:extLst>
              <a:ext uri="{FF2B5EF4-FFF2-40B4-BE49-F238E27FC236}">
                <a16:creationId xmlns:a16="http://schemas.microsoft.com/office/drawing/2014/main" id="{BBF96767-A382-4B8A-BF1C-00AE0CD8B257}"/>
              </a:ext>
            </a:extLst>
          </p:cNvPr>
          <p:cNvSpPr>
            <a:spLocks noGrp="1"/>
          </p:cNvSpPr>
          <p:nvPr>
            <p:ph idx="1"/>
          </p:nvPr>
        </p:nvSpPr>
        <p:spPr/>
        <p:txBody>
          <a:bodyPr/>
          <a:lstStyle/>
          <a:p>
            <a:pPr marL="0" indent="0">
              <a:buNone/>
            </a:pPr>
            <a:r>
              <a:rPr lang="en-US" dirty="0"/>
              <a:t>Lets plot a line chart to understand variations in early January weather(first 15 days) at the Newark airport.</a:t>
            </a:r>
          </a:p>
          <a:p>
            <a:pPr marL="0" indent="0">
              <a:buNone/>
            </a:pPr>
            <a:r>
              <a:rPr lang="en-US" dirty="0"/>
              <a:t>First we need to do some data prep for the graphic, as usual:</a:t>
            </a:r>
          </a:p>
          <a:p>
            <a:pPr marL="0" indent="0">
              <a:buNone/>
            </a:pPr>
            <a:endParaRPr lang="en-US" dirty="0"/>
          </a:p>
        </p:txBody>
      </p:sp>
      <p:pic>
        <p:nvPicPr>
          <p:cNvPr id="4" name="Picture 3">
            <a:extLst>
              <a:ext uri="{FF2B5EF4-FFF2-40B4-BE49-F238E27FC236}">
                <a16:creationId xmlns:a16="http://schemas.microsoft.com/office/drawing/2014/main" id="{E69F2DC4-0F50-48D5-8A95-0949343DE175}"/>
              </a:ext>
            </a:extLst>
          </p:cNvPr>
          <p:cNvPicPr>
            <a:picLocks noChangeAspect="1"/>
          </p:cNvPicPr>
          <p:nvPr/>
        </p:nvPicPr>
        <p:blipFill>
          <a:blip r:embed="rId2"/>
          <a:stretch>
            <a:fillRect/>
          </a:stretch>
        </p:blipFill>
        <p:spPr>
          <a:xfrm>
            <a:off x="2310107" y="3693735"/>
            <a:ext cx="5686425" cy="990600"/>
          </a:xfrm>
          <a:prstGeom prst="rect">
            <a:avLst/>
          </a:prstGeom>
        </p:spPr>
      </p:pic>
      <p:pic>
        <p:nvPicPr>
          <p:cNvPr id="6" name="Picture 5">
            <a:extLst>
              <a:ext uri="{FF2B5EF4-FFF2-40B4-BE49-F238E27FC236}">
                <a16:creationId xmlns:a16="http://schemas.microsoft.com/office/drawing/2014/main" id="{33F4F976-5CE2-406B-976A-1DAF95F1468B}"/>
              </a:ext>
            </a:extLst>
          </p:cNvPr>
          <p:cNvPicPr>
            <a:picLocks noChangeAspect="1"/>
          </p:cNvPicPr>
          <p:nvPr/>
        </p:nvPicPr>
        <p:blipFill>
          <a:blip r:embed="rId3"/>
          <a:stretch>
            <a:fillRect/>
          </a:stretch>
        </p:blipFill>
        <p:spPr>
          <a:xfrm>
            <a:off x="995362" y="4645671"/>
            <a:ext cx="10201275" cy="1876425"/>
          </a:xfrm>
          <a:prstGeom prst="rect">
            <a:avLst/>
          </a:prstGeom>
        </p:spPr>
      </p:pic>
    </p:spTree>
    <p:extLst>
      <p:ext uri="{BB962C8B-B14F-4D97-AF65-F5344CB8AC3E}">
        <p14:creationId xmlns:p14="http://schemas.microsoft.com/office/powerpoint/2010/main" val="3462608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Line chart</a:t>
            </a:r>
          </a:p>
        </p:txBody>
      </p:sp>
      <p:sp>
        <p:nvSpPr>
          <p:cNvPr id="3" name="Content Placeholder 2">
            <a:extLst>
              <a:ext uri="{FF2B5EF4-FFF2-40B4-BE49-F238E27FC236}">
                <a16:creationId xmlns:a16="http://schemas.microsoft.com/office/drawing/2014/main" id="{BBF96767-A382-4B8A-BF1C-00AE0CD8B257}"/>
              </a:ext>
            </a:extLst>
          </p:cNvPr>
          <p:cNvSpPr>
            <a:spLocks noGrp="1"/>
          </p:cNvSpPr>
          <p:nvPr>
            <p:ph idx="1"/>
          </p:nvPr>
        </p:nvSpPr>
        <p:spPr/>
        <p:txBody>
          <a:bodyPr/>
          <a:lstStyle/>
          <a:p>
            <a:pPr marL="0" indent="0">
              <a:buNone/>
            </a:pPr>
            <a:r>
              <a:rPr lang="en-US" dirty="0"/>
              <a:t>Here is how the </a:t>
            </a:r>
            <a:r>
              <a:rPr lang="en-US" dirty="0" err="1"/>
              <a:t>ggplot</a:t>
            </a:r>
            <a:r>
              <a:rPr lang="en-US" dirty="0"/>
              <a:t> command would look like:</a:t>
            </a:r>
          </a:p>
          <a:p>
            <a:pPr marL="0" indent="0">
              <a:buNone/>
            </a:pPr>
            <a:endParaRPr lang="en-US" dirty="0"/>
          </a:p>
        </p:txBody>
      </p:sp>
      <p:pic>
        <p:nvPicPr>
          <p:cNvPr id="5" name="Picture 4">
            <a:extLst>
              <a:ext uri="{FF2B5EF4-FFF2-40B4-BE49-F238E27FC236}">
                <a16:creationId xmlns:a16="http://schemas.microsoft.com/office/drawing/2014/main" id="{B9A0C12E-097F-4F9E-839A-2B01681BFF77}"/>
              </a:ext>
            </a:extLst>
          </p:cNvPr>
          <p:cNvPicPr>
            <a:picLocks noChangeAspect="1"/>
          </p:cNvPicPr>
          <p:nvPr/>
        </p:nvPicPr>
        <p:blipFill>
          <a:blip r:embed="rId2"/>
          <a:stretch>
            <a:fillRect/>
          </a:stretch>
        </p:blipFill>
        <p:spPr>
          <a:xfrm>
            <a:off x="2231136" y="3436560"/>
            <a:ext cx="5324475" cy="752475"/>
          </a:xfrm>
          <a:prstGeom prst="rect">
            <a:avLst/>
          </a:prstGeom>
        </p:spPr>
      </p:pic>
    </p:spTree>
    <p:extLst>
      <p:ext uri="{BB962C8B-B14F-4D97-AF65-F5344CB8AC3E}">
        <p14:creationId xmlns:p14="http://schemas.microsoft.com/office/powerpoint/2010/main" val="2141143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Line chart</a:t>
            </a:r>
          </a:p>
        </p:txBody>
      </p:sp>
      <p:pic>
        <p:nvPicPr>
          <p:cNvPr id="7" name="Picture 6">
            <a:extLst>
              <a:ext uri="{FF2B5EF4-FFF2-40B4-BE49-F238E27FC236}">
                <a16:creationId xmlns:a16="http://schemas.microsoft.com/office/drawing/2014/main" id="{2A8AC4D4-023C-4BC2-8940-C5D9B8823156}"/>
              </a:ext>
            </a:extLst>
          </p:cNvPr>
          <p:cNvPicPr>
            <a:picLocks noChangeAspect="1"/>
          </p:cNvPicPr>
          <p:nvPr/>
        </p:nvPicPr>
        <p:blipFill>
          <a:blip r:embed="rId2"/>
          <a:stretch>
            <a:fillRect/>
          </a:stretch>
        </p:blipFill>
        <p:spPr>
          <a:xfrm>
            <a:off x="2816454" y="2227917"/>
            <a:ext cx="6559092" cy="4099432"/>
          </a:xfrm>
          <a:prstGeom prst="rect">
            <a:avLst/>
          </a:prstGeom>
        </p:spPr>
      </p:pic>
    </p:spTree>
    <p:extLst>
      <p:ext uri="{BB962C8B-B14F-4D97-AF65-F5344CB8AC3E}">
        <p14:creationId xmlns:p14="http://schemas.microsoft.com/office/powerpoint/2010/main" val="2457615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Line chart</a:t>
            </a:r>
          </a:p>
        </p:txBody>
      </p:sp>
      <p:sp>
        <p:nvSpPr>
          <p:cNvPr id="3" name="Content Placeholder 2">
            <a:extLst>
              <a:ext uri="{FF2B5EF4-FFF2-40B4-BE49-F238E27FC236}">
                <a16:creationId xmlns:a16="http://schemas.microsoft.com/office/drawing/2014/main" id="{BBF96767-A382-4B8A-BF1C-00AE0CD8B257}"/>
              </a:ext>
            </a:extLst>
          </p:cNvPr>
          <p:cNvSpPr>
            <a:spLocks noGrp="1"/>
          </p:cNvSpPr>
          <p:nvPr>
            <p:ph idx="1"/>
          </p:nvPr>
        </p:nvSpPr>
        <p:spPr/>
        <p:txBody>
          <a:bodyPr/>
          <a:lstStyle/>
          <a:p>
            <a:pPr marL="0" indent="0">
              <a:buNone/>
            </a:pPr>
            <a:r>
              <a:rPr lang="en-US" dirty="0"/>
              <a:t>Sound Check:</a:t>
            </a:r>
          </a:p>
          <a:p>
            <a:r>
              <a:rPr lang="en-US" dirty="0"/>
              <a:t>What other modifications we can apply to this basic line chart?</a:t>
            </a:r>
          </a:p>
          <a:p>
            <a:r>
              <a:rPr lang="en-US" dirty="0"/>
              <a:t>What grammar component will be used for each?</a:t>
            </a:r>
          </a:p>
        </p:txBody>
      </p:sp>
    </p:spTree>
    <p:extLst>
      <p:ext uri="{BB962C8B-B14F-4D97-AF65-F5344CB8AC3E}">
        <p14:creationId xmlns:p14="http://schemas.microsoft.com/office/powerpoint/2010/main" val="283242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Box plot</a:t>
            </a:r>
          </a:p>
        </p:txBody>
      </p:sp>
      <p:sp>
        <p:nvSpPr>
          <p:cNvPr id="3" name="Content Placeholder 2">
            <a:extLst>
              <a:ext uri="{FF2B5EF4-FFF2-40B4-BE49-F238E27FC236}">
                <a16:creationId xmlns:a16="http://schemas.microsoft.com/office/drawing/2014/main" id="{BBF96767-A382-4B8A-BF1C-00AE0CD8B257}"/>
              </a:ext>
            </a:extLst>
          </p:cNvPr>
          <p:cNvSpPr>
            <a:spLocks noGrp="1"/>
          </p:cNvSpPr>
          <p:nvPr>
            <p:ph idx="1"/>
          </p:nvPr>
        </p:nvSpPr>
        <p:spPr/>
        <p:txBody>
          <a:bodyPr/>
          <a:lstStyle/>
          <a:p>
            <a:pPr marL="0" indent="0">
              <a:buNone/>
            </a:pPr>
            <a:r>
              <a:rPr lang="en-US" dirty="0"/>
              <a:t>Lets use ggplo2 to create a box plot of temperature variations over the year.</a:t>
            </a:r>
          </a:p>
          <a:p>
            <a:pPr marL="0" indent="0">
              <a:buNone/>
            </a:pPr>
            <a:endParaRPr lang="en-US" dirty="0"/>
          </a:p>
        </p:txBody>
      </p:sp>
      <p:pic>
        <p:nvPicPr>
          <p:cNvPr id="4" name="Picture 3">
            <a:extLst>
              <a:ext uri="{FF2B5EF4-FFF2-40B4-BE49-F238E27FC236}">
                <a16:creationId xmlns:a16="http://schemas.microsoft.com/office/drawing/2014/main" id="{1B491D58-1908-48C8-B385-760014C058B3}"/>
              </a:ext>
            </a:extLst>
          </p:cNvPr>
          <p:cNvPicPr>
            <a:picLocks noChangeAspect="1"/>
          </p:cNvPicPr>
          <p:nvPr/>
        </p:nvPicPr>
        <p:blipFill>
          <a:blip r:embed="rId2"/>
          <a:stretch>
            <a:fillRect/>
          </a:stretch>
        </p:blipFill>
        <p:spPr>
          <a:xfrm>
            <a:off x="2462703" y="3655881"/>
            <a:ext cx="5343525" cy="790575"/>
          </a:xfrm>
          <a:prstGeom prst="rect">
            <a:avLst/>
          </a:prstGeom>
        </p:spPr>
      </p:pic>
    </p:spTree>
    <p:extLst>
      <p:ext uri="{BB962C8B-B14F-4D97-AF65-F5344CB8AC3E}">
        <p14:creationId xmlns:p14="http://schemas.microsoft.com/office/powerpoint/2010/main" val="1991763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Box plot</a:t>
            </a:r>
          </a:p>
        </p:txBody>
      </p:sp>
      <p:pic>
        <p:nvPicPr>
          <p:cNvPr id="7" name="Picture 6">
            <a:extLst>
              <a:ext uri="{FF2B5EF4-FFF2-40B4-BE49-F238E27FC236}">
                <a16:creationId xmlns:a16="http://schemas.microsoft.com/office/drawing/2014/main" id="{DB21E8DB-61B3-4331-AA91-2CC5A3EEB4C7}"/>
              </a:ext>
            </a:extLst>
          </p:cNvPr>
          <p:cNvPicPr>
            <a:picLocks noChangeAspect="1"/>
          </p:cNvPicPr>
          <p:nvPr/>
        </p:nvPicPr>
        <p:blipFill>
          <a:blip r:embed="rId2"/>
          <a:stretch>
            <a:fillRect/>
          </a:stretch>
        </p:blipFill>
        <p:spPr>
          <a:xfrm>
            <a:off x="3555869" y="2469856"/>
            <a:ext cx="5080261" cy="3784795"/>
          </a:xfrm>
          <a:prstGeom prst="rect">
            <a:avLst/>
          </a:prstGeom>
        </p:spPr>
      </p:pic>
    </p:spTree>
    <p:extLst>
      <p:ext uri="{BB962C8B-B14F-4D97-AF65-F5344CB8AC3E}">
        <p14:creationId xmlns:p14="http://schemas.microsoft.com/office/powerpoint/2010/main" val="163439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Box plot</a:t>
            </a:r>
          </a:p>
        </p:txBody>
      </p:sp>
      <p:sp>
        <p:nvSpPr>
          <p:cNvPr id="6" name="Content Placeholder 5">
            <a:extLst>
              <a:ext uri="{FF2B5EF4-FFF2-40B4-BE49-F238E27FC236}">
                <a16:creationId xmlns:a16="http://schemas.microsoft.com/office/drawing/2014/main" id="{2A5526F5-627A-4861-9593-8DE347F87C90}"/>
              </a:ext>
            </a:extLst>
          </p:cNvPr>
          <p:cNvSpPr>
            <a:spLocks noGrp="1"/>
          </p:cNvSpPr>
          <p:nvPr>
            <p:ph idx="1"/>
          </p:nvPr>
        </p:nvSpPr>
        <p:spPr/>
        <p:txBody>
          <a:bodyPr/>
          <a:lstStyle/>
          <a:p>
            <a:pPr marL="0" indent="0">
              <a:buNone/>
            </a:pPr>
            <a:r>
              <a:rPr lang="en-US" dirty="0"/>
              <a:t>we are plotting a numerical, and not categorical variable, on the x-axis. This gives us the overall boxplot without any other groupings. We can get around this by introducing a new function for our x variable:</a:t>
            </a:r>
          </a:p>
        </p:txBody>
      </p:sp>
      <p:pic>
        <p:nvPicPr>
          <p:cNvPr id="7" name="Picture 6">
            <a:extLst>
              <a:ext uri="{FF2B5EF4-FFF2-40B4-BE49-F238E27FC236}">
                <a16:creationId xmlns:a16="http://schemas.microsoft.com/office/drawing/2014/main" id="{FB3CA15B-983A-4961-BF68-B3D412485089}"/>
              </a:ext>
            </a:extLst>
          </p:cNvPr>
          <p:cNvPicPr>
            <a:picLocks noChangeAspect="1"/>
          </p:cNvPicPr>
          <p:nvPr/>
        </p:nvPicPr>
        <p:blipFill>
          <a:blip r:embed="rId2"/>
          <a:stretch>
            <a:fillRect/>
          </a:stretch>
        </p:blipFill>
        <p:spPr>
          <a:xfrm>
            <a:off x="2231136" y="3698351"/>
            <a:ext cx="5581650" cy="781050"/>
          </a:xfrm>
          <a:prstGeom prst="rect">
            <a:avLst/>
          </a:prstGeom>
        </p:spPr>
      </p:pic>
    </p:spTree>
    <p:extLst>
      <p:ext uri="{BB962C8B-B14F-4D97-AF65-F5344CB8AC3E}">
        <p14:creationId xmlns:p14="http://schemas.microsoft.com/office/powerpoint/2010/main" val="3825829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5D29-A224-4AF6-8C63-6CDDD5E816A3}"/>
              </a:ext>
            </a:extLst>
          </p:cNvPr>
          <p:cNvSpPr>
            <a:spLocks noGrp="1"/>
          </p:cNvSpPr>
          <p:nvPr>
            <p:ph type="title"/>
          </p:nvPr>
        </p:nvSpPr>
        <p:spPr/>
        <p:txBody>
          <a:bodyPr/>
          <a:lstStyle/>
          <a:p>
            <a:r>
              <a:rPr lang="en-US" dirty="0"/>
              <a:t>Box plot</a:t>
            </a:r>
          </a:p>
        </p:txBody>
      </p:sp>
      <p:pic>
        <p:nvPicPr>
          <p:cNvPr id="5" name="Picture 4">
            <a:extLst>
              <a:ext uri="{FF2B5EF4-FFF2-40B4-BE49-F238E27FC236}">
                <a16:creationId xmlns:a16="http://schemas.microsoft.com/office/drawing/2014/main" id="{F1E7095A-7623-49C0-82AA-5396DFB1A0F9}"/>
              </a:ext>
            </a:extLst>
          </p:cNvPr>
          <p:cNvPicPr>
            <a:picLocks noChangeAspect="1"/>
          </p:cNvPicPr>
          <p:nvPr/>
        </p:nvPicPr>
        <p:blipFill>
          <a:blip r:embed="rId2"/>
          <a:stretch>
            <a:fillRect/>
          </a:stretch>
        </p:blipFill>
        <p:spPr>
          <a:xfrm>
            <a:off x="3141090" y="2347306"/>
            <a:ext cx="5672971" cy="4226364"/>
          </a:xfrm>
          <a:prstGeom prst="rect">
            <a:avLst/>
          </a:prstGeom>
        </p:spPr>
      </p:pic>
    </p:spTree>
    <p:extLst>
      <p:ext uri="{BB962C8B-B14F-4D97-AF65-F5344CB8AC3E}">
        <p14:creationId xmlns:p14="http://schemas.microsoft.com/office/powerpoint/2010/main" val="138666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1605-2610-4051-9FE2-946403EAAB44}"/>
              </a:ext>
            </a:extLst>
          </p:cNvPr>
          <p:cNvSpPr>
            <a:spLocks noGrp="1"/>
          </p:cNvSpPr>
          <p:nvPr>
            <p:ph type="title"/>
          </p:nvPr>
        </p:nvSpPr>
        <p:spPr>
          <a:xfrm>
            <a:off x="2231136" y="2834640"/>
            <a:ext cx="7729728" cy="1188720"/>
          </a:xfrm>
        </p:spPr>
        <p:txBody>
          <a:bodyPr/>
          <a:lstStyle/>
          <a:p>
            <a:r>
              <a:rPr lang="en-US" dirty="0"/>
              <a:t>What’s the big Deal?</a:t>
            </a:r>
          </a:p>
        </p:txBody>
      </p:sp>
    </p:spTree>
    <p:extLst>
      <p:ext uri="{BB962C8B-B14F-4D97-AF65-F5344CB8AC3E}">
        <p14:creationId xmlns:p14="http://schemas.microsoft.com/office/powerpoint/2010/main" val="3802962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4D17-D18B-4E78-AECA-E0D04FCC48CA}"/>
              </a:ext>
            </a:extLst>
          </p:cNvPr>
          <p:cNvSpPr>
            <a:spLocks noGrp="1"/>
          </p:cNvSpPr>
          <p:nvPr>
            <p:ph type="title"/>
          </p:nvPr>
        </p:nvSpPr>
        <p:spPr/>
        <p:txBody>
          <a:bodyPr/>
          <a:lstStyle/>
          <a:p>
            <a:r>
              <a:rPr lang="en-US" dirty="0"/>
              <a:t>Bar chart</a:t>
            </a:r>
          </a:p>
        </p:txBody>
      </p:sp>
      <p:sp>
        <p:nvSpPr>
          <p:cNvPr id="3" name="Content Placeholder 2">
            <a:extLst>
              <a:ext uri="{FF2B5EF4-FFF2-40B4-BE49-F238E27FC236}">
                <a16:creationId xmlns:a16="http://schemas.microsoft.com/office/drawing/2014/main" id="{07CBA94D-A640-4173-B038-F014FB847702}"/>
              </a:ext>
            </a:extLst>
          </p:cNvPr>
          <p:cNvSpPr>
            <a:spLocks noGrp="1"/>
          </p:cNvSpPr>
          <p:nvPr>
            <p:ph idx="1"/>
          </p:nvPr>
        </p:nvSpPr>
        <p:spPr/>
        <p:txBody>
          <a:bodyPr/>
          <a:lstStyle/>
          <a:p>
            <a:pPr marL="0" indent="0">
              <a:buNone/>
            </a:pPr>
            <a:r>
              <a:rPr lang="en-US" dirty="0"/>
              <a:t>Next we will plot a bar graph to compare number of flights from each airline at the New York airports.</a:t>
            </a:r>
          </a:p>
          <a:p>
            <a:pPr marL="0" indent="0">
              <a:buNone/>
            </a:pPr>
            <a:endParaRPr lang="en-US" dirty="0"/>
          </a:p>
        </p:txBody>
      </p:sp>
      <p:pic>
        <p:nvPicPr>
          <p:cNvPr id="4" name="Picture 3">
            <a:extLst>
              <a:ext uri="{FF2B5EF4-FFF2-40B4-BE49-F238E27FC236}">
                <a16:creationId xmlns:a16="http://schemas.microsoft.com/office/drawing/2014/main" id="{B0FAF760-FED2-44F7-94A7-0C28EE63A83D}"/>
              </a:ext>
            </a:extLst>
          </p:cNvPr>
          <p:cNvPicPr>
            <a:picLocks noChangeAspect="1"/>
          </p:cNvPicPr>
          <p:nvPr/>
        </p:nvPicPr>
        <p:blipFill>
          <a:blip r:embed="rId2"/>
          <a:stretch>
            <a:fillRect/>
          </a:stretch>
        </p:blipFill>
        <p:spPr>
          <a:xfrm>
            <a:off x="2231136" y="3784222"/>
            <a:ext cx="4857750" cy="809625"/>
          </a:xfrm>
          <a:prstGeom prst="rect">
            <a:avLst/>
          </a:prstGeom>
        </p:spPr>
      </p:pic>
    </p:spTree>
    <p:extLst>
      <p:ext uri="{BB962C8B-B14F-4D97-AF65-F5344CB8AC3E}">
        <p14:creationId xmlns:p14="http://schemas.microsoft.com/office/powerpoint/2010/main" val="3080019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D344-C0B0-4B30-A430-06E839674A12}"/>
              </a:ext>
            </a:extLst>
          </p:cNvPr>
          <p:cNvSpPr>
            <a:spLocks noGrp="1"/>
          </p:cNvSpPr>
          <p:nvPr>
            <p:ph type="title"/>
          </p:nvPr>
        </p:nvSpPr>
        <p:spPr/>
        <p:txBody>
          <a:bodyPr/>
          <a:lstStyle/>
          <a:p>
            <a:r>
              <a:rPr lang="en-US" dirty="0"/>
              <a:t>Bar chart</a:t>
            </a:r>
          </a:p>
        </p:txBody>
      </p:sp>
      <p:pic>
        <p:nvPicPr>
          <p:cNvPr id="4" name="Content Placeholder 3">
            <a:extLst>
              <a:ext uri="{FF2B5EF4-FFF2-40B4-BE49-F238E27FC236}">
                <a16:creationId xmlns:a16="http://schemas.microsoft.com/office/drawing/2014/main" id="{1758BCBC-F8E2-447B-9E6B-9FBE8F8C6FAF}"/>
              </a:ext>
            </a:extLst>
          </p:cNvPr>
          <p:cNvPicPr>
            <a:picLocks noGrp="1" noChangeAspect="1"/>
          </p:cNvPicPr>
          <p:nvPr>
            <p:ph idx="1"/>
          </p:nvPr>
        </p:nvPicPr>
        <p:blipFill>
          <a:blip r:embed="rId2"/>
          <a:stretch>
            <a:fillRect/>
          </a:stretch>
        </p:blipFill>
        <p:spPr>
          <a:xfrm>
            <a:off x="3203433" y="2638425"/>
            <a:ext cx="5129862" cy="3821748"/>
          </a:xfrm>
          <a:prstGeom prst="rect">
            <a:avLst/>
          </a:prstGeom>
        </p:spPr>
      </p:pic>
    </p:spTree>
    <p:extLst>
      <p:ext uri="{BB962C8B-B14F-4D97-AF65-F5344CB8AC3E}">
        <p14:creationId xmlns:p14="http://schemas.microsoft.com/office/powerpoint/2010/main" val="31683853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F2B7-67D5-4B73-890A-F99F9D717495}"/>
              </a:ext>
            </a:extLst>
          </p:cNvPr>
          <p:cNvSpPr>
            <a:spLocks noGrp="1"/>
          </p:cNvSpPr>
          <p:nvPr>
            <p:ph type="title"/>
          </p:nvPr>
        </p:nvSpPr>
        <p:spPr/>
        <p:txBody>
          <a:bodyPr/>
          <a:lstStyle/>
          <a:p>
            <a:r>
              <a:rPr lang="en-US" dirty="0"/>
              <a:t>Bar chart</a:t>
            </a:r>
          </a:p>
        </p:txBody>
      </p:sp>
      <p:sp>
        <p:nvSpPr>
          <p:cNvPr id="3" name="Content Placeholder 2">
            <a:extLst>
              <a:ext uri="{FF2B5EF4-FFF2-40B4-BE49-F238E27FC236}">
                <a16:creationId xmlns:a16="http://schemas.microsoft.com/office/drawing/2014/main" id="{B975C2D6-5EEB-4EFC-BE23-C4F47A808B13}"/>
              </a:ext>
            </a:extLst>
          </p:cNvPr>
          <p:cNvSpPr>
            <a:spLocks noGrp="1"/>
          </p:cNvSpPr>
          <p:nvPr>
            <p:ph idx="1"/>
          </p:nvPr>
        </p:nvSpPr>
        <p:spPr/>
        <p:txBody>
          <a:bodyPr/>
          <a:lstStyle/>
          <a:p>
            <a:r>
              <a:rPr lang="en-US" dirty="0"/>
              <a:t>We can use bar charts to compare two categorical variables, this variation is called a </a:t>
            </a:r>
            <a:r>
              <a:rPr lang="en-US" b="1" dirty="0"/>
              <a:t>stacked bar chart</a:t>
            </a:r>
            <a:r>
              <a:rPr lang="en-US" dirty="0"/>
              <a:t>.</a:t>
            </a:r>
          </a:p>
          <a:p>
            <a:r>
              <a:rPr lang="en-US" dirty="0"/>
              <a:t>minimal data prep:</a:t>
            </a:r>
          </a:p>
          <a:p>
            <a:pPr marL="0" indent="0">
              <a:buNone/>
            </a:pPr>
            <a:endParaRPr lang="en-US" dirty="0"/>
          </a:p>
        </p:txBody>
      </p:sp>
      <p:pic>
        <p:nvPicPr>
          <p:cNvPr id="4" name="Picture 3">
            <a:extLst>
              <a:ext uri="{FF2B5EF4-FFF2-40B4-BE49-F238E27FC236}">
                <a16:creationId xmlns:a16="http://schemas.microsoft.com/office/drawing/2014/main" id="{3A0605D2-0934-4ECC-8EEA-461CAA70B618}"/>
              </a:ext>
            </a:extLst>
          </p:cNvPr>
          <p:cNvPicPr>
            <a:picLocks noChangeAspect="1"/>
          </p:cNvPicPr>
          <p:nvPr/>
        </p:nvPicPr>
        <p:blipFill>
          <a:blip r:embed="rId2"/>
          <a:stretch>
            <a:fillRect/>
          </a:stretch>
        </p:blipFill>
        <p:spPr>
          <a:xfrm>
            <a:off x="2231136" y="4024312"/>
            <a:ext cx="5286375" cy="638175"/>
          </a:xfrm>
          <a:prstGeom prst="rect">
            <a:avLst/>
          </a:prstGeom>
        </p:spPr>
      </p:pic>
    </p:spTree>
    <p:extLst>
      <p:ext uri="{BB962C8B-B14F-4D97-AF65-F5344CB8AC3E}">
        <p14:creationId xmlns:p14="http://schemas.microsoft.com/office/powerpoint/2010/main" val="343239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10DD-A7A9-4294-9552-ED3580B89F5F}"/>
              </a:ext>
            </a:extLst>
          </p:cNvPr>
          <p:cNvSpPr>
            <a:spLocks noGrp="1"/>
          </p:cNvSpPr>
          <p:nvPr>
            <p:ph type="title"/>
          </p:nvPr>
        </p:nvSpPr>
        <p:spPr/>
        <p:txBody>
          <a:bodyPr/>
          <a:lstStyle/>
          <a:p>
            <a:r>
              <a:rPr lang="en-US" dirty="0"/>
              <a:t>Bar chart</a:t>
            </a:r>
          </a:p>
        </p:txBody>
      </p:sp>
      <p:sp>
        <p:nvSpPr>
          <p:cNvPr id="3" name="Content Placeholder 2">
            <a:extLst>
              <a:ext uri="{FF2B5EF4-FFF2-40B4-BE49-F238E27FC236}">
                <a16:creationId xmlns:a16="http://schemas.microsoft.com/office/drawing/2014/main" id="{063BFB38-4658-44CB-9868-9AD5EFFC2432}"/>
              </a:ext>
            </a:extLst>
          </p:cNvPr>
          <p:cNvSpPr>
            <a:spLocks noGrp="1"/>
          </p:cNvSpPr>
          <p:nvPr>
            <p:ph idx="1"/>
          </p:nvPr>
        </p:nvSpPr>
        <p:spPr/>
        <p:txBody>
          <a:bodyPr/>
          <a:lstStyle/>
          <a:p>
            <a:r>
              <a:rPr lang="en-US" dirty="0"/>
              <a:t>ggplot2 for stacked bar chart:</a:t>
            </a:r>
          </a:p>
          <a:p>
            <a:pPr marL="0" indent="0">
              <a:buNone/>
            </a:pPr>
            <a:endParaRPr lang="en-US" dirty="0"/>
          </a:p>
        </p:txBody>
      </p:sp>
      <p:pic>
        <p:nvPicPr>
          <p:cNvPr id="4" name="Picture 3">
            <a:extLst>
              <a:ext uri="{FF2B5EF4-FFF2-40B4-BE49-F238E27FC236}">
                <a16:creationId xmlns:a16="http://schemas.microsoft.com/office/drawing/2014/main" id="{9F0D8151-C104-4669-857D-9A4116015E86}"/>
              </a:ext>
            </a:extLst>
          </p:cNvPr>
          <p:cNvPicPr>
            <a:picLocks noChangeAspect="1"/>
          </p:cNvPicPr>
          <p:nvPr/>
        </p:nvPicPr>
        <p:blipFill>
          <a:blip r:embed="rId2"/>
          <a:stretch>
            <a:fillRect/>
          </a:stretch>
        </p:blipFill>
        <p:spPr>
          <a:xfrm>
            <a:off x="2231136" y="3523808"/>
            <a:ext cx="5267325" cy="809625"/>
          </a:xfrm>
          <a:prstGeom prst="rect">
            <a:avLst/>
          </a:prstGeom>
        </p:spPr>
      </p:pic>
    </p:spTree>
    <p:extLst>
      <p:ext uri="{BB962C8B-B14F-4D97-AF65-F5344CB8AC3E}">
        <p14:creationId xmlns:p14="http://schemas.microsoft.com/office/powerpoint/2010/main" val="594020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9B55-3FFE-43C1-929A-05D213DB3F47}"/>
              </a:ext>
            </a:extLst>
          </p:cNvPr>
          <p:cNvSpPr>
            <a:spLocks noGrp="1"/>
          </p:cNvSpPr>
          <p:nvPr>
            <p:ph type="title"/>
          </p:nvPr>
        </p:nvSpPr>
        <p:spPr/>
        <p:txBody>
          <a:bodyPr/>
          <a:lstStyle/>
          <a:p>
            <a:r>
              <a:rPr lang="en-US" dirty="0"/>
              <a:t>Bar chart</a:t>
            </a:r>
          </a:p>
        </p:txBody>
      </p:sp>
      <p:pic>
        <p:nvPicPr>
          <p:cNvPr id="4" name="Content Placeholder 3">
            <a:extLst>
              <a:ext uri="{FF2B5EF4-FFF2-40B4-BE49-F238E27FC236}">
                <a16:creationId xmlns:a16="http://schemas.microsoft.com/office/drawing/2014/main" id="{24BE1B6D-C267-493F-B46A-AA8CBA326D80}"/>
              </a:ext>
            </a:extLst>
          </p:cNvPr>
          <p:cNvPicPr>
            <a:picLocks noGrp="1" noChangeAspect="1"/>
          </p:cNvPicPr>
          <p:nvPr>
            <p:ph idx="1"/>
          </p:nvPr>
        </p:nvPicPr>
        <p:blipFill>
          <a:blip r:embed="rId2"/>
          <a:stretch>
            <a:fillRect/>
          </a:stretch>
        </p:blipFill>
        <p:spPr>
          <a:xfrm>
            <a:off x="3257691" y="2581865"/>
            <a:ext cx="5676618" cy="3749546"/>
          </a:xfrm>
          <a:prstGeom prst="rect">
            <a:avLst/>
          </a:prstGeom>
        </p:spPr>
      </p:pic>
    </p:spTree>
    <p:extLst>
      <p:ext uri="{BB962C8B-B14F-4D97-AF65-F5344CB8AC3E}">
        <p14:creationId xmlns:p14="http://schemas.microsoft.com/office/powerpoint/2010/main" val="4099148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3ECE-8F71-48DF-AD08-D8069AAF62D5}"/>
              </a:ext>
            </a:extLst>
          </p:cNvPr>
          <p:cNvSpPr>
            <a:spLocks noGrp="1"/>
          </p:cNvSpPr>
          <p:nvPr>
            <p:ph type="title"/>
          </p:nvPr>
        </p:nvSpPr>
        <p:spPr/>
        <p:txBody>
          <a:bodyPr/>
          <a:lstStyle/>
          <a:p>
            <a:r>
              <a:rPr lang="en-US" dirty="0"/>
              <a:t>Bar chart</a:t>
            </a:r>
          </a:p>
        </p:txBody>
      </p:sp>
      <p:sp>
        <p:nvSpPr>
          <p:cNvPr id="3" name="Content Placeholder 2">
            <a:extLst>
              <a:ext uri="{FF2B5EF4-FFF2-40B4-BE49-F238E27FC236}">
                <a16:creationId xmlns:a16="http://schemas.microsoft.com/office/drawing/2014/main" id="{410116B4-7236-45A9-B633-4C77E9DE6C3B}"/>
              </a:ext>
            </a:extLst>
          </p:cNvPr>
          <p:cNvSpPr>
            <a:spLocks noGrp="1"/>
          </p:cNvSpPr>
          <p:nvPr>
            <p:ph idx="1"/>
          </p:nvPr>
        </p:nvSpPr>
        <p:spPr/>
        <p:txBody>
          <a:bodyPr/>
          <a:lstStyle/>
          <a:p>
            <a:pPr marL="0" indent="0">
              <a:buNone/>
            </a:pPr>
            <a:r>
              <a:rPr lang="en-US" dirty="0"/>
              <a:t>Another variation on the stacked bar chart is the side-by-side bar chart also called a </a:t>
            </a:r>
            <a:r>
              <a:rPr lang="en-US" b="1" dirty="0"/>
              <a:t>dodged bar chart</a:t>
            </a:r>
            <a:r>
              <a:rPr lang="en-US" dirty="0"/>
              <a:t>.</a:t>
            </a:r>
          </a:p>
          <a:p>
            <a:pPr marL="0" indent="0">
              <a:buNone/>
            </a:pPr>
            <a:endParaRPr lang="en-US" dirty="0"/>
          </a:p>
        </p:txBody>
      </p:sp>
      <p:pic>
        <p:nvPicPr>
          <p:cNvPr id="4" name="Picture 3">
            <a:extLst>
              <a:ext uri="{FF2B5EF4-FFF2-40B4-BE49-F238E27FC236}">
                <a16:creationId xmlns:a16="http://schemas.microsoft.com/office/drawing/2014/main" id="{BECEFED0-280D-42CE-941A-F9C7FE661BB9}"/>
              </a:ext>
            </a:extLst>
          </p:cNvPr>
          <p:cNvPicPr>
            <a:picLocks noChangeAspect="1"/>
          </p:cNvPicPr>
          <p:nvPr/>
        </p:nvPicPr>
        <p:blipFill>
          <a:blip r:embed="rId2"/>
          <a:stretch>
            <a:fillRect/>
          </a:stretch>
        </p:blipFill>
        <p:spPr>
          <a:xfrm>
            <a:off x="2231136" y="3613707"/>
            <a:ext cx="5772150" cy="742950"/>
          </a:xfrm>
          <a:prstGeom prst="rect">
            <a:avLst/>
          </a:prstGeom>
        </p:spPr>
      </p:pic>
    </p:spTree>
    <p:extLst>
      <p:ext uri="{BB962C8B-B14F-4D97-AF65-F5344CB8AC3E}">
        <p14:creationId xmlns:p14="http://schemas.microsoft.com/office/powerpoint/2010/main" val="2385669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3ECE-8F71-48DF-AD08-D8069AAF62D5}"/>
              </a:ext>
            </a:extLst>
          </p:cNvPr>
          <p:cNvSpPr>
            <a:spLocks noGrp="1"/>
          </p:cNvSpPr>
          <p:nvPr>
            <p:ph type="title"/>
          </p:nvPr>
        </p:nvSpPr>
        <p:spPr/>
        <p:txBody>
          <a:bodyPr/>
          <a:lstStyle/>
          <a:p>
            <a:r>
              <a:rPr lang="en-US" dirty="0"/>
              <a:t>Bar chart</a:t>
            </a:r>
          </a:p>
        </p:txBody>
      </p:sp>
      <p:pic>
        <p:nvPicPr>
          <p:cNvPr id="5" name="Picture 4">
            <a:extLst>
              <a:ext uri="{FF2B5EF4-FFF2-40B4-BE49-F238E27FC236}">
                <a16:creationId xmlns:a16="http://schemas.microsoft.com/office/drawing/2014/main" id="{9FE2B685-A7F6-4524-8B4C-1EFE79666773}"/>
              </a:ext>
            </a:extLst>
          </p:cNvPr>
          <p:cNvPicPr>
            <a:picLocks noChangeAspect="1"/>
          </p:cNvPicPr>
          <p:nvPr/>
        </p:nvPicPr>
        <p:blipFill>
          <a:blip r:embed="rId2"/>
          <a:stretch>
            <a:fillRect/>
          </a:stretch>
        </p:blipFill>
        <p:spPr>
          <a:xfrm>
            <a:off x="3555869" y="2469855"/>
            <a:ext cx="5080261" cy="3784795"/>
          </a:xfrm>
          <a:prstGeom prst="rect">
            <a:avLst/>
          </a:prstGeom>
        </p:spPr>
      </p:pic>
    </p:spTree>
    <p:extLst>
      <p:ext uri="{BB962C8B-B14F-4D97-AF65-F5344CB8AC3E}">
        <p14:creationId xmlns:p14="http://schemas.microsoft.com/office/powerpoint/2010/main" val="949727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A511-0429-4804-AB25-349E3CBF2D4E}"/>
              </a:ext>
            </a:extLst>
          </p:cNvPr>
          <p:cNvSpPr>
            <a:spLocks noGrp="1"/>
          </p:cNvSpPr>
          <p:nvPr>
            <p:ph type="title"/>
          </p:nvPr>
        </p:nvSpPr>
        <p:spPr/>
        <p:txBody>
          <a:bodyPr/>
          <a:lstStyle/>
          <a:p>
            <a:r>
              <a:rPr lang="en-US" dirty="0"/>
              <a:t>Bar chart</a:t>
            </a:r>
          </a:p>
        </p:txBody>
      </p:sp>
      <p:sp>
        <p:nvSpPr>
          <p:cNvPr id="3" name="Content Placeholder 2">
            <a:extLst>
              <a:ext uri="{FF2B5EF4-FFF2-40B4-BE49-F238E27FC236}">
                <a16:creationId xmlns:a16="http://schemas.microsoft.com/office/drawing/2014/main" id="{7D0CA548-E7B8-4F50-B800-5E91D591E793}"/>
              </a:ext>
            </a:extLst>
          </p:cNvPr>
          <p:cNvSpPr>
            <a:spLocks noGrp="1"/>
          </p:cNvSpPr>
          <p:nvPr>
            <p:ph idx="1"/>
          </p:nvPr>
        </p:nvSpPr>
        <p:spPr/>
        <p:txBody>
          <a:bodyPr/>
          <a:lstStyle/>
          <a:p>
            <a:pPr marL="0" indent="0">
              <a:buNone/>
            </a:pPr>
            <a:r>
              <a:rPr lang="en-US" dirty="0"/>
              <a:t>We can also create a </a:t>
            </a:r>
            <a:r>
              <a:rPr lang="en-US" b="1" dirty="0"/>
              <a:t>faceted bar chart</a:t>
            </a:r>
            <a:r>
              <a:rPr lang="en-US" dirty="0"/>
              <a:t>, which creates separate bar plot for a categorical variable and creates a view to assist in comparing values for a common variable.</a:t>
            </a:r>
          </a:p>
          <a:p>
            <a:pPr marL="0" indent="0">
              <a:buNone/>
            </a:pPr>
            <a:endParaRPr lang="en-US" dirty="0"/>
          </a:p>
        </p:txBody>
      </p:sp>
      <p:pic>
        <p:nvPicPr>
          <p:cNvPr id="4" name="Picture 3">
            <a:extLst>
              <a:ext uri="{FF2B5EF4-FFF2-40B4-BE49-F238E27FC236}">
                <a16:creationId xmlns:a16="http://schemas.microsoft.com/office/drawing/2014/main" id="{B591AA26-7A7F-413B-B7CD-E9ED2A178B2F}"/>
              </a:ext>
            </a:extLst>
          </p:cNvPr>
          <p:cNvPicPr>
            <a:picLocks noChangeAspect="1"/>
          </p:cNvPicPr>
          <p:nvPr/>
        </p:nvPicPr>
        <p:blipFill>
          <a:blip r:embed="rId2"/>
          <a:stretch>
            <a:fillRect/>
          </a:stretch>
        </p:blipFill>
        <p:spPr>
          <a:xfrm>
            <a:off x="2231136" y="3918850"/>
            <a:ext cx="5419725" cy="981075"/>
          </a:xfrm>
          <a:prstGeom prst="rect">
            <a:avLst/>
          </a:prstGeom>
        </p:spPr>
      </p:pic>
    </p:spTree>
    <p:extLst>
      <p:ext uri="{BB962C8B-B14F-4D97-AF65-F5344CB8AC3E}">
        <p14:creationId xmlns:p14="http://schemas.microsoft.com/office/powerpoint/2010/main" val="2122318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E982-7A7C-4666-A304-AD39EFE4DE6C}"/>
              </a:ext>
            </a:extLst>
          </p:cNvPr>
          <p:cNvSpPr>
            <a:spLocks noGrp="1"/>
          </p:cNvSpPr>
          <p:nvPr>
            <p:ph type="title"/>
          </p:nvPr>
        </p:nvSpPr>
        <p:spPr/>
        <p:txBody>
          <a:bodyPr/>
          <a:lstStyle/>
          <a:p>
            <a:r>
              <a:rPr lang="en-US" dirty="0"/>
              <a:t>Bar chart</a:t>
            </a:r>
          </a:p>
        </p:txBody>
      </p:sp>
      <p:pic>
        <p:nvPicPr>
          <p:cNvPr id="7" name="Picture 6">
            <a:extLst>
              <a:ext uri="{FF2B5EF4-FFF2-40B4-BE49-F238E27FC236}">
                <a16:creationId xmlns:a16="http://schemas.microsoft.com/office/drawing/2014/main" id="{688DA880-6F09-48D4-B05A-B7C22A162FA7}"/>
              </a:ext>
            </a:extLst>
          </p:cNvPr>
          <p:cNvPicPr>
            <a:picLocks noChangeAspect="1"/>
          </p:cNvPicPr>
          <p:nvPr/>
        </p:nvPicPr>
        <p:blipFill>
          <a:blip r:embed="rId2"/>
          <a:stretch>
            <a:fillRect/>
          </a:stretch>
        </p:blipFill>
        <p:spPr>
          <a:xfrm>
            <a:off x="3151105" y="2287211"/>
            <a:ext cx="5889789" cy="4387893"/>
          </a:xfrm>
          <a:prstGeom prst="rect">
            <a:avLst/>
          </a:prstGeom>
        </p:spPr>
      </p:pic>
    </p:spTree>
    <p:extLst>
      <p:ext uri="{BB962C8B-B14F-4D97-AF65-F5344CB8AC3E}">
        <p14:creationId xmlns:p14="http://schemas.microsoft.com/office/powerpoint/2010/main" val="1527293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4F90-4466-426D-8F96-F0A708A7ED5E}"/>
              </a:ext>
            </a:extLst>
          </p:cNvPr>
          <p:cNvSpPr>
            <a:spLocks noGrp="1"/>
          </p:cNvSpPr>
          <p:nvPr>
            <p:ph type="title"/>
          </p:nvPr>
        </p:nvSpPr>
        <p:spPr/>
        <p:txBody>
          <a:bodyPr/>
          <a:lstStyle/>
          <a:p>
            <a:r>
              <a:rPr lang="en-US" dirty="0"/>
              <a:t>Heat map</a:t>
            </a:r>
          </a:p>
        </p:txBody>
      </p:sp>
      <p:sp>
        <p:nvSpPr>
          <p:cNvPr id="3" name="Content Placeholder 2">
            <a:extLst>
              <a:ext uri="{FF2B5EF4-FFF2-40B4-BE49-F238E27FC236}">
                <a16:creationId xmlns:a16="http://schemas.microsoft.com/office/drawing/2014/main" id="{3D0E7134-2285-461C-ADB3-A4255C343495}"/>
              </a:ext>
            </a:extLst>
          </p:cNvPr>
          <p:cNvSpPr>
            <a:spLocks noGrp="1"/>
          </p:cNvSpPr>
          <p:nvPr>
            <p:ph idx="1"/>
          </p:nvPr>
        </p:nvSpPr>
        <p:spPr/>
        <p:txBody>
          <a:bodyPr/>
          <a:lstStyle/>
          <a:p>
            <a:pPr marL="0" indent="0">
              <a:buNone/>
            </a:pPr>
            <a:r>
              <a:rPr lang="en-US" dirty="0"/>
              <a:t>We will build a heatmap for plotting departure delays for all days of the week at the JFK airport. We will use the color aspect of the heat map to compare delays for all hours of each day of the week. It sounds intense, but we can achieve it easily through a heat map.</a:t>
            </a:r>
          </a:p>
          <a:p>
            <a:pPr marL="0" indent="0">
              <a:buNone/>
            </a:pPr>
            <a:r>
              <a:rPr lang="en-US" dirty="0"/>
              <a:t>Lets do the data preparation first:</a:t>
            </a:r>
          </a:p>
          <a:p>
            <a:pPr marL="0" indent="0">
              <a:buNone/>
            </a:pPr>
            <a:endParaRPr lang="en-US" dirty="0"/>
          </a:p>
        </p:txBody>
      </p:sp>
      <p:pic>
        <p:nvPicPr>
          <p:cNvPr id="4" name="Picture 3">
            <a:extLst>
              <a:ext uri="{FF2B5EF4-FFF2-40B4-BE49-F238E27FC236}">
                <a16:creationId xmlns:a16="http://schemas.microsoft.com/office/drawing/2014/main" id="{2A889166-49FA-43AD-A984-0B9713B983A2}"/>
              </a:ext>
            </a:extLst>
          </p:cNvPr>
          <p:cNvPicPr>
            <a:picLocks noChangeAspect="1"/>
          </p:cNvPicPr>
          <p:nvPr/>
        </p:nvPicPr>
        <p:blipFill>
          <a:blip r:embed="rId2"/>
          <a:stretch>
            <a:fillRect/>
          </a:stretch>
        </p:blipFill>
        <p:spPr>
          <a:xfrm>
            <a:off x="2231136" y="4329996"/>
            <a:ext cx="8982075" cy="1685925"/>
          </a:xfrm>
          <a:prstGeom prst="rect">
            <a:avLst/>
          </a:prstGeom>
        </p:spPr>
      </p:pic>
    </p:spTree>
    <p:extLst>
      <p:ext uri="{BB962C8B-B14F-4D97-AF65-F5344CB8AC3E}">
        <p14:creationId xmlns:p14="http://schemas.microsoft.com/office/powerpoint/2010/main" val="229237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37014D8-D12B-488D-9801-1D6F600D91A8}"/>
              </a:ext>
            </a:extLst>
          </p:cNvPr>
          <p:cNvGraphicFramePr>
            <a:graphicFrameLocks noGrp="1"/>
          </p:cNvGraphicFramePr>
          <p:nvPr>
            <p:ph idx="1"/>
            <p:extLst>
              <p:ext uri="{D42A27DB-BD31-4B8C-83A1-F6EECF244321}">
                <p14:modId xmlns:p14="http://schemas.microsoft.com/office/powerpoint/2010/main" val="1486066444"/>
              </p:ext>
            </p:extLst>
          </p:nvPr>
        </p:nvGraphicFramePr>
        <p:xfrm>
          <a:off x="1687397" y="2044528"/>
          <a:ext cx="3293064" cy="4130030"/>
        </p:xfrm>
        <a:graphic>
          <a:graphicData uri="http://schemas.openxmlformats.org/drawingml/2006/table">
            <a:tbl>
              <a:tblPr firstRow="1">
                <a:tableStyleId>{073A0DAA-6AF3-43AB-8588-CEC1D06C72B9}</a:tableStyleId>
              </a:tblPr>
              <a:tblGrid>
                <a:gridCol w="823266">
                  <a:extLst>
                    <a:ext uri="{9D8B030D-6E8A-4147-A177-3AD203B41FA5}">
                      <a16:colId xmlns:a16="http://schemas.microsoft.com/office/drawing/2014/main" val="3073878695"/>
                    </a:ext>
                  </a:extLst>
                </a:gridCol>
                <a:gridCol w="823266">
                  <a:extLst>
                    <a:ext uri="{9D8B030D-6E8A-4147-A177-3AD203B41FA5}">
                      <a16:colId xmlns:a16="http://schemas.microsoft.com/office/drawing/2014/main" val="742121150"/>
                    </a:ext>
                  </a:extLst>
                </a:gridCol>
                <a:gridCol w="823266">
                  <a:extLst>
                    <a:ext uri="{9D8B030D-6E8A-4147-A177-3AD203B41FA5}">
                      <a16:colId xmlns:a16="http://schemas.microsoft.com/office/drawing/2014/main" val="3696130396"/>
                    </a:ext>
                  </a:extLst>
                </a:gridCol>
                <a:gridCol w="823266">
                  <a:extLst>
                    <a:ext uri="{9D8B030D-6E8A-4147-A177-3AD203B41FA5}">
                      <a16:colId xmlns:a16="http://schemas.microsoft.com/office/drawing/2014/main" val="2043406054"/>
                    </a:ext>
                  </a:extLst>
                </a:gridCol>
              </a:tblGrid>
              <a:tr h="217370">
                <a:tc>
                  <a:txBody>
                    <a:bodyPr/>
                    <a:lstStyle/>
                    <a:p>
                      <a:pPr algn="ctr" fontAlgn="b"/>
                      <a:r>
                        <a:rPr lang="en-US" sz="1000" u="none" strike="noStrike" dirty="0">
                          <a:effectLst/>
                        </a:rPr>
                        <a:t>Outcome</a:t>
                      </a:r>
                      <a:endParaRPr lang="en-US" sz="10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Var1</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Var2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Var3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969520413"/>
                  </a:ext>
                </a:extLst>
              </a:tr>
              <a:tr h="217370">
                <a:tc>
                  <a:txBody>
                    <a:bodyPr/>
                    <a:lstStyle/>
                    <a:p>
                      <a:pPr algn="ctr" fontAlgn="b"/>
                      <a:r>
                        <a:rPr lang="en-US" sz="1000" u="none" strike="noStrike">
                          <a:effectLst/>
                        </a:rPr>
                        <a:t>93.4454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dirty="0">
                          <a:effectLst/>
                        </a:rPr>
                        <a:t>0.957056</a:t>
                      </a:r>
                      <a:endParaRPr lang="en-US" sz="10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586726264"/>
                  </a:ext>
                </a:extLst>
              </a:tr>
              <a:tr h="217370">
                <a:tc>
                  <a:txBody>
                    <a:bodyPr/>
                    <a:lstStyle/>
                    <a:p>
                      <a:pPr algn="ctr" fontAlgn="b"/>
                      <a:r>
                        <a:rPr lang="en-US" sz="1000" u="none" strike="noStrike">
                          <a:effectLst/>
                        </a:rPr>
                        <a:t>276.1394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88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1.782812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964545201"/>
                  </a:ext>
                </a:extLst>
              </a:tr>
              <a:tr h="217370">
                <a:tc>
                  <a:txBody>
                    <a:bodyPr/>
                    <a:lstStyle/>
                    <a:p>
                      <a:pPr algn="ctr" fontAlgn="b"/>
                      <a:r>
                        <a:rPr lang="en-US" sz="1000" u="none" strike="noStrike">
                          <a:effectLst/>
                        </a:rPr>
                        <a:t>307.1479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94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2.144952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469700873"/>
                  </a:ext>
                </a:extLst>
              </a:tr>
              <a:tr h="217370">
                <a:tc>
                  <a:txBody>
                    <a:bodyPr/>
                    <a:lstStyle/>
                    <a:p>
                      <a:pPr algn="ctr" fontAlgn="b"/>
                      <a:r>
                        <a:rPr lang="en-US" sz="1000" u="none" strike="noStrike">
                          <a:effectLst/>
                        </a:rPr>
                        <a:t>157.7836</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dirty="0">
                          <a:effectLst/>
                        </a:rPr>
                        <a:t>3.152969</a:t>
                      </a:r>
                      <a:endParaRPr lang="en-US" sz="10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242179841"/>
                  </a:ext>
                </a:extLst>
              </a:tr>
              <a:tr h="217370">
                <a:tc>
                  <a:txBody>
                    <a:bodyPr/>
                    <a:lstStyle/>
                    <a:p>
                      <a:pPr algn="ctr" fontAlgn="b"/>
                      <a:r>
                        <a:rPr lang="en-US" sz="1000" u="none" strike="noStrike">
                          <a:effectLst/>
                        </a:rPr>
                        <a:t>75.27681</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4.243559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742663437"/>
                  </a:ext>
                </a:extLst>
              </a:tr>
              <a:tr h="217370">
                <a:tc>
                  <a:txBody>
                    <a:bodyPr/>
                    <a:lstStyle/>
                    <a:p>
                      <a:pPr algn="ctr" fontAlgn="b"/>
                      <a:r>
                        <a:rPr lang="en-US" sz="1000" u="none" strike="noStrike">
                          <a:effectLst/>
                        </a:rPr>
                        <a:t>176.6948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46</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2.415217</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1032826398"/>
                  </a:ext>
                </a:extLst>
              </a:tr>
              <a:tr h="217370">
                <a:tc>
                  <a:txBody>
                    <a:bodyPr/>
                    <a:lstStyle/>
                    <a:p>
                      <a:pPr algn="ctr" fontAlgn="b"/>
                      <a:r>
                        <a:rPr lang="en-US" sz="1000" u="none" strike="noStrike">
                          <a:effectLst/>
                        </a:rPr>
                        <a:t>180.7175</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47</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2.699317</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344630790"/>
                  </a:ext>
                </a:extLst>
              </a:tr>
              <a:tr h="217370">
                <a:tc>
                  <a:txBody>
                    <a:bodyPr/>
                    <a:lstStyle/>
                    <a:p>
                      <a:pPr algn="ctr" fontAlgn="b"/>
                      <a:r>
                        <a:rPr lang="en-US" sz="1000" u="none" strike="noStrike">
                          <a:effectLst/>
                        </a:rPr>
                        <a:t>208.8854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62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1.202246</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406609379"/>
                  </a:ext>
                </a:extLst>
              </a:tr>
              <a:tr h="217370">
                <a:tc>
                  <a:txBody>
                    <a:bodyPr/>
                    <a:lstStyle/>
                    <a:p>
                      <a:pPr algn="ctr" fontAlgn="b"/>
                      <a:r>
                        <a:rPr lang="en-US" sz="1000" u="none" strike="noStrike">
                          <a:effectLst/>
                        </a:rPr>
                        <a:t>201.0149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59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1.67286</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1365802690"/>
                  </a:ext>
                </a:extLst>
              </a:tr>
              <a:tr h="217370">
                <a:tc>
                  <a:txBody>
                    <a:bodyPr/>
                    <a:lstStyle/>
                    <a:p>
                      <a:pPr algn="ctr" fontAlgn="b"/>
                      <a:r>
                        <a:rPr lang="en-US" sz="1000" u="none" strike="noStrike">
                          <a:effectLst/>
                        </a:rPr>
                        <a:t>52.59472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5.495602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353186633"/>
                  </a:ext>
                </a:extLst>
              </a:tr>
              <a:tr h="217370">
                <a:tc>
                  <a:txBody>
                    <a:bodyPr/>
                    <a:lstStyle/>
                    <a:p>
                      <a:pPr algn="ctr" fontAlgn="b"/>
                      <a:r>
                        <a:rPr lang="en-US" sz="1000" u="none" strike="noStrike">
                          <a:effectLst/>
                        </a:rPr>
                        <a:t>66.78848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5.7452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636028793"/>
                  </a:ext>
                </a:extLst>
              </a:tr>
              <a:tr h="217370">
                <a:tc>
                  <a:txBody>
                    <a:bodyPr/>
                    <a:lstStyle/>
                    <a:p>
                      <a:pPr algn="ctr" fontAlgn="b"/>
                      <a:r>
                        <a:rPr lang="en-US" sz="1000" u="none" strike="noStrike">
                          <a:effectLst/>
                        </a:rPr>
                        <a:t>279.0056</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4.168222</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853349755"/>
                  </a:ext>
                </a:extLst>
              </a:tr>
              <a:tr h="217370">
                <a:tc>
                  <a:txBody>
                    <a:bodyPr/>
                    <a:lstStyle/>
                    <a:p>
                      <a:pPr algn="ctr" fontAlgn="b"/>
                      <a:r>
                        <a:rPr lang="en-US" sz="1000" u="none" strike="noStrike">
                          <a:effectLst/>
                        </a:rPr>
                        <a:t>90.77577</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1.882159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1398641121"/>
                  </a:ext>
                </a:extLst>
              </a:tr>
              <a:tr h="217370">
                <a:tc>
                  <a:txBody>
                    <a:bodyPr/>
                    <a:lstStyle/>
                    <a:p>
                      <a:pPr algn="ctr" fontAlgn="b"/>
                      <a:r>
                        <a:rPr lang="en-US" sz="1000" u="none" strike="noStrike">
                          <a:effectLst/>
                        </a:rPr>
                        <a:t>93.95464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27</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2.462196</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042421525"/>
                  </a:ext>
                </a:extLst>
              </a:tr>
              <a:tr h="217370">
                <a:tc>
                  <a:txBody>
                    <a:bodyPr/>
                    <a:lstStyle/>
                    <a:p>
                      <a:pPr algn="ctr" fontAlgn="b"/>
                      <a:r>
                        <a:rPr lang="en-US" sz="1000" u="none" strike="noStrike">
                          <a:effectLst/>
                        </a:rPr>
                        <a:t>249.0254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1.673733</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058898597"/>
                  </a:ext>
                </a:extLst>
              </a:tr>
              <a:tr h="217370">
                <a:tc>
                  <a:txBody>
                    <a:bodyPr/>
                    <a:lstStyle/>
                    <a:p>
                      <a:pPr algn="ctr" fontAlgn="b"/>
                      <a:r>
                        <a:rPr lang="en-US" sz="1000" u="none" strike="noStrike">
                          <a:effectLst/>
                        </a:rPr>
                        <a:t>169.039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43</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2.788601</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906235850"/>
                  </a:ext>
                </a:extLst>
              </a:tr>
              <a:tr h="217370">
                <a:tc>
                  <a:txBody>
                    <a:bodyPr/>
                    <a:lstStyle/>
                    <a:p>
                      <a:pPr algn="ctr" fontAlgn="b"/>
                      <a:r>
                        <a:rPr lang="en-US" sz="1000" u="none" strike="noStrike">
                          <a:effectLst/>
                        </a:rPr>
                        <a:t>202.6974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58</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3.623913</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845866815"/>
                  </a:ext>
                </a:extLst>
              </a:tr>
              <a:tr h="217370">
                <a:tc>
                  <a:txBody>
                    <a:bodyPr/>
                    <a:lstStyle/>
                    <a:p>
                      <a:pPr algn="ctr" fontAlgn="b"/>
                      <a:r>
                        <a:rPr lang="en-US" sz="1000" u="none" strike="noStrike" dirty="0">
                          <a:effectLst/>
                        </a:rPr>
                        <a:t>190.5917</a:t>
                      </a:r>
                      <a:endParaRPr lang="en-US" sz="10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59</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a:effectLst/>
                        </a:rPr>
                        <a:t>2.993114</a:t>
                      </a:r>
                      <a:endParaRPr lang="en-US" sz="1000" b="0"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901057456"/>
                  </a:ext>
                </a:extLst>
              </a:tr>
            </a:tbl>
          </a:graphicData>
        </a:graphic>
      </p:graphicFrame>
      <p:graphicFrame>
        <p:nvGraphicFramePr>
          <p:cNvPr id="8" name="Table 7">
            <a:extLst>
              <a:ext uri="{FF2B5EF4-FFF2-40B4-BE49-F238E27FC236}">
                <a16:creationId xmlns:a16="http://schemas.microsoft.com/office/drawing/2014/main" id="{210A5570-A8D7-4503-920E-2AC956954961}"/>
              </a:ext>
            </a:extLst>
          </p:cNvPr>
          <p:cNvGraphicFramePr>
            <a:graphicFrameLocks noGrp="1"/>
          </p:cNvGraphicFramePr>
          <p:nvPr>
            <p:extLst>
              <p:ext uri="{D42A27DB-BD31-4B8C-83A1-F6EECF244321}">
                <p14:modId xmlns:p14="http://schemas.microsoft.com/office/powerpoint/2010/main" val="3777558007"/>
              </p:ext>
            </p:extLst>
          </p:nvPr>
        </p:nvGraphicFramePr>
        <p:xfrm>
          <a:off x="5332429" y="2021511"/>
          <a:ext cx="4791960" cy="1909460"/>
        </p:xfrm>
        <a:graphic>
          <a:graphicData uri="http://schemas.openxmlformats.org/drawingml/2006/table">
            <a:tbl>
              <a:tblPr firstRow="1" firstCol="1">
                <a:tableStyleId>{073A0DAA-6AF3-43AB-8588-CEC1D06C72B9}</a:tableStyleId>
              </a:tblPr>
              <a:tblGrid>
                <a:gridCol w="958392">
                  <a:extLst>
                    <a:ext uri="{9D8B030D-6E8A-4147-A177-3AD203B41FA5}">
                      <a16:colId xmlns:a16="http://schemas.microsoft.com/office/drawing/2014/main" val="1176657252"/>
                    </a:ext>
                  </a:extLst>
                </a:gridCol>
                <a:gridCol w="958392">
                  <a:extLst>
                    <a:ext uri="{9D8B030D-6E8A-4147-A177-3AD203B41FA5}">
                      <a16:colId xmlns:a16="http://schemas.microsoft.com/office/drawing/2014/main" val="4254561153"/>
                    </a:ext>
                  </a:extLst>
                </a:gridCol>
                <a:gridCol w="958392">
                  <a:extLst>
                    <a:ext uri="{9D8B030D-6E8A-4147-A177-3AD203B41FA5}">
                      <a16:colId xmlns:a16="http://schemas.microsoft.com/office/drawing/2014/main" val="1615026102"/>
                    </a:ext>
                  </a:extLst>
                </a:gridCol>
                <a:gridCol w="958392">
                  <a:extLst>
                    <a:ext uri="{9D8B030D-6E8A-4147-A177-3AD203B41FA5}">
                      <a16:colId xmlns:a16="http://schemas.microsoft.com/office/drawing/2014/main" val="3717379881"/>
                    </a:ext>
                  </a:extLst>
                </a:gridCol>
                <a:gridCol w="958392">
                  <a:extLst>
                    <a:ext uri="{9D8B030D-6E8A-4147-A177-3AD203B41FA5}">
                      <a16:colId xmlns:a16="http://schemas.microsoft.com/office/drawing/2014/main" val="3099326354"/>
                    </a:ext>
                  </a:extLst>
                </a:gridCol>
              </a:tblGrid>
              <a:tr h="272780">
                <a:tc>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Outcome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Var1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Var2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Var3</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40747681"/>
                  </a:ext>
                </a:extLst>
              </a:tr>
              <a:tr h="272780">
                <a:tc>
                  <a:txBody>
                    <a:bodyPr/>
                    <a:lstStyle/>
                    <a:p>
                      <a:pPr algn="ctr" fontAlgn="b"/>
                      <a:r>
                        <a:rPr lang="en-US" sz="1100" u="none" strike="noStrike">
                          <a:effectLst/>
                        </a:rPr>
                        <a:t>Min.</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52.59472</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0.957056</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99118926"/>
                  </a:ext>
                </a:extLst>
              </a:tr>
              <a:tr h="272780">
                <a:tc>
                  <a:txBody>
                    <a:bodyPr/>
                    <a:lstStyle/>
                    <a:p>
                      <a:pPr algn="ctr" fontAlgn="b"/>
                      <a:r>
                        <a:rPr lang="en-US" sz="1100" u="none" strike="noStrike">
                          <a:effectLst/>
                        </a:rPr>
                        <a:t>1st Qu.</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92.77799</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19.5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1.755542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15380187"/>
                  </a:ext>
                </a:extLst>
              </a:tr>
              <a:tr h="272780">
                <a:tc>
                  <a:txBody>
                    <a:bodyPr/>
                    <a:lstStyle/>
                    <a:p>
                      <a:pPr algn="ctr"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178.7062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47.5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2.580757</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96852841"/>
                  </a:ext>
                </a:extLst>
              </a:tr>
              <a:tr h="272780">
                <a:tc>
                  <a:txBody>
                    <a:bodyPr/>
                    <a:lstStyle/>
                    <a:p>
                      <a:pPr algn="ctr"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170.6432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47.27778</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2.839096</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2.166667</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07333278"/>
                  </a:ext>
                </a:extLst>
              </a:tr>
              <a:tr h="272780">
                <a:tc>
                  <a:txBody>
                    <a:bodyPr/>
                    <a:lstStyle/>
                    <a:p>
                      <a:pPr algn="ctr" fontAlgn="b"/>
                      <a:r>
                        <a:rPr lang="en-US" sz="1100" u="none" strike="noStrike">
                          <a:effectLst/>
                        </a:rPr>
                        <a:t>3rd Qu.</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218.9204</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64.25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3.75999</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01979823"/>
                  </a:ext>
                </a:extLst>
              </a:tr>
              <a:tr h="272780">
                <a:tc>
                  <a:txBody>
                    <a:bodyPr/>
                    <a:lstStyle/>
                    <a:p>
                      <a:pPr algn="ctr" fontAlgn="b"/>
                      <a:r>
                        <a:rPr lang="en-US" sz="1100" u="none" strike="noStrike">
                          <a:effectLst/>
                        </a:rPr>
                        <a:t>Max.</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307.1479</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5.7452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43116227"/>
                  </a:ext>
                </a:extLst>
              </a:tr>
            </a:tbl>
          </a:graphicData>
        </a:graphic>
      </p:graphicFrame>
      <p:graphicFrame>
        <p:nvGraphicFramePr>
          <p:cNvPr id="9" name="Table 8">
            <a:extLst>
              <a:ext uri="{FF2B5EF4-FFF2-40B4-BE49-F238E27FC236}">
                <a16:creationId xmlns:a16="http://schemas.microsoft.com/office/drawing/2014/main" id="{794A75F0-8CFE-4FF0-A1A2-0E0F73B4CB53}"/>
              </a:ext>
            </a:extLst>
          </p:cNvPr>
          <p:cNvGraphicFramePr>
            <a:graphicFrameLocks noGrp="1"/>
          </p:cNvGraphicFramePr>
          <p:nvPr>
            <p:extLst>
              <p:ext uri="{D42A27DB-BD31-4B8C-83A1-F6EECF244321}">
                <p14:modId xmlns:p14="http://schemas.microsoft.com/office/powerpoint/2010/main" val="2289303720"/>
              </p:ext>
            </p:extLst>
          </p:nvPr>
        </p:nvGraphicFramePr>
        <p:xfrm>
          <a:off x="5332429" y="4129013"/>
          <a:ext cx="4791960" cy="1909460"/>
        </p:xfrm>
        <a:graphic>
          <a:graphicData uri="http://schemas.openxmlformats.org/drawingml/2006/table">
            <a:tbl>
              <a:tblPr firstRow="1" firstCol="1">
                <a:tableStyleId>{073A0DAA-6AF3-43AB-8588-CEC1D06C72B9}</a:tableStyleId>
              </a:tblPr>
              <a:tblGrid>
                <a:gridCol w="958392">
                  <a:extLst>
                    <a:ext uri="{9D8B030D-6E8A-4147-A177-3AD203B41FA5}">
                      <a16:colId xmlns:a16="http://schemas.microsoft.com/office/drawing/2014/main" val="1645158177"/>
                    </a:ext>
                  </a:extLst>
                </a:gridCol>
                <a:gridCol w="958392">
                  <a:extLst>
                    <a:ext uri="{9D8B030D-6E8A-4147-A177-3AD203B41FA5}">
                      <a16:colId xmlns:a16="http://schemas.microsoft.com/office/drawing/2014/main" val="2904771976"/>
                    </a:ext>
                  </a:extLst>
                </a:gridCol>
                <a:gridCol w="958392">
                  <a:extLst>
                    <a:ext uri="{9D8B030D-6E8A-4147-A177-3AD203B41FA5}">
                      <a16:colId xmlns:a16="http://schemas.microsoft.com/office/drawing/2014/main" val="1809934689"/>
                    </a:ext>
                  </a:extLst>
                </a:gridCol>
                <a:gridCol w="958392">
                  <a:extLst>
                    <a:ext uri="{9D8B030D-6E8A-4147-A177-3AD203B41FA5}">
                      <a16:colId xmlns:a16="http://schemas.microsoft.com/office/drawing/2014/main" val="382019295"/>
                    </a:ext>
                  </a:extLst>
                </a:gridCol>
                <a:gridCol w="958392">
                  <a:extLst>
                    <a:ext uri="{9D8B030D-6E8A-4147-A177-3AD203B41FA5}">
                      <a16:colId xmlns:a16="http://schemas.microsoft.com/office/drawing/2014/main" val="1049226935"/>
                    </a:ext>
                  </a:extLst>
                </a:gridCol>
              </a:tblGrid>
              <a:tr h="381892">
                <a:tc>
                  <a:txBody>
                    <a:bodyPr/>
                    <a:lstStyle/>
                    <a:p>
                      <a:pPr algn="ctr" fontAlgn="b"/>
                      <a:r>
                        <a:rPr lang="en-US" sz="1100" u="none" strike="noStrike" dirty="0">
                          <a:effectLst/>
                        </a:rPr>
                        <a:t>R</a:t>
                      </a:r>
                      <a:r>
                        <a:rPr lang="en-US" sz="1100" u="none" strike="noStrike" baseline="30000" dirty="0">
                          <a:effectLst/>
                        </a:rPr>
                        <a:t>2</a:t>
                      </a:r>
                      <a:endParaRPr lang="en-US" sz="1100" b="0" i="0" u="none" strike="noStrike" baseline="30000"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Outcome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Var1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Var2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Var3</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018189"/>
                  </a:ext>
                </a:extLst>
              </a:tr>
              <a:tr h="381892">
                <a:tc>
                  <a:txBody>
                    <a:bodyPr/>
                    <a:lstStyle/>
                    <a:p>
                      <a:pPr algn="ctr" fontAlgn="b"/>
                      <a:r>
                        <a:rPr lang="en-US" sz="1100" u="none" strike="noStrike">
                          <a:effectLst/>
                        </a:rPr>
                        <a:t>Outcome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0.989517</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-0.40192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0.027203</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4169563"/>
                  </a:ext>
                </a:extLst>
              </a:tr>
              <a:tr h="381892">
                <a:tc>
                  <a:txBody>
                    <a:bodyPr/>
                    <a:lstStyle/>
                    <a:p>
                      <a:pPr algn="ctr" fontAlgn="b"/>
                      <a:r>
                        <a:rPr lang="en-US" sz="1100" u="none" strike="noStrike" dirty="0">
                          <a:effectLst/>
                        </a:rPr>
                        <a:t>Var1</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0.989517</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-0.41124</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-0.11088</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24848417"/>
                  </a:ext>
                </a:extLst>
              </a:tr>
              <a:tr h="381892">
                <a:tc>
                  <a:txBody>
                    <a:bodyPr/>
                    <a:lstStyle/>
                    <a:p>
                      <a:pPr algn="ctr" fontAlgn="b"/>
                      <a:r>
                        <a:rPr lang="en-US" sz="1100" u="none" strike="noStrike">
                          <a:effectLst/>
                        </a:rPr>
                        <a:t>Var2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-0.40192</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-0.41124</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-0.17943</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60889551"/>
                  </a:ext>
                </a:extLst>
              </a:tr>
              <a:tr h="381892">
                <a:tc>
                  <a:txBody>
                    <a:bodyPr/>
                    <a:lstStyle/>
                    <a:p>
                      <a:pPr algn="ctr" fontAlgn="b"/>
                      <a:r>
                        <a:rPr lang="en-US" sz="1100" u="none" strike="noStrike">
                          <a:effectLst/>
                        </a:rPr>
                        <a:t>Var3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0.027203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a:effectLst/>
                        </a:rPr>
                        <a:t>-0.11088</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-0.17943</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24276586"/>
                  </a:ext>
                </a:extLst>
              </a:tr>
            </a:tbl>
          </a:graphicData>
        </a:graphic>
      </p:graphicFrame>
      <p:sp>
        <p:nvSpPr>
          <p:cNvPr id="11" name="Title 10">
            <a:extLst>
              <a:ext uri="{FF2B5EF4-FFF2-40B4-BE49-F238E27FC236}">
                <a16:creationId xmlns:a16="http://schemas.microsoft.com/office/drawing/2014/main" id="{9BC178E8-6243-4A8B-8B59-821DAC1C9FB5}"/>
              </a:ext>
            </a:extLst>
          </p:cNvPr>
          <p:cNvSpPr>
            <a:spLocks noGrp="1"/>
          </p:cNvSpPr>
          <p:nvPr>
            <p:ph type="title"/>
          </p:nvPr>
        </p:nvSpPr>
        <p:spPr>
          <a:xfrm>
            <a:off x="2231136" y="489583"/>
            <a:ext cx="7729728" cy="623476"/>
          </a:xfrm>
        </p:spPr>
        <p:txBody>
          <a:bodyPr>
            <a:normAutofit fontScale="90000"/>
          </a:bodyPr>
          <a:lstStyle/>
          <a:p>
            <a:r>
              <a:rPr lang="en-US"/>
              <a:t>My Fantastic Analysis</a:t>
            </a:r>
            <a:endParaRPr lang="en-US" dirty="0"/>
          </a:p>
        </p:txBody>
      </p:sp>
      <p:sp>
        <p:nvSpPr>
          <p:cNvPr id="12" name="TextBox 11">
            <a:extLst>
              <a:ext uri="{FF2B5EF4-FFF2-40B4-BE49-F238E27FC236}">
                <a16:creationId xmlns:a16="http://schemas.microsoft.com/office/drawing/2014/main" id="{9F677BE4-DE56-48F0-94A3-3E1FB84616A7}"/>
              </a:ext>
            </a:extLst>
          </p:cNvPr>
          <p:cNvSpPr txBox="1"/>
          <p:nvPr/>
        </p:nvSpPr>
        <p:spPr>
          <a:xfrm>
            <a:off x="1687397" y="1329179"/>
            <a:ext cx="8823490" cy="369332"/>
          </a:xfrm>
          <a:prstGeom prst="rect">
            <a:avLst/>
          </a:prstGeom>
          <a:noFill/>
        </p:spPr>
        <p:txBody>
          <a:bodyPr wrap="square" rtlCol="0">
            <a:spAutoFit/>
          </a:bodyPr>
          <a:lstStyle/>
          <a:p>
            <a:pPr algn="ctr"/>
            <a:r>
              <a:rPr lang="en-US" dirty="0"/>
              <a:t>As you can see, when we increase Var1, the Outcome increases proportionally</a:t>
            </a:r>
          </a:p>
        </p:txBody>
      </p:sp>
    </p:spTree>
    <p:extLst>
      <p:ext uri="{BB962C8B-B14F-4D97-AF65-F5344CB8AC3E}">
        <p14:creationId xmlns:p14="http://schemas.microsoft.com/office/powerpoint/2010/main" val="1312999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61C3-B6B2-43B2-A2E2-CC729BCAB78A}"/>
              </a:ext>
            </a:extLst>
          </p:cNvPr>
          <p:cNvSpPr>
            <a:spLocks noGrp="1"/>
          </p:cNvSpPr>
          <p:nvPr>
            <p:ph type="title"/>
          </p:nvPr>
        </p:nvSpPr>
        <p:spPr/>
        <p:txBody>
          <a:bodyPr/>
          <a:lstStyle/>
          <a:p>
            <a:r>
              <a:rPr lang="en-US" dirty="0"/>
              <a:t>Heat map</a:t>
            </a:r>
          </a:p>
        </p:txBody>
      </p:sp>
      <p:sp>
        <p:nvSpPr>
          <p:cNvPr id="3" name="Content Placeholder 2">
            <a:extLst>
              <a:ext uri="{FF2B5EF4-FFF2-40B4-BE49-F238E27FC236}">
                <a16:creationId xmlns:a16="http://schemas.microsoft.com/office/drawing/2014/main" id="{A1BFC3D4-0C43-41DE-B4AC-9D05186E0414}"/>
              </a:ext>
            </a:extLst>
          </p:cNvPr>
          <p:cNvSpPr>
            <a:spLocks noGrp="1"/>
          </p:cNvSpPr>
          <p:nvPr>
            <p:ph idx="1"/>
          </p:nvPr>
        </p:nvSpPr>
        <p:spPr/>
        <p:txBody>
          <a:bodyPr/>
          <a:lstStyle/>
          <a:p>
            <a:pPr marL="0" indent="0">
              <a:buNone/>
            </a:pPr>
            <a:r>
              <a:rPr lang="en-US" dirty="0"/>
              <a:t>Here is the code for building the required heat map:</a:t>
            </a:r>
          </a:p>
          <a:p>
            <a:pPr marL="0" indent="0">
              <a:buNone/>
            </a:pPr>
            <a:endParaRPr lang="en-US" dirty="0"/>
          </a:p>
        </p:txBody>
      </p:sp>
      <p:pic>
        <p:nvPicPr>
          <p:cNvPr id="4" name="Picture 3">
            <a:extLst>
              <a:ext uri="{FF2B5EF4-FFF2-40B4-BE49-F238E27FC236}">
                <a16:creationId xmlns:a16="http://schemas.microsoft.com/office/drawing/2014/main" id="{DA945343-DC5E-4BB6-BB20-80A4D6EFFDFB}"/>
              </a:ext>
            </a:extLst>
          </p:cNvPr>
          <p:cNvPicPr>
            <a:picLocks noChangeAspect="1"/>
          </p:cNvPicPr>
          <p:nvPr/>
        </p:nvPicPr>
        <p:blipFill>
          <a:blip r:embed="rId2"/>
          <a:stretch>
            <a:fillRect/>
          </a:stretch>
        </p:blipFill>
        <p:spPr>
          <a:xfrm>
            <a:off x="2486614" y="3369885"/>
            <a:ext cx="5276850" cy="819150"/>
          </a:xfrm>
          <a:prstGeom prst="rect">
            <a:avLst/>
          </a:prstGeom>
        </p:spPr>
      </p:pic>
    </p:spTree>
    <p:extLst>
      <p:ext uri="{BB962C8B-B14F-4D97-AF65-F5344CB8AC3E}">
        <p14:creationId xmlns:p14="http://schemas.microsoft.com/office/powerpoint/2010/main" val="3664075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4F09-6279-43D2-B5E5-83A1A1A1A9C2}"/>
              </a:ext>
            </a:extLst>
          </p:cNvPr>
          <p:cNvSpPr>
            <a:spLocks noGrp="1"/>
          </p:cNvSpPr>
          <p:nvPr>
            <p:ph type="title"/>
          </p:nvPr>
        </p:nvSpPr>
        <p:spPr/>
        <p:txBody>
          <a:bodyPr/>
          <a:lstStyle/>
          <a:p>
            <a:r>
              <a:rPr lang="en-US" dirty="0"/>
              <a:t>Heat map</a:t>
            </a:r>
          </a:p>
        </p:txBody>
      </p:sp>
      <p:pic>
        <p:nvPicPr>
          <p:cNvPr id="4" name="Picture 3">
            <a:extLst>
              <a:ext uri="{FF2B5EF4-FFF2-40B4-BE49-F238E27FC236}">
                <a16:creationId xmlns:a16="http://schemas.microsoft.com/office/drawing/2014/main" id="{B74ACA44-0E13-483F-8399-8C1532F07F49}"/>
              </a:ext>
            </a:extLst>
          </p:cNvPr>
          <p:cNvPicPr>
            <a:picLocks noChangeAspect="1"/>
          </p:cNvPicPr>
          <p:nvPr/>
        </p:nvPicPr>
        <p:blipFill>
          <a:blip r:embed="rId2"/>
          <a:stretch>
            <a:fillRect/>
          </a:stretch>
        </p:blipFill>
        <p:spPr>
          <a:xfrm>
            <a:off x="3423893" y="2296637"/>
            <a:ext cx="5080261" cy="3784795"/>
          </a:xfrm>
          <a:prstGeom prst="rect">
            <a:avLst/>
          </a:prstGeom>
        </p:spPr>
      </p:pic>
    </p:spTree>
    <p:extLst>
      <p:ext uri="{BB962C8B-B14F-4D97-AF65-F5344CB8AC3E}">
        <p14:creationId xmlns:p14="http://schemas.microsoft.com/office/powerpoint/2010/main" val="977255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FC01-6DA8-486F-98B7-4F087E570128}"/>
              </a:ext>
            </a:extLst>
          </p:cNvPr>
          <p:cNvSpPr>
            <a:spLocks noGrp="1"/>
          </p:cNvSpPr>
          <p:nvPr>
            <p:ph type="title"/>
          </p:nvPr>
        </p:nvSpPr>
        <p:spPr/>
        <p:txBody>
          <a:bodyPr/>
          <a:lstStyle/>
          <a:p>
            <a:r>
              <a:rPr lang="en-US" dirty="0"/>
              <a:t>Heat map</a:t>
            </a:r>
          </a:p>
        </p:txBody>
      </p:sp>
      <p:pic>
        <p:nvPicPr>
          <p:cNvPr id="4" name="Content Placeholder 3">
            <a:extLst>
              <a:ext uri="{FF2B5EF4-FFF2-40B4-BE49-F238E27FC236}">
                <a16:creationId xmlns:a16="http://schemas.microsoft.com/office/drawing/2014/main" id="{5861AC8D-E4E2-46CB-B283-266D712C99E8}"/>
              </a:ext>
            </a:extLst>
          </p:cNvPr>
          <p:cNvPicPr>
            <a:picLocks noGrp="1" noChangeAspect="1"/>
          </p:cNvPicPr>
          <p:nvPr>
            <p:ph idx="1"/>
          </p:nvPr>
        </p:nvPicPr>
        <p:blipFill>
          <a:blip r:embed="rId2"/>
          <a:stretch>
            <a:fillRect/>
          </a:stretch>
        </p:blipFill>
        <p:spPr>
          <a:xfrm>
            <a:off x="2231136" y="2287461"/>
            <a:ext cx="7731125" cy="957008"/>
          </a:xfrm>
          <a:prstGeom prst="rect">
            <a:avLst/>
          </a:prstGeom>
        </p:spPr>
      </p:pic>
      <p:pic>
        <p:nvPicPr>
          <p:cNvPr id="5" name="Picture 4">
            <a:extLst>
              <a:ext uri="{FF2B5EF4-FFF2-40B4-BE49-F238E27FC236}">
                <a16:creationId xmlns:a16="http://schemas.microsoft.com/office/drawing/2014/main" id="{9D6CFDAF-B0C3-4046-958C-8B40D6B72109}"/>
              </a:ext>
            </a:extLst>
          </p:cNvPr>
          <p:cNvPicPr>
            <a:picLocks noChangeAspect="1"/>
          </p:cNvPicPr>
          <p:nvPr/>
        </p:nvPicPr>
        <p:blipFill>
          <a:blip r:embed="rId3"/>
          <a:stretch>
            <a:fillRect/>
          </a:stretch>
        </p:blipFill>
        <p:spPr>
          <a:xfrm>
            <a:off x="3433321" y="2960049"/>
            <a:ext cx="5080261" cy="3784795"/>
          </a:xfrm>
          <a:prstGeom prst="rect">
            <a:avLst/>
          </a:prstGeom>
        </p:spPr>
      </p:pic>
    </p:spTree>
    <p:extLst>
      <p:ext uri="{BB962C8B-B14F-4D97-AF65-F5344CB8AC3E}">
        <p14:creationId xmlns:p14="http://schemas.microsoft.com/office/powerpoint/2010/main" val="1775381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47CD-B7AC-4650-B107-812CE452B0DE}"/>
              </a:ext>
            </a:extLst>
          </p:cNvPr>
          <p:cNvSpPr>
            <a:spLocks noGrp="1"/>
          </p:cNvSpPr>
          <p:nvPr>
            <p:ph type="title"/>
          </p:nvPr>
        </p:nvSpPr>
        <p:spPr/>
        <p:txBody>
          <a:bodyPr/>
          <a:lstStyle/>
          <a:p>
            <a:r>
              <a:rPr lang="en-US" dirty="0"/>
              <a:t>What are my other options?</a:t>
            </a:r>
          </a:p>
        </p:txBody>
      </p:sp>
      <p:sp>
        <p:nvSpPr>
          <p:cNvPr id="3" name="Content Placeholder 2">
            <a:extLst>
              <a:ext uri="{FF2B5EF4-FFF2-40B4-BE49-F238E27FC236}">
                <a16:creationId xmlns:a16="http://schemas.microsoft.com/office/drawing/2014/main" id="{8F809D7E-50B8-48EE-B87F-26DB3B1EF56E}"/>
              </a:ext>
            </a:extLst>
          </p:cNvPr>
          <p:cNvSpPr>
            <a:spLocks noGrp="1"/>
          </p:cNvSpPr>
          <p:nvPr>
            <p:ph idx="1"/>
          </p:nvPr>
        </p:nvSpPr>
        <p:spPr/>
        <p:txBody>
          <a:bodyPr/>
          <a:lstStyle/>
          <a:p>
            <a:r>
              <a:rPr lang="en-US" dirty="0" err="1"/>
              <a:t>ggvis</a:t>
            </a:r>
            <a:endParaRPr lang="en-US" dirty="0"/>
          </a:p>
          <a:p>
            <a:pPr marL="0" indent="0">
              <a:buNone/>
            </a:pPr>
            <a:r>
              <a:rPr lang="en-US" dirty="0"/>
              <a:t>The goal of </a:t>
            </a:r>
            <a:r>
              <a:rPr lang="en-US" dirty="0" err="1"/>
              <a:t>ggvis</a:t>
            </a:r>
            <a:r>
              <a:rPr lang="en-US" dirty="0"/>
              <a:t> is to make it easy to build interactive graphics for exploratory data analysis. </a:t>
            </a:r>
            <a:r>
              <a:rPr lang="en-US" dirty="0" err="1"/>
              <a:t>ggvis</a:t>
            </a:r>
            <a:r>
              <a:rPr lang="en-US" dirty="0"/>
              <a:t> has a similar underlying theory to ggplot2 (the grammar of graphics), but it's expressed a little differently, and adds new features to make your plots interactive. </a:t>
            </a:r>
            <a:r>
              <a:rPr lang="en-US" dirty="0" err="1"/>
              <a:t>ggvis</a:t>
            </a:r>
            <a:r>
              <a:rPr lang="en-US" dirty="0"/>
              <a:t> also incorporates </a:t>
            </a:r>
            <a:r>
              <a:rPr lang="en-US" dirty="0" err="1"/>
              <a:t>shiny's</a:t>
            </a:r>
            <a:r>
              <a:rPr lang="en-US" dirty="0"/>
              <a:t> reactive programming model and </a:t>
            </a:r>
            <a:r>
              <a:rPr lang="en-US" dirty="0" err="1"/>
              <a:t>dplyr's</a:t>
            </a:r>
            <a:r>
              <a:rPr lang="en-US" dirty="0"/>
              <a:t> grammar of data transformation.</a:t>
            </a:r>
          </a:p>
          <a:p>
            <a:pPr marL="0" indent="0">
              <a:buNone/>
            </a:pPr>
            <a:endParaRPr lang="en-US" dirty="0"/>
          </a:p>
        </p:txBody>
      </p:sp>
      <p:pic>
        <p:nvPicPr>
          <p:cNvPr id="4" name="Picture 3">
            <a:extLst>
              <a:ext uri="{FF2B5EF4-FFF2-40B4-BE49-F238E27FC236}">
                <a16:creationId xmlns:a16="http://schemas.microsoft.com/office/drawing/2014/main" id="{8920DA93-34F3-4701-A7B3-DB27A92EBE68}"/>
              </a:ext>
            </a:extLst>
          </p:cNvPr>
          <p:cNvPicPr>
            <a:picLocks noChangeAspect="1"/>
          </p:cNvPicPr>
          <p:nvPr/>
        </p:nvPicPr>
        <p:blipFill>
          <a:blip r:embed="rId2"/>
          <a:stretch>
            <a:fillRect/>
          </a:stretch>
        </p:blipFill>
        <p:spPr>
          <a:xfrm>
            <a:off x="2231136" y="4931283"/>
            <a:ext cx="4981575" cy="962025"/>
          </a:xfrm>
          <a:prstGeom prst="rect">
            <a:avLst/>
          </a:prstGeom>
        </p:spPr>
      </p:pic>
    </p:spTree>
    <p:extLst>
      <p:ext uri="{BB962C8B-B14F-4D97-AF65-F5344CB8AC3E}">
        <p14:creationId xmlns:p14="http://schemas.microsoft.com/office/powerpoint/2010/main" val="1171685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7EE5-E022-49AC-82B1-B56ECE0852E7}"/>
              </a:ext>
            </a:extLst>
          </p:cNvPr>
          <p:cNvSpPr>
            <a:spLocks noGrp="1"/>
          </p:cNvSpPr>
          <p:nvPr>
            <p:ph type="title"/>
          </p:nvPr>
        </p:nvSpPr>
        <p:spPr/>
        <p:txBody>
          <a:bodyPr/>
          <a:lstStyle/>
          <a:p>
            <a:r>
              <a:rPr lang="en-US" dirty="0"/>
              <a:t>What are my other options?</a:t>
            </a:r>
          </a:p>
        </p:txBody>
      </p:sp>
      <p:pic>
        <p:nvPicPr>
          <p:cNvPr id="6" name="Picture 5">
            <a:extLst>
              <a:ext uri="{FF2B5EF4-FFF2-40B4-BE49-F238E27FC236}">
                <a16:creationId xmlns:a16="http://schemas.microsoft.com/office/drawing/2014/main" id="{03CBBE5A-5B2C-4842-9041-32716497E143}"/>
              </a:ext>
            </a:extLst>
          </p:cNvPr>
          <p:cNvPicPr>
            <a:picLocks noChangeAspect="1"/>
          </p:cNvPicPr>
          <p:nvPr/>
        </p:nvPicPr>
        <p:blipFill>
          <a:blip r:embed="rId2"/>
          <a:stretch>
            <a:fillRect/>
          </a:stretch>
        </p:blipFill>
        <p:spPr>
          <a:xfrm>
            <a:off x="3723588" y="2349402"/>
            <a:ext cx="4916371" cy="4140952"/>
          </a:xfrm>
          <a:prstGeom prst="rect">
            <a:avLst/>
          </a:prstGeom>
        </p:spPr>
      </p:pic>
    </p:spTree>
    <p:extLst>
      <p:ext uri="{BB962C8B-B14F-4D97-AF65-F5344CB8AC3E}">
        <p14:creationId xmlns:p14="http://schemas.microsoft.com/office/powerpoint/2010/main" val="2701562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1946-0BBE-4B7D-98F8-B163D19497BF}"/>
              </a:ext>
            </a:extLst>
          </p:cNvPr>
          <p:cNvSpPr>
            <a:spLocks noGrp="1"/>
          </p:cNvSpPr>
          <p:nvPr>
            <p:ph type="title"/>
          </p:nvPr>
        </p:nvSpPr>
        <p:spPr/>
        <p:txBody>
          <a:bodyPr/>
          <a:lstStyle/>
          <a:p>
            <a:r>
              <a:rPr lang="en-US" dirty="0"/>
              <a:t>What are my other options?</a:t>
            </a:r>
          </a:p>
        </p:txBody>
      </p:sp>
      <p:sp>
        <p:nvSpPr>
          <p:cNvPr id="3" name="Content Placeholder 2">
            <a:extLst>
              <a:ext uri="{FF2B5EF4-FFF2-40B4-BE49-F238E27FC236}">
                <a16:creationId xmlns:a16="http://schemas.microsoft.com/office/drawing/2014/main" id="{E893734E-400F-47E8-AB4C-18223AAC41BB}"/>
              </a:ext>
            </a:extLst>
          </p:cNvPr>
          <p:cNvSpPr>
            <a:spLocks noGrp="1"/>
          </p:cNvSpPr>
          <p:nvPr>
            <p:ph idx="1"/>
          </p:nvPr>
        </p:nvSpPr>
        <p:spPr/>
        <p:txBody>
          <a:bodyPr/>
          <a:lstStyle/>
          <a:p>
            <a:pPr marL="0" indent="0">
              <a:buNone/>
            </a:pPr>
            <a:r>
              <a:rPr lang="en-US" dirty="0"/>
              <a:t>all </a:t>
            </a:r>
            <a:r>
              <a:rPr lang="en-US" dirty="0" err="1"/>
              <a:t>ggvis</a:t>
            </a:r>
            <a:r>
              <a:rPr lang="en-US" dirty="0"/>
              <a:t> graphics are web graphics, and need to be shown in the browser. RStudio includes a built-in browser so it can show you the plots directly</a:t>
            </a:r>
          </a:p>
          <a:p>
            <a:pPr marL="0" indent="0">
              <a:buNone/>
            </a:pPr>
            <a:endParaRPr lang="en-US" dirty="0"/>
          </a:p>
          <a:p>
            <a:pPr marL="0" indent="0">
              <a:buNone/>
            </a:pPr>
            <a:endParaRPr lang="en-US" dirty="0"/>
          </a:p>
          <a:p>
            <a:pPr marL="0" indent="0">
              <a:buNone/>
            </a:pPr>
            <a:endParaRPr lang="en-US" dirty="0"/>
          </a:p>
          <a:p>
            <a:pPr marL="0" indent="0">
              <a:buNone/>
            </a:pPr>
            <a:r>
              <a:rPr lang="en-US" dirty="0"/>
              <a:t>add more variables using fill, stroke, size, shape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1B460C5-D6A8-4521-BBEA-763F8BBBA29E}"/>
              </a:ext>
            </a:extLst>
          </p:cNvPr>
          <p:cNvPicPr>
            <a:picLocks noChangeAspect="1"/>
          </p:cNvPicPr>
          <p:nvPr/>
        </p:nvPicPr>
        <p:blipFill>
          <a:blip r:embed="rId2"/>
          <a:stretch>
            <a:fillRect/>
          </a:stretch>
        </p:blipFill>
        <p:spPr>
          <a:xfrm>
            <a:off x="2420479" y="3407985"/>
            <a:ext cx="4391025" cy="781050"/>
          </a:xfrm>
          <a:prstGeom prst="rect">
            <a:avLst/>
          </a:prstGeom>
        </p:spPr>
      </p:pic>
      <p:pic>
        <p:nvPicPr>
          <p:cNvPr id="5" name="Picture 4">
            <a:extLst>
              <a:ext uri="{FF2B5EF4-FFF2-40B4-BE49-F238E27FC236}">
                <a16:creationId xmlns:a16="http://schemas.microsoft.com/office/drawing/2014/main" id="{78430341-3418-4EAF-A855-CEC15CD516AC}"/>
              </a:ext>
            </a:extLst>
          </p:cNvPr>
          <p:cNvPicPr>
            <a:picLocks noChangeAspect="1"/>
          </p:cNvPicPr>
          <p:nvPr/>
        </p:nvPicPr>
        <p:blipFill>
          <a:blip r:embed="rId3"/>
          <a:stretch>
            <a:fillRect/>
          </a:stretch>
        </p:blipFill>
        <p:spPr>
          <a:xfrm>
            <a:off x="2420479" y="5114729"/>
            <a:ext cx="6181725" cy="323850"/>
          </a:xfrm>
          <a:prstGeom prst="rect">
            <a:avLst/>
          </a:prstGeom>
        </p:spPr>
      </p:pic>
    </p:spTree>
    <p:extLst>
      <p:ext uri="{BB962C8B-B14F-4D97-AF65-F5344CB8AC3E}">
        <p14:creationId xmlns:p14="http://schemas.microsoft.com/office/powerpoint/2010/main" val="360725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2A85-FA07-4698-A2C1-D8A683628027}"/>
              </a:ext>
            </a:extLst>
          </p:cNvPr>
          <p:cNvSpPr>
            <a:spLocks noGrp="1"/>
          </p:cNvSpPr>
          <p:nvPr>
            <p:ph type="title"/>
          </p:nvPr>
        </p:nvSpPr>
        <p:spPr/>
        <p:txBody>
          <a:bodyPr/>
          <a:lstStyle/>
          <a:p>
            <a:r>
              <a:rPr lang="en-US" dirty="0"/>
              <a:t>What are my other options?</a:t>
            </a:r>
          </a:p>
        </p:txBody>
      </p:sp>
      <p:sp>
        <p:nvSpPr>
          <p:cNvPr id="3" name="Content Placeholder 2">
            <a:extLst>
              <a:ext uri="{FF2B5EF4-FFF2-40B4-BE49-F238E27FC236}">
                <a16:creationId xmlns:a16="http://schemas.microsoft.com/office/drawing/2014/main" id="{DF778EA6-A3CD-460A-9CCF-1B26DA48B163}"/>
              </a:ext>
            </a:extLst>
          </p:cNvPr>
          <p:cNvSpPr>
            <a:spLocks noGrp="1"/>
          </p:cNvSpPr>
          <p:nvPr>
            <p:ph idx="1"/>
          </p:nvPr>
        </p:nvSpPr>
        <p:spPr/>
        <p:txBody>
          <a:bodyPr/>
          <a:lstStyle/>
          <a:p>
            <a:pPr marL="0" indent="0">
              <a:buNone/>
            </a:pPr>
            <a:r>
              <a:rPr lang="en-US" dirty="0"/>
              <a:t>Add interactive controls:</a:t>
            </a:r>
          </a:p>
          <a:p>
            <a:pPr marL="0" indent="0">
              <a:buNone/>
            </a:pPr>
            <a:endParaRPr lang="en-US" dirty="0"/>
          </a:p>
        </p:txBody>
      </p:sp>
      <p:pic>
        <p:nvPicPr>
          <p:cNvPr id="4" name="Picture 3">
            <a:extLst>
              <a:ext uri="{FF2B5EF4-FFF2-40B4-BE49-F238E27FC236}">
                <a16:creationId xmlns:a16="http://schemas.microsoft.com/office/drawing/2014/main" id="{084B6970-6170-4234-857E-EEFBBE8BA541}"/>
              </a:ext>
            </a:extLst>
          </p:cNvPr>
          <p:cNvPicPr>
            <a:picLocks noChangeAspect="1"/>
          </p:cNvPicPr>
          <p:nvPr/>
        </p:nvPicPr>
        <p:blipFill>
          <a:blip r:embed="rId2"/>
          <a:stretch>
            <a:fillRect/>
          </a:stretch>
        </p:blipFill>
        <p:spPr>
          <a:xfrm>
            <a:off x="2231136" y="3479422"/>
            <a:ext cx="4219575" cy="1419225"/>
          </a:xfrm>
          <a:prstGeom prst="rect">
            <a:avLst/>
          </a:prstGeom>
        </p:spPr>
      </p:pic>
    </p:spTree>
    <p:extLst>
      <p:ext uri="{BB962C8B-B14F-4D97-AF65-F5344CB8AC3E}">
        <p14:creationId xmlns:p14="http://schemas.microsoft.com/office/powerpoint/2010/main" val="25495526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9B18-93EE-433A-B6A5-4E5FD670F509}"/>
              </a:ext>
            </a:extLst>
          </p:cNvPr>
          <p:cNvSpPr>
            <a:spLocks noGrp="1"/>
          </p:cNvSpPr>
          <p:nvPr>
            <p:ph type="title"/>
          </p:nvPr>
        </p:nvSpPr>
        <p:spPr/>
        <p:txBody>
          <a:bodyPr/>
          <a:lstStyle/>
          <a:p>
            <a:r>
              <a:rPr lang="en-US" dirty="0"/>
              <a:t>What are my other options?</a:t>
            </a:r>
          </a:p>
        </p:txBody>
      </p:sp>
      <p:sp>
        <p:nvSpPr>
          <p:cNvPr id="3" name="Content Placeholder 2">
            <a:extLst>
              <a:ext uri="{FF2B5EF4-FFF2-40B4-BE49-F238E27FC236}">
                <a16:creationId xmlns:a16="http://schemas.microsoft.com/office/drawing/2014/main" id="{BC2452EB-CE24-4F65-83B3-781DCBE8B103}"/>
              </a:ext>
            </a:extLst>
          </p:cNvPr>
          <p:cNvSpPr>
            <a:spLocks noGrp="1"/>
          </p:cNvSpPr>
          <p:nvPr>
            <p:ph idx="1"/>
          </p:nvPr>
        </p:nvSpPr>
        <p:spPr/>
        <p:txBody>
          <a:bodyPr/>
          <a:lstStyle/>
          <a:p>
            <a:r>
              <a:rPr lang="en-US" dirty="0" err="1"/>
              <a:t>Plotly</a:t>
            </a:r>
            <a:endParaRPr lang="en-US" dirty="0"/>
          </a:p>
          <a:p>
            <a:pPr marL="0" indent="0">
              <a:buNone/>
            </a:pPr>
            <a:r>
              <a:rPr lang="en-US" dirty="0" err="1"/>
              <a:t>Plotly</a:t>
            </a:r>
            <a:r>
              <a:rPr lang="en-US" dirty="0"/>
              <a:t> is an R package for creating interactive web-based graphs via the open source JavaScript graphing library plotly.js.</a:t>
            </a:r>
          </a:p>
          <a:p>
            <a:pPr marL="0" indent="0">
              <a:buNone/>
            </a:pPr>
            <a:r>
              <a:rPr lang="en-US" dirty="0" err="1"/>
              <a:t>Plotly</a:t>
            </a:r>
            <a:r>
              <a:rPr lang="en-US" dirty="0"/>
              <a:t> graphs are interactive.</a:t>
            </a:r>
          </a:p>
          <a:p>
            <a:pPr marL="0" indent="0">
              <a:buNone/>
            </a:pPr>
            <a:r>
              <a:rPr lang="en-US" dirty="0"/>
              <a:t>You can publish your charts to the web with </a:t>
            </a:r>
            <a:r>
              <a:rPr lang="en-US" dirty="0" err="1"/>
              <a:t>Plotly's</a:t>
            </a:r>
            <a:r>
              <a:rPr lang="en-US" dirty="0"/>
              <a:t> web service.</a:t>
            </a:r>
          </a:p>
          <a:p>
            <a:pPr marL="0" indent="0">
              <a:buNone/>
            </a:pPr>
            <a:endParaRPr lang="en-US" dirty="0"/>
          </a:p>
        </p:txBody>
      </p:sp>
      <p:pic>
        <p:nvPicPr>
          <p:cNvPr id="4" name="Picture 3">
            <a:extLst>
              <a:ext uri="{FF2B5EF4-FFF2-40B4-BE49-F238E27FC236}">
                <a16:creationId xmlns:a16="http://schemas.microsoft.com/office/drawing/2014/main" id="{5D2161A4-CB45-47B9-95E5-DAC4C32C579C}"/>
              </a:ext>
            </a:extLst>
          </p:cNvPr>
          <p:cNvPicPr>
            <a:picLocks noChangeAspect="1"/>
          </p:cNvPicPr>
          <p:nvPr/>
        </p:nvPicPr>
        <p:blipFill>
          <a:blip r:embed="rId2"/>
          <a:stretch>
            <a:fillRect/>
          </a:stretch>
        </p:blipFill>
        <p:spPr>
          <a:xfrm>
            <a:off x="2379138" y="4757442"/>
            <a:ext cx="6924675" cy="1057275"/>
          </a:xfrm>
          <a:prstGeom prst="rect">
            <a:avLst/>
          </a:prstGeom>
        </p:spPr>
      </p:pic>
    </p:spTree>
    <p:extLst>
      <p:ext uri="{BB962C8B-B14F-4D97-AF65-F5344CB8AC3E}">
        <p14:creationId xmlns:p14="http://schemas.microsoft.com/office/powerpoint/2010/main" val="3015581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9E89-DA00-4F81-8F95-E9B91A865976}"/>
              </a:ext>
            </a:extLst>
          </p:cNvPr>
          <p:cNvSpPr>
            <a:spLocks noGrp="1"/>
          </p:cNvSpPr>
          <p:nvPr>
            <p:ph type="title"/>
          </p:nvPr>
        </p:nvSpPr>
        <p:spPr/>
        <p:txBody>
          <a:bodyPr/>
          <a:lstStyle/>
          <a:p>
            <a:r>
              <a:rPr lang="en-US" dirty="0"/>
              <a:t>What are my other options?</a:t>
            </a:r>
          </a:p>
        </p:txBody>
      </p:sp>
      <p:sp>
        <p:nvSpPr>
          <p:cNvPr id="3" name="Content Placeholder 2">
            <a:extLst>
              <a:ext uri="{FF2B5EF4-FFF2-40B4-BE49-F238E27FC236}">
                <a16:creationId xmlns:a16="http://schemas.microsoft.com/office/drawing/2014/main" id="{3293DF84-0DFB-4E78-ABE3-D0F37A2AAB2C}"/>
              </a:ext>
            </a:extLst>
          </p:cNvPr>
          <p:cNvSpPr>
            <a:spLocks noGrp="1"/>
          </p:cNvSpPr>
          <p:nvPr>
            <p:ph idx="1"/>
          </p:nvPr>
        </p:nvSpPr>
        <p:spPr/>
        <p:txBody>
          <a:bodyPr/>
          <a:lstStyle/>
          <a:p>
            <a:r>
              <a:rPr lang="en-US" dirty="0"/>
              <a:t>Shiny</a:t>
            </a:r>
          </a:p>
          <a:p>
            <a:pPr marL="0" indent="0">
              <a:buNone/>
            </a:pPr>
            <a:r>
              <a:rPr lang="en-US" dirty="0"/>
              <a:t>Shiny is an R package that makes it easy to build interactive web apps straight from R. You can host standalone apps on a webpage or embed them in R Markdown documents or build dashboards. You can also extend your Shiny apps with CSS themes, </a:t>
            </a:r>
            <a:r>
              <a:rPr lang="en-US" dirty="0" err="1"/>
              <a:t>htmlwidgets</a:t>
            </a:r>
            <a:r>
              <a:rPr lang="en-US" dirty="0"/>
              <a:t>, and JavaScript actions.</a:t>
            </a:r>
          </a:p>
          <a:p>
            <a:pPr marL="0" indent="0">
              <a:buNone/>
            </a:pPr>
            <a:r>
              <a:rPr lang="en-US" dirty="0"/>
              <a:t>Shiny applications have two components, a user interface object and a server function, that are passed as arguments to the </a:t>
            </a:r>
            <a:r>
              <a:rPr lang="en-US" dirty="0" err="1"/>
              <a:t>shinyApp</a:t>
            </a:r>
            <a:r>
              <a:rPr lang="en-US" dirty="0"/>
              <a:t> function that creates a Shiny app object from this UI/server pair.</a:t>
            </a:r>
          </a:p>
          <a:p>
            <a:pPr marL="0" indent="0">
              <a:buNone/>
            </a:pPr>
            <a:endParaRPr lang="en-US" dirty="0"/>
          </a:p>
        </p:txBody>
      </p:sp>
    </p:spTree>
    <p:extLst>
      <p:ext uri="{BB962C8B-B14F-4D97-AF65-F5344CB8AC3E}">
        <p14:creationId xmlns:p14="http://schemas.microsoft.com/office/powerpoint/2010/main" val="951574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42AA-8535-4062-BA77-CE4B04175D2F}"/>
              </a:ext>
            </a:extLst>
          </p:cNvPr>
          <p:cNvSpPr>
            <a:spLocks noGrp="1"/>
          </p:cNvSpPr>
          <p:nvPr>
            <p:ph type="title"/>
          </p:nvPr>
        </p:nvSpPr>
        <p:spPr/>
        <p:txBody>
          <a:bodyPr/>
          <a:lstStyle/>
          <a:p>
            <a:r>
              <a:rPr lang="en-US" dirty="0"/>
              <a:t>Making maps: a primer</a:t>
            </a:r>
          </a:p>
        </p:txBody>
      </p:sp>
      <p:sp>
        <p:nvSpPr>
          <p:cNvPr id="3" name="Content Placeholder 2">
            <a:extLst>
              <a:ext uri="{FF2B5EF4-FFF2-40B4-BE49-F238E27FC236}">
                <a16:creationId xmlns:a16="http://schemas.microsoft.com/office/drawing/2014/main" id="{43081550-C619-4820-8BB1-530FD58E8CB7}"/>
              </a:ext>
            </a:extLst>
          </p:cNvPr>
          <p:cNvSpPr>
            <a:spLocks noGrp="1"/>
          </p:cNvSpPr>
          <p:nvPr>
            <p:ph idx="1"/>
          </p:nvPr>
        </p:nvSpPr>
        <p:spPr/>
        <p:txBody>
          <a:bodyPr/>
          <a:lstStyle/>
          <a:p>
            <a:pPr marL="0" indent="0">
              <a:buNone/>
            </a:pPr>
            <a:r>
              <a:rPr lang="en-US" dirty="0"/>
              <a:t>We will look at examples using maps package</a:t>
            </a:r>
          </a:p>
          <a:p>
            <a:pPr marL="0" indent="0">
              <a:buNone/>
            </a:pPr>
            <a:endParaRPr lang="en-US" dirty="0"/>
          </a:p>
        </p:txBody>
      </p:sp>
      <p:pic>
        <p:nvPicPr>
          <p:cNvPr id="5" name="Picture 4">
            <a:extLst>
              <a:ext uri="{FF2B5EF4-FFF2-40B4-BE49-F238E27FC236}">
                <a16:creationId xmlns:a16="http://schemas.microsoft.com/office/drawing/2014/main" id="{A9E8C132-77DD-4297-876A-FDB4479D9500}"/>
              </a:ext>
            </a:extLst>
          </p:cNvPr>
          <p:cNvPicPr>
            <a:picLocks noChangeAspect="1"/>
          </p:cNvPicPr>
          <p:nvPr/>
        </p:nvPicPr>
        <p:blipFill>
          <a:blip r:embed="rId2"/>
          <a:stretch>
            <a:fillRect/>
          </a:stretch>
        </p:blipFill>
        <p:spPr>
          <a:xfrm>
            <a:off x="2231136" y="3322654"/>
            <a:ext cx="8705850" cy="2343150"/>
          </a:xfrm>
          <a:prstGeom prst="rect">
            <a:avLst/>
          </a:prstGeom>
        </p:spPr>
      </p:pic>
    </p:spTree>
    <p:extLst>
      <p:ext uri="{BB962C8B-B14F-4D97-AF65-F5344CB8AC3E}">
        <p14:creationId xmlns:p14="http://schemas.microsoft.com/office/powerpoint/2010/main" val="130777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86D54F3-100E-4DAD-9C7C-2A966B1A6FD3}"/>
              </a:ext>
            </a:extLst>
          </p:cNvPr>
          <p:cNvPicPr>
            <a:picLocks noGrp="1" noChangeAspect="1"/>
          </p:cNvPicPr>
          <p:nvPr>
            <p:ph idx="1"/>
          </p:nvPr>
        </p:nvPicPr>
        <p:blipFill>
          <a:blip r:embed="rId2"/>
          <a:stretch>
            <a:fillRect/>
          </a:stretch>
        </p:blipFill>
        <p:spPr>
          <a:xfrm>
            <a:off x="1347685" y="1800520"/>
            <a:ext cx="9496630" cy="4116702"/>
          </a:xfrm>
        </p:spPr>
      </p:pic>
      <p:sp>
        <p:nvSpPr>
          <p:cNvPr id="14" name="Title 10">
            <a:extLst>
              <a:ext uri="{FF2B5EF4-FFF2-40B4-BE49-F238E27FC236}">
                <a16:creationId xmlns:a16="http://schemas.microsoft.com/office/drawing/2014/main" id="{333D6A43-FCC1-42D2-AF46-54C9590CDD83}"/>
              </a:ext>
            </a:extLst>
          </p:cNvPr>
          <p:cNvSpPr>
            <a:spLocks noGrp="1"/>
          </p:cNvSpPr>
          <p:nvPr>
            <p:ph type="title"/>
          </p:nvPr>
        </p:nvSpPr>
        <p:spPr>
          <a:xfrm>
            <a:off x="2231136" y="489583"/>
            <a:ext cx="7729728" cy="623476"/>
          </a:xfrm>
        </p:spPr>
        <p:txBody>
          <a:bodyPr>
            <a:normAutofit fontScale="90000"/>
          </a:bodyPr>
          <a:lstStyle/>
          <a:p>
            <a:r>
              <a:rPr lang="en-US" dirty="0"/>
              <a:t>My Fantastic Analysis</a:t>
            </a:r>
          </a:p>
        </p:txBody>
      </p:sp>
      <p:sp>
        <p:nvSpPr>
          <p:cNvPr id="15" name="TextBox 14">
            <a:extLst>
              <a:ext uri="{FF2B5EF4-FFF2-40B4-BE49-F238E27FC236}">
                <a16:creationId xmlns:a16="http://schemas.microsoft.com/office/drawing/2014/main" id="{8FBD0967-B91F-4501-A8AB-4EBECFFFB136}"/>
              </a:ext>
            </a:extLst>
          </p:cNvPr>
          <p:cNvSpPr txBox="1"/>
          <p:nvPr/>
        </p:nvSpPr>
        <p:spPr>
          <a:xfrm>
            <a:off x="1687397" y="1329179"/>
            <a:ext cx="8823490" cy="369332"/>
          </a:xfrm>
          <a:prstGeom prst="rect">
            <a:avLst/>
          </a:prstGeom>
          <a:noFill/>
        </p:spPr>
        <p:txBody>
          <a:bodyPr wrap="square" rtlCol="0">
            <a:spAutoFit/>
          </a:bodyPr>
          <a:lstStyle/>
          <a:p>
            <a:pPr algn="ctr"/>
            <a:r>
              <a:rPr lang="en-US" dirty="0"/>
              <a:t>As you can see, when we increase Var1, the Outcome increases proportionally</a:t>
            </a:r>
          </a:p>
        </p:txBody>
      </p:sp>
    </p:spTree>
    <p:extLst>
      <p:ext uri="{BB962C8B-B14F-4D97-AF65-F5344CB8AC3E}">
        <p14:creationId xmlns:p14="http://schemas.microsoft.com/office/powerpoint/2010/main" val="11787805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9822-43F3-43CF-B790-A543D6F29082}"/>
              </a:ext>
            </a:extLst>
          </p:cNvPr>
          <p:cNvSpPr>
            <a:spLocks noGrp="1"/>
          </p:cNvSpPr>
          <p:nvPr>
            <p:ph type="title"/>
          </p:nvPr>
        </p:nvSpPr>
        <p:spPr/>
        <p:txBody>
          <a:bodyPr/>
          <a:lstStyle/>
          <a:p>
            <a:r>
              <a:rPr lang="en-US" dirty="0"/>
              <a:t>Making maps: a primer</a:t>
            </a:r>
          </a:p>
        </p:txBody>
      </p:sp>
      <p:pic>
        <p:nvPicPr>
          <p:cNvPr id="4" name="Picture 3">
            <a:extLst>
              <a:ext uri="{FF2B5EF4-FFF2-40B4-BE49-F238E27FC236}">
                <a16:creationId xmlns:a16="http://schemas.microsoft.com/office/drawing/2014/main" id="{B306E4F0-9C9F-47B9-8FD6-A7DEEAC0FCFD}"/>
              </a:ext>
            </a:extLst>
          </p:cNvPr>
          <p:cNvPicPr>
            <a:picLocks noChangeAspect="1"/>
          </p:cNvPicPr>
          <p:nvPr/>
        </p:nvPicPr>
        <p:blipFill>
          <a:blip r:embed="rId2"/>
          <a:stretch>
            <a:fillRect/>
          </a:stretch>
        </p:blipFill>
        <p:spPr>
          <a:xfrm>
            <a:off x="2816132" y="2440752"/>
            <a:ext cx="6559735" cy="3918953"/>
          </a:xfrm>
          <a:prstGeom prst="rect">
            <a:avLst/>
          </a:prstGeom>
        </p:spPr>
      </p:pic>
    </p:spTree>
    <p:extLst>
      <p:ext uri="{BB962C8B-B14F-4D97-AF65-F5344CB8AC3E}">
        <p14:creationId xmlns:p14="http://schemas.microsoft.com/office/powerpoint/2010/main" val="2837044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5192-AFC1-4A16-81C6-FDFCA9046826}"/>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155166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Graphics are for telling a story</a:t>
            </a:r>
          </a:p>
        </p:txBody>
      </p:sp>
      <p:sp>
        <p:nvSpPr>
          <p:cNvPr id="4" name="Content Placeholder 3">
            <a:extLst>
              <a:ext uri="{FF2B5EF4-FFF2-40B4-BE49-F238E27FC236}">
                <a16:creationId xmlns:a16="http://schemas.microsoft.com/office/drawing/2014/main" id="{06F8F798-481D-45BC-BC5C-5F8092DB7B13}"/>
              </a:ext>
            </a:extLst>
          </p:cNvPr>
          <p:cNvSpPr>
            <a:spLocks noGrp="1"/>
          </p:cNvSpPr>
          <p:nvPr>
            <p:ph idx="1"/>
          </p:nvPr>
        </p:nvSpPr>
        <p:spPr/>
        <p:txBody>
          <a:bodyPr/>
          <a:lstStyle/>
          <a:p>
            <a:r>
              <a:rPr lang="en-US" dirty="0"/>
              <a:t>You are the expert</a:t>
            </a:r>
          </a:p>
          <a:p>
            <a:endParaRPr lang="en-US" dirty="0"/>
          </a:p>
          <a:p>
            <a:r>
              <a:rPr lang="en-US" dirty="0"/>
              <a:t>Presentations are for exchanging information</a:t>
            </a:r>
          </a:p>
          <a:p>
            <a:pPr marL="228600" lvl="1" indent="0">
              <a:buNone/>
            </a:pPr>
            <a:endParaRPr lang="en-US" dirty="0"/>
          </a:p>
          <a:p>
            <a:r>
              <a:rPr lang="en-US" dirty="0"/>
              <a:t>Graphics convey the idea</a:t>
            </a:r>
          </a:p>
          <a:p>
            <a:pPr marL="228600" lvl="1" indent="0">
              <a:buNone/>
            </a:pPr>
            <a:endParaRPr lang="en-US" dirty="0"/>
          </a:p>
        </p:txBody>
      </p:sp>
    </p:spTree>
    <p:extLst>
      <p:ext uri="{BB962C8B-B14F-4D97-AF65-F5344CB8AC3E}">
        <p14:creationId xmlns:p14="http://schemas.microsoft.com/office/powerpoint/2010/main" val="295610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p:txBody>
          <a:bodyPr/>
          <a:lstStyle/>
          <a:p>
            <a:r>
              <a:rPr lang="en-US" dirty="0"/>
              <a:t>The Right fit</a:t>
            </a:r>
          </a:p>
        </p:txBody>
      </p:sp>
      <p:sp>
        <p:nvSpPr>
          <p:cNvPr id="4" name="Content Placeholder 3">
            <a:extLst>
              <a:ext uri="{FF2B5EF4-FFF2-40B4-BE49-F238E27FC236}">
                <a16:creationId xmlns:a16="http://schemas.microsoft.com/office/drawing/2014/main" id="{06F8F798-481D-45BC-BC5C-5F8092DB7B13}"/>
              </a:ext>
            </a:extLst>
          </p:cNvPr>
          <p:cNvSpPr>
            <a:spLocks noGrp="1"/>
          </p:cNvSpPr>
          <p:nvPr>
            <p:ph idx="1"/>
          </p:nvPr>
        </p:nvSpPr>
        <p:spPr/>
        <p:txBody>
          <a:bodyPr/>
          <a:lstStyle/>
          <a:p>
            <a:r>
              <a:rPr lang="en-US" dirty="0"/>
              <a:t>Many different plot types:</a:t>
            </a:r>
          </a:p>
          <a:p>
            <a:pPr lvl="1"/>
            <a:r>
              <a:rPr lang="en-US" dirty="0"/>
              <a:t>Scatter, bar, line, box, heatmap</a:t>
            </a:r>
          </a:p>
          <a:p>
            <a:pPr marL="0" indent="0">
              <a:buNone/>
            </a:pPr>
            <a:endParaRPr lang="en-US" dirty="0"/>
          </a:p>
          <a:p>
            <a:pPr lvl="1"/>
            <a:endParaRPr lang="en-US" dirty="0"/>
          </a:p>
          <a:p>
            <a:pPr marL="228600" lvl="1" indent="0">
              <a:buNone/>
            </a:pPr>
            <a:endParaRPr lang="en-US" dirty="0"/>
          </a:p>
          <a:p>
            <a:pPr lvl="1"/>
            <a:endParaRPr lang="en-US" dirty="0"/>
          </a:p>
          <a:p>
            <a:endParaRPr lang="en-US" dirty="0"/>
          </a:p>
          <a:p>
            <a:pPr marL="228600" lvl="1" indent="0">
              <a:buNone/>
            </a:pPr>
            <a:endParaRPr lang="en-US" dirty="0"/>
          </a:p>
        </p:txBody>
      </p:sp>
    </p:spTree>
    <p:extLst>
      <p:ext uri="{BB962C8B-B14F-4D97-AF65-F5344CB8AC3E}">
        <p14:creationId xmlns:p14="http://schemas.microsoft.com/office/powerpoint/2010/main" val="366046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A21C72-692C-49FD-9EB4-DDDDDEBD4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generated with high confidence">
            <a:extLst>
              <a:ext uri="{FF2B5EF4-FFF2-40B4-BE49-F238E27FC236}">
                <a16:creationId xmlns:a16="http://schemas.microsoft.com/office/drawing/2014/main" id="{B92E6F23-2419-46AD-8416-5B2FD291F8DA}"/>
              </a:ext>
            </a:extLst>
          </p:cNvPr>
          <p:cNvPicPr>
            <a:picLocks noGrp="1" noChangeAspect="1"/>
          </p:cNvPicPr>
          <p:nvPr>
            <p:ph idx="1"/>
          </p:nvPr>
        </p:nvPicPr>
        <p:blipFill>
          <a:blip r:embed="rId2"/>
          <a:stretch>
            <a:fillRect/>
          </a:stretch>
        </p:blipFill>
        <p:spPr>
          <a:xfrm>
            <a:off x="3300729" y="1271016"/>
            <a:ext cx="6046386" cy="4315968"/>
          </a:xfrm>
          <a:prstGeom prst="rect">
            <a:avLst/>
          </a:prstGeom>
        </p:spPr>
      </p:pic>
      <p:sp>
        <p:nvSpPr>
          <p:cNvPr id="11" name="Oval 10">
            <a:extLst>
              <a:ext uri="{FF2B5EF4-FFF2-40B4-BE49-F238E27FC236}">
                <a16:creationId xmlns:a16="http://schemas.microsoft.com/office/drawing/2014/main" id="{FBAF941A-6830-47A3-B63C-7C7B66AEA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5554-C3B9-4C91-A36C-63EFF521BAB5}"/>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a:solidFill>
                  <a:srgbClr val="FFFFFF"/>
                </a:solidFill>
              </a:rPr>
              <a:t>The Scatter</a:t>
            </a:r>
          </a:p>
        </p:txBody>
      </p:sp>
    </p:spTree>
    <p:extLst>
      <p:ext uri="{BB962C8B-B14F-4D97-AF65-F5344CB8AC3E}">
        <p14:creationId xmlns:p14="http://schemas.microsoft.com/office/powerpoint/2010/main" val="27462141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5722</TotalTime>
  <Words>1589</Words>
  <Application>Microsoft Office PowerPoint</Application>
  <PresentationFormat>Widescreen</PresentationFormat>
  <Paragraphs>321</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Gill Sans MT</vt:lpstr>
      <vt:lpstr>Parcel</vt:lpstr>
      <vt:lpstr>Data Visualization in R</vt:lpstr>
      <vt:lpstr>Ellis Hughes</vt:lpstr>
      <vt:lpstr>Gagandeep Singh</vt:lpstr>
      <vt:lpstr>What’s the big Deal?</vt:lpstr>
      <vt:lpstr>My Fantastic Analysis</vt:lpstr>
      <vt:lpstr>My Fantastic Analysis</vt:lpstr>
      <vt:lpstr>Graphics are for telling a story</vt:lpstr>
      <vt:lpstr>The Right fit</vt:lpstr>
      <vt:lpstr>The Scatter</vt:lpstr>
      <vt:lpstr>The Bar</vt:lpstr>
      <vt:lpstr>The Line</vt:lpstr>
      <vt:lpstr>The Box</vt:lpstr>
      <vt:lpstr>The Heatmap</vt:lpstr>
      <vt:lpstr>The Right fit</vt:lpstr>
      <vt:lpstr>Formatting your Data</vt:lpstr>
      <vt:lpstr>Formatting your Data</vt:lpstr>
      <vt:lpstr>Formatting your Data</vt:lpstr>
      <vt:lpstr>Formatting your Data</vt:lpstr>
      <vt:lpstr>Building visualizations in R</vt:lpstr>
      <vt:lpstr>Ggplot2: aesthetic mapping</vt:lpstr>
      <vt:lpstr>Ggplot2: Geometric objects</vt:lpstr>
      <vt:lpstr>Sample dataset: nycflights13</vt:lpstr>
      <vt:lpstr>scatterplot</vt:lpstr>
      <vt:lpstr>scatterplot</vt:lpstr>
      <vt:lpstr>scatterplot</vt:lpstr>
      <vt:lpstr>scatterplot</vt:lpstr>
      <vt:lpstr>scatterplot</vt:lpstr>
      <vt:lpstr>scatterplot</vt:lpstr>
      <vt:lpstr>scatterplot</vt:lpstr>
      <vt:lpstr>scatterplot</vt:lpstr>
      <vt:lpstr>scatterplot</vt:lpstr>
      <vt:lpstr>Line chart</vt:lpstr>
      <vt:lpstr>Line chart</vt:lpstr>
      <vt:lpstr>Line chart</vt:lpstr>
      <vt:lpstr>Line chart</vt:lpstr>
      <vt:lpstr>Box plot</vt:lpstr>
      <vt:lpstr>Box plot</vt:lpstr>
      <vt:lpstr>Box plot</vt:lpstr>
      <vt:lpstr>Box plot</vt:lpstr>
      <vt:lpstr>Bar chart</vt:lpstr>
      <vt:lpstr>Bar chart</vt:lpstr>
      <vt:lpstr>Bar chart</vt:lpstr>
      <vt:lpstr>Bar chart</vt:lpstr>
      <vt:lpstr>Bar chart</vt:lpstr>
      <vt:lpstr>Bar chart</vt:lpstr>
      <vt:lpstr>Bar chart</vt:lpstr>
      <vt:lpstr>Bar chart</vt:lpstr>
      <vt:lpstr>Bar chart</vt:lpstr>
      <vt:lpstr>Heat map</vt:lpstr>
      <vt:lpstr>Heat map</vt:lpstr>
      <vt:lpstr>Heat map</vt:lpstr>
      <vt:lpstr>Heat map</vt:lpstr>
      <vt:lpstr>What are my other options?</vt:lpstr>
      <vt:lpstr>What are my other options?</vt:lpstr>
      <vt:lpstr>What are my other options?</vt:lpstr>
      <vt:lpstr>What are my other options?</vt:lpstr>
      <vt:lpstr>What are my other options?</vt:lpstr>
      <vt:lpstr>What are my other options?</vt:lpstr>
      <vt:lpstr>Making maps: a primer</vt:lpstr>
      <vt:lpstr>Making maps: a primer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Decisions</dc:title>
  <dc:creator>Lindsey Smith</dc:creator>
  <cp:lastModifiedBy>Gagandeep Singh</cp:lastModifiedBy>
  <cp:revision>19</cp:revision>
  <dcterms:created xsi:type="dcterms:W3CDTF">2018-08-20T21:34:43Z</dcterms:created>
  <dcterms:modified xsi:type="dcterms:W3CDTF">2018-08-25T17:27:50Z</dcterms:modified>
</cp:coreProperties>
</file>