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6453"/>
  </p:normalViewPr>
  <p:slideViewPr>
    <p:cSldViewPr snapToGrid="0" snapToObjects="1">
      <p:cViewPr varScale="1">
        <p:scale>
          <a:sx n="114" d="100"/>
          <a:sy n="114" d="100"/>
        </p:scale>
        <p:origin x="8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52989-9C7D-45A1-BE67-952F22A340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27B5A2-8CDD-44BB-9CA1-612E79E171A2}">
      <dgm:prSet/>
      <dgm:spPr/>
      <dgm:t>
        <a:bodyPr/>
        <a:lstStyle/>
        <a:p>
          <a:r>
            <a:rPr lang="en-US"/>
            <a:t>Robotics</a:t>
          </a:r>
        </a:p>
      </dgm:t>
    </dgm:pt>
    <dgm:pt modelId="{4647D568-CB6B-4AA3-92C7-9C145633F9D5}" type="parTrans" cxnId="{7830D819-A31E-47F9-968B-D25AE7899AF6}">
      <dgm:prSet/>
      <dgm:spPr/>
      <dgm:t>
        <a:bodyPr/>
        <a:lstStyle/>
        <a:p>
          <a:endParaRPr lang="en-US"/>
        </a:p>
      </dgm:t>
    </dgm:pt>
    <dgm:pt modelId="{D9362C4F-2B1B-4DED-9ACE-37A917864FBA}" type="sibTrans" cxnId="{7830D819-A31E-47F9-968B-D25AE7899AF6}">
      <dgm:prSet/>
      <dgm:spPr/>
      <dgm:t>
        <a:bodyPr/>
        <a:lstStyle/>
        <a:p>
          <a:endParaRPr lang="en-US"/>
        </a:p>
      </dgm:t>
    </dgm:pt>
    <dgm:pt modelId="{56BB5AE0-18FE-4935-8276-B351A07E4F18}">
      <dgm:prSet/>
      <dgm:spPr/>
      <dgm:t>
        <a:bodyPr/>
        <a:lstStyle/>
        <a:p>
          <a:r>
            <a:rPr lang="en-US"/>
            <a:t>Game AI</a:t>
          </a:r>
        </a:p>
      </dgm:t>
    </dgm:pt>
    <dgm:pt modelId="{AB5A7A35-9743-4681-B69D-E96CB6AC81A2}" type="parTrans" cxnId="{4111F9F7-C443-4183-B92E-B7756D51FEBC}">
      <dgm:prSet/>
      <dgm:spPr/>
      <dgm:t>
        <a:bodyPr/>
        <a:lstStyle/>
        <a:p>
          <a:endParaRPr lang="en-US"/>
        </a:p>
      </dgm:t>
    </dgm:pt>
    <dgm:pt modelId="{F80541EA-9975-4A2F-825A-0EA104021157}" type="sibTrans" cxnId="{4111F9F7-C443-4183-B92E-B7756D51FEBC}">
      <dgm:prSet/>
      <dgm:spPr/>
      <dgm:t>
        <a:bodyPr/>
        <a:lstStyle/>
        <a:p>
          <a:endParaRPr lang="en-US"/>
        </a:p>
      </dgm:t>
    </dgm:pt>
    <dgm:pt modelId="{E6E966FF-890D-42D4-8A29-EA00B191B4C8}">
      <dgm:prSet/>
      <dgm:spPr/>
      <dgm:t>
        <a:bodyPr/>
        <a:lstStyle/>
        <a:p>
          <a:r>
            <a:rPr lang="en-US"/>
            <a:t>Autonomous Vehicles</a:t>
          </a:r>
        </a:p>
      </dgm:t>
    </dgm:pt>
    <dgm:pt modelId="{94A13294-B476-4582-853C-5724D565B1E4}" type="parTrans" cxnId="{2F13BEC9-7C23-4726-8776-6EF88F51CC64}">
      <dgm:prSet/>
      <dgm:spPr/>
      <dgm:t>
        <a:bodyPr/>
        <a:lstStyle/>
        <a:p>
          <a:endParaRPr lang="en-US"/>
        </a:p>
      </dgm:t>
    </dgm:pt>
    <dgm:pt modelId="{694BBCCC-03A9-4790-B2D2-625AB69FADA3}" type="sibTrans" cxnId="{2F13BEC9-7C23-4726-8776-6EF88F51CC64}">
      <dgm:prSet/>
      <dgm:spPr/>
      <dgm:t>
        <a:bodyPr/>
        <a:lstStyle/>
        <a:p>
          <a:endParaRPr lang="en-US"/>
        </a:p>
      </dgm:t>
    </dgm:pt>
    <dgm:pt modelId="{F55A4425-F06C-4681-BB42-36889509C38C}">
      <dgm:prSet/>
      <dgm:spPr/>
      <dgm:t>
        <a:bodyPr/>
        <a:lstStyle/>
        <a:p>
          <a:r>
            <a:rPr lang="en-US" dirty="0"/>
            <a:t>Personalized Recommendations</a:t>
          </a:r>
        </a:p>
      </dgm:t>
    </dgm:pt>
    <dgm:pt modelId="{8A645717-F257-4FB6-BB67-5240D229795F}" type="parTrans" cxnId="{F350E4CB-C04B-42F8-A676-48AB7F5967EA}">
      <dgm:prSet/>
      <dgm:spPr/>
      <dgm:t>
        <a:bodyPr/>
        <a:lstStyle/>
        <a:p>
          <a:endParaRPr lang="en-US"/>
        </a:p>
      </dgm:t>
    </dgm:pt>
    <dgm:pt modelId="{E6F748E4-8B60-447A-9337-0778AE60FE6E}" type="sibTrans" cxnId="{F350E4CB-C04B-42F8-A676-48AB7F5967EA}">
      <dgm:prSet/>
      <dgm:spPr/>
      <dgm:t>
        <a:bodyPr/>
        <a:lstStyle/>
        <a:p>
          <a:endParaRPr lang="en-US"/>
        </a:p>
      </dgm:t>
    </dgm:pt>
    <dgm:pt modelId="{48489D4E-4796-4097-8A40-2F430826B2CC}">
      <dgm:prSet/>
      <dgm:spPr/>
      <dgm:t>
        <a:bodyPr/>
        <a:lstStyle/>
        <a:p>
          <a:r>
            <a:rPr lang="en-US"/>
            <a:t>Finance and Trading</a:t>
          </a:r>
        </a:p>
      </dgm:t>
    </dgm:pt>
    <dgm:pt modelId="{1D5ACB97-4488-4875-B8B7-FAB80F1BEBA7}" type="parTrans" cxnId="{0DDD436C-CC08-4C66-A4E3-E6CFDB926E9F}">
      <dgm:prSet/>
      <dgm:spPr/>
      <dgm:t>
        <a:bodyPr/>
        <a:lstStyle/>
        <a:p>
          <a:endParaRPr lang="en-US"/>
        </a:p>
      </dgm:t>
    </dgm:pt>
    <dgm:pt modelId="{41B21B1B-F96D-4CF6-924C-B72BE0DF0AA9}" type="sibTrans" cxnId="{0DDD436C-CC08-4C66-A4E3-E6CFDB926E9F}">
      <dgm:prSet/>
      <dgm:spPr/>
      <dgm:t>
        <a:bodyPr/>
        <a:lstStyle/>
        <a:p>
          <a:endParaRPr lang="en-US"/>
        </a:p>
      </dgm:t>
    </dgm:pt>
    <dgm:pt modelId="{4503DC5C-A8F7-D44D-BA4C-F0CB44CDC07D}" type="pres">
      <dgm:prSet presAssocID="{90F52989-9C7D-45A1-BE67-952F22A3408A}" presName="diagram" presStyleCnt="0">
        <dgm:presLayoutVars>
          <dgm:dir/>
          <dgm:resizeHandles val="exact"/>
        </dgm:presLayoutVars>
      </dgm:prSet>
      <dgm:spPr/>
    </dgm:pt>
    <dgm:pt modelId="{DA222668-472F-334F-8AEB-06E3C51A0FD0}" type="pres">
      <dgm:prSet presAssocID="{DF27B5A2-8CDD-44BB-9CA1-612E79E171A2}" presName="node" presStyleLbl="node1" presStyleIdx="0" presStyleCnt="5">
        <dgm:presLayoutVars>
          <dgm:bulletEnabled val="1"/>
        </dgm:presLayoutVars>
      </dgm:prSet>
      <dgm:spPr/>
    </dgm:pt>
    <dgm:pt modelId="{74689375-1214-DE4F-9812-E325307726E0}" type="pres">
      <dgm:prSet presAssocID="{D9362C4F-2B1B-4DED-9ACE-37A917864FBA}" presName="sibTrans" presStyleCnt="0"/>
      <dgm:spPr/>
    </dgm:pt>
    <dgm:pt modelId="{9EB423E6-4B03-8643-9C8A-343420111E3A}" type="pres">
      <dgm:prSet presAssocID="{56BB5AE0-18FE-4935-8276-B351A07E4F18}" presName="node" presStyleLbl="node1" presStyleIdx="1" presStyleCnt="5">
        <dgm:presLayoutVars>
          <dgm:bulletEnabled val="1"/>
        </dgm:presLayoutVars>
      </dgm:prSet>
      <dgm:spPr/>
    </dgm:pt>
    <dgm:pt modelId="{D1316B30-F3A6-DF44-A558-B3656832704F}" type="pres">
      <dgm:prSet presAssocID="{F80541EA-9975-4A2F-825A-0EA104021157}" presName="sibTrans" presStyleCnt="0"/>
      <dgm:spPr/>
    </dgm:pt>
    <dgm:pt modelId="{3C9DAE8A-514C-8B4E-BEAF-CAFFECEF84BD}" type="pres">
      <dgm:prSet presAssocID="{E6E966FF-890D-42D4-8A29-EA00B191B4C8}" presName="node" presStyleLbl="node1" presStyleIdx="2" presStyleCnt="5">
        <dgm:presLayoutVars>
          <dgm:bulletEnabled val="1"/>
        </dgm:presLayoutVars>
      </dgm:prSet>
      <dgm:spPr/>
    </dgm:pt>
    <dgm:pt modelId="{F1B1EDBB-15D4-844B-92B5-4633734A7882}" type="pres">
      <dgm:prSet presAssocID="{694BBCCC-03A9-4790-B2D2-625AB69FADA3}" presName="sibTrans" presStyleCnt="0"/>
      <dgm:spPr/>
    </dgm:pt>
    <dgm:pt modelId="{EB8E87DF-CF31-A349-B166-E24129165E60}" type="pres">
      <dgm:prSet presAssocID="{F55A4425-F06C-4681-BB42-36889509C38C}" presName="node" presStyleLbl="node1" presStyleIdx="3" presStyleCnt="5">
        <dgm:presLayoutVars>
          <dgm:bulletEnabled val="1"/>
        </dgm:presLayoutVars>
      </dgm:prSet>
      <dgm:spPr/>
    </dgm:pt>
    <dgm:pt modelId="{01B6C7BD-17DB-F247-86A7-7D3EB0D454EA}" type="pres">
      <dgm:prSet presAssocID="{E6F748E4-8B60-447A-9337-0778AE60FE6E}" presName="sibTrans" presStyleCnt="0"/>
      <dgm:spPr/>
    </dgm:pt>
    <dgm:pt modelId="{37AF0071-887A-3245-9C5E-9C960278EFEE}" type="pres">
      <dgm:prSet presAssocID="{48489D4E-4796-4097-8A40-2F430826B2CC}" presName="node" presStyleLbl="node1" presStyleIdx="4" presStyleCnt="5">
        <dgm:presLayoutVars>
          <dgm:bulletEnabled val="1"/>
        </dgm:presLayoutVars>
      </dgm:prSet>
      <dgm:spPr/>
    </dgm:pt>
  </dgm:ptLst>
  <dgm:cxnLst>
    <dgm:cxn modelId="{6BAC5F13-17E7-A048-8011-D285EB47B8B8}" type="presOf" srcId="{F55A4425-F06C-4681-BB42-36889509C38C}" destId="{EB8E87DF-CF31-A349-B166-E24129165E60}" srcOrd="0" destOrd="0" presId="urn:microsoft.com/office/officeart/2005/8/layout/default"/>
    <dgm:cxn modelId="{09455919-F22B-524E-8BD2-6CF4AFAFE22C}" type="presOf" srcId="{E6E966FF-890D-42D4-8A29-EA00B191B4C8}" destId="{3C9DAE8A-514C-8B4E-BEAF-CAFFECEF84BD}" srcOrd="0" destOrd="0" presId="urn:microsoft.com/office/officeart/2005/8/layout/default"/>
    <dgm:cxn modelId="{7830D819-A31E-47F9-968B-D25AE7899AF6}" srcId="{90F52989-9C7D-45A1-BE67-952F22A3408A}" destId="{DF27B5A2-8CDD-44BB-9CA1-612E79E171A2}" srcOrd="0" destOrd="0" parTransId="{4647D568-CB6B-4AA3-92C7-9C145633F9D5}" sibTransId="{D9362C4F-2B1B-4DED-9ACE-37A917864FBA}"/>
    <dgm:cxn modelId="{B15AB937-AED4-8C4E-8175-44DE8CA0A803}" type="presOf" srcId="{DF27B5A2-8CDD-44BB-9CA1-612E79E171A2}" destId="{DA222668-472F-334F-8AEB-06E3C51A0FD0}" srcOrd="0" destOrd="0" presId="urn:microsoft.com/office/officeart/2005/8/layout/default"/>
    <dgm:cxn modelId="{E6F0ED37-5F25-CC49-94C8-E23EC2ACDEF9}" type="presOf" srcId="{90F52989-9C7D-45A1-BE67-952F22A3408A}" destId="{4503DC5C-A8F7-D44D-BA4C-F0CB44CDC07D}" srcOrd="0" destOrd="0" presId="urn:microsoft.com/office/officeart/2005/8/layout/default"/>
    <dgm:cxn modelId="{894BCE4F-659B-F741-AD2F-6CFFCCF1160C}" type="presOf" srcId="{56BB5AE0-18FE-4935-8276-B351A07E4F18}" destId="{9EB423E6-4B03-8643-9C8A-343420111E3A}" srcOrd="0" destOrd="0" presId="urn:microsoft.com/office/officeart/2005/8/layout/default"/>
    <dgm:cxn modelId="{0DDD436C-CC08-4C66-A4E3-E6CFDB926E9F}" srcId="{90F52989-9C7D-45A1-BE67-952F22A3408A}" destId="{48489D4E-4796-4097-8A40-2F430826B2CC}" srcOrd="4" destOrd="0" parTransId="{1D5ACB97-4488-4875-B8B7-FAB80F1BEBA7}" sibTransId="{41B21B1B-F96D-4CF6-924C-B72BE0DF0AA9}"/>
    <dgm:cxn modelId="{6C6D00B3-6D24-1841-AC89-8D743CDBE93C}" type="presOf" srcId="{48489D4E-4796-4097-8A40-2F430826B2CC}" destId="{37AF0071-887A-3245-9C5E-9C960278EFEE}" srcOrd="0" destOrd="0" presId="urn:microsoft.com/office/officeart/2005/8/layout/default"/>
    <dgm:cxn modelId="{2F13BEC9-7C23-4726-8776-6EF88F51CC64}" srcId="{90F52989-9C7D-45A1-BE67-952F22A3408A}" destId="{E6E966FF-890D-42D4-8A29-EA00B191B4C8}" srcOrd="2" destOrd="0" parTransId="{94A13294-B476-4582-853C-5724D565B1E4}" sibTransId="{694BBCCC-03A9-4790-B2D2-625AB69FADA3}"/>
    <dgm:cxn modelId="{F350E4CB-C04B-42F8-A676-48AB7F5967EA}" srcId="{90F52989-9C7D-45A1-BE67-952F22A3408A}" destId="{F55A4425-F06C-4681-BB42-36889509C38C}" srcOrd="3" destOrd="0" parTransId="{8A645717-F257-4FB6-BB67-5240D229795F}" sibTransId="{E6F748E4-8B60-447A-9337-0778AE60FE6E}"/>
    <dgm:cxn modelId="{4111F9F7-C443-4183-B92E-B7756D51FEBC}" srcId="{90F52989-9C7D-45A1-BE67-952F22A3408A}" destId="{56BB5AE0-18FE-4935-8276-B351A07E4F18}" srcOrd="1" destOrd="0" parTransId="{AB5A7A35-9743-4681-B69D-E96CB6AC81A2}" sibTransId="{F80541EA-9975-4A2F-825A-0EA104021157}"/>
    <dgm:cxn modelId="{1DA02A63-15CD-D540-9954-1B611899F4CF}" type="presParOf" srcId="{4503DC5C-A8F7-D44D-BA4C-F0CB44CDC07D}" destId="{DA222668-472F-334F-8AEB-06E3C51A0FD0}" srcOrd="0" destOrd="0" presId="urn:microsoft.com/office/officeart/2005/8/layout/default"/>
    <dgm:cxn modelId="{6EDB011E-3B0E-234B-9F91-E766685D75D1}" type="presParOf" srcId="{4503DC5C-A8F7-D44D-BA4C-F0CB44CDC07D}" destId="{74689375-1214-DE4F-9812-E325307726E0}" srcOrd="1" destOrd="0" presId="urn:microsoft.com/office/officeart/2005/8/layout/default"/>
    <dgm:cxn modelId="{17EA250B-D446-244F-AA50-26D4A8466AB9}" type="presParOf" srcId="{4503DC5C-A8F7-D44D-BA4C-F0CB44CDC07D}" destId="{9EB423E6-4B03-8643-9C8A-343420111E3A}" srcOrd="2" destOrd="0" presId="urn:microsoft.com/office/officeart/2005/8/layout/default"/>
    <dgm:cxn modelId="{F154F518-E12C-AB44-BEAB-5A3F41271881}" type="presParOf" srcId="{4503DC5C-A8F7-D44D-BA4C-F0CB44CDC07D}" destId="{D1316B30-F3A6-DF44-A558-B3656832704F}" srcOrd="3" destOrd="0" presId="urn:microsoft.com/office/officeart/2005/8/layout/default"/>
    <dgm:cxn modelId="{A9226DF5-551A-3241-A415-CC94D10617BC}" type="presParOf" srcId="{4503DC5C-A8F7-D44D-BA4C-F0CB44CDC07D}" destId="{3C9DAE8A-514C-8B4E-BEAF-CAFFECEF84BD}" srcOrd="4" destOrd="0" presId="urn:microsoft.com/office/officeart/2005/8/layout/default"/>
    <dgm:cxn modelId="{D5BD58AA-A131-FB42-9CBF-C3AD86EBABF4}" type="presParOf" srcId="{4503DC5C-A8F7-D44D-BA4C-F0CB44CDC07D}" destId="{F1B1EDBB-15D4-844B-92B5-4633734A7882}" srcOrd="5" destOrd="0" presId="urn:microsoft.com/office/officeart/2005/8/layout/default"/>
    <dgm:cxn modelId="{0278D37D-EE91-7948-8698-1CEA32B3C0A1}" type="presParOf" srcId="{4503DC5C-A8F7-D44D-BA4C-F0CB44CDC07D}" destId="{EB8E87DF-CF31-A349-B166-E24129165E60}" srcOrd="6" destOrd="0" presId="urn:microsoft.com/office/officeart/2005/8/layout/default"/>
    <dgm:cxn modelId="{10677B05-E95F-7141-A6A0-A27359E81D17}" type="presParOf" srcId="{4503DC5C-A8F7-D44D-BA4C-F0CB44CDC07D}" destId="{01B6C7BD-17DB-F247-86A7-7D3EB0D454EA}" srcOrd="7" destOrd="0" presId="urn:microsoft.com/office/officeart/2005/8/layout/default"/>
    <dgm:cxn modelId="{73EAFEB6-0D7A-E445-8F9A-81CD903D8880}" type="presParOf" srcId="{4503DC5C-A8F7-D44D-BA4C-F0CB44CDC07D}" destId="{37AF0071-887A-3245-9C5E-9C960278EFE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22668-472F-334F-8AEB-06E3C51A0FD0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Robotics</a:t>
          </a:r>
        </a:p>
      </dsp:txBody>
      <dsp:txXfrm>
        <a:off x="0" y="179916"/>
        <a:ext cx="2561209" cy="1536725"/>
      </dsp:txXfrm>
    </dsp:sp>
    <dsp:sp modelId="{9EB423E6-4B03-8643-9C8A-343420111E3A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Game AI</a:t>
          </a:r>
        </a:p>
      </dsp:txBody>
      <dsp:txXfrm>
        <a:off x="2817330" y="179916"/>
        <a:ext cx="2561209" cy="1536725"/>
      </dsp:txXfrm>
    </dsp:sp>
    <dsp:sp modelId="{3C9DAE8A-514C-8B4E-BEAF-CAFFECEF84BD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Autonomous Vehicles</a:t>
          </a:r>
        </a:p>
      </dsp:txBody>
      <dsp:txXfrm>
        <a:off x="5634661" y="179916"/>
        <a:ext cx="2561209" cy="1536725"/>
      </dsp:txXfrm>
    </dsp:sp>
    <dsp:sp modelId="{EB8E87DF-CF31-A349-B166-E24129165E60}">
      <dsp:nvSpPr>
        <dsp:cNvPr id="0" name=""/>
        <dsp:cNvSpPr/>
      </dsp:nvSpPr>
      <dsp:spPr>
        <a:xfrm>
          <a:off x="1408665" y="1972762"/>
          <a:ext cx="2561209" cy="1536725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Personalized Recommendations</a:t>
          </a:r>
        </a:p>
      </dsp:txBody>
      <dsp:txXfrm>
        <a:off x="1408665" y="1972762"/>
        <a:ext cx="2561209" cy="1536725"/>
      </dsp:txXfrm>
    </dsp:sp>
    <dsp:sp modelId="{37AF0071-887A-3245-9C5E-9C960278EFEE}">
      <dsp:nvSpPr>
        <dsp:cNvPr id="0" name=""/>
        <dsp:cNvSpPr/>
      </dsp:nvSpPr>
      <dsp:spPr>
        <a:xfrm>
          <a:off x="4225995" y="1972762"/>
          <a:ext cx="2561209" cy="153672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Finance and Trading</a:t>
          </a:r>
        </a:p>
      </dsp:txBody>
      <dsp:txXfrm>
        <a:off x="4225995" y="1972762"/>
        <a:ext cx="2561209" cy="153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0D57-1A01-824D-9BB7-A94149E6A7E1}" type="datetimeFigureOut">
              <a:rPr lang="en-TH" smtClean="0"/>
              <a:t>9/7/2025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A3497-B2C9-0946-85E8-6043F8D2686F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59427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 dirty="0"/>
              <a:t>เป็นการเรียนรู้ที่ </a:t>
            </a:r>
            <a:r>
              <a:rPr lang="en-US" dirty="0"/>
              <a:t>Agent </a:t>
            </a:r>
            <a:r>
              <a:rPr lang="th-TH" dirty="0"/>
              <a:t>จะทำการตัดสินใจในสภาพแวดล้อมด้วยการลองผิดลองถูก โดยได้รับรางวัล (</a:t>
            </a:r>
            <a:r>
              <a:rPr lang="en-US" dirty="0"/>
              <a:t>Reward) </a:t>
            </a:r>
            <a:r>
              <a:rPr lang="th-TH" dirty="0"/>
              <a:t>หรือบทลงโทษ (</a:t>
            </a:r>
            <a:r>
              <a:rPr lang="en-US" dirty="0"/>
              <a:t>Penalty) </a:t>
            </a:r>
            <a:r>
              <a:rPr lang="th-TH" dirty="0"/>
              <a:t>เพื่อปรับปรุงการตัดสินใจในอนาคต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2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7017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3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630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6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98052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🔧 1.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Robotics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หุ่นยนต์เรียนรู้การเคลื่อนไหว เช่น การเดิน การหยิบจับสิ่งของ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เพื่อปรับพฤติกรรมให้เหมาะสมกับสภาพแวดล้อมที่เปลี่ยนแปลง</a:t>
            </a:r>
          </a:p>
          <a:p>
            <a:r>
              <a:rPr lang="en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🎮 2.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Game AI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ตัวอย่างเช่น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AlphaGo, Dota 2 bots,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และ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Minecraft agents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ช่วยให้ตัวละครในเกมเรียนรู้กลยุทธ์ที่ดีที่สุดจากการเล่นซ้ำหลายครั้ง</a:t>
            </a:r>
          </a:p>
          <a:p>
            <a:r>
              <a:rPr lang="en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🚗 3.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Autonomous Vehicles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ในการตัดสินใจ เช่น การเปลี่ยนเลน การหลีกเลี่ยงสิ่งกีดขวาง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เรียนรู้จากการจำลองสถานการณ์การขับขี่</a:t>
            </a:r>
          </a:p>
          <a:p>
            <a:r>
              <a:rPr lang="en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📈 4.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Finance &amp; Trading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ถูกใช้ในการสร้างระบบซื้อขายหุ้นอัตโนมัติ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เรียนรู้จากข้อมูลตลาดเพื่อเพิ่มผลตอบแทนและลดความเสี่ยง</a:t>
            </a:r>
          </a:p>
          <a:p>
            <a:r>
              <a:rPr lang="en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🛍️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TH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Recommendation Systems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ใช้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เพื่อปรับปรุงการแนะนำสินค้า/เนื้อหาให้เหมาะกับผู้ใช้แต่ละคน</a:t>
            </a:r>
          </a:p>
          <a:p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เช่น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Netflix, YouTube, </a:t>
            </a:r>
            <a:r>
              <a:rPr lang="th-T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หรือ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e-commerce platforms</a:t>
            </a:r>
          </a:p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A3497-B2C9-0946-85E8-6043F8D2686F}" type="slidenum">
              <a:rPr lang="en-TH" smtClean="0"/>
              <a:t>7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7195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rinnell.edu/35027051/nconstructp/ydla/lthankg/Reinforcement+Learning:+An+Introduction.pdf" TargetMode="External"/><Relationship Id="rId2" Type="http://schemas.openxmlformats.org/officeDocument/2006/relationships/hyperlink" Target="https://catalog.registrar.ucla.edu/course/2025/comsci260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nutorbitx/%E0%B8%A1%E0%B8%B2%E0%B8%97%E0%B8%B3%E0%B8%84%E0%B8%A7%E0%B8%B2%E0%B8%A1%E0%B8%A3%E0%B8%B9%E0%B9%89%E0%B8%88%E0%B8%B1%E0%B8%81%E0%B8%81%E0%B8%B1%E0%B8%9A-reinforcement-learning-%E0%B9%81%E0%B8%9A%E0%B8%9A%E0%B9%80%E0%B8%9A%E0%B8%B2%E0%B9%86%E0%B8%81%E0%B8%B1%E0%B8%99%E0%B9%80%E0%B8%96%E0%B8%AD%E0%B8%B0-d36e71237b8" TargetMode="External"/><Relationship Id="rId4" Type="http://schemas.openxmlformats.org/officeDocument/2006/relationships/hyperlink" Target="https://www.researchgate.net/profile/Muhammad-Hamza-Nawaz/publication/393384707_DEEP_REINFORCEMENT_LEARNING_VS_RETRIEVAL-AUGMENTED_LLMS_FOR_SPECTRUM_AND_POWER_ALLOCATION_IN_RIS-ENHANCED_TN-NTN_NETWOR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Introduction to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 simple and visual explanation</a:t>
            </a:r>
            <a:endParaRPr lang="en-T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What is Reinforcement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863" y="2418409"/>
            <a:ext cx="7984274" cy="345435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Reinforcement Learning </a:t>
            </a:r>
            <a:r>
              <a:rPr lang="en-US" sz="2400" dirty="0"/>
              <a:t>(RL) is a type of machine learning where an </a:t>
            </a:r>
            <a:r>
              <a:rPr lang="en-US" sz="2400" b="1" dirty="0"/>
              <a:t>agent</a:t>
            </a:r>
            <a:r>
              <a:rPr lang="en-US" sz="2400" dirty="0"/>
              <a:t> learns to make decisions by performing </a:t>
            </a:r>
            <a:r>
              <a:rPr lang="en-US" sz="2400" b="1" dirty="0"/>
              <a:t>actions</a:t>
            </a:r>
            <a:r>
              <a:rPr lang="en-US" sz="2400" dirty="0"/>
              <a:t> and receiving feedback in the form of </a:t>
            </a:r>
            <a:r>
              <a:rPr lang="en-US" sz="2400" b="1" dirty="0"/>
              <a:t>rewards</a:t>
            </a:r>
            <a:r>
              <a:rPr lang="en-US" sz="2400" dirty="0"/>
              <a:t> or </a:t>
            </a:r>
            <a:r>
              <a:rPr lang="en-US" sz="2400" b="1" dirty="0"/>
              <a:t>penalties</a:t>
            </a:r>
            <a:r>
              <a:rPr lang="en-US" sz="24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Concepts in RL</a:t>
            </a:r>
          </a:p>
        </p:txBody>
      </p:sp>
      <p:pic>
        <p:nvPicPr>
          <p:cNvPr id="1028" name="Picture 4" descr="The Future of Reinforcement Learning: Trends and Directions | Artificial  Intelligence">
            <a:extLst>
              <a:ext uri="{FF2B5EF4-FFF2-40B4-BE49-F238E27FC236}">
                <a16:creationId xmlns:a16="http://schemas.microsoft.com/office/drawing/2014/main" id="{3E4E1501-4740-2968-30A5-0CB0E71D4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11"/>
          <a:stretch>
            <a:fillRect/>
          </a:stretch>
        </p:blipFill>
        <p:spPr bwMode="auto">
          <a:xfrm>
            <a:off x="324165" y="1352704"/>
            <a:ext cx="8495662" cy="334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49E76-09BB-D567-FDBE-041046F4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Key Concepts in RL</a:t>
            </a:r>
            <a:endParaRPr lang="en-TH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B741-ED3A-73A5-A890-5DC777E21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345435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Agent</a:t>
            </a:r>
            <a:r>
              <a:rPr lang="en-US" sz="2400" dirty="0"/>
              <a:t>: The learner or decision maker</a:t>
            </a:r>
          </a:p>
          <a:p>
            <a:r>
              <a:rPr lang="en-US" sz="2400" b="1" dirty="0"/>
              <a:t>Environment</a:t>
            </a:r>
            <a:r>
              <a:rPr lang="en-US" sz="2400" dirty="0"/>
              <a:t>: The external system the agent interacts with</a:t>
            </a:r>
          </a:p>
          <a:p>
            <a:r>
              <a:rPr lang="en-US" sz="2400" b="1" dirty="0"/>
              <a:t>Action</a:t>
            </a:r>
            <a:r>
              <a:rPr lang="en-US" sz="2400" dirty="0"/>
              <a:t>: Choices made by the agent</a:t>
            </a:r>
          </a:p>
          <a:p>
            <a:r>
              <a:rPr lang="en-US" sz="2400" b="1" dirty="0"/>
              <a:t>State</a:t>
            </a:r>
            <a:r>
              <a:rPr lang="en-US" sz="2400" dirty="0"/>
              <a:t>: Current situation of the agent</a:t>
            </a:r>
          </a:p>
          <a:p>
            <a:r>
              <a:rPr lang="en-US" sz="2400" b="1" dirty="0"/>
              <a:t>Reward</a:t>
            </a:r>
            <a:r>
              <a:rPr lang="en-US" sz="2400" dirty="0"/>
              <a:t>: Feedback from the environment</a:t>
            </a:r>
          </a:p>
          <a:p>
            <a:endParaRPr lang="en-TH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3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 dirty="0"/>
              <a:t>How Reinforcement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1010591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agent observes the state, takes an action, receives a reward, and updates its strategy to maximize future rewards.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en-US" sz="3500"/>
              <a:t>Example: Baby and fireplace</a:t>
            </a:r>
          </a:p>
        </p:txBody>
      </p:sp>
      <p:pic>
        <p:nvPicPr>
          <p:cNvPr id="2054" name="Picture 6" descr="baby that near fireplace that try to touch fireplace with careful in living room with old style cabin">
            <a:extLst>
              <a:ext uri="{FF2B5EF4-FFF2-40B4-BE49-F238E27FC236}">
                <a16:creationId xmlns:a16="http://schemas.microsoft.com/office/drawing/2014/main" id="{037958E0-7EE1-967B-F769-696C233D1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6" t="-1" r="14924" b="-1"/>
          <a:stretch>
            <a:fillRect/>
          </a:stretch>
        </p:blipFill>
        <p:spPr bwMode="auto">
          <a:xfrm>
            <a:off x="785835" y="1119068"/>
            <a:ext cx="2625704" cy="166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Imagine a baby crawling around a room and discovering a fireplace.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Agent: The baby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Environment: The room with the fireplace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Action: Crawling toward or away from the fireplace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Reward: Warmth (positive) or pain (negative)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The baby learns through trial and error to avoid pain and seek comfort, just like an RL agent learning from interactions with its environment.</a:t>
            </a: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baby that near fireplace that crying from touch fireplace  in living room with old style cabin">
            <a:extLst>
              <a:ext uri="{FF2B5EF4-FFF2-40B4-BE49-F238E27FC236}">
                <a16:creationId xmlns:a16="http://schemas.microsoft.com/office/drawing/2014/main" id="{32A62E0E-1B18-5A25-B989-58774E772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6"/>
          <a:stretch>
            <a:fillRect/>
          </a:stretch>
        </p:blipFill>
        <p:spPr bwMode="auto">
          <a:xfrm>
            <a:off x="779599" y="3429000"/>
            <a:ext cx="2631940" cy="192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Applications of Reinforcement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5B238D-B8E5-70CC-C913-3A525CC2A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1027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1145"/>
            <a:ext cx="7772400" cy="1470025"/>
          </a:xfrm>
        </p:spPr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70685"/>
            <a:ext cx="8168640" cy="3347720"/>
          </a:xfrm>
        </p:spPr>
        <p:txBody>
          <a:bodyPr>
            <a:noAutofit/>
          </a:bodyPr>
          <a:lstStyle/>
          <a:p>
            <a:pPr algn="l"/>
            <a:r>
              <a:rPr sz="1600" dirty="0"/>
              <a:t>1. UCLA Course Catalog - COM SCI 260R:</a:t>
            </a:r>
            <a:r>
              <a:rPr lang="en-TH" sz="1600" dirty="0"/>
              <a:t> </a:t>
            </a:r>
            <a:r>
              <a:rPr lang="en-TH" sz="1600" dirty="0">
                <a:hlinkClick r:id="rId2"/>
              </a:rPr>
              <a:t>click</a:t>
            </a:r>
            <a:endParaRPr lang="en-TH" sz="1600" dirty="0"/>
          </a:p>
          <a:p>
            <a:pPr algn="l"/>
            <a:r>
              <a:rPr sz="1600" dirty="0"/>
              <a:t>2. Grinnell College - Reinforcement Learning: An Introduction (PDF): </a:t>
            </a:r>
            <a:r>
              <a:rPr lang="en-US" sz="1600" dirty="0">
                <a:hlinkClick r:id="rId3"/>
              </a:rPr>
              <a:t>click</a:t>
            </a:r>
            <a:endParaRPr sz="1600" dirty="0"/>
          </a:p>
          <a:p>
            <a:pPr algn="l"/>
            <a:r>
              <a:rPr sz="1600" dirty="0"/>
              <a:t>3. ResearchGate - DRL vs RAG for Spectrum Allocation:</a:t>
            </a: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click</a:t>
            </a:r>
            <a:endParaRPr lang="en-US" sz="1600" dirty="0"/>
          </a:p>
          <a:p>
            <a:pPr algn="l"/>
            <a:r>
              <a:rPr lang="en-US" sz="1600" dirty="0"/>
              <a:t>4.</a:t>
            </a:r>
            <a:r>
              <a:rPr lang="th-TH" sz="1600" dirty="0"/>
              <a:t>มาทำความรู้จักกับ </a:t>
            </a:r>
            <a:r>
              <a:rPr lang="en-US" sz="1600" dirty="0"/>
              <a:t>Reinforcement Learning </a:t>
            </a:r>
            <a:r>
              <a:rPr lang="th-TH" sz="1600" dirty="0"/>
              <a:t>แบบเบาๆกันเถอะ</a:t>
            </a:r>
            <a:r>
              <a:rPr lang="en-US" sz="1600" dirty="0"/>
              <a:t> </a:t>
            </a:r>
            <a:r>
              <a:rPr lang="en-US" sz="1600" dirty="0">
                <a:hlinkClick r:id="rId5"/>
              </a:rPr>
              <a:t>click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442</Words>
  <Application>Microsoft Macintosh PowerPoint</Application>
  <PresentationFormat>On-screen Show (4:3)</PresentationFormat>
  <Paragraphs>51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Introduction to Reinforcement Learning</vt:lpstr>
      <vt:lpstr>What is Reinforcement Learning?</vt:lpstr>
      <vt:lpstr>Key Concepts in RL</vt:lpstr>
      <vt:lpstr>Key Concepts in RL</vt:lpstr>
      <vt:lpstr>How Reinforcement Learning Works</vt:lpstr>
      <vt:lpstr>Example: Baby and fireplace</vt:lpstr>
      <vt:lpstr>Applications of Reinforcement Learning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Sea Adithach</cp:lastModifiedBy>
  <cp:revision>3</cp:revision>
  <dcterms:created xsi:type="dcterms:W3CDTF">2013-01-27T09:14:16Z</dcterms:created>
  <dcterms:modified xsi:type="dcterms:W3CDTF">2025-07-09T09:54:21Z</dcterms:modified>
  <cp:category/>
</cp:coreProperties>
</file>