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453"/>
  </p:normalViewPr>
  <p:slideViewPr>
    <p:cSldViewPr snapToGrid="0" snapToObjects="1">
      <p:cViewPr varScale="1">
        <p:scale>
          <a:sx n="114" d="100"/>
          <a:sy n="114" d="100"/>
        </p:scale>
        <p:origin x="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6D70A-345C-4885-BD34-F520A4C7A8C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2FF4A1-C360-437F-A012-8D81DE892516}">
      <dgm:prSet/>
      <dgm:spPr/>
      <dgm:t>
        <a:bodyPr/>
        <a:lstStyle/>
        <a:p>
          <a:r>
            <a:rPr lang="en-US"/>
            <a:t>- Robotics</a:t>
          </a:r>
        </a:p>
      </dgm:t>
    </dgm:pt>
    <dgm:pt modelId="{85986700-0744-4B7F-9815-413017146438}" type="parTrans" cxnId="{388CDB28-57A5-4AD2-8895-B86FC4894816}">
      <dgm:prSet/>
      <dgm:spPr/>
      <dgm:t>
        <a:bodyPr/>
        <a:lstStyle/>
        <a:p>
          <a:endParaRPr lang="en-US"/>
        </a:p>
      </dgm:t>
    </dgm:pt>
    <dgm:pt modelId="{A62CCED1-3564-4435-A073-2DD96FF0056A}" type="sibTrans" cxnId="{388CDB28-57A5-4AD2-8895-B86FC4894816}">
      <dgm:prSet/>
      <dgm:spPr/>
      <dgm:t>
        <a:bodyPr/>
        <a:lstStyle/>
        <a:p>
          <a:endParaRPr lang="en-US"/>
        </a:p>
      </dgm:t>
    </dgm:pt>
    <dgm:pt modelId="{4BA09E17-C95B-4177-9D63-B7C824C932F6}">
      <dgm:prSet/>
      <dgm:spPr/>
      <dgm:t>
        <a:bodyPr/>
        <a:lstStyle/>
        <a:p>
          <a:r>
            <a:rPr lang="en-US"/>
            <a:t>- Game AI</a:t>
          </a:r>
        </a:p>
      </dgm:t>
    </dgm:pt>
    <dgm:pt modelId="{B80FDCA8-BCED-4CB3-A630-A8918352F3F3}" type="parTrans" cxnId="{5C5F5FF1-3E2C-425B-A414-5610969177B0}">
      <dgm:prSet/>
      <dgm:spPr/>
      <dgm:t>
        <a:bodyPr/>
        <a:lstStyle/>
        <a:p>
          <a:endParaRPr lang="en-US"/>
        </a:p>
      </dgm:t>
    </dgm:pt>
    <dgm:pt modelId="{8C88CA77-C088-4A1D-BE20-68D05FF62CE5}" type="sibTrans" cxnId="{5C5F5FF1-3E2C-425B-A414-5610969177B0}">
      <dgm:prSet/>
      <dgm:spPr/>
      <dgm:t>
        <a:bodyPr/>
        <a:lstStyle/>
        <a:p>
          <a:endParaRPr lang="en-US"/>
        </a:p>
      </dgm:t>
    </dgm:pt>
    <dgm:pt modelId="{6D8340F8-C67E-4218-97CB-954115817E2E}">
      <dgm:prSet/>
      <dgm:spPr/>
      <dgm:t>
        <a:bodyPr/>
        <a:lstStyle/>
        <a:p>
          <a:r>
            <a:rPr lang="en-US"/>
            <a:t>- Autonomous Vehicles</a:t>
          </a:r>
        </a:p>
      </dgm:t>
    </dgm:pt>
    <dgm:pt modelId="{BBFBDE39-9A90-41BC-8944-EACD46D887EC}" type="parTrans" cxnId="{4B8DF22E-D03B-4F3F-B4AC-6694909739ED}">
      <dgm:prSet/>
      <dgm:spPr/>
      <dgm:t>
        <a:bodyPr/>
        <a:lstStyle/>
        <a:p>
          <a:endParaRPr lang="en-US"/>
        </a:p>
      </dgm:t>
    </dgm:pt>
    <dgm:pt modelId="{518505A8-6A8B-458A-9CE2-D0A3E6491C47}" type="sibTrans" cxnId="{4B8DF22E-D03B-4F3F-B4AC-6694909739ED}">
      <dgm:prSet/>
      <dgm:spPr/>
      <dgm:t>
        <a:bodyPr/>
        <a:lstStyle/>
        <a:p>
          <a:endParaRPr lang="en-US"/>
        </a:p>
      </dgm:t>
    </dgm:pt>
    <dgm:pt modelId="{BB8A025A-FF65-4A11-99DC-53D512461B62}">
      <dgm:prSet/>
      <dgm:spPr/>
      <dgm:t>
        <a:bodyPr/>
        <a:lstStyle/>
        <a:p>
          <a:r>
            <a:rPr lang="en-US"/>
            <a:t>- Personalized Recommendations</a:t>
          </a:r>
        </a:p>
      </dgm:t>
    </dgm:pt>
    <dgm:pt modelId="{0A70B8D1-C95B-41CE-9147-05011C7924E3}" type="parTrans" cxnId="{67604E15-6BE7-4596-BE3E-1F80B63E132A}">
      <dgm:prSet/>
      <dgm:spPr/>
      <dgm:t>
        <a:bodyPr/>
        <a:lstStyle/>
        <a:p>
          <a:endParaRPr lang="en-US"/>
        </a:p>
      </dgm:t>
    </dgm:pt>
    <dgm:pt modelId="{59A90968-2991-4601-926B-7434B6CBD9A3}" type="sibTrans" cxnId="{67604E15-6BE7-4596-BE3E-1F80B63E132A}">
      <dgm:prSet/>
      <dgm:spPr/>
      <dgm:t>
        <a:bodyPr/>
        <a:lstStyle/>
        <a:p>
          <a:endParaRPr lang="en-US"/>
        </a:p>
      </dgm:t>
    </dgm:pt>
    <dgm:pt modelId="{4ABDD8A7-16F4-40F3-BDDD-26CD5C4C7E14}">
      <dgm:prSet/>
      <dgm:spPr/>
      <dgm:t>
        <a:bodyPr/>
        <a:lstStyle/>
        <a:p>
          <a:r>
            <a:rPr lang="en-US"/>
            <a:t>- Finance and Trading</a:t>
          </a:r>
        </a:p>
      </dgm:t>
    </dgm:pt>
    <dgm:pt modelId="{BDAA0EFB-B814-4CB3-8514-F17020D53930}" type="parTrans" cxnId="{44B8B029-61A4-48BB-A40A-2EB36DF5F866}">
      <dgm:prSet/>
      <dgm:spPr/>
      <dgm:t>
        <a:bodyPr/>
        <a:lstStyle/>
        <a:p>
          <a:endParaRPr lang="en-US"/>
        </a:p>
      </dgm:t>
    </dgm:pt>
    <dgm:pt modelId="{A37A549A-54DC-4B9C-8E77-CBF6743E8391}" type="sibTrans" cxnId="{44B8B029-61A4-48BB-A40A-2EB36DF5F866}">
      <dgm:prSet/>
      <dgm:spPr/>
      <dgm:t>
        <a:bodyPr/>
        <a:lstStyle/>
        <a:p>
          <a:endParaRPr lang="en-US"/>
        </a:p>
      </dgm:t>
    </dgm:pt>
    <dgm:pt modelId="{22E252E1-A927-3045-8329-826A0FA54592}" type="pres">
      <dgm:prSet presAssocID="{67E6D70A-345C-4885-BD34-F520A4C7A8C6}" presName="linear" presStyleCnt="0">
        <dgm:presLayoutVars>
          <dgm:animLvl val="lvl"/>
          <dgm:resizeHandles val="exact"/>
        </dgm:presLayoutVars>
      </dgm:prSet>
      <dgm:spPr/>
    </dgm:pt>
    <dgm:pt modelId="{5C31AFAE-4D83-9D48-B2DC-577F0E347AE1}" type="pres">
      <dgm:prSet presAssocID="{602FF4A1-C360-437F-A012-8D81DE89251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7814AA1-31D1-D74E-8D94-3012602DC53D}" type="pres">
      <dgm:prSet presAssocID="{A62CCED1-3564-4435-A073-2DD96FF0056A}" presName="spacer" presStyleCnt="0"/>
      <dgm:spPr/>
    </dgm:pt>
    <dgm:pt modelId="{1DEF4257-B6C9-7E4C-BA46-BE8AE587C12D}" type="pres">
      <dgm:prSet presAssocID="{4BA09E17-C95B-4177-9D63-B7C824C932F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3D5272E-4DD2-9D49-AC42-7341EDBA81C1}" type="pres">
      <dgm:prSet presAssocID="{8C88CA77-C088-4A1D-BE20-68D05FF62CE5}" presName="spacer" presStyleCnt="0"/>
      <dgm:spPr/>
    </dgm:pt>
    <dgm:pt modelId="{FDAB1096-E5E4-D647-9D39-5B194B37426F}" type="pres">
      <dgm:prSet presAssocID="{6D8340F8-C67E-4218-97CB-954115817E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1A4900-A0AE-AE45-AEC2-C20F699603ED}" type="pres">
      <dgm:prSet presAssocID="{518505A8-6A8B-458A-9CE2-D0A3E6491C47}" presName="spacer" presStyleCnt="0"/>
      <dgm:spPr/>
    </dgm:pt>
    <dgm:pt modelId="{CD324F99-D5F6-CD4B-95F6-C089CEB2DD9D}" type="pres">
      <dgm:prSet presAssocID="{BB8A025A-FF65-4A11-99DC-53D512461B6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9EEB3C-C6C7-B142-B0F7-479F538E5AD3}" type="pres">
      <dgm:prSet presAssocID="{59A90968-2991-4601-926B-7434B6CBD9A3}" presName="spacer" presStyleCnt="0"/>
      <dgm:spPr/>
    </dgm:pt>
    <dgm:pt modelId="{E1B43606-4B6D-294A-8E8B-ECDEA6245F01}" type="pres">
      <dgm:prSet presAssocID="{4ABDD8A7-16F4-40F3-BDDD-26CD5C4C7E1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7604E15-6BE7-4596-BE3E-1F80B63E132A}" srcId="{67E6D70A-345C-4885-BD34-F520A4C7A8C6}" destId="{BB8A025A-FF65-4A11-99DC-53D512461B62}" srcOrd="3" destOrd="0" parTransId="{0A70B8D1-C95B-41CE-9147-05011C7924E3}" sibTransId="{59A90968-2991-4601-926B-7434B6CBD9A3}"/>
    <dgm:cxn modelId="{388CDB28-57A5-4AD2-8895-B86FC4894816}" srcId="{67E6D70A-345C-4885-BD34-F520A4C7A8C6}" destId="{602FF4A1-C360-437F-A012-8D81DE892516}" srcOrd="0" destOrd="0" parTransId="{85986700-0744-4B7F-9815-413017146438}" sibTransId="{A62CCED1-3564-4435-A073-2DD96FF0056A}"/>
    <dgm:cxn modelId="{44B8B029-61A4-48BB-A40A-2EB36DF5F866}" srcId="{67E6D70A-345C-4885-BD34-F520A4C7A8C6}" destId="{4ABDD8A7-16F4-40F3-BDDD-26CD5C4C7E14}" srcOrd="4" destOrd="0" parTransId="{BDAA0EFB-B814-4CB3-8514-F17020D53930}" sibTransId="{A37A549A-54DC-4B9C-8E77-CBF6743E8391}"/>
    <dgm:cxn modelId="{4B8DF22E-D03B-4F3F-B4AC-6694909739ED}" srcId="{67E6D70A-345C-4885-BD34-F520A4C7A8C6}" destId="{6D8340F8-C67E-4218-97CB-954115817E2E}" srcOrd="2" destOrd="0" parTransId="{BBFBDE39-9A90-41BC-8944-EACD46D887EC}" sibTransId="{518505A8-6A8B-458A-9CE2-D0A3E6491C47}"/>
    <dgm:cxn modelId="{DB688C60-9B52-854D-8276-5F076CEE1F72}" type="presOf" srcId="{6D8340F8-C67E-4218-97CB-954115817E2E}" destId="{FDAB1096-E5E4-D647-9D39-5B194B37426F}" srcOrd="0" destOrd="0" presId="urn:microsoft.com/office/officeart/2005/8/layout/vList2"/>
    <dgm:cxn modelId="{5C9A48A9-9F32-744C-A215-BACD5523FB5F}" type="presOf" srcId="{4ABDD8A7-16F4-40F3-BDDD-26CD5C4C7E14}" destId="{E1B43606-4B6D-294A-8E8B-ECDEA6245F01}" srcOrd="0" destOrd="0" presId="urn:microsoft.com/office/officeart/2005/8/layout/vList2"/>
    <dgm:cxn modelId="{DFCE58B4-9897-FB44-91BA-0614AEC9F419}" type="presOf" srcId="{BB8A025A-FF65-4A11-99DC-53D512461B62}" destId="{CD324F99-D5F6-CD4B-95F6-C089CEB2DD9D}" srcOrd="0" destOrd="0" presId="urn:microsoft.com/office/officeart/2005/8/layout/vList2"/>
    <dgm:cxn modelId="{4612F1CD-F7D6-5745-8A2F-1B49D7131F65}" type="presOf" srcId="{67E6D70A-345C-4885-BD34-F520A4C7A8C6}" destId="{22E252E1-A927-3045-8329-826A0FA54592}" srcOrd="0" destOrd="0" presId="urn:microsoft.com/office/officeart/2005/8/layout/vList2"/>
    <dgm:cxn modelId="{EC788FEB-96CF-7343-B5BE-844BC012FA02}" type="presOf" srcId="{602FF4A1-C360-437F-A012-8D81DE892516}" destId="{5C31AFAE-4D83-9D48-B2DC-577F0E347AE1}" srcOrd="0" destOrd="0" presId="urn:microsoft.com/office/officeart/2005/8/layout/vList2"/>
    <dgm:cxn modelId="{5C5F5FF1-3E2C-425B-A414-5610969177B0}" srcId="{67E6D70A-345C-4885-BD34-F520A4C7A8C6}" destId="{4BA09E17-C95B-4177-9D63-B7C824C932F6}" srcOrd="1" destOrd="0" parTransId="{B80FDCA8-BCED-4CB3-A630-A8918352F3F3}" sibTransId="{8C88CA77-C088-4A1D-BE20-68D05FF62CE5}"/>
    <dgm:cxn modelId="{9AFC00FB-2F95-3748-8207-C062DA45B848}" type="presOf" srcId="{4BA09E17-C95B-4177-9D63-B7C824C932F6}" destId="{1DEF4257-B6C9-7E4C-BA46-BE8AE587C12D}" srcOrd="0" destOrd="0" presId="urn:microsoft.com/office/officeart/2005/8/layout/vList2"/>
    <dgm:cxn modelId="{216E8A54-69E2-6343-B7DE-6D3044166F6A}" type="presParOf" srcId="{22E252E1-A927-3045-8329-826A0FA54592}" destId="{5C31AFAE-4D83-9D48-B2DC-577F0E347AE1}" srcOrd="0" destOrd="0" presId="urn:microsoft.com/office/officeart/2005/8/layout/vList2"/>
    <dgm:cxn modelId="{848EA761-5B90-8943-A51B-448D31553070}" type="presParOf" srcId="{22E252E1-A927-3045-8329-826A0FA54592}" destId="{67814AA1-31D1-D74E-8D94-3012602DC53D}" srcOrd="1" destOrd="0" presId="urn:microsoft.com/office/officeart/2005/8/layout/vList2"/>
    <dgm:cxn modelId="{FA65B7EB-C69F-5744-A89C-E33AE140B525}" type="presParOf" srcId="{22E252E1-A927-3045-8329-826A0FA54592}" destId="{1DEF4257-B6C9-7E4C-BA46-BE8AE587C12D}" srcOrd="2" destOrd="0" presId="urn:microsoft.com/office/officeart/2005/8/layout/vList2"/>
    <dgm:cxn modelId="{CDC3559C-A370-0641-A7D7-073A271C3462}" type="presParOf" srcId="{22E252E1-A927-3045-8329-826A0FA54592}" destId="{C3D5272E-4DD2-9D49-AC42-7341EDBA81C1}" srcOrd="3" destOrd="0" presId="urn:microsoft.com/office/officeart/2005/8/layout/vList2"/>
    <dgm:cxn modelId="{0FABD9EE-69A0-484C-B806-134AFF84B36B}" type="presParOf" srcId="{22E252E1-A927-3045-8329-826A0FA54592}" destId="{FDAB1096-E5E4-D647-9D39-5B194B37426F}" srcOrd="4" destOrd="0" presId="urn:microsoft.com/office/officeart/2005/8/layout/vList2"/>
    <dgm:cxn modelId="{F9EF6481-71E2-D74A-8BE7-FA294D23A502}" type="presParOf" srcId="{22E252E1-A927-3045-8329-826A0FA54592}" destId="{351A4900-A0AE-AE45-AEC2-C20F699603ED}" srcOrd="5" destOrd="0" presId="urn:microsoft.com/office/officeart/2005/8/layout/vList2"/>
    <dgm:cxn modelId="{85017E3E-09D1-C643-8BCC-AC879F27FCDA}" type="presParOf" srcId="{22E252E1-A927-3045-8329-826A0FA54592}" destId="{CD324F99-D5F6-CD4B-95F6-C089CEB2DD9D}" srcOrd="6" destOrd="0" presId="urn:microsoft.com/office/officeart/2005/8/layout/vList2"/>
    <dgm:cxn modelId="{384FDF9C-1AA0-1A48-AA57-5CFCA3FF51DE}" type="presParOf" srcId="{22E252E1-A927-3045-8329-826A0FA54592}" destId="{289EEB3C-C6C7-B142-B0F7-479F538E5AD3}" srcOrd="7" destOrd="0" presId="urn:microsoft.com/office/officeart/2005/8/layout/vList2"/>
    <dgm:cxn modelId="{10A48401-B786-ED4F-AFE4-4A6B8C801921}" type="presParOf" srcId="{22E252E1-A927-3045-8329-826A0FA54592}" destId="{E1B43606-4B6D-294A-8E8B-ECDEA6245F0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1AFAE-4D83-9D48-B2DC-577F0E347AE1}">
      <dsp:nvSpPr>
        <dsp:cNvPr id="0" name=""/>
        <dsp:cNvSpPr/>
      </dsp:nvSpPr>
      <dsp:spPr>
        <a:xfrm>
          <a:off x="0" y="952452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Robotics</a:t>
          </a:r>
        </a:p>
      </dsp:txBody>
      <dsp:txXfrm>
        <a:off x="31613" y="984065"/>
        <a:ext cx="4936898" cy="584369"/>
      </dsp:txXfrm>
    </dsp:sp>
    <dsp:sp modelId="{1DEF4257-B6C9-7E4C-BA46-BE8AE587C12D}">
      <dsp:nvSpPr>
        <dsp:cNvPr id="0" name=""/>
        <dsp:cNvSpPr/>
      </dsp:nvSpPr>
      <dsp:spPr>
        <a:xfrm>
          <a:off x="0" y="1677807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Game AI</a:t>
          </a:r>
        </a:p>
      </dsp:txBody>
      <dsp:txXfrm>
        <a:off x="31613" y="1709420"/>
        <a:ext cx="4936898" cy="584369"/>
      </dsp:txXfrm>
    </dsp:sp>
    <dsp:sp modelId="{FDAB1096-E5E4-D647-9D39-5B194B37426F}">
      <dsp:nvSpPr>
        <dsp:cNvPr id="0" name=""/>
        <dsp:cNvSpPr/>
      </dsp:nvSpPr>
      <dsp:spPr>
        <a:xfrm>
          <a:off x="0" y="2403162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Autonomous Vehicles</a:t>
          </a:r>
        </a:p>
      </dsp:txBody>
      <dsp:txXfrm>
        <a:off x="31613" y="2434775"/>
        <a:ext cx="4936898" cy="584369"/>
      </dsp:txXfrm>
    </dsp:sp>
    <dsp:sp modelId="{CD324F99-D5F6-CD4B-95F6-C089CEB2DD9D}">
      <dsp:nvSpPr>
        <dsp:cNvPr id="0" name=""/>
        <dsp:cNvSpPr/>
      </dsp:nvSpPr>
      <dsp:spPr>
        <a:xfrm>
          <a:off x="0" y="3128517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Personalized Recommendations</a:t>
          </a:r>
        </a:p>
      </dsp:txBody>
      <dsp:txXfrm>
        <a:off x="31613" y="3160130"/>
        <a:ext cx="4936898" cy="584369"/>
      </dsp:txXfrm>
    </dsp:sp>
    <dsp:sp modelId="{E1B43606-4B6D-294A-8E8B-ECDEA6245F01}">
      <dsp:nvSpPr>
        <dsp:cNvPr id="0" name=""/>
        <dsp:cNvSpPr/>
      </dsp:nvSpPr>
      <dsp:spPr>
        <a:xfrm>
          <a:off x="0" y="3853872"/>
          <a:ext cx="5000124" cy="64759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Finance and Trading</a:t>
          </a:r>
        </a:p>
      </dsp:txBody>
      <dsp:txXfrm>
        <a:off x="31613" y="3885485"/>
        <a:ext cx="4936898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0D57-1A01-824D-9BB7-A94149E6A7E1}" type="datetimeFigureOut">
              <a:rPr lang="en-TH" smtClean="0"/>
              <a:t>9/7/2025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A3497-B2C9-0946-85E8-6043F8D2686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5942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เป็นการเรียนรู้ที่ </a:t>
            </a:r>
            <a:r>
              <a:rPr lang="en-US" dirty="0"/>
              <a:t>Agent </a:t>
            </a:r>
            <a:r>
              <a:rPr lang="th-TH" dirty="0"/>
              <a:t>จะทำการตัดสินใจในสภาพแวดล้อมด้วยการลองผิดลองถูก โดยได้รับรางวัล (</a:t>
            </a:r>
            <a:r>
              <a:rPr lang="en-US" dirty="0"/>
              <a:t>Reward) </a:t>
            </a:r>
            <a:r>
              <a:rPr lang="th-TH" dirty="0"/>
              <a:t>หรือบทลงโทษ (</a:t>
            </a:r>
            <a:r>
              <a:rPr lang="en-US" dirty="0"/>
              <a:t>Penalty) </a:t>
            </a:r>
            <a:r>
              <a:rPr lang="th-TH" dirty="0"/>
              <a:t>เพื่อปรับปรุงการตัดสินใจในอนาคต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A3497-B2C9-0946-85E8-6043F8D2686F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017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A3497-B2C9-0946-85E8-6043F8D2686F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9630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A3497-B2C9-0946-85E8-6043F8D2686F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9805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rinnell.edu/35027051/nconstructp/ydla/lthankg/Reinforcement+Learning:+An+Introduction.pdf" TargetMode="External"/><Relationship Id="rId2" Type="http://schemas.openxmlformats.org/officeDocument/2006/relationships/hyperlink" Target="https://catalog.registrar.ucla.edu/course/2025/comsci260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nutorbitx/%E0%B8%A1%E0%B8%B2%E0%B8%97%E0%B8%B3%E0%B8%84%E0%B8%A7%E0%B8%B2%E0%B8%A1%E0%B8%A3%E0%B8%B9%E0%B9%89%E0%B8%88%E0%B8%B1%E0%B8%81%E0%B8%81%E0%B8%B1%E0%B8%9A-reinforcement-learning-%E0%B9%81%E0%B8%9A%E0%B8%9A%E0%B9%80%E0%B8%9A%E0%B8%B2%E0%B9%86%E0%B8%81%E0%B8%B1%E0%B8%99%E0%B9%80%E0%B8%96%E0%B8%AD%E0%B8%B0-d36e71237b8" TargetMode="External"/><Relationship Id="rId4" Type="http://schemas.openxmlformats.org/officeDocument/2006/relationships/hyperlink" Target="https://www.researchgate.net/profile/Muhammad-Hamza-Nawaz/publication/393384707_DEEP_REINFORCEMENT_LEARNING_VS_RETRIEVAL-AUGMENTED_LLMS_FOR_SPECTRUM_AND_POWER_ALLOCATION_IN_RIS-ENHANCED_TN-NTN_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Introduction to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 simple and visual explanation</a:t>
            </a:r>
            <a:endParaRPr lang="en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What is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3" y="2418409"/>
            <a:ext cx="7984274" cy="345435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Reinforcement Learning </a:t>
            </a:r>
            <a:r>
              <a:rPr lang="en-US" sz="2400" dirty="0"/>
              <a:t>(RL) is a type of machine learning where an </a:t>
            </a:r>
            <a:r>
              <a:rPr lang="en-US" sz="2400" b="1" dirty="0"/>
              <a:t>agent</a:t>
            </a:r>
            <a:r>
              <a:rPr lang="en-US" sz="2400" dirty="0"/>
              <a:t> learns to make decisions by performing </a:t>
            </a:r>
            <a:r>
              <a:rPr lang="en-US" sz="2400" b="1" dirty="0"/>
              <a:t>actions</a:t>
            </a:r>
            <a:r>
              <a:rPr lang="en-US" sz="2400" dirty="0"/>
              <a:t> and receiving feedback in the form of </a:t>
            </a:r>
            <a:r>
              <a:rPr lang="en-US" sz="2400" b="1" dirty="0"/>
              <a:t>rewards</a:t>
            </a:r>
            <a:r>
              <a:rPr lang="en-US" sz="2400" dirty="0"/>
              <a:t> or </a:t>
            </a:r>
            <a:r>
              <a:rPr lang="en-US" sz="2400" b="1" dirty="0"/>
              <a:t>penalties</a:t>
            </a:r>
            <a:r>
              <a:rPr lang="en-US" sz="2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Concepts in RL</a:t>
            </a:r>
          </a:p>
        </p:txBody>
      </p:sp>
      <p:pic>
        <p:nvPicPr>
          <p:cNvPr id="1028" name="Picture 4" descr="The Future of Reinforcement Learning: Trends and Directions | Artificial  Intelligence">
            <a:extLst>
              <a:ext uri="{FF2B5EF4-FFF2-40B4-BE49-F238E27FC236}">
                <a16:creationId xmlns:a16="http://schemas.microsoft.com/office/drawing/2014/main" id="{3E4E1501-4740-2968-30A5-0CB0E71D4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/>
          <a:stretch>
            <a:fillRect/>
          </a:stretch>
        </p:blipFill>
        <p:spPr bwMode="auto">
          <a:xfrm>
            <a:off x="117086" y="1851100"/>
            <a:ext cx="9026913" cy="376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49E76-09BB-D567-FDBE-041046F4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Key Concepts in RL</a:t>
            </a:r>
            <a:endParaRPr lang="en-TH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B741-ED3A-73A5-A890-5DC777E2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97" y="2418409"/>
            <a:ext cx="7266222" cy="345435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Agent</a:t>
            </a:r>
            <a:r>
              <a:rPr lang="en-US" sz="2400" dirty="0"/>
              <a:t>: The learner or decision maker</a:t>
            </a:r>
          </a:p>
          <a:p>
            <a:r>
              <a:rPr lang="en-US" sz="2400" b="1" dirty="0"/>
              <a:t>Environment</a:t>
            </a:r>
            <a:r>
              <a:rPr lang="en-US" sz="2400" dirty="0"/>
              <a:t>: The external system the agent interacts with</a:t>
            </a:r>
          </a:p>
          <a:p>
            <a:r>
              <a:rPr lang="en-US" sz="2400" b="1" dirty="0"/>
              <a:t>Action</a:t>
            </a:r>
            <a:r>
              <a:rPr lang="en-US" sz="2400" dirty="0"/>
              <a:t>: Choices made by the agent</a:t>
            </a:r>
          </a:p>
          <a:p>
            <a:r>
              <a:rPr lang="en-US" sz="2400" b="1" dirty="0"/>
              <a:t>State</a:t>
            </a:r>
            <a:r>
              <a:rPr lang="en-US" sz="2400" dirty="0"/>
              <a:t>: Current situation of the agent</a:t>
            </a:r>
          </a:p>
          <a:p>
            <a:r>
              <a:rPr lang="en-US" sz="2400" b="1" dirty="0"/>
              <a:t>Reward</a:t>
            </a:r>
            <a:r>
              <a:rPr lang="en-US" sz="2400" dirty="0"/>
              <a:t>: Feedback from the environment</a:t>
            </a:r>
          </a:p>
          <a:p>
            <a:endParaRPr lang="en-TH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3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How Reinforcement Learning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9"/>
            <a:ext cx="7266222" cy="1010591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agent observes the state, takes an action, receives a reward, and updates its strategy to maximize future rewards.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anchor="b">
            <a:normAutofit/>
          </a:bodyPr>
          <a:lstStyle/>
          <a:p>
            <a:r>
              <a:rPr lang="en-US" sz="3500"/>
              <a:t>Example: Baby and fireplace</a:t>
            </a:r>
          </a:p>
        </p:txBody>
      </p:sp>
      <p:pic>
        <p:nvPicPr>
          <p:cNvPr id="2054" name="Picture 6" descr="baby that near fireplace that try to touch fireplace with careful in living room with old style cabin">
            <a:extLst>
              <a:ext uri="{FF2B5EF4-FFF2-40B4-BE49-F238E27FC236}">
                <a16:creationId xmlns:a16="http://schemas.microsoft.com/office/drawing/2014/main" id="{037958E0-7EE1-967B-F769-696C233D1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-1" r="14924" b="-1"/>
          <a:stretch>
            <a:fillRect/>
          </a:stretch>
        </p:blipFill>
        <p:spPr bwMode="auto">
          <a:xfrm>
            <a:off x="785835" y="1119068"/>
            <a:ext cx="2625704" cy="166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76" y="2405894"/>
            <a:ext cx="4316172" cy="31974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Imagine a baby crawling around a room and discovering a fireplace.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Agent: The baby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Environment: The room with the fireplace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Action: Crawling toward or away from the fireplace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Reward: Warmth (positive) or pain (negative)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baby learns through trial and error to avoid pain and seek comfort, just like an RL agent learning from interactions with its environment.</a:t>
            </a: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baby that near fireplace that crying from touch fireplace  in living room with old style cabin">
            <a:extLst>
              <a:ext uri="{FF2B5EF4-FFF2-40B4-BE49-F238E27FC236}">
                <a16:creationId xmlns:a16="http://schemas.microsoft.com/office/drawing/2014/main" id="{32A62E0E-1B18-5A25-B989-58774E772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6"/>
          <a:stretch>
            <a:fillRect/>
          </a:stretch>
        </p:blipFill>
        <p:spPr bwMode="auto">
          <a:xfrm>
            <a:off x="779599" y="3429000"/>
            <a:ext cx="2631940" cy="192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Applications of Reinforcement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8ECC10-A122-E676-9DB9-5C4FB5710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56211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145"/>
            <a:ext cx="7772400" cy="1470025"/>
          </a:xfrm>
        </p:spPr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0685"/>
            <a:ext cx="8168640" cy="3347720"/>
          </a:xfrm>
        </p:spPr>
        <p:txBody>
          <a:bodyPr>
            <a:noAutofit/>
          </a:bodyPr>
          <a:lstStyle/>
          <a:p>
            <a:pPr algn="l"/>
            <a:r>
              <a:rPr sz="1600" dirty="0"/>
              <a:t>1. UCLA Course Catalog - COM SCI 260R:</a:t>
            </a:r>
            <a:r>
              <a:rPr lang="en-TH" sz="1600" dirty="0"/>
              <a:t> </a:t>
            </a:r>
            <a:r>
              <a:rPr lang="en-TH" sz="1600" dirty="0">
                <a:hlinkClick r:id="rId2"/>
              </a:rPr>
              <a:t>click</a:t>
            </a:r>
            <a:endParaRPr lang="en-TH" sz="1600" dirty="0"/>
          </a:p>
          <a:p>
            <a:pPr algn="l"/>
            <a:r>
              <a:rPr sz="1600" dirty="0"/>
              <a:t>2. Grinnell College - Reinforcement Learning: An Introduction (PDF): </a:t>
            </a:r>
            <a:r>
              <a:rPr lang="en-US" sz="1600" dirty="0">
                <a:hlinkClick r:id="rId3"/>
              </a:rPr>
              <a:t>click</a:t>
            </a:r>
            <a:endParaRPr sz="1600" dirty="0"/>
          </a:p>
          <a:p>
            <a:pPr algn="l"/>
            <a:r>
              <a:rPr sz="1600" dirty="0"/>
              <a:t>3. ResearchGate - DRL vs RAG for Spectrum Allocation: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click</a:t>
            </a:r>
            <a:endParaRPr lang="en-US" sz="1600" dirty="0"/>
          </a:p>
          <a:p>
            <a:pPr algn="l"/>
            <a:r>
              <a:rPr lang="en-US" sz="1600" dirty="0"/>
              <a:t>4.</a:t>
            </a:r>
            <a:r>
              <a:rPr lang="th-TH" sz="1600" dirty="0"/>
              <a:t>มาทำความรู้จักกับ </a:t>
            </a:r>
            <a:r>
              <a:rPr lang="en-US" sz="1600" dirty="0"/>
              <a:t>Reinforcement Learning </a:t>
            </a:r>
            <a:r>
              <a:rPr lang="th-TH" sz="1600" dirty="0"/>
              <a:t>แบบเบาๆกันเถอะ</a:t>
            </a:r>
            <a:r>
              <a:rPr lang="en-US" sz="1600" dirty="0"/>
              <a:t> </a:t>
            </a:r>
            <a:r>
              <a:rPr lang="en-US" sz="1600" dirty="0">
                <a:hlinkClick r:id="rId5"/>
              </a:rPr>
              <a:t>click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302</Words>
  <Application>Microsoft Macintosh PowerPoint</Application>
  <PresentationFormat>On-screen Show (4:3)</PresentationFormat>
  <Paragraphs>35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Introduction to Reinforcement Learning</vt:lpstr>
      <vt:lpstr>What is Reinforcement Learning?</vt:lpstr>
      <vt:lpstr>Key Concepts in RL</vt:lpstr>
      <vt:lpstr>Key Concepts in RL</vt:lpstr>
      <vt:lpstr>How Reinforcement Learning Works</vt:lpstr>
      <vt:lpstr>Example: Baby and fireplace</vt:lpstr>
      <vt:lpstr>Applications of Reinforcement Learning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Sea Adithach</cp:lastModifiedBy>
  <cp:revision>2</cp:revision>
  <dcterms:created xsi:type="dcterms:W3CDTF">2013-01-27T09:14:16Z</dcterms:created>
  <dcterms:modified xsi:type="dcterms:W3CDTF">2025-07-09T07:30:02Z</dcterms:modified>
  <cp:category/>
</cp:coreProperties>
</file>