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673"/>
  </p:normalViewPr>
  <p:slideViewPr>
    <p:cSldViewPr snapToGrid="0" snapToObjects="1">
      <p:cViewPr>
        <p:scale>
          <a:sx n="105" d="100"/>
          <a:sy n="105" d="100"/>
        </p:scale>
        <p:origin x="270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CDC23-E300-1845-9C33-BACFC31EEBD0}" type="datetimeFigureOut">
              <a:rPr lang="en-TH" smtClean="0"/>
              <a:t>19/7/2025 R</a:t>
            </a:fld>
            <a:endParaRPr lang="en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E04E1-7F01-084F-9304-98D1E113A3FA}" type="slidenum">
              <a:rPr lang="en-TH" smtClean="0"/>
              <a:t>‹#›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243631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6E04E1-7F01-084F-9304-98D1E113A3FA}" type="slidenum">
              <a:rPr lang="en-TH" smtClean="0"/>
              <a:t>9</a:t>
            </a:fld>
            <a:endParaRPr lang="en-TH"/>
          </a:p>
        </p:txBody>
      </p:sp>
    </p:spTree>
    <p:extLst>
      <p:ext uri="{BB962C8B-B14F-4D97-AF65-F5344CB8AC3E}">
        <p14:creationId xmlns:p14="http://schemas.microsoft.com/office/powerpoint/2010/main" val="418780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research.kpru.ac.th/sac/fileconference/21072018-05-04.pd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66CC"/>
                </a:solidFill>
              </a:defRPr>
            </a:pPr>
            <a:r>
              <a:rPr lang="th-TH"/>
              <a:t>การวิเคราะห์พฤติกรรมการเลือกสมัครสาขาวิชาเรียนของนักศึกษาใหม่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rPr lang="th-TH"/>
              <a:t>โดยใช้กระบวนการ </a:t>
            </a:r>
            <a:r>
              <a:rPr lang="en-US"/>
              <a:t>CRISP-DM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แหล่งที่มา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research.kpru.ac.th</a:t>
            </a:r>
            <a:r>
              <a:rPr lang="en-US" dirty="0">
                <a:hlinkClick r:id="rId2"/>
              </a:rPr>
              <a:t>/sac/</a:t>
            </a:r>
            <a:r>
              <a:rPr lang="en-US" dirty="0" err="1">
                <a:hlinkClick r:id="rId2"/>
              </a:rPr>
              <a:t>fileconference</a:t>
            </a:r>
            <a:r>
              <a:rPr lang="en-US" dirty="0">
                <a:hlinkClick r:id="rId2"/>
              </a:rPr>
              <a:t>/21072018-05-04.pdf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th-TH"/>
              <a:t>1. ความเข้าใจธุรกิจ (</a:t>
            </a:r>
            <a:r>
              <a:rPr lang="en-US"/>
              <a:t>Business Understanding)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th-TH"/>
              <a:t>วัตถุประสงค์ของการวิจัยคือเพื่อวิเคราะห์พฤติกรรมการเลือกสมัครสาขาวิชาของนักศึกษาใหม่ เพื่อใช้ในการปรับปรุงการประชาสัมพันธ์และการรับสมัครให้มีประสิทธิภาพมากขึ้น</a:t>
            </a:r>
            <a:endParaRPr lang="en-US"/>
          </a:p>
          <a:p>
            <a:pPr>
              <a:defRPr sz="2000"/>
            </a:pPr>
            <a:r>
              <a:rPr lang="th-TH"/>
              <a:t>เพื่อนำข้อมูลมาปรับปรุงหลักสูตรที่จะเปิดสอนในอนาคตให้เหมาะสมกับความต้องการของนักศึกษามากขึ้น</a:t>
            </a:r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th-TH"/>
              <a:t>2. ความเข้าใจข้อมูล (</a:t>
            </a:r>
            <a:r>
              <a:rPr lang="en-US"/>
              <a:t>Data Understanding)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2000"/>
            </a:pPr>
            <a:r>
              <a:rPr lang="th-TH" sz="2000">
                <a:cs typeface="+mj-cs"/>
              </a:rPr>
              <a:t>ใช้ข้อมูลการสมัครเรียนของนักศึกษาใหม่ในปีการศึกษา</a:t>
            </a:r>
            <a:r>
              <a:rPr lang="en-US" sz="2000">
                <a:cs typeface="+mj-cs"/>
              </a:rPr>
              <a:t> 2556 - 2557</a:t>
            </a:r>
            <a:r>
              <a:rPr lang="th-TH" sz="2000">
                <a:cs typeface="+mj-cs"/>
              </a:rPr>
              <a:t>  จากระบบรับสมัครของมหาวิทยาลัย</a:t>
            </a:r>
          </a:p>
          <a:p>
            <a:pPr>
              <a:defRPr sz="2000"/>
            </a:pPr>
            <a:r>
              <a:rPr lang="th-TH" sz="2000">
                <a:cs typeface="+mj-cs"/>
              </a:rPr>
              <a:t>โดยแบ่งข้อมูลเป็น </a:t>
            </a:r>
            <a:endParaRPr lang="en-US" sz="2000">
              <a:cs typeface="+mj-cs"/>
            </a:endParaRPr>
          </a:p>
          <a:p>
            <a:pPr lvl="1">
              <a:defRPr sz="2000"/>
            </a:pPr>
            <a:r>
              <a:rPr lang="th-TH" sz="1600">
                <a:cs typeface="+mj-cs"/>
              </a:rPr>
              <a:t>ประเภทการสมัคร </a:t>
            </a:r>
            <a:endParaRPr lang="en-US" sz="1600">
              <a:cs typeface="+mj-cs"/>
            </a:endParaRPr>
          </a:p>
          <a:p>
            <a:pPr lvl="1">
              <a:defRPr sz="2000"/>
            </a:pPr>
            <a:r>
              <a:rPr lang="th-TH" sz="1600">
                <a:cs typeface="+mj-cs"/>
              </a:rPr>
              <a:t>แผนการเรียน </a:t>
            </a:r>
            <a:endParaRPr lang="en-US" sz="1600">
              <a:cs typeface="+mj-cs"/>
            </a:endParaRPr>
          </a:p>
          <a:p>
            <a:pPr lvl="1">
              <a:defRPr sz="2000"/>
            </a:pPr>
            <a:r>
              <a:rPr lang="th-TH" sz="1600">
                <a:cs typeface="+mj-cs"/>
              </a:rPr>
              <a:t>เพศ </a:t>
            </a:r>
            <a:endParaRPr lang="en-US" sz="1600">
              <a:cs typeface="+mj-cs"/>
            </a:endParaRPr>
          </a:p>
          <a:p>
            <a:pPr lvl="1">
              <a:defRPr sz="2000"/>
            </a:pPr>
            <a:r>
              <a:rPr lang="en-US" sz="1600">
                <a:cs typeface="+mj-cs"/>
              </a:rPr>
              <a:t>GPA </a:t>
            </a:r>
          </a:p>
          <a:p>
            <a:pPr lvl="1">
              <a:defRPr sz="2000"/>
            </a:pPr>
            <a:r>
              <a:rPr lang="th-TH" sz="1600">
                <a:cs typeface="+mj-cs"/>
              </a:rPr>
              <a:t>โรงเรียน </a:t>
            </a:r>
            <a:endParaRPr lang="en-US" sz="1600">
              <a:cs typeface="+mj-cs"/>
            </a:endParaRPr>
          </a:p>
          <a:p>
            <a:pPr lvl="1">
              <a:defRPr sz="2000"/>
            </a:pPr>
            <a:r>
              <a:rPr lang="th-TH" sz="1600">
                <a:cs typeface="+mj-cs"/>
              </a:rPr>
              <a:t>สาขาที่เลือกสมัคร</a:t>
            </a:r>
          </a:p>
          <a:p>
            <a:pPr>
              <a:defRPr sz="2000"/>
            </a:pPr>
            <a:endParaRPr lang="th-TH" sz="2000" dirty="0"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th-TH"/>
              <a:t>3. การเตรียมข้อมูล (</a:t>
            </a:r>
            <a:r>
              <a:rPr lang="en-US"/>
              <a:t>Data Preparation)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th-TH"/>
              <a:t>ดำเนินการคัดเลือกและจัดเตรียมข้อมูลที่เกี่ยวข้อง เช่น เพศ จังหวัด ระดับการศึกษา และสาขาที่สมัคร พร้อมทั้งใช้เทคนิคการจัดกลุ่มและการหากฎความสัมพันธ์</a:t>
            </a:r>
            <a:r>
              <a:rPr lang="en-US"/>
              <a:t> </a:t>
            </a:r>
            <a:r>
              <a:rPr lang="th-TH"/>
              <a:t>เพื่อลดข้อมูลขยะและข้อมูลที่ไม่จำเป็นในการใช้ออกจากข้อมูลดิบ</a:t>
            </a:r>
            <a:endParaRPr lang="th-TH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18219-C4F3-9FFE-FE3C-0CFBEDDEA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A179B-9B3F-E3B8-B2CC-9D456327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th-TH"/>
              <a:t>3. การเตรียมข้อมูล (</a:t>
            </a:r>
            <a:r>
              <a:rPr lang="en-US"/>
              <a:t>Data Preparation)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849F4-25D9-B2EB-4F00-57A4964AFC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จากตาราง แสดงตารางข้อมูลผู้สมัครศึกษาต่อที่ผ่านการปรับปรุงสมบูรณ์แล้วโดย ประกอบด้วยแอ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ตทริ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บิว</a:t>
            </a:r>
            <a:r>
              <a:rPr lang="th-TH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ต์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Code_no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รหัสนักศึกษา) </a:t>
            </a:r>
            <a:r>
              <a:rPr lang="en-US" dirty="0" err="1">
                <a:latin typeface="Angsana New" panose="02020603050405020304" pitchFamily="18" charset="-34"/>
                <a:cs typeface="Angsana New" panose="02020603050405020304" pitchFamily="18" charset="-34"/>
              </a:rPr>
              <a:t>Reg_type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ประเภทการคัดเลือก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Quota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 ประเภทโควตา และ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general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คือประเภททั่วไป)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Sex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เพศ)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GPA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เกรดเฉลี่ยแบ่งเป็น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Good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ระดับ คะแนนมากกว่า 3.00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Mid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ระดับคะแนน 2.00-3.00 และ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Low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ระดับคะแนนน้อยกว่า2.00)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Type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ประเภทสาย)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School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ประเภทโรงเรียนแบ่งเป็น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OP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คือโรงเรียนนอกจังหวัดพิษณุโลก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AP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คือ โรงเรียนในจังหวัดพิษณุโลก)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Major1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สาขาวิชาที่เลือกสมัครอันดับที่หนึ่ง)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Major2(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สาขาวิชาที่เลือก สมัครอันดับสอง)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Major3 (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สาขาวิชาที่เลือกสมัครอันดับสาม)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0C6641-1D35-70EF-21C7-31AD2547F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3709098"/>
            <a:ext cx="7984067" cy="287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083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th-TH"/>
              <a:t>4. การสร้างโมเดล (</a:t>
            </a:r>
            <a:r>
              <a:rPr lang="en-US"/>
              <a:t>Modeling)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th-TH"/>
              <a:t>ใช้เทคนิค </a:t>
            </a:r>
            <a:r>
              <a:rPr lang="en-US"/>
              <a:t>K-Means Clustering </a:t>
            </a:r>
            <a:r>
              <a:rPr lang="th-TH"/>
              <a:t>เพื่อแบ่งกลุ่มนักศึกษา ทดสอบจำนวนกลุ่มที่เหมาะสมด้วย </a:t>
            </a:r>
            <a:r>
              <a:rPr lang="en-US"/>
              <a:t>Davies-Bouldin’s</a:t>
            </a:r>
            <a:endParaRPr lang="th-TH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27CC14B-E7F7-77BE-C18A-C380CE903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32328"/>
              </p:ext>
            </p:extLst>
          </p:nvPr>
        </p:nvGraphicFramePr>
        <p:xfrm>
          <a:off x="457200" y="3200400"/>
          <a:ext cx="8229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th-TH"/>
                        <a:t>กลุ่มที่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ประเภท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คุณสมบัติเด่นของกลุ่ม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TH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ทั่วไป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หญิง, </a:t>
                      </a:r>
                      <a:r>
                        <a:rPr lang="en-US"/>
                        <a:t>GPA </a:t>
                      </a:r>
                      <a:r>
                        <a:rPr lang="th-TH"/>
                        <a:t>ปานกลาง, โรงเรียนใน จ.พิษณุโลก, สายวิทย์/ศิลป์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TH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ทั่วไป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หญิง, </a:t>
                      </a:r>
                      <a:r>
                        <a:rPr lang="en-US"/>
                        <a:t>GPA </a:t>
                      </a:r>
                      <a:r>
                        <a:rPr lang="th-TH"/>
                        <a:t>ปานกลาง, โรงเรียนนอก จ.พิษณุโลก, สายวิทย์/ศิลป์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TH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โควตา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หญิง, </a:t>
                      </a:r>
                      <a:r>
                        <a:rPr lang="en-US"/>
                        <a:t>GPA </a:t>
                      </a:r>
                      <a:r>
                        <a:rPr lang="th-TH"/>
                        <a:t>สูง, โรงเรียนใน จ.พิษณุโลก, สายวิทย์/ศิลป์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TH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โควตา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/>
                        <a:t>ชาย, </a:t>
                      </a:r>
                      <a:r>
                        <a:rPr lang="en-US"/>
                        <a:t>GPA </a:t>
                      </a:r>
                      <a:r>
                        <a:rPr lang="th-TH"/>
                        <a:t>สูง-ปานกลาง, โรงเรียนทั้งใน/นอก จ.พิษณุโลก, ทุกสาย</a:t>
                      </a:r>
                      <a:endParaRPr lang="th-T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FF6CE-C235-6785-44EE-021755AAF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E364B-94BD-B289-E3E7-D148510E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th-TH" dirty="0"/>
              <a:t>4. การสร้างโมเดล (</a:t>
            </a:r>
            <a:r>
              <a:rPr lang="en-US" dirty="0"/>
              <a:t>Modeling)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5B3C7-4247-9274-E1A0-8CF835CF6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th-TH" dirty="0"/>
              <a:t>ใช้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  <a:r>
              <a:rPr lang="th-TH" dirty="0"/>
              <a:t>เพื่อค้นหากฎความสัมพันธ์ระหว่างคุณลักษณะต่าง ๆ</a:t>
            </a:r>
          </a:p>
          <a:p>
            <a:pPr lvl="1">
              <a:defRPr sz="2000"/>
            </a:pPr>
            <a:r>
              <a:rPr lang="th-TH" dirty="0"/>
              <a:t>วิเคราะห์ความสัมพันธ์ในแต่ละกลุ่มย่อย (รวม 12 กลุ่ม)</a:t>
            </a:r>
          </a:p>
          <a:p>
            <a:pPr lvl="1">
              <a:defRPr sz="2000"/>
            </a:pPr>
            <a:r>
              <a:rPr lang="th-TH" dirty="0"/>
              <a:t>ใช้ค่าความเชื่อมั่น (</a:t>
            </a:r>
            <a:r>
              <a:rPr lang="en-US" dirty="0"/>
              <a:t>Confidence) </a:t>
            </a:r>
            <a:r>
              <a:rPr lang="th-TH" dirty="0"/>
              <a:t>และ </a:t>
            </a:r>
            <a:r>
              <a:rPr lang="en-US" dirty="0"/>
              <a:t>Minimum Support </a:t>
            </a:r>
            <a:r>
              <a:rPr lang="th-TH" dirty="0"/>
              <a:t>เพื่อคัดเลือกกฎที่มีความแม่นยำ</a:t>
            </a:r>
          </a:p>
          <a:p>
            <a:pPr lvl="1">
              <a:defRPr sz="2000"/>
            </a:pPr>
            <a:r>
              <a:rPr lang="th-TH" dirty="0"/>
              <a:t>ตัวอย่างกฎ: หากเลือกสาขา </a:t>
            </a:r>
            <a:r>
              <a:rPr lang="en-US" dirty="0"/>
              <a:t>A </a:t>
            </a:r>
            <a:r>
              <a:rPr lang="th-TH" dirty="0"/>
              <a:t>แล้วมีแนวโน้มเลือกสาขา </a:t>
            </a:r>
            <a:r>
              <a:rPr lang="en-US" dirty="0"/>
              <a:t>B </a:t>
            </a:r>
            <a:r>
              <a:rPr lang="th-TH" dirty="0"/>
              <a:t>ด้วยความเชื่อมั่น 78%</a:t>
            </a:r>
          </a:p>
          <a:p>
            <a:pPr lvl="1">
              <a:defRPr sz="2000"/>
            </a:pPr>
            <a:endParaRPr lang="th-TH" dirty="0"/>
          </a:p>
          <a:p>
            <a:pPr lvl="1">
              <a:defRPr sz="2000"/>
            </a:pPr>
            <a:endParaRPr lang="th-TH" dirty="0"/>
          </a:p>
          <a:p>
            <a:pPr marL="0" indent="0">
              <a:buNone/>
            </a:pPr>
            <a:endParaRPr lang="th-TH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4A634E-DD73-D22A-9293-DD9E868E4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08835"/>
              </p:ext>
            </p:extLst>
          </p:nvPr>
        </p:nvGraphicFramePr>
        <p:xfrm>
          <a:off x="457200" y="3429000"/>
          <a:ext cx="8229600" cy="262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2064"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 err="1"/>
                        <a:t>เงื่อนไข</a:t>
                      </a:r>
                      <a:r>
                        <a:rPr dirty="0"/>
                        <a:t> (If)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ผลลัพธ์ (Then)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600" b="1">
                          <a:solidFill>
                            <a:srgbClr val="FFFFFF"/>
                          </a:solidFill>
                        </a:defRPr>
                      </a:pPr>
                      <a:r>
                        <a:t>ค่าความเชื่อมั่น (Confidence)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เลือกสาขา M1411 และ M3215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เลือกสาขา M4213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เลือกสาขา M1413 และ M3212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เลือกสาขา M3223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74%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เลือกสาขา M2315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เลือกสาขา M2315 ซ้ำในทุกตัวเลือก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2064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เลือกสาขา M4313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เลือกสาขา M4313 ซ้ำในทุกตัวเลือก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rPr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302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th-TH"/>
              <a:t>5. การประเมินผล (</a:t>
            </a:r>
            <a:r>
              <a:rPr lang="en-US"/>
              <a:t>Evaluation)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44" y="1612393"/>
            <a:ext cx="8229600" cy="2593848"/>
          </a:xfrm>
        </p:spPr>
        <p:txBody>
          <a:bodyPr/>
          <a:lstStyle/>
          <a:p>
            <a:pPr marL="0" indent="0">
              <a:buNone/>
              <a:defRPr sz="2000"/>
            </a:pP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ประเมินผลการจำแนกกลุ่มและกฎความสัมพันธ์ที่ได้ เพื่อดูว่ามีความสอดคล้องกับพฤติกรรมการเลือกสมัครจริงหรือไม่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โดยได้ผลดังนี้</a:t>
            </a:r>
          </a:p>
          <a:p>
            <a:pPr marL="0" indent="0">
              <a:buNone/>
              <a:defRPr sz="2000"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1) กฎการแบงกลุ่ม ประเมินผลที่ได้จากระยะห่างจากจุดศูนย์กลางของกลุ่ม ซึ่งพบว่า ระยะห่างจากจุดศูนย์กลางของกลุ่มทุกกลุ่มมีค่าความคลาดเคลื่อนมาตรฐานไม่เกิน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0.003 </a:t>
            </a:r>
            <a:endParaRPr lang="en-US" b="1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>
              <a:buNone/>
              <a:defRPr sz="2000"/>
            </a:pP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	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2) กฎความสัมพันธ์ประเมินผลที่ได้จากค่าความเชื่อมัน (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Confidence)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ของกฎ ความสัมพันธ์ โดยเลือกใช้กฎความสัมพันธ์ที่มีค่าความเชื่อมั่นมากกว่าร้อยละ 70 ขึ้นไป และค่า </a:t>
            </a:r>
            <a:r>
              <a:rPr lang="en-US" dirty="0">
                <a:latin typeface="Angsana New" panose="02020603050405020304" pitchFamily="18" charset="-34"/>
                <a:cs typeface="Angsana New" panose="02020603050405020304" pitchFamily="18" charset="-34"/>
              </a:rPr>
              <a:t>Minimum Support </a:t>
            </a:r>
            <a:r>
              <a:rPr lang="th-TH" dirty="0">
                <a:latin typeface="Angsana New" panose="02020603050405020304" pitchFamily="18" charset="-34"/>
                <a:cs typeface="Angsana New" panose="02020603050405020304" pitchFamily="18" charset="-34"/>
              </a:rPr>
              <a:t>เท่ากับ </a:t>
            </a:r>
            <a:r>
              <a:rPr lang="th-TH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0.03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1F67C1-BA99-D6FD-1425-1D688F71A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57" y="3935542"/>
            <a:ext cx="3776897" cy="21848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F81247-7CE6-B9B7-573E-772814EC5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048" y="3935542"/>
            <a:ext cx="3452622" cy="2212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66CC"/>
                </a:solidFill>
              </a:defRPr>
            </a:pPr>
            <a:r>
              <a:rPr lang="th-TH"/>
              <a:t>6. การนำไปใช้งาน (</a:t>
            </a:r>
            <a:r>
              <a:rPr lang="en-US"/>
              <a:t>Deployment)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lang="th-TH" dirty="0"/>
              <a:t>นำผลการวิเคราะห์ไปใช้ในการวางแผนประชาสัมพันธ์และปรับปรุงกระบวนการรับสมัครนักศึกษาใหม่ให้ตรงกลุ่มเป้าหมายมากขึ้น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B9BF86F-761C-8D48-9C66-9B169D8FEBCC}">
  <we:reference id="wa200005669" version="2.0.0.0" store="en-US" storeType="OMEX"/>
  <we:alternateReferences>
    <we:reference id="wa200005669" version="2.0.0.0" store="wa20000566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539</TotalTime>
  <Words>680</Words>
  <Application>Microsoft Macintosh PowerPoint</Application>
  <PresentationFormat>On-screen Show (4:3)</PresentationFormat>
  <Paragraphs>65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Angsana New</vt:lpstr>
      <vt:lpstr>Aptos</vt:lpstr>
      <vt:lpstr>Arial</vt:lpstr>
      <vt:lpstr>Calibri</vt:lpstr>
      <vt:lpstr>Office Theme</vt:lpstr>
      <vt:lpstr>การวิเคราะห์พฤติกรรมการเลือกสมัครสาขาวิชาเรียนของนักศึกษาใหม่</vt:lpstr>
      <vt:lpstr>1. ความเข้าใจธุรกิจ (Business Understanding)</vt:lpstr>
      <vt:lpstr>2. ความเข้าใจข้อมูล (Data Understanding)</vt:lpstr>
      <vt:lpstr>3. การเตรียมข้อมูล (Data Preparation)</vt:lpstr>
      <vt:lpstr>3. การเตรียมข้อมูล (Data Preparation)</vt:lpstr>
      <vt:lpstr>4. การสร้างโมเดล (Modeling)</vt:lpstr>
      <vt:lpstr>4. การสร้างโมเดล (Modeling)</vt:lpstr>
      <vt:lpstr>5. การประเมินผล (Evaluation)</vt:lpstr>
      <vt:lpstr>6. การนำไปใช้งาน (Deployment)</vt:lpstr>
      <vt:lpstr>แหล่งที่มา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ADITHACH TIRASUWANVASRI</cp:lastModifiedBy>
  <cp:revision>2</cp:revision>
  <dcterms:created xsi:type="dcterms:W3CDTF">2013-01-27T09:14:16Z</dcterms:created>
  <dcterms:modified xsi:type="dcterms:W3CDTF">2025-07-19T12:06:29Z</dcterms:modified>
  <cp:category/>
</cp:coreProperties>
</file>