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70" r:id="rId16"/>
    <p:sldId id="271" r:id="rId17"/>
    <p:sldId id="272" r:id="rId18"/>
    <p:sldId id="274"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en Tuc" initials="ST" lastIdx="1" clrIdx="0">
    <p:extLst>
      <p:ext uri="{19B8F6BF-5375-455C-9EA6-DF929625EA0E}">
        <p15:presenceInfo xmlns:p15="http://schemas.microsoft.com/office/powerpoint/2012/main" userId="edcc01dd75be16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7" autoAdjust="0"/>
    <p:restoredTop sz="78858" autoAdjust="0"/>
  </p:normalViewPr>
  <p:slideViewPr>
    <p:cSldViewPr snapToGrid="0">
      <p:cViewPr varScale="1">
        <p:scale>
          <a:sx n="130" d="100"/>
          <a:sy n="130" d="100"/>
        </p:scale>
        <p:origin x="1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29350-7AF4-4A3D-B97A-8828A25B4A2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DBEAFC-7D73-44AD-8575-9260768D3B7E}">
      <dgm:prSet/>
      <dgm:spPr/>
      <dgm:t>
        <a:bodyPr/>
        <a:lstStyle/>
        <a:p>
          <a:r>
            <a:rPr lang="fr-FR" dirty="0"/>
            <a:t>Santé publique France</a:t>
          </a:r>
          <a:endParaRPr lang="en-US" dirty="0"/>
        </a:p>
      </dgm:t>
    </dgm:pt>
    <dgm:pt modelId="{7B8E1157-C619-4BE4-8FDB-3AF83F6072FA}" type="parTrans" cxnId="{22FA33AD-E0CD-46C4-8D68-5C14667194E0}">
      <dgm:prSet/>
      <dgm:spPr/>
      <dgm:t>
        <a:bodyPr/>
        <a:lstStyle/>
        <a:p>
          <a:endParaRPr lang="en-US"/>
        </a:p>
      </dgm:t>
    </dgm:pt>
    <dgm:pt modelId="{AC68F1F9-9AF9-425A-B194-69DD169BA0B5}" type="sibTrans" cxnId="{22FA33AD-E0CD-46C4-8D68-5C14667194E0}">
      <dgm:prSet/>
      <dgm:spPr/>
      <dgm:t>
        <a:bodyPr/>
        <a:lstStyle/>
        <a:p>
          <a:endParaRPr lang="en-US"/>
        </a:p>
      </dgm:t>
    </dgm:pt>
    <dgm:pt modelId="{A14B4EFF-9B93-49A0-996F-125E1BEABE99}">
      <dgm:prSet/>
      <dgm:spPr/>
      <dgm:t>
        <a:bodyPr/>
        <a:lstStyle/>
        <a:p>
          <a:r>
            <a:rPr lang="fr-FR" dirty="0" err="1"/>
            <a:t>OpenFoodFact</a:t>
          </a:r>
          <a:endParaRPr lang="en-US" dirty="0"/>
        </a:p>
      </dgm:t>
    </dgm:pt>
    <dgm:pt modelId="{677A6A13-5954-4EE6-B840-D1D5DA481FDB}" type="parTrans" cxnId="{6DA233B3-7785-44D6-94D6-9306A25C375D}">
      <dgm:prSet/>
      <dgm:spPr/>
      <dgm:t>
        <a:bodyPr/>
        <a:lstStyle/>
        <a:p>
          <a:endParaRPr lang="en-US"/>
        </a:p>
      </dgm:t>
    </dgm:pt>
    <dgm:pt modelId="{2BA9897A-5F89-4BBD-BC0A-FB295114EA7A}" type="sibTrans" cxnId="{6DA233B3-7785-44D6-94D6-9306A25C375D}">
      <dgm:prSet/>
      <dgm:spPr/>
      <dgm:t>
        <a:bodyPr/>
        <a:lstStyle/>
        <a:p>
          <a:endParaRPr lang="en-US"/>
        </a:p>
      </dgm:t>
    </dgm:pt>
    <dgm:pt modelId="{9678DD10-4949-4B63-9AA1-7B35AD28988A}">
      <dgm:prSet/>
      <dgm:spPr/>
      <dgm:t>
        <a:bodyPr/>
        <a:lstStyle/>
        <a:p>
          <a:r>
            <a:rPr lang="fr-FR" dirty="0"/>
            <a:t>Accessibilité des données de santé</a:t>
          </a:r>
          <a:endParaRPr lang="en-US" dirty="0"/>
        </a:p>
      </dgm:t>
    </dgm:pt>
    <dgm:pt modelId="{A89EAD32-0858-4C8D-B1A2-D739C8C66D5A}" type="parTrans" cxnId="{5D057FAE-616B-4AEF-B16F-A5AA4454C124}">
      <dgm:prSet/>
      <dgm:spPr/>
      <dgm:t>
        <a:bodyPr/>
        <a:lstStyle/>
        <a:p>
          <a:endParaRPr lang="en-US"/>
        </a:p>
      </dgm:t>
    </dgm:pt>
    <dgm:pt modelId="{ADF5573F-726A-4757-A8BF-1486253DC0C2}" type="sibTrans" cxnId="{5D057FAE-616B-4AEF-B16F-A5AA4454C124}">
      <dgm:prSet/>
      <dgm:spPr/>
      <dgm:t>
        <a:bodyPr/>
        <a:lstStyle/>
        <a:p>
          <a:endParaRPr lang="en-US"/>
        </a:p>
      </dgm:t>
    </dgm:pt>
    <dgm:pt modelId="{C0FAB1A2-5940-4EE9-ADE5-A56D225F1F0C}" type="pres">
      <dgm:prSet presAssocID="{92429350-7AF4-4A3D-B97A-8828A25B4A27}" presName="root" presStyleCnt="0">
        <dgm:presLayoutVars>
          <dgm:dir/>
          <dgm:resizeHandles val="exact"/>
        </dgm:presLayoutVars>
      </dgm:prSet>
      <dgm:spPr/>
    </dgm:pt>
    <dgm:pt modelId="{20870347-777E-4C91-8EC0-CE26E458DEE6}" type="pres">
      <dgm:prSet presAssocID="{2BDBEAFC-7D73-44AD-8575-9260768D3B7E}" presName="compNode" presStyleCnt="0"/>
      <dgm:spPr/>
    </dgm:pt>
    <dgm:pt modelId="{2C1D4B8B-7350-4E13-933A-C9A262673B35}" type="pres">
      <dgm:prSet presAssocID="{2BDBEAFC-7D73-44AD-8575-9260768D3B7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édical avec un remplissage uni"/>
        </a:ext>
      </dgm:extLst>
    </dgm:pt>
    <dgm:pt modelId="{5E27BE17-9A77-4F6F-A1C1-EC8B2EA8B8E4}" type="pres">
      <dgm:prSet presAssocID="{2BDBEAFC-7D73-44AD-8575-9260768D3B7E}" presName="spaceRect" presStyleCnt="0"/>
      <dgm:spPr/>
    </dgm:pt>
    <dgm:pt modelId="{5D53909D-FB07-4383-AC84-28A1E6E8CDA4}" type="pres">
      <dgm:prSet presAssocID="{2BDBEAFC-7D73-44AD-8575-9260768D3B7E}" presName="textRect" presStyleLbl="revTx" presStyleIdx="0" presStyleCnt="3">
        <dgm:presLayoutVars>
          <dgm:chMax val="1"/>
          <dgm:chPref val="1"/>
        </dgm:presLayoutVars>
      </dgm:prSet>
      <dgm:spPr/>
    </dgm:pt>
    <dgm:pt modelId="{41D2FCE7-74C6-4E72-87FC-575F9612CAB8}" type="pres">
      <dgm:prSet presAssocID="{AC68F1F9-9AF9-425A-B194-69DD169BA0B5}" presName="sibTrans" presStyleCnt="0"/>
      <dgm:spPr/>
    </dgm:pt>
    <dgm:pt modelId="{5C9FE0DB-2F66-4914-8D4F-4BB52C0DD0E5}" type="pres">
      <dgm:prSet presAssocID="{A14B4EFF-9B93-49A0-996F-125E1BEABE99}" presName="compNode" presStyleCnt="0"/>
      <dgm:spPr/>
    </dgm:pt>
    <dgm:pt modelId="{6280CCDE-8349-4E9A-845B-7E70A1C82D1D}" type="pres">
      <dgm:prSet presAssocID="{A14B4EFF-9B93-49A0-996F-125E1BEABE9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urchette et couteau avec un remplissage uni"/>
        </a:ext>
      </dgm:extLst>
    </dgm:pt>
    <dgm:pt modelId="{BB9B3C3B-28A3-4429-A347-A7B2D7A0AF5D}" type="pres">
      <dgm:prSet presAssocID="{A14B4EFF-9B93-49A0-996F-125E1BEABE99}" presName="spaceRect" presStyleCnt="0"/>
      <dgm:spPr/>
    </dgm:pt>
    <dgm:pt modelId="{293F612A-B031-4AF6-BECA-E2895389A41A}" type="pres">
      <dgm:prSet presAssocID="{A14B4EFF-9B93-49A0-996F-125E1BEABE99}" presName="textRect" presStyleLbl="revTx" presStyleIdx="1" presStyleCnt="3">
        <dgm:presLayoutVars>
          <dgm:chMax val="1"/>
          <dgm:chPref val="1"/>
        </dgm:presLayoutVars>
      </dgm:prSet>
      <dgm:spPr/>
    </dgm:pt>
    <dgm:pt modelId="{BBD6C9AE-A4DE-4F26-B159-E314BE9D470E}" type="pres">
      <dgm:prSet presAssocID="{2BA9897A-5F89-4BBD-BC0A-FB295114EA7A}" presName="sibTrans" presStyleCnt="0"/>
      <dgm:spPr/>
    </dgm:pt>
    <dgm:pt modelId="{BFFB9814-59AD-4F92-AED4-9D5EF4C18E64}" type="pres">
      <dgm:prSet presAssocID="{9678DD10-4949-4B63-9AA1-7B35AD28988A}" presName="compNode" presStyleCnt="0"/>
      <dgm:spPr/>
    </dgm:pt>
    <dgm:pt modelId="{5B54E82C-1129-4849-B080-56A741B6C703}" type="pres">
      <dgm:prSet presAssocID="{9678DD10-4949-4B63-9AA1-7B35AD2898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7329144-7E8D-473A-AA2E-F1DF89A3B344}" type="pres">
      <dgm:prSet presAssocID="{9678DD10-4949-4B63-9AA1-7B35AD28988A}" presName="spaceRect" presStyleCnt="0"/>
      <dgm:spPr/>
    </dgm:pt>
    <dgm:pt modelId="{97447BDF-3EB3-4993-AF04-0524E97E5A60}" type="pres">
      <dgm:prSet presAssocID="{9678DD10-4949-4B63-9AA1-7B35AD28988A}" presName="textRect" presStyleLbl="revTx" presStyleIdx="2" presStyleCnt="3">
        <dgm:presLayoutVars>
          <dgm:chMax val="1"/>
          <dgm:chPref val="1"/>
        </dgm:presLayoutVars>
      </dgm:prSet>
      <dgm:spPr/>
    </dgm:pt>
  </dgm:ptLst>
  <dgm:cxnLst>
    <dgm:cxn modelId="{EE162937-707C-4A0C-82FE-3DD08E2CEF61}" type="presOf" srcId="{92429350-7AF4-4A3D-B97A-8828A25B4A27}" destId="{C0FAB1A2-5940-4EE9-ADE5-A56D225F1F0C}" srcOrd="0" destOrd="0" presId="urn:microsoft.com/office/officeart/2018/2/layout/IconLabelList"/>
    <dgm:cxn modelId="{6B63BC73-EEEE-4FBA-8C8C-660E939E2BBD}" type="presOf" srcId="{9678DD10-4949-4B63-9AA1-7B35AD28988A}" destId="{97447BDF-3EB3-4993-AF04-0524E97E5A60}" srcOrd="0" destOrd="0" presId="urn:microsoft.com/office/officeart/2018/2/layout/IconLabelList"/>
    <dgm:cxn modelId="{22FA33AD-E0CD-46C4-8D68-5C14667194E0}" srcId="{92429350-7AF4-4A3D-B97A-8828A25B4A27}" destId="{2BDBEAFC-7D73-44AD-8575-9260768D3B7E}" srcOrd="0" destOrd="0" parTransId="{7B8E1157-C619-4BE4-8FDB-3AF83F6072FA}" sibTransId="{AC68F1F9-9AF9-425A-B194-69DD169BA0B5}"/>
    <dgm:cxn modelId="{5D057FAE-616B-4AEF-B16F-A5AA4454C124}" srcId="{92429350-7AF4-4A3D-B97A-8828A25B4A27}" destId="{9678DD10-4949-4B63-9AA1-7B35AD28988A}" srcOrd="2" destOrd="0" parTransId="{A89EAD32-0858-4C8D-B1A2-D739C8C66D5A}" sibTransId="{ADF5573F-726A-4757-A8BF-1486253DC0C2}"/>
    <dgm:cxn modelId="{6DA233B3-7785-44D6-94D6-9306A25C375D}" srcId="{92429350-7AF4-4A3D-B97A-8828A25B4A27}" destId="{A14B4EFF-9B93-49A0-996F-125E1BEABE99}" srcOrd="1" destOrd="0" parTransId="{677A6A13-5954-4EE6-B840-D1D5DA481FDB}" sibTransId="{2BA9897A-5F89-4BBD-BC0A-FB295114EA7A}"/>
    <dgm:cxn modelId="{F0C635DA-8B82-46A3-878C-997C8498AA11}" type="presOf" srcId="{A14B4EFF-9B93-49A0-996F-125E1BEABE99}" destId="{293F612A-B031-4AF6-BECA-E2895389A41A}" srcOrd="0" destOrd="0" presId="urn:microsoft.com/office/officeart/2018/2/layout/IconLabelList"/>
    <dgm:cxn modelId="{C56E8BDD-045F-4CD6-BA68-AF0AB999741F}" type="presOf" srcId="{2BDBEAFC-7D73-44AD-8575-9260768D3B7E}" destId="{5D53909D-FB07-4383-AC84-28A1E6E8CDA4}" srcOrd="0" destOrd="0" presId="urn:microsoft.com/office/officeart/2018/2/layout/IconLabelList"/>
    <dgm:cxn modelId="{9365D27C-5314-48CE-91CF-4F481292DF61}" type="presParOf" srcId="{C0FAB1A2-5940-4EE9-ADE5-A56D225F1F0C}" destId="{20870347-777E-4C91-8EC0-CE26E458DEE6}" srcOrd="0" destOrd="0" presId="urn:microsoft.com/office/officeart/2018/2/layout/IconLabelList"/>
    <dgm:cxn modelId="{B0B0391F-88FB-4CA9-86D4-1AD7721ACF4B}" type="presParOf" srcId="{20870347-777E-4C91-8EC0-CE26E458DEE6}" destId="{2C1D4B8B-7350-4E13-933A-C9A262673B35}" srcOrd="0" destOrd="0" presId="urn:microsoft.com/office/officeart/2018/2/layout/IconLabelList"/>
    <dgm:cxn modelId="{211BFA86-0852-41DC-81C7-6019406E9465}" type="presParOf" srcId="{20870347-777E-4C91-8EC0-CE26E458DEE6}" destId="{5E27BE17-9A77-4F6F-A1C1-EC8B2EA8B8E4}" srcOrd="1" destOrd="0" presId="urn:microsoft.com/office/officeart/2018/2/layout/IconLabelList"/>
    <dgm:cxn modelId="{44AEE76C-2A03-4C0D-92E5-4D269DE2CA6F}" type="presParOf" srcId="{20870347-777E-4C91-8EC0-CE26E458DEE6}" destId="{5D53909D-FB07-4383-AC84-28A1E6E8CDA4}" srcOrd="2" destOrd="0" presId="urn:microsoft.com/office/officeart/2018/2/layout/IconLabelList"/>
    <dgm:cxn modelId="{F5D133AB-D134-4C13-8C1B-0D6CE51FF2C9}" type="presParOf" srcId="{C0FAB1A2-5940-4EE9-ADE5-A56D225F1F0C}" destId="{41D2FCE7-74C6-4E72-87FC-575F9612CAB8}" srcOrd="1" destOrd="0" presId="urn:microsoft.com/office/officeart/2018/2/layout/IconLabelList"/>
    <dgm:cxn modelId="{3296FFEB-7175-4AEF-A10A-47F2243E9AE8}" type="presParOf" srcId="{C0FAB1A2-5940-4EE9-ADE5-A56D225F1F0C}" destId="{5C9FE0DB-2F66-4914-8D4F-4BB52C0DD0E5}" srcOrd="2" destOrd="0" presId="urn:microsoft.com/office/officeart/2018/2/layout/IconLabelList"/>
    <dgm:cxn modelId="{8507A00C-59A5-487C-92BA-889578F9315F}" type="presParOf" srcId="{5C9FE0DB-2F66-4914-8D4F-4BB52C0DD0E5}" destId="{6280CCDE-8349-4E9A-845B-7E70A1C82D1D}" srcOrd="0" destOrd="0" presId="urn:microsoft.com/office/officeart/2018/2/layout/IconLabelList"/>
    <dgm:cxn modelId="{6D99A075-7684-4770-9540-A51B4E21C516}" type="presParOf" srcId="{5C9FE0DB-2F66-4914-8D4F-4BB52C0DD0E5}" destId="{BB9B3C3B-28A3-4429-A347-A7B2D7A0AF5D}" srcOrd="1" destOrd="0" presId="urn:microsoft.com/office/officeart/2018/2/layout/IconLabelList"/>
    <dgm:cxn modelId="{F3B1F606-C2BB-4173-AD90-26DA36D58C72}" type="presParOf" srcId="{5C9FE0DB-2F66-4914-8D4F-4BB52C0DD0E5}" destId="{293F612A-B031-4AF6-BECA-E2895389A41A}" srcOrd="2" destOrd="0" presId="urn:microsoft.com/office/officeart/2018/2/layout/IconLabelList"/>
    <dgm:cxn modelId="{9B5C962A-3D00-4A99-B7CF-C46CB6F18953}" type="presParOf" srcId="{C0FAB1A2-5940-4EE9-ADE5-A56D225F1F0C}" destId="{BBD6C9AE-A4DE-4F26-B159-E314BE9D470E}" srcOrd="3" destOrd="0" presId="urn:microsoft.com/office/officeart/2018/2/layout/IconLabelList"/>
    <dgm:cxn modelId="{E4FE142C-B529-4787-9100-F290D9965977}" type="presParOf" srcId="{C0FAB1A2-5940-4EE9-ADE5-A56D225F1F0C}" destId="{BFFB9814-59AD-4F92-AED4-9D5EF4C18E64}" srcOrd="4" destOrd="0" presId="urn:microsoft.com/office/officeart/2018/2/layout/IconLabelList"/>
    <dgm:cxn modelId="{8A4B7638-9027-4044-969F-B9D33F542B3D}" type="presParOf" srcId="{BFFB9814-59AD-4F92-AED4-9D5EF4C18E64}" destId="{5B54E82C-1129-4849-B080-56A741B6C703}" srcOrd="0" destOrd="0" presId="urn:microsoft.com/office/officeart/2018/2/layout/IconLabelList"/>
    <dgm:cxn modelId="{6AD2EA8D-D6EA-40DF-B26C-2879581344CC}" type="presParOf" srcId="{BFFB9814-59AD-4F92-AED4-9D5EF4C18E64}" destId="{87329144-7E8D-473A-AA2E-F1DF89A3B344}" srcOrd="1" destOrd="0" presId="urn:microsoft.com/office/officeart/2018/2/layout/IconLabelList"/>
    <dgm:cxn modelId="{C931982C-6470-42FB-B390-F89B10D9FED3}" type="presParOf" srcId="{BFFB9814-59AD-4F92-AED4-9D5EF4C18E64}" destId="{97447BDF-3EB3-4993-AF04-0524E97E5A6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D862DE-5CC0-4C4C-9037-7751C8DFC05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F9E0E447-5FC3-4A65-A292-E63481AE7F9D}">
      <dgm:prSet/>
      <dgm:spPr/>
      <dgm:t>
        <a:bodyPr/>
        <a:lstStyle/>
        <a:p>
          <a:pPr>
            <a:lnSpc>
              <a:spcPct val="100000"/>
            </a:lnSpc>
          </a:pPr>
          <a:r>
            <a:rPr lang="fr-FR" dirty="0"/>
            <a:t>1.770.670 lignes</a:t>
          </a:r>
          <a:endParaRPr lang="en-US" dirty="0"/>
        </a:p>
      </dgm:t>
    </dgm:pt>
    <dgm:pt modelId="{206A2C1F-3F12-43B4-8A7E-0C3A60A2FB86}" type="parTrans" cxnId="{EF60A142-E414-4B72-9CB1-D8F20B8E4C2B}">
      <dgm:prSet/>
      <dgm:spPr/>
      <dgm:t>
        <a:bodyPr/>
        <a:lstStyle/>
        <a:p>
          <a:endParaRPr lang="en-US"/>
        </a:p>
      </dgm:t>
    </dgm:pt>
    <dgm:pt modelId="{9B6B9AC2-99DE-4B3B-B692-5992A9142604}" type="sibTrans" cxnId="{EF60A142-E414-4B72-9CB1-D8F20B8E4C2B}">
      <dgm:prSet/>
      <dgm:spPr/>
      <dgm:t>
        <a:bodyPr/>
        <a:lstStyle/>
        <a:p>
          <a:endParaRPr lang="en-US"/>
        </a:p>
      </dgm:t>
    </dgm:pt>
    <dgm:pt modelId="{886649CF-565A-462F-8209-AE724E5BC6C4}">
      <dgm:prSet/>
      <dgm:spPr/>
      <dgm:t>
        <a:bodyPr/>
        <a:lstStyle/>
        <a:p>
          <a:pPr>
            <a:lnSpc>
              <a:spcPct val="100000"/>
            </a:lnSpc>
          </a:pPr>
          <a:r>
            <a:rPr lang="fr-FR"/>
            <a:t>186 colonnes</a:t>
          </a:r>
          <a:endParaRPr lang="en-US"/>
        </a:p>
      </dgm:t>
    </dgm:pt>
    <dgm:pt modelId="{E4EC9CB2-62B1-4CC3-93B5-252C1C1C1FEC}" type="parTrans" cxnId="{A0FD8340-3BC9-4AC6-92C1-FDF130B0B392}">
      <dgm:prSet/>
      <dgm:spPr/>
      <dgm:t>
        <a:bodyPr/>
        <a:lstStyle/>
        <a:p>
          <a:endParaRPr lang="en-US"/>
        </a:p>
      </dgm:t>
    </dgm:pt>
    <dgm:pt modelId="{3E3CC328-8BD7-4387-ACFE-86DDC56AEEED}" type="sibTrans" cxnId="{A0FD8340-3BC9-4AC6-92C1-FDF130B0B392}">
      <dgm:prSet/>
      <dgm:spPr/>
      <dgm:t>
        <a:bodyPr/>
        <a:lstStyle/>
        <a:p>
          <a:endParaRPr lang="en-US"/>
        </a:p>
      </dgm:t>
    </dgm:pt>
    <dgm:pt modelId="{B9EE7A63-76F9-482D-AE34-76058F3639BD}" type="pres">
      <dgm:prSet presAssocID="{35D862DE-5CC0-4C4C-9037-7751C8DFC051}" presName="root" presStyleCnt="0">
        <dgm:presLayoutVars>
          <dgm:dir/>
          <dgm:resizeHandles val="exact"/>
        </dgm:presLayoutVars>
      </dgm:prSet>
      <dgm:spPr/>
    </dgm:pt>
    <dgm:pt modelId="{3D757967-4D96-4AE7-BA99-53EC2CE7D1D8}" type="pres">
      <dgm:prSet presAssocID="{F9E0E447-5FC3-4A65-A292-E63481AE7F9D}" presName="compNode" presStyleCnt="0"/>
      <dgm:spPr/>
    </dgm:pt>
    <dgm:pt modelId="{CA7DFF46-C1F4-4880-AAC6-2D4EB7D1E84A}" type="pres">
      <dgm:prSet presAssocID="{F9E0E447-5FC3-4A65-A292-E63481AE7F9D}" presName="bgRect" presStyleLbl="bgShp" presStyleIdx="0" presStyleCnt="2"/>
      <dgm:spPr/>
    </dgm:pt>
    <dgm:pt modelId="{41B2D6FE-389A-455D-A1F8-D6CC7BCD7EDA}" type="pres">
      <dgm:prSet presAssocID="{F9E0E447-5FC3-4A65-A292-E63481AE7F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vec un remplissage uni"/>
        </a:ext>
      </dgm:extLst>
    </dgm:pt>
    <dgm:pt modelId="{3DA98DB8-3025-4781-8500-30EF6E8EADEF}" type="pres">
      <dgm:prSet presAssocID="{F9E0E447-5FC3-4A65-A292-E63481AE7F9D}" presName="spaceRect" presStyleCnt="0"/>
      <dgm:spPr/>
    </dgm:pt>
    <dgm:pt modelId="{A4D1F93D-113A-4F39-829D-AE67874BFF0B}" type="pres">
      <dgm:prSet presAssocID="{F9E0E447-5FC3-4A65-A292-E63481AE7F9D}" presName="parTx" presStyleLbl="revTx" presStyleIdx="0" presStyleCnt="2">
        <dgm:presLayoutVars>
          <dgm:chMax val="0"/>
          <dgm:chPref val="0"/>
        </dgm:presLayoutVars>
      </dgm:prSet>
      <dgm:spPr/>
    </dgm:pt>
    <dgm:pt modelId="{BE7A2DCD-CBAA-410E-A31E-4D559886CBCB}" type="pres">
      <dgm:prSet presAssocID="{9B6B9AC2-99DE-4B3B-B692-5992A9142604}" presName="sibTrans" presStyleCnt="0"/>
      <dgm:spPr/>
    </dgm:pt>
    <dgm:pt modelId="{DAFD1F90-9071-4682-ABA7-D56A8A7E2EA2}" type="pres">
      <dgm:prSet presAssocID="{886649CF-565A-462F-8209-AE724E5BC6C4}" presName="compNode" presStyleCnt="0"/>
      <dgm:spPr/>
    </dgm:pt>
    <dgm:pt modelId="{1D207823-9F7B-48B2-A4D8-562BEFB6344C}" type="pres">
      <dgm:prSet presAssocID="{886649CF-565A-462F-8209-AE724E5BC6C4}" presName="bgRect" presStyleLbl="bgShp" presStyleIdx="1" presStyleCnt="2"/>
      <dgm:spPr/>
    </dgm:pt>
    <dgm:pt modelId="{2D95AB87-3EB6-4A4C-A5A4-B97608B22DB5}" type="pres">
      <dgm:prSet presAssocID="{886649CF-565A-462F-8209-AE724E5BC6C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au avec un remplissage uni"/>
        </a:ext>
      </dgm:extLst>
    </dgm:pt>
    <dgm:pt modelId="{9D397E89-665B-47F8-B22E-9A67FD37C10F}" type="pres">
      <dgm:prSet presAssocID="{886649CF-565A-462F-8209-AE724E5BC6C4}" presName="spaceRect" presStyleCnt="0"/>
      <dgm:spPr/>
    </dgm:pt>
    <dgm:pt modelId="{3C40D944-21C0-46CE-881A-3C521962E078}" type="pres">
      <dgm:prSet presAssocID="{886649CF-565A-462F-8209-AE724E5BC6C4}" presName="parTx" presStyleLbl="revTx" presStyleIdx="1" presStyleCnt="2">
        <dgm:presLayoutVars>
          <dgm:chMax val="0"/>
          <dgm:chPref val="0"/>
        </dgm:presLayoutVars>
      </dgm:prSet>
      <dgm:spPr/>
    </dgm:pt>
  </dgm:ptLst>
  <dgm:cxnLst>
    <dgm:cxn modelId="{354A2E19-8840-45FD-98E0-AFA70FD8F4EC}" type="presOf" srcId="{886649CF-565A-462F-8209-AE724E5BC6C4}" destId="{3C40D944-21C0-46CE-881A-3C521962E078}" srcOrd="0" destOrd="0" presId="urn:microsoft.com/office/officeart/2018/2/layout/IconVerticalSolidList"/>
    <dgm:cxn modelId="{A0FD8340-3BC9-4AC6-92C1-FDF130B0B392}" srcId="{35D862DE-5CC0-4C4C-9037-7751C8DFC051}" destId="{886649CF-565A-462F-8209-AE724E5BC6C4}" srcOrd="1" destOrd="0" parTransId="{E4EC9CB2-62B1-4CC3-93B5-252C1C1C1FEC}" sibTransId="{3E3CC328-8BD7-4387-ACFE-86DDC56AEEED}"/>
    <dgm:cxn modelId="{EF60A142-E414-4B72-9CB1-D8F20B8E4C2B}" srcId="{35D862DE-5CC0-4C4C-9037-7751C8DFC051}" destId="{F9E0E447-5FC3-4A65-A292-E63481AE7F9D}" srcOrd="0" destOrd="0" parTransId="{206A2C1F-3F12-43B4-8A7E-0C3A60A2FB86}" sibTransId="{9B6B9AC2-99DE-4B3B-B692-5992A9142604}"/>
    <dgm:cxn modelId="{70D97DC6-22D9-4824-927B-760CA9012E0B}" type="presOf" srcId="{F9E0E447-5FC3-4A65-A292-E63481AE7F9D}" destId="{A4D1F93D-113A-4F39-829D-AE67874BFF0B}" srcOrd="0" destOrd="0" presId="urn:microsoft.com/office/officeart/2018/2/layout/IconVerticalSolidList"/>
    <dgm:cxn modelId="{0C1738E2-4D39-45E5-A758-622261A5985E}" type="presOf" srcId="{35D862DE-5CC0-4C4C-9037-7751C8DFC051}" destId="{B9EE7A63-76F9-482D-AE34-76058F3639BD}" srcOrd="0" destOrd="0" presId="urn:microsoft.com/office/officeart/2018/2/layout/IconVerticalSolidList"/>
    <dgm:cxn modelId="{31531699-F744-400A-886C-A0534AA93212}" type="presParOf" srcId="{B9EE7A63-76F9-482D-AE34-76058F3639BD}" destId="{3D757967-4D96-4AE7-BA99-53EC2CE7D1D8}" srcOrd="0" destOrd="0" presId="urn:microsoft.com/office/officeart/2018/2/layout/IconVerticalSolidList"/>
    <dgm:cxn modelId="{49E9954B-5AD3-410C-82AB-1619D6345F24}" type="presParOf" srcId="{3D757967-4D96-4AE7-BA99-53EC2CE7D1D8}" destId="{CA7DFF46-C1F4-4880-AAC6-2D4EB7D1E84A}" srcOrd="0" destOrd="0" presId="urn:microsoft.com/office/officeart/2018/2/layout/IconVerticalSolidList"/>
    <dgm:cxn modelId="{3B07B66A-4600-43F3-9BF9-B639A809070C}" type="presParOf" srcId="{3D757967-4D96-4AE7-BA99-53EC2CE7D1D8}" destId="{41B2D6FE-389A-455D-A1F8-D6CC7BCD7EDA}" srcOrd="1" destOrd="0" presId="urn:microsoft.com/office/officeart/2018/2/layout/IconVerticalSolidList"/>
    <dgm:cxn modelId="{A1DE98DA-6519-41C9-B04C-5E6C5DA852FA}" type="presParOf" srcId="{3D757967-4D96-4AE7-BA99-53EC2CE7D1D8}" destId="{3DA98DB8-3025-4781-8500-30EF6E8EADEF}" srcOrd="2" destOrd="0" presId="urn:microsoft.com/office/officeart/2018/2/layout/IconVerticalSolidList"/>
    <dgm:cxn modelId="{FC25A89C-0EA0-4EE4-8CB3-5009D0D5C52A}" type="presParOf" srcId="{3D757967-4D96-4AE7-BA99-53EC2CE7D1D8}" destId="{A4D1F93D-113A-4F39-829D-AE67874BFF0B}" srcOrd="3" destOrd="0" presId="urn:microsoft.com/office/officeart/2018/2/layout/IconVerticalSolidList"/>
    <dgm:cxn modelId="{43CC03F9-D71F-41D9-9895-53B906846D81}" type="presParOf" srcId="{B9EE7A63-76F9-482D-AE34-76058F3639BD}" destId="{BE7A2DCD-CBAA-410E-A31E-4D559886CBCB}" srcOrd="1" destOrd="0" presId="urn:microsoft.com/office/officeart/2018/2/layout/IconVerticalSolidList"/>
    <dgm:cxn modelId="{1B778ECB-9170-412B-9035-AA54EDA8D21D}" type="presParOf" srcId="{B9EE7A63-76F9-482D-AE34-76058F3639BD}" destId="{DAFD1F90-9071-4682-ABA7-D56A8A7E2EA2}" srcOrd="2" destOrd="0" presId="urn:microsoft.com/office/officeart/2018/2/layout/IconVerticalSolidList"/>
    <dgm:cxn modelId="{A8FA998F-53CC-42FB-881A-2906293C1D2E}" type="presParOf" srcId="{DAFD1F90-9071-4682-ABA7-D56A8A7E2EA2}" destId="{1D207823-9F7B-48B2-A4D8-562BEFB6344C}" srcOrd="0" destOrd="0" presId="urn:microsoft.com/office/officeart/2018/2/layout/IconVerticalSolidList"/>
    <dgm:cxn modelId="{6F8967A6-1E0D-44A2-9F19-3CA906A9EE0F}" type="presParOf" srcId="{DAFD1F90-9071-4682-ABA7-D56A8A7E2EA2}" destId="{2D95AB87-3EB6-4A4C-A5A4-B97608B22DB5}" srcOrd="1" destOrd="0" presId="urn:microsoft.com/office/officeart/2018/2/layout/IconVerticalSolidList"/>
    <dgm:cxn modelId="{9FBE3E16-1236-43C5-A001-46527F8037AC}" type="presParOf" srcId="{DAFD1F90-9071-4682-ABA7-D56A8A7E2EA2}" destId="{9D397E89-665B-47F8-B22E-9A67FD37C10F}" srcOrd="2" destOrd="0" presId="urn:microsoft.com/office/officeart/2018/2/layout/IconVerticalSolidList"/>
    <dgm:cxn modelId="{DEA89688-4FC5-4EF6-8A95-80494E3800AA}" type="presParOf" srcId="{DAFD1F90-9071-4682-ABA7-D56A8A7E2EA2}" destId="{3C40D944-21C0-46CE-881A-3C521962E07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29350-7AF4-4A3D-B97A-8828A25B4A27}"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2BDBEAFC-7D73-44AD-8575-9260768D3B7E}">
      <dgm:prSet/>
      <dgm:spPr/>
      <dgm:t>
        <a:bodyPr/>
        <a:lstStyle/>
        <a:p>
          <a:pPr>
            <a:lnSpc>
              <a:spcPct val="100000"/>
            </a:lnSpc>
          </a:pPr>
          <a:r>
            <a:rPr lang="fr-FR" dirty="0"/>
            <a:t>Colonnes vides </a:t>
          </a:r>
        </a:p>
        <a:p>
          <a:pPr>
            <a:lnSpc>
              <a:spcPct val="100000"/>
            </a:lnSpc>
          </a:pPr>
          <a:r>
            <a:rPr lang="fr-FR" dirty="0"/>
            <a:t>(-20%)</a:t>
          </a:r>
          <a:endParaRPr lang="en-US" dirty="0"/>
        </a:p>
      </dgm:t>
    </dgm:pt>
    <dgm:pt modelId="{7B8E1157-C619-4BE4-8FDB-3AF83F6072FA}" type="parTrans" cxnId="{22FA33AD-E0CD-46C4-8D68-5C14667194E0}">
      <dgm:prSet/>
      <dgm:spPr/>
      <dgm:t>
        <a:bodyPr/>
        <a:lstStyle/>
        <a:p>
          <a:endParaRPr lang="en-US"/>
        </a:p>
      </dgm:t>
    </dgm:pt>
    <dgm:pt modelId="{AC68F1F9-9AF9-425A-B194-69DD169BA0B5}" type="sibTrans" cxnId="{22FA33AD-E0CD-46C4-8D68-5C14667194E0}">
      <dgm:prSet/>
      <dgm:spPr/>
      <dgm:t>
        <a:bodyPr/>
        <a:lstStyle/>
        <a:p>
          <a:endParaRPr lang="en-US"/>
        </a:p>
      </dgm:t>
    </dgm:pt>
    <dgm:pt modelId="{A14B4EFF-9B93-49A0-996F-125E1BEABE99}">
      <dgm:prSet/>
      <dgm:spPr/>
      <dgm:t>
        <a:bodyPr/>
        <a:lstStyle/>
        <a:p>
          <a:pPr>
            <a:lnSpc>
              <a:spcPct val="100000"/>
            </a:lnSpc>
          </a:pPr>
          <a:r>
            <a:rPr lang="fr-FR" dirty="0"/>
            <a:t>Lignes vides</a:t>
          </a:r>
          <a:endParaRPr lang="en-US" dirty="0"/>
        </a:p>
      </dgm:t>
    </dgm:pt>
    <dgm:pt modelId="{677A6A13-5954-4EE6-B840-D1D5DA481FDB}" type="parTrans" cxnId="{6DA233B3-7785-44D6-94D6-9306A25C375D}">
      <dgm:prSet/>
      <dgm:spPr/>
      <dgm:t>
        <a:bodyPr/>
        <a:lstStyle/>
        <a:p>
          <a:endParaRPr lang="en-US"/>
        </a:p>
      </dgm:t>
    </dgm:pt>
    <dgm:pt modelId="{2BA9897A-5F89-4BBD-BC0A-FB295114EA7A}" type="sibTrans" cxnId="{6DA233B3-7785-44D6-94D6-9306A25C375D}">
      <dgm:prSet/>
      <dgm:spPr/>
      <dgm:t>
        <a:bodyPr/>
        <a:lstStyle/>
        <a:p>
          <a:endParaRPr lang="en-US"/>
        </a:p>
      </dgm:t>
    </dgm:pt>
    <dgm:pt modelId="{9678DD10-4949-4B63-9AA1-7B35AD28988A}">
      <dgm:prSet/>
      <dgm:spPr/>
      <dgm:t>
        <a:bodyPr/>
        <a:lstStyle/>
        <a:p>
          <a:pPr>
            <a:lnSpc>
              <a:spcPct val="100000"/>
            </a:lnSpc>
          </a:pPr>
          <a:r>
            <a:rPr lang="fr-FR" dirty="0"/>
            <a:t>Lignes dupliquées</a:t>
          </a:r>
          <a:endParaRPr lang="en-US" dirty="0"/>
        </a:p>
      </dgm:t>
    </dgm:pt>
    <dgm:pt modelId="{A89EAD32-0858-4C8D-B1A2-D739C8C66D5A}" type="parTrans" cxnId="{5D057FAE-616B-4AEF-B16F-A5AA4454C124}">
      <dgm:prSet/>
      <dgm:spPr/>
      <dgm:t>
        <a:bodyPr/>
        <a:lstStyle/>
        <a:p>
          <a:endParaRPr lang="en-US"/>
        </a:p>
      </dgm:t>
    </dgm:pt>
    <dgm:pt modelId="{ADF5573F-726A-4757-A8BF-1486253DC0C2}" type="sibTrans" cxnId="{5D057FAE-616B-4AEF-B16F-A5AA4454C124}">
      <dgm:prSet/>
      <dgm:spPr/>
      <dgm:t>
        <a:bodyPr/>
        <a:lstStyle/>
        <a:p>
          <a:endParaRPr lang="en-US"/>
        </a:p>
      </dgm:t>
    </dgm:pt>
    <dgm:pt modelId="{A899ABE6-43C9-4815-AAD4-11478A5CC090}">
      <dgm:prSet/>
      <dgm:spPr/>
      <dgm:t>
        <a:bodyPr/>
        <a:lstStyle/>
        <a:p>
          <a:pPr>
            <a:lnSpc>
              <a:spcPct val="100000"/>
            </a:lnSpc>
          </a:pPr>
          <a:r>
            <a:rPr lang="fr-FR" dirty="0"/>
            <a:t>Colonne produit vide</a:t>
          </a:r>
          <a:endParaRPr lang="en-US" dirty="0"/>
        </a:p>
      </dgm:t>
    </dgm:pt>
    <dgm:pt modelId="{97C9614C-5AE5-481F-8131-249906F59143}" type="parTrans" cxnId="{B6C24661-C0A9-4126-8AA0-C35635432E15}">
      <dgm:prSet/>
      <dgm:spPr/>
      <dgm:t>
        <a:bodyPr/>
        <a:lstStyle/>
        <a:p>
          <a:endParaRPr lang="fr-FR"/>
        </a:p>
      </dgm:t>
    </dgm:pt>
    <dgm:pt modelId="{133A6230-1C29-45A8-98FC-87316130184E}" type="sibTrans" cxnId="{B6C24661-C0A9-4126-8AA0-C35635432E15}">
      <dgm:prSet/>
      <dgm:spPr/>
      <dgm:t>
        <a:bodyPr/>
        <a:lstStyle/>
        <a:p>
          <a:endParaRPr lang="fr-FR"/>
        </a:p>
      </dgm:t>
    </dgm:pt>
    <dgm:pt modelId="{C0FAB1A2-5940-4EE9-ADE5-A56D225F1F0C}" type="pres">
      <dgm:prSet presAssocID="{92429350-7AF4-4A3D-B97A-8828A25B4A27}" presName="root" presStyleCnt="0">
        <dgm:presLayoutVars>
          <dgm:dir/>
          <dgm:resizeHandles val="exact"/>
        </dgm:presLayoutVars>
      </dgm:prSet>
      <dgm:spPr/>
    </dgm:pt>
    <dgm:pt modelId="{20870347-777E-4C91-8EC0-CE26E458DEE6}" type="pres">
      <dgm:prSet presAssocID="{2BDBEAFC-7D73-44AD-8575-9260768D3B7E}" presName="compNode" presStyleCnt="0"/>
      <dgm:spPr/>
    </dgm:pt>
    <dgm:pt modelId="{2C1D4B8B-7350-4E13-933A-C9A262673B35}" type="pres">
      <dgm:prSet presAssocID="{2BDBEAFC-7D73-44AD-8575-9260768D3B7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phères de Harvey 75% avec un remplissage uni"/>
        </a:ext>
      </dgm:extLst>
    </dgm:pt>
    <dgm:pt modelId="{5E27BE17-9A77-4F6F-A1C1-EC8B2EA8B8E4}" type="pres">
      <dgm:prSet presAssocID="{2BDBEAFC-7D73-44AD-8575-9260768D3B7E}" presName="spaceRect" presStyleCnt="0"/>
      <dgm:spPr/>
    </dgm:pt>
    <dgm:pt modelId="{5D53909D-FB07-4383-AC84-28A1E6E8CDA4}" type="pres">
      <dgm:prSet presAssocID="{2BDBEAFC-7D73-44AD-8575-9260768D3B7E}" presName="textRect" presStyleLbl="revTx" presStyleIdx="0" presStyleCnt="4">
        <dgm:presLayoutVars>
          <dgm:chMax val="1"/>
          <dgm:chPref val="1"/>
        </dgm:presLayoutVars>
      </dgm:prSet>
      <dgm:spPr/>
    </dgm:pt>
    <dgm:pt modelId="{41D2FCE7-74C6-4E72-87FC-575F9612CAB8}" type="pres">
      <dgm:prSet presAssocID="{AC68F1F9-9AF9-425A-B194-69DD169BA0B5}" presName="sibTrans" presStyleCnt="0"/>
      <dgm:spPr/>
    </dgm:pt>
    <dgm:pt modelId="{5C9FE0DB-2F66-4914-8D4F-4BB52C0DD0E5}" type="pres">
      <dgm:prSet presAssocID="{A14B4EFF-9B93-49A0-996F-125E1BEABE99}" presName="compNode" presStyleCnt="0"/>
      <dgm:spPr/>
    </dgm:pt>
    <dgm:pt modelId="{6280CCDE-8349-4E9A-845B-7E70A1C82D1D}" type="pres">
      <dgm:prSet presAssocID="{A14B4EFF-9B93-49A0-996F-125E1BEABE99}" presName="iconRect" presStyleLbl="node1" presStyleIdx="1" presStyleCnt="4" custLinFactNeighborX="-98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se-papiers tout croix avec un remplissage uni"/>
        </a:ext>
      </dgm:extLst>
    </dgm:pt>
    <dgm:pt modelId="{BB9B3C3B-28A3-4429-A347-A7B2D7A0AF5D}" type="pres">
      <dgm:prSet presAssocID="{A14B4EFF-9B93-49A0-996F-125E1BEABE99}" presName="spaceRect" presStyleCnt="0"/>
      <dgm:spPr/>
    </dgm:pt>
    <dgm:pt modelId="{293F612A-B031-4AF6-BECA-E2895389A41A}" type="pres">
      <dgm:prSet presAssocID="{A14B4EFF-9B93-49A0-996F-125E1BEABE99}" presName="textRect" presStyleLbl="revTx" presStyleIdx="1" presStyleCnt="4">
        <dgm:presLayoutVars>
          <dgm:chMax val="1"/>
          <dgm:chPref val="1"/>
        </dgm:presLayoutVars>
      </dgm:prSet>
      <dgm:spPr/>
    </dgm:pt>
    <dgm:pt modelId="{BBD6C9AE-A4DE-4F26-B159-E314BE9D470E}" type="pres">
      <dgm:prSet presAssocID="{2BA9897A-5F89-4BBD-BC0A-FB295114EA7A}" presName="sibTrans" presStyleCnt="0"/>
      <dgm:spPr/>
    </dgm:pt>
    <dgm:pt modelId="{BFFB9814-59AD-4F92-AED4-9D5EF4C18E64}" type="pres">
      <dgm:prSet presAssocID="{9678DD10-4949-4B63-9AA1-7B35AD28988A}" presName="compNode" presStyleCnt="0"/>
      <dgm:spPr/>
    </dgm:pt>
    <dgm:pt modelId="{5B54E82C-1129-4849-B080-56A741B6C703}" type="pres">
      <dgm:prSet presAssocID="{9678DD10-4949-4B63-9AA1-7B35AD28988A}" presName="iconRect" presStyleLbl="node1" presStyleIdx="2" presStyleCnt="4" custLinFactNeighborX="931" custLinFactNeighborY="352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inaire avec un remplissage uni"/>
        </a:ext>
      </dgm:extLst>
    </dgm:pt>
    <dgm:pt modelId="{87329144-7E8D-473A-AA2E-F1DF89A3B344}" type="pres">
      <dgm:prSet presAssocID="{9678DD10-4949-4B63-9AA1-7B35AD28988A}" presName="spaceRect" presStyleCnt="0"/>
      <dgm:spPr/>
    </dgm:pt>
    <dgm:pt modelId="{97447BDF-3EB3-4993-AF04-0524E97E5A60}" type="pres">
      <dgm:prSet presAssocID="{9678DD10-4949-4B63-9AA1-7B35AD28988A}" presName="textRect" presStyleLbl="revTx" presStyleIdx="2" presStyleCnt="4" custLinFactNeighborX="-56274" custLinFactNeighborY="-4704">
        <dgm:presLayoutVars>
          <dgm:chMax val="1"/>
          <dgm:chPref val="1"/>
        </dgm:presLayoutVars>
      </dgm:prSet>
      <dgm:spPr/>
    </dgm:pt>
    <dgm:pt modelId="{4A2EFF70-D2FA-4D23-BF4C-4F100A490465}" type="pres">
      <dgm:prSet presAssocID="{ADF5573F-726A-4757-A8BF-1486253DC0C2}" presName="sibTrans" presStyleCnt="0"/>
      <dgm:spPr/>
    </dgm:pt>
    <dgm:pt modelId="{128E27D2-10AF-4E3E-A245-2D1647A842C8}" type="pres">
      <dgm:prSet presAssocID="{A899ABE6-43C9-4815-AAD4-11478A5CC090}" presName="compNode" presStyleCnt="0"/>
      <dgm:spPr/>
    </dgm:pt>
    <dgm:pt modelId="{45EF6B1A-1A12-4F54-98D3-63862797E106}" type="pres">
      <dgm:prSet presAssocID="{A899ABE6-43C9-4815-AAD4-11478A5CC090}" presName="iconRect" presStyleLbl="node1" presStyleIdx="3" presStyleCnt="4" custLinFactNeighborX="-2369" custLinFactNeighborY="954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iltrer contour"/>
        </a:ext>
      </dgm:extLst>
    </dgm:pt>
    <dgm:pt modelId="{DAC19FF8-A5D9-4CB9-BDFF-6A634AD20BB1}" type="pres">
      <dgm:prSet presAssocID="{A899ABE6-43C9-4815-AAD4-11478A5CC090}" presName="spaceRect" presStyleCnt="0"/>
      <dgm:spPr/>
    </dgm:pt>
    <dgm:pt modelId="{5EEAB453-C197-4BC2-8B9F-AAD57690D53E}" type="pres">
      <dgm:prSet presAssocID="{A899ABE6-43C9-4815-AAD4-11478A5CC090}" presName="textRect" presStyleLbl="revTx" presStyleIdx="3" presStyleCnt="4" custLinFactNeighborX="-227" custLinFactNeighborY="-4060">
        <dgm:presLayoutVars>
          <dgm:chMax val="1"/>
          <dgm:chPref val="1"/>
        </dgm:presLayoutVars>
      </dgm:prSet>
      <dgm:spPr/>
    </dgm:pt>
  </dgm:ptLst>
  <dgm:cxnLst>
    <dgm:cxn modelId="{EE162937-707C-4A0C-82FE-3DD08E2CEF61}" type="presOf" srcId="{92429350-7AF4-4A3D-B97A-8828A25B4A27}" destId="{C0FAB1A2-5940-4EE9-ADE5-A56D225F1F0C}" srcOrd="0" destOrd="0" presId="urn:microsoft.com/office/officeart/2018/2/layout/IconLabelList"/>
    <dgm:cxn modelId="{B6C24661-C0A9-4126-8AA0-C35635432E15}" srcId="{92429350-7AF4-4A3D-B97A-8828A25B4A27}" destId="{A899ABE6-43C9-4815-AAD4-11478A5CC090}" srcOrd="3" destOrd="0" parTransId="{97C9614C-5AE5-481F-8131-249906F59143}" sibTransId="{133A6230-1C29-45A8-98FC-87316130184E}"/>
    <dgm:cxn modelId="{6B63BC73-EEEE-4FBA-8C8C-660E939E2BBD}" type="presOf" srcId="{9678DD10-4949-4B63-9AA1-7B35AD28988A}" destId="{97447BDF-3EB3-4993-AF04-0524E97E5A60}" srcOrd="0" destOrd="0" presId="urn:microsoft.com/office/officeart/2018/2/layout/IconLabelList"/>
    <dgm:cxn modelId="{22FA33AD-E0CD-46C4-8D68-5C14667194E0}" srcId="{92429350-7AF4-4A3D-B97A-8828A25B4A27}" destId="{2BDBEAFC-7D73-44AD-8575-9260768D3B7E}" srcOrd="0" destOrd="0" parTransId="{7B8E1157-C619-4BE4-8FDB-3AF83F6072FA}" sibTransId="{AC68F1F9-9AF9-425A-B194-69DD169BA0B5}"/>
    <dgm:cxn modelId="{5D057FAE-616B-4AEF-B16F-A5AA4454C124}" srcId="{92429350-7AF4-4A3D-B97A-8828A25B4A27}" destId="{9678DD10-4949-4B63-9AA1-7B35AD28988A}" srcOrd="2" destOrd="0" parTransId="{A89EAD32-0858-4C8D-B1A2-D739C8C66D5A}" sibTransId="{ADF5573F-726A-4757-A8BF-1486253DC0C2}"/>
    <dgm:cxn modelId="{6DA233B3-7785-44D6-94D6-9306A25C375D}" srcId="{92429350-7AF4-4A3D-B97A-8828A25B4A27}" destId="{A14B4EFF-9B93-49A0-996F-125E1BEABE99}" srcOrd="1" destOrd="0" parTransId="{677A6A13-5954-4EE6-B840-D1D5DA481FDB}" sibTransId="{2BA9897A-5F89-4BBD-BC0A-FB295114EA7A}"/>
    <dgm:cxn modelId="{562AB0C4-C463-471A-97C2-B4D5A58A62C1}" type="presOf" srcId="{A899ABE6-43C9-4815-AAD4-11478A5CC090}" destId="{5EEAB453-C197-4BC2-8B9F-AAD57690D53E}" srcOrd="0" destOrd="0" presId="urn:microsoft.com/office/officeart/2018/2/layout/IconLabelList"/>
    <dgm:cxn modelId="{F0C635DA-8B82-46A3-878C-997C8498AA11}" type="presOf" srcId="{A14B4EFF-9B93-49A0-996F-125E1BEABE99}" destId="{293F612A-B031-4AF6-BECA-E2895389A41A}" srcOrd="0" destOrd="0" presId="urn:microsoft.com/office/officeart/2018/2/layout/IconLabelList"/>
    <dgm:cxn modelId="{C56E8BDD-045F-4CD6-BA68-AF0AB999741F}" type="presOf" srcId="{2BDBEAFC-7D73-44AD-8575-9260768D3B7E}" destId="{5D53909D-FB07-4383-AC84-28A1E6E8CDA4}" srcOrd="0" destOrd="0" presId="urn:microsoft.com/office/officeart/2018/2/layout/IconLabelList"/>
    <dgm:cxn modelId="{9365D27C-5314-48CE-91CF-4F481292DF61}" type="presParOf" srcId="{C0FAB1A2-5940-4EE9-ADE5-A56D225F1F0C}" destId="{20870347-777E-4C91-8EC0-CE26E458DEE6}" srcOrd="0" destOrd="0" presId="urn:microsoft.com/office/officeart/2018/2/layout/IconLabelList"/>
    <dgm:cxn modelId="{B0B0391F-88FB-4CA9-86D4-1AD7721ACF4B}" type="presParOf" srcId="{20870347-777E-4C91-8EC0-CE26E458DEE6}" destId="{2C1D4B8B-7350-4E13-933A-C9A262673B35}" srcOrd="0" destOrd="0" presId="urn:microsoft.com/office/officeart/2018/2/layout/IconLabelList"/>
    <dgm:cxn modelId="{211BFA86-0852-41DC-81C7-6019406E9465}" type="presParOf" srcId="{20870347-777E-4C91-8EC0-CE26E458DEE6}" destId="{5E27BE17-9A77-4F6F-A1C1-EC8B2EA8B8E4}" srcOrd="1" destOrd="0" presId="urn:microsoft.com/office/officeart/2018/2/layout/IconLabelList"/>
    <dgm:cxn modelId="{44AEE76C-2A03-4C0D-92E5-4D269DE2CA6F}" type="presParOf" srcId="{20870347-777E-4C91-8EC0-CE26E458DEE6}" destId="{5D53909D-FB07-4383-AC84-28A1E6E8CDA4}" srcOrd="2" destOrd="0" presId="urn:microsoft.com/office/officeart/2018/2/layout/IconLabelList"/>
    <dgm:cxn modelId="{F5D133AB-D134-4C13-8C1B-0D6CE51FF2C9}" type="presParOf" srcId="{C0FAB1A2-5940-4EE9-ADE5-A56D225F1F0C}" destId="{41D2FCE7-74C6-4E72-87FC-575F9612CAB8}" srcOrd="1" destOrd="0" presId="urn:microsoft.com/office/officeart/2018/2/layout/IconLabelList"/>
    <dgm:cxn modelId="{3296FFEB-7175-4AEF-A10A-47F2243E9AE8}" type="presParOf" srcId="{C0FAB1A2-5940-4EE9-ADE5-A56D225F1F0C}" destId="{5C9FE0DB-2F66-4914-8D4F-4BB52C0DD0E5}" srcOrd="2" destOrd="0" presId="urn:microsoft.com/office/officeart/2018/2/layout/IconLabelList"/>
    <dgm:cxn modelId="{8507A00C-59A5-487C-92BA-889578F9315F}" type="presParOf" srcId="{5C9FE0DB-2F66-4914-8D4F-4BB52C0DD0E5}" destId="{6280CCDE-8349-4E9A-845B-7E70A1C82D1D}" srcOrd="0" destOrd="0" presId="urn:microsoft.com/office/officeart/2018/2/layout/IconLabelList"/>
    <dgm:cxn modelId="{6D99A075-7684-4770-9540-A51B4E21C516}" type="presParOf" srcId="{5C9FE0DB-2F66-4914-8D4F-4BB52C0DD0E5}" destId="{BB9B3C3B-28A3-4429-A347-A7B2D7A0AF5D}" srcOrd="1" destOrd="0" presId="urn:microsoft.com/office/officeart/2018/2/layout/IconLabelList"/>
    <dgm:cxn modelId="{F3B1F606-C2BB-4173-AD90-26DA36D58C72}" type="presParOf" srcId="{5C9FE0DB-2F66-4914-8D4F-4BB52C0DD0E5}" destId="{293F612A-B031-4AF6-BECA-E2895389A41A}" srcOrd="2" destOrd="0" presId="urn:microsoft.com/office/officeart/2018/2/layout/IconLabelList"/>
    <dgm:cxn modelId="{9B5C962A-3D00-4A99-B7CF-C46CB6F18953}" type="presParOf" srcId="{C0FAB1A2-5940-4EE9-ADE5-A56D225F1F0C}" destId="{BBD6C9AE-A4DE-4F26-B159-E314BE9D470E}" srcOrd="3" destOrd="0" presId="urn:microsoft.com/office/officeart/2018/2/layout/IconLabelList"/>
    <dgm:cxn modelId="{E4FE142C-B529-4787-9100-F290D9965977}" type="presParOf" srcId="{C0FAB1A2-5940-4EE9-ADE5-A56D225F1F0C}" destId="{BFFB9814-59AD-4F92-AED4-9D5EF4C18E64}" srcOrd="4" destOrd="0" presId="urn:microsoft.com/office/officeart/2018/2/layout/IconLabelList"/>
    <dgm:cxn modelId="{8A4B7638-9027-4044-969F-B9D33F542B3D}" type="presParOf" srcId="{BFFB9814-59AD-4F92-AED4-9D5EF4C18E64}" destId="{5B54E82C-1129-4849-B080-56A741B6C703}" srcOrd="0" destOrd="0" presId="urn:microsoft.com/office/officeart/2018/2/layout/IconLabelList"/>
    <dgm:cxn modelId="{6AD2EA8D-D6EA-40DF-B26C-2879581344CC}" type="presParOf" srcId="{BFFB9814-59AD-4F92-AED4-9D5EF4C18E64}" destId="{87329144-7E8D-473A-AA2E-F1DF89A3B344}" srcOrd="1" destOrd="0" presId="urn:microsoft.com/office/officeart/2018/2/layout/IconLabelList"/>
    <dgm:cxn modelId="{C931982C-6470-42FB-B390-F89B10D9FED3}" type="presParOf" srcId="{BFFB9814-59AD-4F92-AED4-9D5EF4C18E64}" destId="{97447BDF-3EB3-4993-AF04-0524E97E5A60}" srcOrd="2" destOrd="0" presId="urn:microsoft.com/office/officeart/2018/2/layout/IconLabelList"/>
    <dgm:cxn modelId="{EE801A94-9D9B-472F-8C10-0AF79EAEE56B}" type="presParOf" srcId="{C0FAB1A2-5940-4EE9-ADE5-A56D225F1F0C}" destId="{4A2EFF70-D2FA-4D23-BF4C-4F100A490465}" srcOrd="5" destOrd="0" presId="urn:microsoft.com/office/officeart/2018/2/layout/IconLabelList"/>
    <dgm:cxn modelId="{E8CD921F-5C38-45C2-8E54-5B899607C735}" type="presParOf" srcId="{C0FAB1A2-5940-4EE9-ADE5-A56D225F1F0C}" destId="{128E27D2-10AF-4E3E-A245-2D1647A842C8}" srcOrd="6" destOrd="0" presId="urn:microsoft.com/office/officeart/2018/2/layout/IconLabelList"/>
    <dgm:cxn modelId="{95FB7255-A247-4AAE-AEE9-0084B4D19CA2}" type="presParOf" srcId="{128E27D2-10AF-4E3E-A245-2D1647A842C8}" destId="{45EF6B1A-1A12-4F54-98D3-63862797E106}" srcOrd="0" destOrd="0" presId="urn:microsoft.com/office/officeart/2018/2/layout/IconLabelList"/>
    <dgm:cxn modelId="{6DB9D44E-9EE3-4AAA-9DAE-B551BB0F700A}" type="presParOf" srcId="{128E27D2-10AF-4E3E-A245-2D1647A842C8}" destId="{DAC19FF8-A5D9-4CB9-BDFF-6A634AD20BB1}" srcOrd="1" destOrd="0" presId="urn:microsoft.com/office/officeart/2018/2/layout/IconLabelList"/>
    <dgm:cxn modelId="{45D5B286-A3FF-456D-BDEE-8555F577E3DE}" type="presParOf" srcId="{128E27D2-10AF-4E3E-A245-2D1647A842C8}" destId="{5EEAB453-C197-4BC2-8B9F-AAD57690D53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D862DE-5CC0-4C4C-9037-7751C8DFC05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F9E0E447-5FC3-4A65-A292-E63481AE7F9D}">
      <dgm:prSet/>
      <dgm:spPr/>
      <dgm:t>
        <a:bodyPr/>
        <a:lstStyle/>
        <a:p>
          <a:pPr>
            <a:lnSpc>
              <a:spcPct val="100000"/>
            </a:lnSpc>
          </a:pPr>
          <a:r>
            <a:rPr lang="fr-FR" dirty="0"/>
            <a:t>673.354 lignes</a:t>
          </a:r>
          <a:endParaRPr lang="en-US" dirty="0"/>
        </a:p>
      </dgm:t>
    </dgm:pt>
    <dgm:pt modelId="{206A2C1F-3F12-43B4-8A7E-0C3A60A2FB86}" type="parTrans" cxnId="{EF60A142-E414-4B72-9CB1-D8F20B8E4C2B}">
      <dgm:prSet/>
      <dgm:spPr/>
      <dgm:t>
        <a:bodyPr/>
        <a:lstStyle/>
        <a:p>
          <a:endParaRPr lang="en-US"/>
        </a:p>
      </dgm:t>
    </dgm:pt>
    <dgm:pt modelId="{9B6B9AC2-99DE-4B3B-B692-5992A9142604}" type="sibTrans" cxnId="{EF60A142-E414-4B72-9CB1-D8F20B8E4C2B}">
      <dgm:prSet/>
      <dgm:spPr/>
      <dgm:t>
        <a:bodyPr/>
        <a:lstStyle/>
        <a:p>
          <a:endParaRPr lang="en-US"/>
        </a:p>
      </dgm:t>
    </dgm:pt>
    <dgm:pt modelId="{886649CF-565A-462F-8209-AE724E5BC6C4}">
      <dgm:prSet/>
      <dgm:spPr/>
      <dgm:t>
        <a:bodyPr/>
        <a:lstStyle/>
        <a:p>
          <a:pPr>
            <a:lnSpc>
              <a:spcPct val="100000"/>
            </a:lnSpc>
          </a:pPr>
          <a:r>
            <a:rPr lang="fr-FR" dirty="0"/>
            <a:t>12 colonnes</a:t>
          </a:r>
          <a:endParaRPr lang="en-US" dirty="0"/>
        </a:p>
      </dgm:t>
    </dgm:pt>
    <dgm:pt modelId="{E4EC9CB2-62B1-4CC3-93B5-252C1C1C1FEC}" type="parTrans" cxnId="{A0FD8340-3BC9-4AC6-92C1-FDF130B0B392}">
      <dgm:prSet/>
      <dgm:spPr/>
      <dgm:t>
        <a:bodyPr/>
        <a:lstStyle/>
        <a:p>
          <a:endParaRPr lang="en-US"/>
        </a:p>
      </dgm:t>
    </dgm:pt>
    <dgm:pt modelId="{3E3CC328-8BD7-4387-ACFE-86DDC56AEEED}" type="sibTrans" cxnId="{A0FD8340-3BC9-4AC6-92C1-FDF130B0B392}">
      <dgm:prSet/>
      <dgm:spPr/>
      <dgm:t>
        <a:bodyPr/>
        <a:lstStyle/>
        <a:p>
          <a:endParaRPr lang="en-US"/>
        </a:p>
      </dgm:t>
    </dgm:pt>
    <dgm:pt modelId="{B9EE7A63-76F9-482D-AE34-76058F3639BD}" type="pres">
      <dgm:prSet presAssocID="{35D862DE-5CC0-4C4C-9037-7751C8DFC051}" presName="root" presStyleCnt="0">
        <dgm:presLayoutVars>
          <dgm:dir/>
          <dgm:resizeHandles val="exact"/>
        </dgm:presLayoutVars>
      </dgm:prSet>
      <dgm:spPr/>
    </dgm:pt>
    <dgm:pt modelId="{3D757967-4D96-4AE7-BA99-53EC2CE7D1D8}" type="pres">
      <dgm:prSet presAssocID="{F9E0E447-5FC3-4A65-A292-E63481AE7F9D}" presName="compNode" presStyleCnt="0"/>
      <dgm:spPr/>
    </dgm:pt>
    <dgm:pt modelId="{CA7DFF46-C1F4-4880-AAC6-2D4EB7D1E84A}" type="pres">
      <dgm:prSet presAssocID="{F9E0E447-5FC3-4A65-A292-E63481AE7F9D}" presName="bgRect" presStyleLbl="bgShp" presStyleIdx="0" presStyleCnt="2"/>
      <dgm:spPr/>
    </dgm:pt>
    <dgm:pt modelId="{41B2D6FE-389A-455D-A1F8-D6CC7BCD7EDA}" type="pres">
      <dgm:prSet presAssocID="{F9E0E447-5FC3-4A65-A292-E63481AE7F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vec un remplissage uni"/>
        </a:ext>
      </dgm:extLst>
    </dgm:pt>
    <dgm:pt modelId="{3DA98DB8-3025-4781-8500-30EF6E8EADEF}" type="pres">
      <dgm:prSet presAssocID="{F9E0E447-5FC3-4A65-A292-E63481AE7F9D}" presName="spaceRect" presStyleCnt="0"/>
      <dgm:spPr/>
    </dgm:pt>
    <dgm:pt modelId="{A4D1F93D-113A-4F39-829D-AE67874BFF0B}" type="pres">
      <dgm:prSet presAssocID="{F9E0E447-5FC3-4A65-A292-E63481AE7F9D}" presName="parTx" presStyleLbl="revTx" presStyleIdx="0" presStyleCnt="2">
        <dgm:presLayoutVars>
          <dgm:chMax val="0"/>
          <dgm:chPref val="0"/>
        </dgm:presLayoutVars>
      </dgm:prSet>
      <dgm:spPr/>
    </dgm:pt>
    <dgm:pt modelId="{BE7A2DCD-CBAA-410E-A31E-4D559886CBCB}" type="pres">
      <dgm:prSet presAssocID="{9B6B9AC2-99DE-4B3B-B692-5992A9142604}" presName="sibTrans" presStyleCnt="0"/>
      <dgm:spPr/>
    </dgm:pt>
    <dgm:pt modelId="{DAFD1F90-9071-4682-ABA7-D56A8A7E2EA2}" type="pres">
      <dgm:prSet presAssocID="{886649CF-565A-462F-8209-AE724E5BC6C4}" presName="compNode" presStyleCnt="0"/>
      <dgm:spPr/>
    </dgm:pt>
    <dgm:pt modelId="{1D207823-9F7B-48B2-A4D8-562BEFB6344C}" type="pres">
      <dgm:prSet presAssocID="{886649CF-565A-462F-8209-AE724E5BC6C4}" presName="bgRect" presStyleLbl="bgShp" presStyleIdx="1" presStyleCnt="2"/>
      <dgm:spPr/>
    </dgm:pt>
    <dgm:pt modelId="{2D95AB87-3EB6-4A4C-A5A4-B97608B22DB5}" type="pres">
      <dgm:prSet presAssocID="{886649CF-565A-462F-8209-AE724E5BC6C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au avec un remplissage uni"/>
        </a:ext>
      </dgm:extLst>
    </dgm:pt>
    <dgm:pt modelId="{9D397E89-665B-47F8-B22E-9A67FD37C10F}" type="pres">
      <dgm:prSet presAssocID="{886649CF-565A-462F-8209-AE724E5BC6C4}" presName="spaceRect" presStyleCnt="0"/>
      <dgm:spPr/>
    </dgm:pt>
    <dgm:pt modelId="{3C40D944-21C0-46CE-881A-3C521962E078}" type="pres">
      <dgm:prSet presAssocID="{886649CF-565A-462F-8209-AE724E5BC6C4}" presName="parTx" presStyleLbl="revTx" presStyleIdx="1" presStyleCnt="2">
        <dgm:presLayoutVars>
          <dgm:chMax val="0"/>
          <dgm:chPref val="0"/>
        </dgm:presLayoutVars>
      </dgm:prSet>
      <dgm:spPr/>
    </dgm:pt>
  </dgm:ptLst>
  <dgm:cxnLst>
    <dgm:cxn modelId="{354A2E19-8840-45FD-98E0-AFA70FD8F4EC}" type="presOf" srcId="{886649CF-565A-462F-8209-AE724E5BC6C4}" destId="{3C40D944-21C0-46CE-881A-3C521962E078}" srcOrd="0" destOrd="0" presId="urn:microsoft.com/office/officeart/2018/2/layout/IconVerticalSolidList"/>
    <dgm:cxn modelId="{A0FD8340-3BC9-4AC6-92C1-FDF130B0B392}" srcId="{35D862DE-5CC0-4C4C-9037-7751C8DFC051}" destId="{886649CF-565A-462F-8209-AE724E5BC6C4}" srcOrd="1" destOrd="0" parTransId="{E4EC9CB2-62B1-4CC3-93B5-252C1C1C1FEC}" sibTransId="{3E3CC328-8BD7-4387-ACFE-86DDC56AEEED}"/>
    <dgm:cxn modelId="{EF60A142-E414-4B72-9CB1-D8F20B8E4C2B}" srcId="{35D862DE-5CC0-4C4C-9037-7751C8DFC051}" destId="{F9E0E447-5FC3-4A65-A292-E63481AE7F9D}" srcOrd="0" destOrd="0" parTransId="{206A2C1F-3F12-43B4-8A7E-0C3A60A2FB86}" sibTransId="{9B6B9AC2-99DE-4B3B-B692-5992A9142604}"/>
    <dgm:cxn modelId="{70D97DC6-22D9-4824-927B-760CA9012E0B}" type="presOf" srcId="{F9E0E447-5FC3-4A65-A292-E63481AE7F9D}" destId="{A4D1F93D-113A-4F39-829D-AE67874BFF0B}" srcOrd="0" destOrd="0" presId="urn:microsoft.com/office/officeart/2018/2/layout/IconVerticalSolidList"/>
    <dgm:cxn modelId="{0C1738E2-4D39-45E5-A758-622261A5985E}" type="presOf" srcId="{35D862DE-5CC0-4C4C-9037-7751C8DFC051}" destId="{B9EE7A63-76F9-482D-AE34-76058F3639BD}" srcOrd="0" destOrd="0" presId="urn:microsoft.com/office/officeart/2018/2/layout/IconVerticalSolidList"/>
    <dgm:cxn modelId="{31531699-F744-400A-886C-A0534AA93212}" type="presParOf" srcId="{B9EE7A63-76F9-482D-AE34-76058F3639BD}" destId="{3D757967-4D96-4AE7-BA99-53EC2CE7D1D8}" srcOrd="0" destOrd="0" presId="urn:microsoft.com/office/officeart/2018/2/layout/IconVerticalSolidList"/>
    <dgm:cxn modelId="{49E9954B-5AD3-410C-82AB-1619D6345F24}" type="presParOf" srcId="{3D757967-4D96-4AE7-BA99-53EC2CE7D1D8}" destId="{CA7DFF46-C1F4-4880-AAC6-2D4EB7D1E84A}" srcOrd="0" destOrd="0" presId="urn:microsoft.com/office/officeart/2018/2/layout/IconVerticalSolidList"/>
    <dgm:cxn modelId="{3B07B66A-4600-43F3-9BF9-B639A809070C}" type="presParOf" srcId="{3D757967-4D96-4AE7-BA99-53EC2CE7D1D8}" destId="{41B2D6FE-389A-455D-A1F8-D6CC7BCD7EDA}" srcOrd="1" destOrd="0" presId="urn:microsoft.com/office/officeart/2018/2/layout/IconVerticalSolidList"/>
    <dgm:cxn modelId="{A1DE98DA-6519-41C9-B04C-5E6C5DA852FA}" type="presParOf" srcId="{3D757967-4D96-4AE7-BA99-53EC2CE7D1D8}" destId="{3DA98DB8-3025-4781-8500-30EF6E8EADEF}" srcOrd="2" destOrd="0" presId="urn:microsoft.com/office/officeart/2018/2/layout/IconVerticalSolidList"/>
    <dgm:cxn modelId="{FC25A89C-0EA0-4EE4-8CB3-5009D0D5C52A}" type="presParOf" srcId="{3D757967-4D96-4AE7-BA99-53EC2CE7D1D8}" destId="{A4D1F93D-113A-4F39-829D-AE67874BFF0B}" srcOrd="3" destOrd="0" presId="urn:microsoft.com/office/officeart/2018/2/layout/IconVerticalSolidList"/>
    <dgm:cxn modelId="{43CC03F9-D71F-41D9-9895-53B906846D81}" type="presParOf" srcId="{B9EE7A63-76F9-482D-AE34-76058F3639BD}" destId="{BE7A2DCD-CBAA-410E-A31E-4D559886CBCB}" srcOrd="1" destOrd="0" presId="urn:microsoft.com/office/officeart/2018/2/layout/IconVerticalSolidList"/>
    <dgm:cxn modelId="{1B778ECB-9170-412B-9035-AA54EDA8D21D}" type="presParOf" srcId="{B9EE7A63-76F9-482D-AE34-76058F3639BD}" destId="{DAFD1F90-9071-4682-ABA7-D56A8A7E2EA2}" srcOrd="2" destOrd="0" presId="urn:microsoft.com/office/officeart/2018/2/layout/IconVerticalSolidList"/>
    <dgm:cxn modelId="{A8FA998F-53CC-42FB-881A-2906293C1D2E}" type="presParOf" srcId="{DAFD1F90-9071-4682-ABA7-D56A8A7E2EA2}" destId="{1D207823-9F7B-48B2-A4D8-562BEFB6344C}" srcOrd="0" destOrd="0" presId="urn:microsoft.com/office/officeart/2018/2/layout/IconVerticalSolidList"/>
    <dgm:cxn modelId="{6F8967A6-1E0D-44A2-9F19-3CA906A9EE0F}" type="presParOf" srcId="{DAFD1F90-9071-4682-ABA7-D56A8A7E2EA2}" destId="{2D95AB87-3EB6-4A4C-A5A4-B97608B22DB5}" srcOrd="1" destOrd="0" presId="urn:microsoft.com/office/officeart/2018/2/layout/IconVerticalSolidList"/>
    <dgm:cxn modelId="{9FBE3E16-1236-43C5-A001-46527F8037AC}" type="presParOf" srcId="{DAFD1F90-9071-4682-ABA7-D56A8A7E2EA2}" destId="{9D397E89-665B-47F8-B22E-9A67FD37C10F}" srcOrd="2" destOrd="0" presId="urn:microsoft.com/office/officeart/2018/2/layout/IconVerticalSolidList"/>
    <dgm:cxn modelId="{DEA89688-4FC5-4EF6-8A95-80494E3800AA}" type="presParOf" srcId="{DAFD1F90-9071-4682-ABA7-D56A8A7E2EA2}" destId="{3C40D944-21C0-46CE-881A-3C521962E078}"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9EC591-4AE4-4B38-8FCF-8F1E772DEE7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353D5BF-232B-457B-896D-E84E5B24862E}">
      <dgm:prSet/>
      <dgm:spPr/>
      <dgm:t>
        <a:bodyPr/>
        <a:lstStyle/>
        <a:p>
          <a:r>
            <a:rPr lang="fr-FR" dirty="0"/>
            <a:t>Corrélation =&gt; gras/gras saturé et sucre/glucide</a:t>
          </a:r>
          <a:endParaRPr lang="en-US" dirty="0"/>
        </a:p>
      </dgm:t>
    </dgm:pt>
    <dgm:pt modelId="{28AECD5E-D3A2-4EAE-B6FC-6783F44A7922}" type="parTrans" cxnId="{2811D92D-B93D-4C1B-8280-0A9001D2C576}">
      <dgm:prSet/>
      <dgm:spPr/>
      <dgm:t>
        <a:bodyPr/>
        <a:lstStyle/>
        <a:p>
          <a:endParaRPr lang="en-US"/>
        </a:p>
      </dgm:t>
    </dgm:pt>
    <dgm:pt modelId="{93C43915-FE2F-468D-9D25-2A9DA420E287}" type="sibTrans" cxnId="{2811D92D-B93D-4C1B-8280-0A9001D2C576}">
      <dgm:prSet/>
      <dgm:spPr/>
      <dgm:t>
        <a:bodyPr/>
        <a:lstStyle/>
        <a:p>
          <a:endParaRPr lang="en-US"/>
        </a:p>
      </dgm:t>
    </dgm:pt>
    <dgm:pt modelId="{1DBE411C-0E07-41E2-AC7F-797052846631}">
      <dgm:prSet/>
      <dgm:spPr/>
      <dgm:t>
        <a:bodyPr/>
        <a:lstStyle/>
        <a:p>
          <a:r>
            <a:rPr lang="fr-FR" dirty="0"/>
            <a:t>Augmentation nutriscore = augmentation gras/saturé, sucre/glucide</a:t>
          </a:r>
        </a:p>
        <a:p>
          <a:r>
            <a:rPr lang="fr-FR" dirty="0"/>
            <a:t>Inversement pour fibre et protéine</a:t>
          </a:r>
          <a:endParaRPr lang="en-US" dirty="0"/>
        </a:p>
      </dgm:t>
    </dgm:pt>
    <dgm:pt modelId="{9208DB67-3743-4D14-846E-C0BFDF1FBF76}" type="parTrans" cxnId="{9FCDFE40-E246-4E6A-8D3C-837DC0953D09}">
      <dgm:prSet/>
      <dgm:spPr/>
      <dgm:t>
        <a:bodyPr/>
        <a:lstStyle/>
        <a:p>
          <a:endParaRPr lang="en-US"/>
        </a:p>
      </dgm:t>
    </dgm:pt>
    <dgm:pt modelId="{12695101-9A9A-41DF-BADA-B98AE16CB6C9}" type="sibTrans" cxnId="{9FCDFE40-E246-4E6A-8D3C-837DC0953D09}">
      <dgm:prSet/>
      <dgm:spPr/>
      <dgm:t>
        <a:bodyPr/>
        <a:lstStyle/>
        <a:p>
          <a:endParaRPr lang="en-US"/>
        </a:p>
      </dgm:t>
    </dgm:pt>
    <dgm:pt modelId="{1BCC134D-0AEA-47D6-8EDF-4F0BE20E9301}">
      <dgm:prSet/>
      <dgm:spPr/>
      <dgm:t>
        <a:bodyPr/>
        <a:lstStyle/>
        <a:p>
          <a:r>
            <a:rPr lang="fr-FR" dirty="0"/>
            <a:t>L’énergie = sucre + gras + gras saturé + glucide</a:t>
          </a:r>
          <a:endParaRPr lang="en-US" dirty="0"/>
        </a:p>
      </dgm:t>
    </dgm:pt>
    <dgm:pt modelId="{BD5F1CCD-D653-4F98-9EFE-E32EFC5E9E67}" type="parTrans" cxnId="{3D548A5C-63C8-4203-89E5-C15E67481C17}">
      <dgm:prSet/>
      <dgm:spPr/>
      <dgm:t>
        <a:bodyPr/>
        <a:lstStyle/>
        <a:p>
          <a:endParaRPr lang="en-US"/>
        </a:p>
      </dgm:t>
    </dgm:pt>
    <dgm:pt modelId="{184DDAAD-82AB-43B6-93F0-07660F9226FB}" type="sibTrans" cxnId="{3D548A5C-63C8-4203-89E5-C15E67481C17}">
      <dgm:prSet/>
      <dgm:spPr/>
      <dgm:t>
        <a:bodyPr/>
        <a:lstStyle/>
        <a:p>
          <a:endParaRPr lang="en-US"/>
        </a:p>
      </dgm:t>
    </dgm:pt>
    <dgm:pt modelId="{217B127B-FCF4-433B-8CF5-2ED2C04D5C4A}" type="pres">
      <dgm:prSet presAssocID="{459EC591-4AE4-4B38-8FCF-8F1E772DEE74}" presName="linear" presStyleCnt="0">
        <dgm:presLayoutVars>
          <dgm:animLvl val="lvl"/>
          <dgm:resizeHandles val="exact"/>
        </dgm:presLayoutVars>
      </dgm:prSet>
      <dgm:spPr/>
    </dgm:pt>
    <dgm:pt modelId="{22DFCB50-2483-401B-A7B3-28E71A50BC1D}" type="pres">
      <dgm:prSet presAssocID="{7353D5BF-232B-457B-896D-E84E5B24862E}" presName="parentText" presStyleLbl="node1" presStyleIdx="0" presStyleCnt="3">
        <dgm:presLayoutVars>
          <dgm:chMax val="0"/>
          <dgm:bulletEnabled val="1"/>
        </dgm:presLayoutVars>
      </dgm:prSet>
      <dgm:spPr/>
    </dgm:pt>
    <dgm:pt modelId="{7A3EDFA1-D004-42DD-93BC-48C080773278}" type="pres">
      <dgm:prSet presAssocID="{93C43915-FE2F-468D-9D25-2A9DA420E287}" presName="spacer" presStyleCnt="0"/>
      <dgm:spPr/>
    </dgm:pt>
    <dgm:pt modelId="{D8E68B0F-820C-4BB6-A0A6-F22F2D63A5ED}" type="pres">
      <dgm:prSet presAssocID="{1DBE411C-0E07-41E2-AC7F-797052846631}" presName="parentText" presStyleLbl="node1" presStyleIdx="1" presStyleCnt="3">
        <dgm:presLayoutVars>
          <dgm:chMax val="0"/>
          <dgm:bulletEnabled val="1"/>
        </dgm:presLayoutVars>
      </dgm:prSet>
      <dgm:spPr/>
    </dgm:pt>
    <dgm:pt modelId="{611ACC9E-B8F1-48A6-AAA1-BB5508EFCAB1}" type="pres">
      <dgm:prSet presAssocID="{12695101-9A9A-41DF-BADA-B98AE16CB6C9}" presName="spacer" presStyleCnt="0"/>
      <dgm:spPr/>
    </dgm:pt>
    <dgm:pt modelId="{B24A976A-A09F-45D2-B310-98E1E8BA5BCC}" type="pres">
      <dgm:prSet presAssocID="{1BCC134D-0AEA-47D6-8EDF-4F0BE20E9301}" presName="parentText" presStyleLbl="node1" presStyleIdx="2" presStyleCnt="3">
        <dgm:presLayoutVars>
          <dgm:chMax val="0"/>
          <dgm:bulletEnabled val="1"/>
        </dgm:presLayoutVars>
      </dgm:prSet>
      <dgm:spPr/>
    </dgm:pt>
  </dgm:ptLst>
  <dgm:cxnLst>
    <dgm:cxn modelId="{746D871C-6B29-4AF8-8E79-098B4D008823}" type="presOf" srcId="{1BCC134D-0AEA-47D6-8EDF-4F0BE20E9301}" destId="{B24A976A-A09F-45D2-B310-98E1E8BA5BCC}" srcOrd="0" destOrd="0" presId="urn:microsoft.com/office/officeart/2005/8/layout/vList2"/>
    <dgm:cxn modelId="{2811D92D-B93D-4C1B-8280-0A9001D2C576}" srcId="{459EC591-4AE4-4B38-8FCF-8F1E772DEE74}" destId="{7353D5BF-232B-457B-896D-E84E5B24862E}" srcOrd="0" destOrd="0" parTransId="{28AECD5E-D3A2-4EAE-B6FC-6783F44A7922}" sibTransId="{93C43915-FE2F-468D-9D25-2A9DA420E287}"/>
    <dgm:cxn modelId="{9FCDFE40-E246-4E6A-8D3C-837DC0953D09}" srcId="{459EC591-4AE4-4B38-8FCF-8F1E772DEE74}" destId="{1DBE411C-0E07-41E2-AC7F-797052846631}" srcOrd="1" destOrd="0" parTransId="{9208DB67-3743-4D14-846E-C0BFDF1FBF76}" sibTransId="{12695101-9A9A-41DF-BADA-B98AE16CB6C9}"/>
    <dgm:cxn modelId="{3D548A5C-63C8-4203-89E5-C15E67481C17}" srcId="{459EC591-4AE4-4B38-8FCF-8F1E772DEE74}" destId="{1BCC134D-0AEA-47D6-8EDF-4F0BE20E9301}" srcOrd="2" destOrd="0" parTransId="{BD5F1CCD-D653-4F98-9EFE-E32EFC5E9E67}" sibTransId="{184DDAAD-82AB-43B6-93F0-07660F9226FB}"/>
    <dgm:cxn modelId="{14311F52-CBA1-4832-83DB-CEFDA50EED1B}" type="presOf" srcId="{459EC591-4AE4-4B38-8FCF-8F1E772DEE74}" destId="{217B127B-FCF4-433B-8CF5-2ED2C04D5C4A}" srcOrd="0" destOrd="0" presId="urn:microsoft.com/office/officeart/2005/8/layout/vList2"/>
    <dgm:cxn modelId="{653CD076-0A19-46A5-AB44-D6799064C08E}" type="presOf" srcId="{1DBE411C-0E07-41E2-AC7F-797052846631}" destId="{D8E68B0F-820C-4BB6-A0A6-F22F2D63A5ED}" srcOrd="0" destOrd="0" presId="urn:microsoft.com/office/officeart/2005/8/layout/vList2"/>
    <dgm:cxn modelId="{635375A0-DF24-46FA-9CFD-B4E5E27EBAAB}" type="presOf" srcId="{7353D5BF-232B-457B-896D-E84E5B24862E}" destId="{22DFCB50-2483-401B-A7B3-28E71A50BC1D}" srcOrd="0" destOrd="0" presId="urn:microsoft.com/office/officeart/2005/8/layout/vList2"/>
    <dgm:cxn modelId="{E19EDED4-59A8-4398-B0A1-B11A8F5E566C}" type="presParOf" srcId="{217B127B-FCF4-433B-8CF5-2ED2C04D5C4A}" destId="{22DFCB50-2483-401B-A7B3-28E71A50BC1D}" srcOrd="0" destOrd="0" presId="urn:microsoft.com/office/officeart/2005/8/layout/vList2"/>
    <dgm:cxn modelId="{D2722120-68D5-4941-A6DE-DB0DD027F30B}" type="presParOf" srcId="{217B127B-FCF4-433B-8CF5-2ED2C04D5C4A}" destId="{7A3EDFA1-D004-42DD-93BC-48C080773278}" srcOrd="1" destOrd="0" presId="urn:microsoft.com/office/officeart/2005/8/layout/vList2"/>
    <dgm:cxn modelId="{05B3EF1A-0F9A-477F-A50A-F851D0084F6D}" type="presParOf" srcId="{217B127B-FCF4-433B-8CF5-2ED2C04D5C4A}" destId="{D8E68B0F-820C-4BB6-A0A6-F22F2D63A5ED}" srcOrd="2" destOrd="0" presId="urn:microsoft.com/office/officeart/2005/8/layout/vList2"/>
    <dgm:cxn modelId="{B4E1E3D1-845E-4AF4-9CC1-66CE0181EB73}" type="presParOf" srcId="{217B127B-FCF4-433B-8CF5-2ED2C04D5C4A}" destId="{611ACC9E-B8F1-48A6-AAA1-BB5508EFCAB1}" srcOrd="3" destOrd="0" presId="urn:microsoft.com/office/officeart/2005/8/layout/vList2"/>
    <dgm:cxn modelId="{76F951C3-38AC-41A2-A968-092D024F12A0}" type="presParOf" srcId="{217B127B-FCF4-433B-8CF5-2ED2C04D5C4A}" destId="{B24A976A-A09F-45D2-B310-98E1E8BA5B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D4B8B-7350-4E13-933A-C9A262673B35}">
      <dsp:nvSpPr>
        <dsp:cNvPr id="0" name=""/>
        <dsp:cNvSpPr/>
      </dsp:nvSpPr>
      <dsp:spPr>
        <a:xfrm>
          <a:off x="1212569" y="990292"/>
          <a:ext cx="1300252" cy="130025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3909D-FB07-4383-AC84-28A1E6E8CDA4}">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FR" sz="2500" kern="1200" dirty="0"/>
            <a:t>Santé publique France</a:t>
          </a:r>
          <a:endParaRPr lang="en-US" sz="2500" kern="1200" dirty="0"/>
        </a:p>
      </dsp:txBody>
      <dsp:txXfrm>
        <a:off x="417971" y="2647231"/>
        <a:ext cx="2889450" cy="720000"/>
      </dsp:txXfrm>
    </dsp:sp>
    <dsp:sp modelId="{6280CCDE-8349-4E9A-845B-7E70A1C82D1D}">
      <dsp:nvSpPr>
        <dsp:cNvPr id="0" name=""/>
        <dsp:cNvSpPr/>
      </dsp:nvSpPr>
      <dsp:spPr>
        <a:xfrm>
          <a:off x="4607673" y="990292"/>
          <a:ext cx="1300252" cy="13002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3F612A-B031-4AF6-BECA-E2895389A41A}">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FR" sz="2500" kern="1200" dirty="0" err="1"/>
            <a:t>OpenFoodFact</a:t>
          </a:r>
          <a:endParaRPr lang="en-US" sz="2500" kern="1200" dirty="0"/>
        </a:p>
      </dsp:txBody>
      <dsp:txXfrm>
        <a:off x="3813075" y="2647231"/>
        <a:ext cx="2889450" cy="720000"/>
      </dsp:txXfrm>
    </dsp:sp>
    <dsp:sp modelId="{5B54E82C-1129-4849-B080-56A741B6C703}">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447BDF-3EB3-4993-AF04-0524E97E5A60}">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FR" sz="2500" kern="1200" dirty="0"/>
            <a:t>Accessibilité des données de santé</a:t>
          </a:r>
          <a:endParaRPr lang="en-US" sz="2500" kern="1200" dirty="0"/>
        </a:p>
      </dsp:txBody>
      <dsp:txXfrm>
        <a:off x="7208178" y="2647231"/>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FF46-C1F4-4880-AAC6-2D4EB7D1E84A}">
      <dsp:nvSpPr>
        <dsp:cNvPr id="0" name=""/>
        <dsp:cNvSpPr/>
      </dsp:nvSpPr>
      <dsp:spPr>
        <a:xfrm>
          <a:off x="0" y="521179"/>
          <a:ext cx="3438906" cy="962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2D6FE-389A-455D-A1F8-D6CC7BCD7EDA}">
      <dsp:nvSpPr>
        <dsp:cNvPr id="0" name=""/>
        <dsp:cNvSpPr/>
      </dsp:nvSpPr>
      <dsp:spPr>
        <a:xfrm>
          <a:off x="291058" y="737669"/>
          <a:ext cx="529197" cy="529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1F93D-113A-4F39-829D-AE67874BFF0B}">
      <dsp:nvSpPr>
        <dsp:cNvPr id="0" name=""/>
        <dsp:cNvSpPr/>
      </dsp:nvSpPr>
      <dsp:spPr>
        <a:xfrm>
          <a:off x="1111314" y="521179"/>
          <a:ext cx="2327591" cy="96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830" tIns="101830" rIns="101830" bIns="101830" numCol="1" spcCol="1270" anchor="ctr" anchorCtr="0">
          <a:noAutofit/>
        </a:bodyPr>
        <a:lstStyle/>
        <a:p>
          <a:pPr marL="0" lvl="0" indent="0" algn="l" defTabSz="1066800">
            <a:lnSpc>
              <a:spcPct val="100000"/>
            </a:lnSpc>
            <a:spcBef>
              <a:spcPct val="0"/>
            </a:spcBef>
            <a:spcAft>
              <a:spcPct val="35000"/>
            </a:spcAft>
            <a:buNone/>
          </a:pPr>
          <a:r>
            <a:rPr lang="fr-FR" sz="2400" kern="1200" dirty="0"/>
            <a:t>1.770.670 lignes</a:t>
          </a:r>
          <a:endParaRPr lang="en-US" sz="2400" kern="1200" dirty="0"/>
        </a:p>
      </dsp:txBody>
      <dsp:txXfrm>
        <a:off x="1111314" y="521179"/>
        <a:ext cx="2327591" cy="962177"/>
      </dsp:txXfrm>
    </dsp:sp>
    <dsp:sp modelId="{1D207823-9F7B-48B2-A4D8-562BEFB6344C}">
      <dsp:nvSpPr>
        <dsp:cNvPr id="0" name=""/>
        <dsp:cNvSpPr/>
      </dsp:nvSpPr>
      <dsp:spPr>
        <a:xfrm>
          <a:off x="0" y="1723901"/>
          <a:ext cx="3438906" cy="962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5AB87-3EB6-4A4C-A5A4-B97608B22DB5}">
      <dsp:nvSpPr>
        <dsp:cNvPr id="0" name=""/>
        <dsp:cNvSpPr/>
      </dsp:nvSpPr>
      <dsp:spPr>
        <a:xfrm>
          <a:off x="291058" y="1940391"/>
          <a:ext cx="529197" cy="5291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40D944-21C0-46CE-881A-3C521962E078}">
      <dsp:nvSpPr>
        <dsp:cNvPr id="0" name=""/>
        <dsp:cNvSpPr/>
      </dsp:nvSpPr>
      <dsp:spPr>
        <a:xfrm>
          <a:off x="1111314" y="1723901"/>
          <a:ext cx="2327591" cy="96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830" tIns="101830" rIns="101830" bIns="101830" numCol="1" spcCol="1270" anchor="ctr" anchorCtr="0">
          <a:noAutofit/>
        </a:bodyPr>
        <a:lstStyle/>
        <a:p>
          <a:pPr marL="0" lvl="0" indent="0" algn="l" defTabSz="1066800">
            <a:lnSpc>
              <a:spcPct val="100000"/>
            </a:lnSpc>
            <a:spcBef>
              <a:spcPct val="0"/>
            </a:spcBef>
            <a:spcAft>
              <a:spcPct val="35000"/>
            </a:spcAft>
            <a:buNone/>
          </a:pPr>
          <a:r>
            <a:rPr lang="fr-FR" sz="2400" kern="1200"/>
            <a:t>186 colonnes</a:t>
          </a:r>
          <a:endParaRPr lang="en-US" sz="2400" kern="1200"/>
        </a:p>
      </dsp:txBody>
      <dsp:txXfrm>
        <a:off x="1111314" y="1723901"/>
        <a:ext cx="2327591" cy="962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D4B8B-7350-4E13-933A-C9A262673B35}">
      <dsp:nvSpPr>
        <dsp:cNvPr id="0" name=""/>
        <dsp:cNvSpPr/>
      </dsp:nvSpPr>
      <dsp:spPr>
        <a:xfrm>
          <a:off x="437863" y="193796"/>
          <a:ext cx="714287" cy="7142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3909D-FB07-4383-AC84-28A1E6E8CDA4}">
      <dsp:nvSpPr>
        <dsp:cNvPr id="0" name=""/>
        <dsp:cNvSpPr/>
      </dsp:nvSpPr>
      <dsp:spPr>
        <a:xfrm>
          <a:off x="1354" y="1146341"/>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Colonnes vides </a:t>
          </a:r>
        </a:p>
        <a:p>
          <a:pPr marL="0" lvl="0" indent="0" algn="ctr" defTabSz="755650">
            <a:lnSpc>
              <a:spcPct val="100000"/>
            </a:lnSpc>
            <a:spcBef>
              <a:spcPct val="0"/>
            </a:spcBef>
            <a:spcAft>
              <a:spcPct val="35000"/>
            </a:spcAft>
            <a:buNone/>
          </a:pPr>
          <a:r>
            <a:rPr lang="fr-FR" sz="1700" kern="1200" dirty="0"/>
            <a:t>(-20%)</a:t>
          </a:r>
          <a:endParaRPr lang="en-US" sz="1700" kern="1200" dirty="0"/>
        </a:p>
      </dsp:txBody>
      <dsp:txXfrm>
        <a:off x="1354" y="1146341"/>
        <a:ext cx="1587304" cy="634921"/>
      </dsp:txXfrm>
    </dsp:sp>
    <dsp:sp modelId="{6280CCDE-8349-4E9A-845B-7E70A1C82D1D}">
      <dsp:nvSpPr>
        <dsp:cNvPr id="0" name=""/>
        <dsp:cNvSpPr/>
      </dsp:nvSpPr>
      <dsp:spPr>
        <a:xfrm>
          <a:off x="2295889" y="193796"/>
          <a:ext cx="714287" cy="7142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F612A-B031-4AF6-BECA-E2895389A41A}">
      <dsp:nvSpPr>
        <dsp:cNvPr id="0" name=""/>
        <dsp:cNvSpPr/>
      </dsp:nvSpPr>
      <dsp:spPr>
        <a:xfrm>
          <a:off x="1866437" y="1146341"/>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Lignes vides</a:t>
          </a:r>
          <a:endParaRPr lang="en-US" sz="1700" kern="1200" dirty="0"/>
        </a:p>
      </dsp:txBody>
      <dsp:txXfrm>
        <a:off x="1866437" y="1146341"/>
        <a:ext cx="1587304" cy="634921"/>
      </dsp:txXfrm>
    </dsp:sp>
    <dsp:sp modelId="{5B54E82C-1129-4849-B080-56A741B6C703}">
      <dsp:nvSpPr>
        <dsp:cNvPr id="0" name=""/>
        <dsp:cNvSpPr/>
      </dsp:nvSpPr>
      <dsp:spPr>
        <a:xfrm>
          <a:off x="444513" y="2203253"/>
          <a:ext cx="714287" cy="7142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47BDF-3EB3-4993-AF04-0524E97E5A60}">
      <dsp:nvSpPr>
        <dsp:cNvPr id="0" name=""/>
        <dsp:cNvSpPr/>
      </dsp:nvSpPr>
      <dsp:spPr>
        <a:xfrm>
          <a:off x="0" y="3100766"/>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Lignes dupliquées</a:t>
          </a:r>
          <a:endParaRPr lang="en-US" sz="1700" kern="1200" dirty="0"/>
        </a:p>
      </dsp:txBody>
      <dsp:txXfrm>
        <a:off x="0" y="3100766"/>
        <a:ext cx="1587304" cy="634921"/>
      </dsp:txXfrm>
    </dsp:sp>
    <dsp:sp modelId="{45EF6B1A-1A12-4F54-98D3-63862797E106}">
      <dsp:nvSpPr>
        <dsp:cNvPr id="0" name=""/>
        <dsp:cNvSpPr/>
      </dsp:nvSpPr>
      <dsp:spPr>
        <a:xfrm>
          <a:off x="2286024" y="2246282"/>
          <a:ext cx="714287" cy="71428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AB453-C197-4BC2-8B9F-AAD57690D53E}">
      <dsp:nvSpPr>
        <dsp:cNvPr id="0" name=""/>
        <dsp:cNvSpPr/>
      </dsp:nvSpPr>
      <dsp:spPr>
        <a:xfrm>
          <a:off x="1862834" y="3104855"/>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Colonne produit vide</a:t>
          </a:r>
          <a:endParaRPr lang="en-US" sz="1700" kern="1200" dirty="0"/>
        </a:p>
      </dsp:txBody>
      <dsp:txXfrm>
        <a:off x="1862834" y="3104855"/>
        <a:ext cx="1587304" cy="634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FF46-C1F4-4880-AAC6-2D4EB7D1E84A}">
      <dsp:nvSpPr>
        <dsp:cNvPr id="0" name=""/>
        <dsp:cNvSpPr/>
      </dsp:nvSpPr>
      <dsp:spPr>
        <a:xfrm>
          <a:off x="0" y="521179"/>
          <a:ext cx="3438906" cy="962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2D6FE-389A-455D-A1F8-D6CC7BCD7EDA}">
      <dsp:nvSpPr>
        <dsp:cNvPr id="0" name=""/>
        <dsp:cNvSpPr/>
      </dsp:nvSpPr>
      <dsp:spPr>
        <a:xfrm>
          <a:off x="291058" y="737669"/>
          <a:ext cx="529197" cy="529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1F93D-113A-4F39-829D-AE67874BFF0B}">
      <dsp:nvSpPr>
        <dsp:cNvPr id="0" name=""/>
        <dsp:cNvSpPr/>
      </dsp:nvSpPr>
      <dsp:spPr>
        <a:xfrm>
          <a:off x="1111314" y="521179"/>
          <a:ext cx="2327591" cy="96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830" tIns="101830" rIns="101830" bIns="101830" numCol="1" spcCol="1270" anchor="ctr" anchorCtr="0">
          <a:noAutofit/>
        </a:bodyPr>
        <a:lstStyle/>
        <a:p>
          <a:pPr marL="0" lvl="0" indent="0" algn="l" defTabSz="1066800">
            <a:lnSpc>
              <a:spcPct val="100000"/>
            </a:lnSpc>
            <a:spcBef>
              <a:spcPct val="0"/>
            </a:spcBef>
            <a:spcAft>
              <a:spcPct val="35000"/>
            </a:spcAft>
            <a:buNone/>
          </a:pPr>
          <a:r>
            <a:rPr lang="fr-FR" sz="2400" kern="1200" dirty="0"/>
            <a:t>673.354 lignes</a:t>
          </a:r>
          <a:endParaRPr lang="en-US" sz="2400" kern="1200" dirty="0"/>
        </a:p>
      </dsp:txBody>
      <dsp:txXfrm>
        <a:off x="1111314" y="521179"/>
        <a:ext cx="2327591" cy="962177"/>
      </dsp:txXfrm>
    </dsp:sp>
    <dsp:sp modelId="{1D207823-9F7B-48B2-A4D8-562BEFB6344C}">
      <dsp:nvSpPr>
        <dsp:cNvPr id="0" name=""/>
        <dsp:cNvSpPr/>
      </dsp:nvSpPr>
      <dsp:spPr>
        <a:xfrm>
          <a:off x="0" y="1723901"/>
          <a:ext cx="3438906" cy="962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5AB87-3EB6-4A4C-A5A4-B97608B22DB5}">
      <dsp:nvSpPr>
        <dsp:cNvPr id="0" name=""/>
        <dsp:cNvSpPr/>
      </dsp:nvSpPr>
      <dsp:spPr>
        <a:xfrm>
          <a:off x="291058" y="1940391"/>
          <a:ext cx="529197" cy="5291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40D944-21C0-46CE-881A-3C521962E078}">
      <dsp:nvSpPr>
        <dsp:cNvPr id="0" name=""/>
        <dsp:cNvSpPr/>
      </dsp:nvSpPr>
      <dsp:spPr>
        <a:xfrm>
          <a:off x="1111314" y="1723901"/>
          <a:ext cx="2327591" cy="96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830" tIns="101830" rIns="101830" bIns="101830" numCol="1" spcCol="1270" anchor="ctr" anchorCtr="0">
          <a:noAutofit/>
        </a:bodyPr>
        <a:lstStyle/>
        <a:p>
          <a:pPr marL="0" lvl="0" indent="0" algn="l" defTabSz="1066800">
            <a:lnSpc>
              <a:spcPct val="100000"/>
            </a:lnSpc>
            <a:spcBef>
              <a:spcPct val="0"/>
            </a:spcBef>
            <a:spcAft>
              <a:spcPct val="35000"/>
            </a:spcAft>
            <a:buNone/>
          </a:pPr>
          <a:r>
            <a:rPr lang="fr-FR" sz="2400" kern="1200" dirty="0"/>
            <a:t>12 colonnes</a:t>
          </a:r>
          <a:endParaRPr lang="en-US" sz="2400" kern="1200" dirty="0"/>
        </a:p>
      </dsp:txBody>
      <dsp:txXfrm>
        <a:off x="1111314" y="1723901"/>
        <a:ext cx="2327591" cy="962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CB50-2483-401B-A7B3-28E71A50BC1D}">
      <dsp:nvSpPr>
        <dsp:cNvPr id="0" name=""/>
        <dsp:cNvSpPr/>
      </dsp:nvSpPr>
      <dsp:spPr>
        <a:xfrm>
          <a:off x="0" y="225890"/>
          <a:ext cx="6812280" cy="16446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Corrélation =&gt; gras/gras saturé et sucre/glucide</a:t>
          </a:r>
          <a:endParaRPr lang="en-US" sz="2700" kern="1200" dirty="0"/>
        </a:p>
      </dsp:txBody>
      <dsp:txXfrm>
        <a:off x="80285" y="306175"/>
        <a:ext cx="6651710" cy="1484084"/>
      </dsp:txXfrm>
    </dsp:sp>
    <dsp:sp modelId="{D8E68B0F-820C-4BB6-A0A6-F22F2D63A5ED}">
      <dsp:nvSpPr>
        <dsp:cNvPr id="0" name=""/>
        <dsp:cNvSpPr/>
      </dsp:nvSpPr>
      <dsp:spPr>
        <a:xfrm>
          <a:off x="0" y="1948304"/>
          <a:ext cx="6812280" cy="1644654"/>
        </a:xfrm>
        <a:prstGeom prst="roundRect">
          <a:avLst/>
        </a:prstGeom>
        <a:solidFill>
          <a:schemeClr val="accent5">
            <a:hueOff val="-755528"/>
            <a:satOff val="288"/>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Augmentation nutriscore = augmentation gras/saturé, sucre/glucide</a:t>
          </a:r>
        </a:p>
        <a:p>
          <a:pPr marL="0" lvl="0" indent="0" algn="l" defTabSz="1200150">
            <a:lnSpc>
              <a:spcPct val="90000"/>
            </a:lnSpc>
            <a:spcBef>
              <a:spcPct val="0"/>
            </a:spcBef>
            <a:spcAft>
              <a:spcPct val="35000"/>
            </a:spcAft>
            <a:buNone/>
          </a:pPr>
          <a:r>
            <a:rPr lang="fr-FR" sz="2700" kern="1200" dirty="0"/>
            <a:t>Inversement pour fibre et protéine</a:t>
          </a:r>
          <a:endParaRPr lang="en-US" sz="2700" kern="1200" dirty="0"/>
        </a:p>
      </dsp:txBody>
      <dsp:txXfrm>
        <a:off x="80285" y="2028589"/>
        <a:ext cx="6651710" cy="1484084"/>
      </dsp:txXfrm>
    </dsp:sp>
    <dsp:sp modelId="{B24A976A-A09F-45D2-B310-98E1E8BA5BCC}">
      <dsp:nvSpPr>
        <dsp:cNvPr id="0" name=""/>
        <dsp:cNvSpPr/>
      </dsp:nvSpPr>
      <dsp:spPr>
        <a:xfrm>
          <a:off x="0" y="3670719"/>
          <a:ext cx="6812280" cy="1644654"/>
        </a:xfrm>
        <a:prstGeom prst="roundRect">
          <a:avLst/>
        </a:prstGeom>
        <a:solidFill>
          <a:schemeClr val="accent5">
            <a:hueOff val="-1511056"/>
            <a:satOff val="577"/>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L’énergie = sucre + gras + gras saturé + glucide</a:t>
          </a:r>
          <a:endParaRPr lang="en-US" sz="2700" kern="1200" dirty="0"/>
        </a:p>
      </dsp:txBody>
      <dsp:txXfrm>
        <a:off x="80285" y="3751004"/>
        <a:ext cx="6651710" cy="1484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18B44-E2C3-4120-AF11-C68599359A6D}" type="datetimeFigureOut">
              <a:rPr lang="fr-FR" smtClean="0"/>
              <a:t>28/05/2021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F6B9-3008-4895-9BB7-2E962D0BD486}" type="slidenum">
              <a:rPr lang="fr-FR" smtClean="0"/>
              <a:t>‹N°›</a:t>
            </a:fld>
            <a:endParaRPr lang="fr-FR"/>
          </a:p>
        </p:txBody>
      </p:sp>
    </p:spTree>
    <p:extLst>
      <p:ext uri="{BB962C8B-B14F-4D97-AF65-F5344CB8AC3E}">
        <p14:creationId xmlns:p14="http://schemas.microsoft.com/office/powerpoint/2010/main" val="254893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aujourd’hui je vais vous présenter la préparation de données que j’ai pu effectuer suite à l’appel à projet de Santé publique France pour rendre les données de santé plus accessibles.</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a:t>
            </a:fld>
            <a:endParaRPr lang="fr-FR"/>
          </a:p>
        </p:txBody>
      </p:sp>
    </p:spTree>
    <p:extLst>
      <p:ext uri="{BB962C8B-B14F-4D97-AF65-F5344CB8AC3E}">
        <p14:creationId xmlns:p14="http://schemas.microsoft.com/office/powerpoint/2010/main" val="317604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répondre à ces hypothèses il est important des bien nettoyer le jeu de donnée pour avoir des données exploitables pour répondre au hypothèse.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10</a:t>
            </a:fld>
            <a:endParaRPr lang="fr-FR"/>
          </a:p>
        </p:txBody>
      </p:sp>
    </p:spTree>
    <p:extLst>
      <p:ext uri="{BB962C8B-B14F-4D97-AF65-F5344CB8AC3E}">
        <p14:creationId xmlns:p14="http://schemas.microsoft.com/office/powerpoint/2010/main" val="46984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première chose que j’ai effectuer c’est d’analyser et supprimer les doublons.</a:t>
            </a:r>
          </a:p>
          <a:p>
            <a:r>
              <a:rPr lang="fr-FR" dirty="0"/>
              <a:t>Pour ce faire j’ai vérifier les doublons de nom de produits, pour les identifier, j’ai supprimer les erreur de saisie liée a une conversion des caractère spéciaux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par </a:t>
            </a:r>
            <a:r>
              <a:rPr lang="fr-FR" dirty="0" err="1"/>
              <a:t>example</a:t>
            </a:r>
            <a:r>
              <a:rPr lang="fr-FR" dirty="0"/>
              <a:t> &amp;</a:t>
            </a:r>
            <a:r>
              <a:rPr lang="fr-FR" dirty="0" err="1"/>
              <a:t>quot</a:t>
            </a:r>
            <a:r>
              <a:rPr lang="fr-FR" dirty="0"/>
              <a:t>; est convertie en guillemet,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pPr marL="171450" indent="-171450">
              <a:buFontTx/>
              <a:buChar char="-"/>
            </a:pPr>
            <a:r>
              <a:rPr lang="fr-FR" dirty="0"/>
              <a:t>j’ai également </a:t>
            </a:r>
            <a:r>
              <a:rPr lang="fr-FR" dirty="0" err="1"/>
              <a:t>retier</a:t>
            </a:r>
            <a:r>
              <a:rPr lang="fr-FR" dirty="0"/>
              <a:t> les espace en début et fin en qui était en trop</a:t>
            </a:r>
          </a:p>
          <a:p>
            <a:pPr marL="171450" indent="-171450">
              <a:buFontTx/>
              <a:buChar char="-"/>
            </a:pPr>
            <a:r>
              <a:rPr lang="fr-FR" dirty="0"/>
              <a:t>j’ai également supprimer les </a:t>
            </a:r>
            <a:r>
              <a:rPr lang="fr-FR" dirty="0" err="1"/>
              <a:t>caractrère</a:t>
            </a:r>
            <a:r>
              <a:rPr lang="fr-FR" dirty="0"/>
              <a:t> erronée en début et fin de nom de produits avec par </a:t>
            </a:r>
            <a:r>
              <a:rPr lang="fr-FR" dirty="0" err="1"/>
              <a:t>example</a:t>
            </a:r>
            <a:r>
              <a:rPr lang="fr-FR" dirty="0"/>
              <a:t> les point virgule ou  les point en début de nom de produit.</a:t>
            </a:r>
          </a:p>
          <a:p>
            <a:r>
              <a:rPr lang="fr-FR" dirty="0"/>
              <a:t>Avec cette logique j’ai identifier 308.176 lignes dupliquées.</a:t>
            </a:r>
          </a:p>
          <a:p>
            <a:r>
              <a:rPr lang="fr-FR" dirty="0"/>
              <a:t>Comme représenter sur le tableau ici on voit que le produits « 1 escalope de dinde est dupliquée 6 fois, avec peut de différence dans les mises à jour, on pouvais également voir d’autre cas ou le produits ne contenais aucune valeur puis à était compléter au fur et à mesure.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Avec ce constat j’ai choisi de garder uniquement la dernière saisie qui est donc la valeur la plus à jours sois le dernier ID.</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11</a:t>
            </a:fld>
            <a:endParaRPr lang="fr-FR"/>
          </a:p>
        </p:txBody>
      </p:sp>
    </p:spTree>
    <p:extLst>
      <p:ext uri="{BB962C8B-B14F-4D97-AF65-F5344CB8AC3E}">
        <p14:creationId xmlns:p14="http://schemas.microsoft.com/office/powerpoint/2010/main" val="304677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avoir analyser et nettoyer les doublons j’ai analyser les valeur manquante.</a:t>
            </a:r>
          </a:p>
          <a:p>
            <a:r>
              <a:rPr lang="fr-FR" dirty="0"/>
              <a:t>Sur ces graphiques on voir que globalement les valeurs sont assez bien remplis a l’exception des colonne </a:t>
            </a:r>
            <a:r>
              <a:rPr lang="fr-FR" dirty="0" err="1"/>
              <a:t>fiber</a:t>
            </a:r>
            <a:r>
              <a:rPr lang="fr-FR" dirty="0"/>
              <a:t> et </a:t>
            </a:r>
            <a:r>
              <a:rPr lang="fr-FR" dirty="0" err="1"/>
              <a:t>nutriscore_grade</a:t>
            </a:r>
            <a:r>
              <a:rPr lang="fr-FR" dirty="0"/>
              <a:t>, on voit aussi que des lignes de valeur vide semble se dessine sur la carte de chaleurs.</a:t>
            </a:r>
          </a:p>
          <a:p>
            <a:r>
              <a:rPr lang="fr-FR" dirty="0"/>
              <a:t>J’ai donc fait un nettoyage des valeur manquante en supprimant à nouveaux toutes les valeurs totalement vide.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Ce nettoyage à supprimée 65.165 lignes totalement vide.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12</a:t>
            </a:fld>
            <a:endParaRPr lang="fr-FR"/>
          </a:p>
        </p:txBody>
      </p:sp>
    </p:spTree>
    <p:extLst>
      <p:ext uri="{BB962C8B-B14F-4D97-AF65-F5344CB8AC3E}">
        <p14:creationId xmlns:p14="http://schemas.microsoft.com/office/powerpoint/2010/main" val="191115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ensuite analyser et nettoyer les valeur aberrante du jeu de données.</a:t>
            </a:r>
          </a:p>
          <a:p>
            <a:r>
              <a:rPr lang="fr-FR" dirty="0"/>
              <a:t>Le tableaux ici représente les limites des outliers pour chaque colonnes baser sur le multiple de quantile. </a:t>
            </a:r>
          </a:p>
          <a:p>
            <a:r>
              <a:rPr lang="fr-FR" dirty="0"/>
              <a:t>Les valeurs sembles assez difficile a définir comme </a:t>
            </a:r>
            <a:r>
              <a:rPr lang="fr-FR" dirty="0" err="1"/>
              <a:t>pertinante</a:t>
            </a:r>
            <a:r>
              <a:rPr lang="fr-FR" dirty="0"/>
              <a:t> ou non. J’ai d’abord décider de supprimer les valeur totalement aberrante avant de réaliser une analyse plus approfondi.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Pour ça j’ai mis le min à 0 pour supprimer les valeurs inférieur ou égale à 0 et toutes les valeur supérieur à 100 pour les valeur nutritionnelles.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Pour les valeur d’énergie maximum j’ai analyser la répartition des données pour définir le maximum des aberration.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On se retrouve donc avec les limite suivante pour les aberrations, j’ai donc supprimé toutes les valeur en dehors de ces limites sois 26 lignes.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J’ai ensuite analyser les différente aberration mais par grade de nutriscore.</a:t>
            </a:r>
          </a:p>
          <a:p>
            <a:r>
              <a:rPr lang="fr-FR" dirty="0"/>
              <a:t>Il était difficile de cerner les valeurs atypique des valeur aberrante. J’ai donc pris la décision de supprimer toutes les valeurs en dehors de la limite  basé sur le multiple de </a:t>
            </a:r>
            <a:r>
              <a:rPr lang="fr-FR" dirty="0" err="1"/>
              <a:t>quantille</a:t>
            </a:r>
            <a:r>
              <a:rPr lang="fr-FR" dirty="0"/>
              <a:t> présenté sur ce tableau.</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13</a:t>
            </a:fld>
            <a:endParaRPr lang="fr-FR"/>
          </a:p>
        </p:txBody>
      </p:sp>
    </p:spTree>
    <p:extLst>
      <p:ext uri="{BB962C8B-B14F-4D97-AF65-F5344CB8AC3E}">
        <p14:creationId xmlns:p14="http://schemas.microsoft.com/office/powerpoint/2010/main" val="171622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que le jeu de donnée à était nettoyer, j’ai réaliser une imputation des valeur manquante baser sur le K N Neighbors impute. </a:t>
            </a:r>
          </a:p>
          <a:p>
            <a:r>
              <a:rPr lang="fr-FR" dirty="0"/>
              <a:t>L’algorithme complète les valeurs manquantes sur la base de la moyenne des N valeurs les plus proches ici les produits qui se ressemble le plus.</a:t>
            </a:r>
          </a:p>
          <a:p>
            <a:r>
              <a:rPr lang="fr-FR" dirty="0"/>
              <a:t>On voit que le jeu de données à légèrement évoluer sur sont nombre de valeur manquante et que, par </a:t>
            </a:r>
            <a:r>
              <a:rPr lang="fr-FR" dirty="0" err="1"/>
              <a:t>example</a:t>
            </a:r>
            <a:r>
              <a:rPr lang="fr-FR" dirty="0"/>
              <a:t> la colonne fibre est très peu remplis (passer en dessous de 20% de valeur remplis.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Pour éviter les erreur d’imputation et d’interprétation, j’ai supprimer cette colonnes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J’ai ensuite lancé l’imputation qui a totalement remplis le jeu de donnée à l’exception de la valeur non quantitative du nutriscore grade.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14</a:t>
            </a:fld>
            <a:endParaRPr lang="fr-FR"/>
          </a:p>
        </p:txBody>
      </p:sp>
    </p:spTree>
    <p:extLst>
      <p:ext uri="{BB962C8B-B14F-4D97-AF65-F5344CB8AC3E}">
        <p14:creationId xmlns:p14="http://schemas.microsoft.com/office/powerpoint/2010/main" val="378588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que le jeu de donnée est préparer et propre, j’ai effectuer une analyse plus approfondie du jeu de données pour répondre aux différentes hypothèses et avoir une meilleur compréhension du nutriscore grade.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15</a:t>
            </a:fld>
            <a:endParaRPr lang="fr-FR"/>
          </a:p>
        </p:txBody>
      </p:sp>
    </p:spTree>
    <p:extLst>
      <p:ext uri="{BB962C8B-B14F-4D97-AF65-F5344CB8AC3E}">
        <p14:creationId xmlns:p14="http://schemas.microsoft.com/office/powerpoint/2010/main" val="4009566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Passons maintenant à la synthèse de ce projet.</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16</a:t>
            </a:fld>
            <a:endParaRPr lang="fr-FR"/>
          </a:p>
        </p:txBody>
      </p:sp>
    </p:spTree>
    <p:extLst>
      <p:ext uri="{BB962C8B-B14F-4D97-AF65-F5344CB8AC3E}">
        <p14:creationId xmlns:p14="http://schemas.microsoft.com/office/powerpoint/2010/main" val="130220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conclure je dirais que ce projet à était très formateur </a:t>
            </a:r>
          </a:p>
          <a:p>
            <a:r>
              <a:rPr lang="fr-FR" dirty="0"/>
              <a:t>De part ça </a:t>
            </a:r>
            <a:r>
              <a:rPr lang="fr-FR" dirty="0" err="1"/>
              <a:t>complexiter</a:t>
            </a:r>
            <a:r>
              <a:rPr lang="fr-FR" dirty="0"/>
              <a:t> ce jeu de données demanderais beaucoup plus de temps pour être traiter en entiers.</a:t>
            </a:r>
          </a:p>
          <a:p>
            <a:endParaRPr lang="fr-FR" dirty="0"/>
          </a:p>
          <a:p>
            <a:r>
              <a:rPr lang="fr-FR" dirty="0"/>
              <a:t>Pour aller plus loin, il serais intéressant de faire un model qui permet de définir le nutriscore d’un produits sur la base de ces nutriments.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On pourrais également nettoyer le jeu de données plus en profondeur en se basant sur le nom du produits ou l’image pour identifier les produits non alimentaire.</a:t>
            </a:r>
          </a:p>
          <a:p>
            <a:endParaRPr lang="fr-FR" dirty="0"/>
          </a:p>
          <a:p>
            <a:r>
              <a:rPr lang="fr-FR" dirty="0"/>
              <a:t>Il est possible d’aller bien plus loin dans l’analyse, en nettoyant bien plus en profondeur tous le jeu de données. Pour avoir d’autre information pertinente comme les valeur de micro nutriment, les allergènes, la classe ANOVA etc…</a:t>
            </a:r>
          </a:p>
          <a:p>
            <a:endParaRPr lang="fr-FR" dirty="0"/>
          </a:p>
          <a:p>
            <a:r>
              <a:rPr lang="fr-FR" dirty="0"/>
              <a:t>Dans les + , le rendu dynamique peut également être perfectionner pour rendre la page plus attrayante.</a:t>
            </a:r>
          </a:p>
          <a:p>
            <a:endParaRPr lang="fr-FR" dirty="0"/>
          </a:p>
          <a:p>
            <a:r>
              <a:rPr lang="fr-FR" dirty="0"/>
              <a:t>Pour ma part le projet ma permis de monter en compétence sur l’analyse de donnée et le préprocessing des données, ce projet ma également permis d’aborder des sources de données très conséquente comme celle d’</a:t>
            </a:r>
            <a:r>
              <a:rPr lang="fr-FR" dirty="0" err="1"/>
              <a:t>openfoodfact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17</a:t>
            </a:fld>
            <a:endParaRPr lang="fr-FR"/>
          </a:p>
        </p:txBody>
      </p:sp>
    </p:spTree>
    <p:extLst>
      <p:ext uri="{BB962C8B-B14F-4D97-AF65-F5344CB8AC3E}">
        <p14:creationId xmlns:p14="http://schemas.microsoft.com/office/powerpoint/2010/main" val="239357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18</a:t>
            </a:fld>
            <a:endParaRPr lang="fr-FR"/>
          </a:p>
        </p:txBody>
      </p:sp>
    </p:spTree>
    <p:extLst>
      <p:ext uri="{BB962C8B-B14F-4D97-AF65-F5344CB8AC3E}">
        <p14:creationId xmlns:p14="http://schemas.microsoft.com/office/powerpoint/2010/main" val="158345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je vous </a:t>
            </a:r>
            <a:r>
              <a:rPr lang="fr-FR" dirty="0" err="1"/>
              <a:t>resiturais</a:t>
            </a:r>
            <a:r>
              <a:rPr lang="fr-FR" dirty="0"/>
              <a:t> le contexte de ce projet,</a:t>
            </a:r>
          </a:p>
          <a:p>
            <a:r>
              <a:rPr lang="fr-FR" dirty="0"/>
              <a:t>Puis je ferais une présentation général du jeu de données</a:t>
            </a:r>
          </a:p>
          <a:p>
            <a:r>
              <a:rPr lang="fr-FR" dirty="0"/>
              <a:t>Ensuite je </a:t>
            </a:r>
            <a:r>
              <a:rPr lang="fr-FR" dirty="0" err="1"/>
              <a:t>presenterais</a:t>
            </a:r>
            <a:r>
              <a:rPr lang="fr-FR" dirty="0"/>
              <a:t> le nettoyage du jeu de données que j’ai pu effectuer</a:t>
            </a:r>
          </a:p>
          <a:p>
            <a:r>
              <a:rPr lang="fr-FR" dirty="0"/>
              <a:t>Après cela je vous </a:t>
            </a:r>
            <a:r>
              <a:rPr lang="fr-FR" dirty="0" err="1"/>
              <a:t>presenterais</a:t>
            </a:r>
            <a:r>
              <a:rPr lang="fr-FR" dirty="0"/>
              <a:t> la page web que j’ai réaliser qui présente l’analyse statistique des données</a:t>
            </a:r>
          </a:p>
          <a:p>
            <a:r>
              <a:rPr lang="fr-FR" dirty="0"/>
              <a:t>Et pour finir je ferais une synthèse de ce projet</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2</a:t>
            </a:fld>
            <a:endParaRPr lang="fr-FR"/>
          </a:p>
        </p:txBody>
      </p:sp>
    </p:spTree>
    <p:extLst>
      <p:ext uri="{BB962C8B-B14F-4D97-AF65-F5344CB8AC3E}">
        <p14:creationId xmlns:p14="http://schemas.microsoft.com/office/powerpoint/2010/main" val="146474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se projet a était initier par Santé publique France suite à l’appel à projet qui à pour but de rendre les données de santé plus accessible.</a:t>
            </a:r>
          </a:p>
          <a:p>
            <a:r>
              <a:rPr lang="fr-FR" dirty="0"/>
              <a:t>Ce projet a pour but ici de rendre plus accessible les données d’</a:t>
            </a:r>
            <a:r>
              <a:rPr lang="fr-FR" dirty="0" err="1"/>
              <a:t>OpenFoodFact</a:t>
            </a:r>
            <a:r>
              <a:rPr lang="fr-FR" dirty="0"/>
              <a:t> qui est un projet collaborative Open source qui référence les données des différents produits alimentaire.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3</a:t>
            </a:fld>
            <a:endParaRPr lang="fr-FR"/>
          </a:p>
        </p:txBody>
      </p:sp>
    </p:spTree>
    <p:extLst>
      <p:ext uri="{BB962C8B-B14F-4D97-AF65-F5344CB8AC3E}">
        <p14:creationId xmlns:p14="http://schemas.microsoft.com/office/powerpoint/2010/main" val="48378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je vais faire une présentation général du jeu de données récupérer sur le site </a:t>
            </a:r>
            <a:r>
              <a:rPr lang="fr-FR" dirty="0" err="1"/>
              <a:t>OpenFoodFacts</a:t>
            </a:r>
            <a:endParaRPr lang="fr-FR" dirty="0"/>
          </a:p>
          <a:p>
            <a:r>
              <a:rPr lang="fr-FR" dirty="0"/>
              <a:t>Etant un jeu de données portant sur l’alimentaire, j’ai choisi comme périmètre la compréhension du nutriscore Français afin de pouvoir aider les personnes en surpoids dans le choix des différent produits alimentaire.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4</a:t>
            </a:fld>
            <a:endParaRPr lang="fr-FR"/>
          </a:p>
        </p:txBody>
      </p:sp>
    </p:spTree>
    <p:extLst>
      <p:ext uri="{BB962C8B-B14F-4D97-AF65-F5344CB8AC3E}">
        <p14:creationId xmlns:p14="http://schemas.microsoft.com/office/powerpoint/2010/main" val="34939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jeu de données d’</a:t>
            </a:r>
            <a:r>
              <a:rPr lang="fr-FR" dirty="0" err="1"/>
              <a:t>OpenFoodFact</a:t>
            </a:r>
            <a:r>
              <a:rPr lang="fr-FR" dirty="0"/>
              <a:t> est très volumineux comme on peut le voir avec ces chiffre, il comprend 1.770.670 lignes et 186 colonnes, dans ces colonnes on retrouves toutes sortent d’information comme les différent nutriment des produit, le nom des produits, le pays de vente, le pays de fabrication, sa date de mise à jours, etc…</a:t>
            </a:r>
          </a:p>
          <a:p>
            <a:r>
              <a:rPr lang="fr-FR" dirty="0"/>
              <a:t>Le graphique a droite indique le pourcentage de remplissage des colonnes. On voit qu’un grand nombre de données sont vide ou presque. </a:t>
            </a:r>
          </a:p>
          <a:p>
            <a:r>
              <a:rPr lang="fr-FR" dirty="0"/>
              <a:t>Avec ces informations on peut déjà faire un premier nettoyage rapide du jeu de données.</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5</a:t>
            </a:fld>
            <a:endParaRPr lang="fr-FR"/>
          </a:p>
        </p:txBody>
      </p:sp>
    </p:spTree>
    <p:extLst>
      <p:ext uri="{BB962C8B-B14F-4D97-AF65-F5344CB8AC3E}">
        <p14:creationId xmlns:p14="http://schemas.microsoft.com/office/powerpoint/2010/main" val="103757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 premier nettoyage il s’agit d’un nettoyage de surface qui permet de faire un premier trie des informations pertinente et exploitables.</a:t>
            </a:r>
          </a:p>
          <a:p>
            <a:r>
              <a:rPr lang="fr-FR" b="1" dirty="0"/>
              <a:t>(CLICK)</a:t>
            </a:r>
          </a:p>
          <a:p>
            <a:r>
              <a:rPr lang="fr-FR" b="0" dirty="0"/>
              <a:t>Pour commencer j’ai supprimer toutes les colonnes qui sont en grande partie vide ( toutes les colonnes qui ont moins de 20% de données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b="0" dirty="0"/>
              <a:t>J’ai ensuite supprimée les lignes totalement vide et les lignes totalement dupliquée.</a:t>
            </a:r>
          </a:p>
          <a:p>
            <a:r>
              <a:rPr lang="fr-FR" b="0" dirty="0"/>
              <a:t>J’ai également supprimée toutes les lignes ou le nom du produits est vide afin de pouvoir identifier clairement les différents produits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b="0" dirty="0"/>
              <a:t>Ce nettoyage à permis de supprimer 77.476 lignes et 129 colonnes.</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6</a:t>
            </a:fld>
            <a:endParaRPr lang="fr-FR"/>
          </a:p>
        </p:txBody>
      </p:sp>
    </p:spTree>
    <p:extLst>
      <p:ext uri="{BB962C8B-B14F-4D97-AF65-F5344CB8AC3E}">
        <p14:creationId xmlns:p14="http://schemas.microsoft.com/office/powerpoint/2010/main" val="107750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avoir nettoyer le jeu de données j’ai sélectionner tous les produits vendu en France afin d’avoir une information pertinente du rang de nutriscore Français et leurs valeur nutritionnelle associée. </a:t>
            </a:r>
          </a:p>
          <a:p>
            <a:r>
              <a:rPr lang="fr-FR" dirty="0"/>
              <a:t>J’ai ensuite sélectionné les valeurs nutritionnelle/quantitative du jeu de données nettoyer. </a:t>
            </a:r>
          </a:p>
          <a:p>
            <a:r>
              <a:rPr lang="fr-FR" dirty="0"/>
              <a:t>Ce jeu de données d’étude comprend 673.354 lignes et 12 colonnes qui sont la colonne </a:t>
            </a:r>
            <a:r>
              <a:rPr lang="fr-FR" dirty="0" err="1"/>
              <a:t>energy</a:t>
            </a:r>
            <a:r>
              <a:rPr lang="fr-FR" dirty="0"/>
              <a:t>-kcal, </a:t>
            </a:r>
            <a:r>
              <a:rPr lang="fr-FR" dirty="0" err="1"/>
              <a:t>energy</a:t>
            </a:r>
            <a:r>
              <a:rPr lang="fr-FR" dirty="0"/>
              <a:t>, gras, gras saturée, glucide, sucre, fibre, </a:t>
            </a:r>
            <a:r>
              <a:rPr lang="fr-FR" dirty="0" err="1"/>
              <a:t>proteine</a:t>
            </a:r>
            <a:r>
              <a:rPr lang="fr-FR" dirty="0"/>
              <a:t>, sel sodium pour les valeur nutritionnelle ensuite le nutriscore grade et le nom du produits.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Voici une représentation du jeu de données actuelles.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On aperçois a première vue des lignes a supprimée car elle sont totalement vide ( à l’exception de la colonne produits ).</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7</a:t>
            </a:fld>
            <a:endParaRPr lang="fr-FR"/>
          </a:p>
        </p:txBody>
      </p:sp>
    </p:spTree>
    <p:extLst>
      <p:ext uri="{BB962C8B-B14F-4D97-AF65-F5344CB8AC3E}">
        <p14:creationId xmlns:p14="http://schemas.microsoft.com/office/powerpoint/2010/main" val="122150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avoir </a:t>
            </a:r>
            <a:r>
              <a:rPr lang="fr-FR" dirty="0" err="1"/>
              <a:t>selectionné</a:t>
            </a:r>
            <a:r>
              <a:rPr lang="fr-FR" dirty="0"/>
              <a:t> le jeu de données d’étude, j’ai analyse rapidement le jeu de données pour voir si des tendance ressorte pour émettre des hypothèse.</a:t>
            </a:r>
          </a:p>
          <a:p>
            <a:r>
              <a:rPr lang="fr-FR" dirty="0"/>
              <a:t>D’abord sur le graphique a gauche qui représente l’association des différente colonne, on voit des corrélation linéaire qui ressorte.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notamment sur l’énergie et </a:t>
            </a:r>
            <a:r>
              <a:rPr lang="fr-FR" dirty="0" err="1"/>
              <a:t>energie</a:t>
            </a:r>
            <a:r>
              <a:rPr lang="fr-FR" dirty="0"/>
              <a:t>-kcal et sel et sodium qui semble extrêmement corrélées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On voit également des corrélation moins prononcée pour le gras et gras saturée et le sucre et glucide.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Il semble ensuite y avoir des corrélations linéaires entre l’énergie et le gras, gras saturée, glucide et sucre.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endParaRPr lang="fr-FR" dirty="0"/>
          </a:p>
          <a:p>
            <a:r>
              <a:rPr lang="fr-FR" dirty="0"/>
              <a:t>Pour le second graphique il s’agit de la répartition des nutriscore grade dans le jeu de données. On voit que la répartition n’est pas équilibrée et que globalement les produits de rang D,C,E sont les plus présent et les rang A et B les moins présents.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J’ai ensuite analyser la répartition moyenne des nutriment par </a:t>
            </a:r>
            <a:r>
              <a:rPr lang="fr-FR" dirty="0" err="1"/>
              <a:t>nutriscore</a:t>
            </a:r>
            <a:r>
              <a:rPr lang="fr-FR" dirty="0"/>
              <a:t> grade qui est représenter par ce tableau.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On voit une croissance du gras </a:t>
            </a:r>
            <a:r>
              <a:rPr lang="fr-FR" dirty="0" err="1"/>
              <a:t>gras</a:t>
            </a:r>
            <a:r>
              <a:rPr lang="fr-FR" dirty="0"/>
              <a:t> saturée et sucre du rang A au rang 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p>
          <a:p>
            <a:r>
              <a:rPr lang="fr-FR" dirty="0"/>
              <a:t>Et inversement pour fibre et protéines.</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8</a:t>
            </a:fld>
            <a:endParaRPr lang="fr-FR"/>
          </a:p>
        </p:txBody>
      </p:sp>
    </p:spTree>
    <p:extLst>
      <p:ext uri="{BB962C8B-B14F-4D97-AF65-F5344CB8AC3E}">
        <p14:creationId xmlns:p14="http://schemas.microsoft.com/office/powerpoint/2010/main" val="10391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hypothèse sont les suivantes : </a:t>
            </a:r>
          </a:p>
          <a:p>
            <a:pPr marL="171450" indent="-171450">
              <a:buFontTx/>
              <a:buChar char="-"/>
            </a:pPr>
            <a:r>
              <a:rPr lang="fr-FR" dirty="0"/>
              <a:t>Il existe une corrélation entre le gras, le gras saturée et sucre, glucide elle sont certainement d’une même famille de macronutriment.</a:t>
            </a:r>
          </a:p>
          <a:p>
            <a:pPr marL="171450" indent="-171450">
              <a:buFontTx/>
              <a:buChar char="-"/>
            </a:pPr>
            <a:r>
              <a:rPr lang="fr-FR" dirty="0"/>
              <a:t>Il y a une augmentation du nutriscore grade quand le gras, gras saturée et sucre augmente et inversement pour les fibres et protéines.</a:t>
            </a:r>
          </a:p>
          <a:p>
            <a:pPr marL="171450" indent="-171450">
              <a:buFontTx/>
              <a:buChar char="-"/>
            </a:pPr>
            <a:r>
              <a:rPr lang="fr-FR" dirty="0"/>
              <a:t>L’énergie semble être liée au sucre, glucide, gras et gras saturée.</a:t>
            </a:r>
          </a:p>
        </p:txBody>
      </p:sp>
      <p:sp>
        <p:nvSpPr>
          <p:cNvPr id="4" name="Espace réservé du numéro de diapositive 3"/>
          <p:cNvSpPr>
            <a:spLocks noGrp="1"/>
          </p:cNvSpPr>
          <p:nvPr>
            <p:ph type="sldNum" sz="quarter" idx="5"/>
          </p:nvPr>
        </p:nvSpPr>
        <p:spPr/>
        <p:txBody>
          <a:bodyPr/>
          <a:lstStyle/>
          <a:p>
            <a:fld id="{5D38F6B9-3008-4895-9BB7-2E962D0BD486}" type="slidenum">
              <a:rPr lang="fr-FR" smtClean="0"/>
              <a:t>9</a:t>
            </a:fld>
            <a:endParaRPr lang="fr-FR"/>
          </a:p>
        </p:txBody>
      </p:sp>
    </p:spTree>
    <p:extLst>
      <p:ext uri="{BB962C8B-B14F-4D97-AF65-F5344CB8AC3E}">
        <p14:creationId xmlns:p14="http://schemas.microsoft.com/office/powerpoint/2010/main" val="414556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460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0922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1980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54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9052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5633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124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0584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1395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837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75755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31763030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4.png"/><Relationship Id="rId7" Type="http://schemas.openxmlformats.org/officeDocument/2006/relationships/diagramLayout" Target="../diagrams/layout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openxmlformats.org/officeDocument/2006/relationships/image" Target="../media/image2.png"/><Relationship Id="rId5" Type="http://schemas.openxmlformats.org/officeDocument/2006/relationships/image" Target="../media/image26.png"/><Relationship Id="rId10" Type="http://schemas.microsoft.com/office/2007/relationships/diagramDrawing" Target="../diagrams/drawing4.xml"/><Relationship Id="rId4" Type="http://schemas.openxmlformats.org/officeDocument/2006/relationships/image" Target="../media/image25.png"/><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etwork Technology Background">
            <a:extLst>
              <a:ext uri="{FF2B5EF4-FFF2-40B4-BE49-F238E27FC236}">
                <a16:creationId xmlns:a16="http://schemas.microsoft.com/office/drawing/2014/main" id="{2D3B7E0A-818F-43F6-A2F9-29B84F7AB07B}"/>
              </a:ext>
            </a:extLst>
          </p:cNvPr>
          <p:cNvPicPr>
            <a:picLocks noChangeAspect="1"/>
          </p:cNvPicPr>
          <p:nvPr/>
        </p:nvPicPr>
        <p:blipFill rotWithShape="1">
          <a:blip r:embed="rId3"/>
          <a:srcRect l="31355"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0" name="Freeform: Shape 9">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D06AFB4-252C-40D2-B999-BE96BB0FF199}"/>
              </a:ext>
            </a:extLst>
          </p:cNvPr>
          <p:cNvSpPr>
            <a:spLocks noGrp="1"/>
          </p:cNvSpPr>
          <p:nvPr>
            <p:ph type="ctrTitle"/>
          </p:nvPr>
        </p:nvSpPr>
        <p:spPr>
          <a:xfrm>
            <a:off x="477981" y="1122363"/>
            <a:ext cx="4023360" cy="3204134"/>
          </a:xfrm>
        </p:spPr>
        <p:txBody>
          <a:bodyPr anchor="b">
            <a:normAutofit/>
          </a:bodyPr>
          <a:lstStyle/>
          <a:p>
            <a:pPr algn="ctr"/>
            <a:r>
              <a:rPr lang="fr-FR" sz="4000" dirty="0"/>
              <a:t>Préparation de données pour </a:t>
            </a:r>
            <a:br>
              <a:rPr lang="fr-FR" sz="4000" dirty="0"/>
            </a:br>
            <a:r>
              <a:rPr lang="fr-FR" sz="4000" dirty="0"/>
              <a:t>Santé publique France</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Image 14">
            <a:extLst>
              <a:ext uri="{FF2B5EF4-FFF2-40B4-BE49-F238E27FC236}">
                <a16:creationId xmlns:a16="http://schemas.microsoft.com/office/drawing/2014/main" id="{2D437CD0-0FF6-45E8-A009-9DAAD1479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93" y="4730122"/>
            <a:ext cx="3308722" cy="1869427"/>
          </a:xfrm>
          <a:prstGeom prst="rect">
            <a:avLst/>
          </a:prstGeom>
        </p:spPr>
      </p:pic>
    </p:spTree>
    <p:extLst>
      <p:ext uri="{BB962C8B-B14F-4D97-AF65-F5344CB8AC3E}">
        <p14:creationId xmlns:p14="http://schemas.microsoft.com/office/powerpoint/2010/main" val="415414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upe montrant des performances en baisse">
            <a:extLst>
              <a:ext uri="{FF2B5EF4-FFF2-40B4-BE49-F238E27FC236}">
                <a16:creationId xmlns:a16="http://schemas.microsoft.com/office/drawing/2014/main" id="{F388FB07-1D71-4226-BD06-E1EFB21CD27A}"/>
              </a:ext>
            </a:extLst>
          </p:cNvPr>
          <p:cNvPicPr>
            <a:picLocks noChangeAspect="1"/>
          </p:cNvPicPr>
          <p:nvPr/>
        </p:nvPicPr>
        <p:blipFill rotWithShape="1">
          <a:blip r:embed="rId3"/>
          <a:srcRect r="2133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236621-5060-49B9-8022-09EE001B063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fr-FR" sz="4800" dirty="0"/>
              <a:t>Nettoyage du jeu de données</a:t>
            </a:r>
            <a:endParaRPr lang="en-US" sz="48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29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7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5B13D0-C8D0-41E2-8922-15E3D4E421E0}"/>
              </a:ext>
            </a:extLst>
          </p:cNvPr>
          <p:cNvSpPr>
            <a:spLocks noGrp="1"/>
          </p:cNvSpPr>
          <p:nvPr>
            <p:ph type="title"/>
          </p:nvPr>
        </p:nvSpPr>
        <p:spPr>
          <a:xfrm>
            <a:off x="1046746" y="586822"/>
            <a:ext cx="3537285" cy="1645920"/>
          </a:xfrm>
        </p:spPr>
        <p:txBody>
          <a:bodyPr>
            <a:normAutofit/>
          </a:bodyPr>
          <a:lstStyle/>
          <a:p>
            <a:r>
              <a:rPr lang="fr-FR" sz="3200"/>
              <a:t>Doublons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4AA9EF8-6907-475D-AB94-77C9C4036746}"/>
              </a:ext>
            </a:extLst>
          </p:cNvPr>
          <p:cNvSpPr>
            <a:spLocks noGrp="1"/>
          </p:cNvSpPr>
          <p:nvPr>
            <p:ph idx="1"/>
          </p:nvPr>
        </p:nvSpPr>
        <p:spPr>
          <a:xfrm>
            <a:off x="5351164" y="586822"/>
            <a:ext cx="6002636" cy="1645920"/>
          </a:xfrm>
        </p:spPr>
        <p:txBody>
          <a:bodyPr anchor="ctr">
            <a:normAutofit/>
          </a:bodyPr>
          <a:lstStyle/>
          <a:p>
            <a:r>
              <a:rPr lang="fr-FR" sz="1800" dirty="0"/>
              <a:t>308.176 lignes dupliquées</a:t>
            </a:r>
          </a:p>
          <a:p>
            <a:r>
              <a:rPr lang="fr-FR" sz="1800" dirty="0"/>
              <a:t>Uniquement dernière saisie</a:t>
            </a:r>
          </a:p>
        </p:txBody>
      </p:sp>
      <p:pic>
        <p:nvPicPr>
          <p:cNvPr id="5" name="Image 4">
            <a:extLst>
              <a:ext uri="{FF2B5EF4-FFF2-40B4-BE49-F238E27FC236}">
                <a16:creationId xmlns:a16="http://schemas.microsoft.com/office/drawing/2014/main" id="{7F753B43-5715-4CB4-B6FF-A7AD7E0151B1}"/>
              </a:ext>
            </a:extLst>
          </p:cNvPr>
          <p:cNvPicPr>
            <a:picLocks noChangeAspect="1"/>
          </p:cNvPicPr>
          <p:nvPr/>
        </p:nvPicPr>
        <p:blipFill>
          <a:blip r:embed="rId3"/>
          <a:stretch>
            <a:fillRect/>
          </a:stretch>
        </p:blipFill>
        <p:spPr>
          <a:xfrm>
            <a:off x="557784" y="3108298"/>
            <a:ext cx="11164824" cy="2735380"/>
          </a:xfrm>
          <a:prstGeom prst="rect">
            <a:avLst/>
          </a:prstGeom>
        </p:spPr>
      </p:pic>
      <p:pic>
        <p:nvPicPr>
          <p:cNvPr id="11" name="Image 10">
            <a:extLst>
              <a:ext uri="{FF2B5EF4-FFF2-40B4-BE49-F238E27FC236}">
                <a16:creationId xmlns:a16="http://schemas.microsoft.com/office/drawing/2014/main" id="{13ECEE0B-897E-4873-BF1F-811015391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
        <p:nvSpPr>
          <p:cNvPr id="6" name="Rectangle 5">
            <a:extLst>
              <a:ext uri="{FF2B5EF4-FFF2-40B4-BE49-F238E27FC236}">
                <a16:creationId xmlns:a16="http://schemas.microsoft.com/office/drawing/2014/main" id="{B8636CB6-D7AB-4C3F-95E1-638EBD77FE47}"/>
              </a:ext>
            </a:extLst>
          </p:cNvPr>
          <p:cNvSpPr/>
          <p:nvPr/>
        </p:nvSpPr>
        <p:spPr>
          <a:xfrm>
            <a:off x="554416" y="3429000"/>
            <a:ext cx="11164824" cy="165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0854B47-C8AA-4D07-A423-5BA4C2E7D77F}"/>
              </a:ext>
            </a:extLst>
          </p:cNvPr>
          <p:cNvSpPr/>
          <p:nvPr/>
        </p:nvSpPr>
        <p:spPr>
          <a:xfrm>
            <a:off x="561152" y="5502842"/>
            <a:ext cx="11164824" cy="368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AFB52FDB-4782-4029-B2EF-9F00234BB24F}"/>
              </a:ext>
            </a:extLst>
          </p:cNvPr>
          <p:cNvSpPr txBox="1"/>
          <p:nvPr/>
        </p:nvSpPr>
        <p:spPr>
          <a:xfrm>
            <a:off x="4837042" y="2590478"/>
            <a:ext cx="2001079" cy="369332"/>
          </a:xfrm>
          <a:prstGeom prst="rect">
            <a:avLst/>
          </a:prstGeom>
          <a:noFill/>
        </p:spPr>
        <p:txBody>
          <a:bodyPr wrap="square" rtlCol="0">
            <a:spAutoFit/>
          </a:bodyPr>
          <a:lstStyle/>
          <a:p>
            <a:r>
              <a:rPr lang="fr-FR" dirty="0"/>
              <a:t>&amp;</a:t>
            </a:r>
            <a:r>
              <a:rPr lang="fr-FR" dirty="0" err="1"/>
              <a:t>quot</a:t>
            </a:r>
            <a:r>
              <a:rPr lang="fr-FR" dirty="0"/>
              <a:t>;    </a:t>
            </a:r>
            <a:r>
              <a:rPr lang="fr-FR" dirty="0">
                <a:sym typeface="Wingdings" panose="05000000000000000000" pitchFamily="2" charset="2"/>
              </a:rPr>
              <a:t>        « </a:t>
            </a:r>
            <a:endParaRPr lang="fr-FR" dirty="0"/>
          </a:p>
        </p:txBody>
      </p:sp>
    </p:spTree>
    <p:extLst>
      <p:ext uri="{BB962C8B-B14F-4D97-AF65-F5344CB8AC3E}">
        <p14:creationId xmlns:p14="http://schemas.microsoft.com/office/powerpoint/2010/main" val="419107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3" grpId="0" animBg="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C93DFA-4007-437E-9FB2-FB8A507B3C1D}"/>
              </a:ext>
            </a:extLst>
          </p:cNvPr>
          <p:cNvSpPr>
            <a:spLocks noGrp="1"/>
          </p:cNvSpPr>
          <p:nvPr>
            <p:ph type="title"/>
          </p:nvPr>
        </p:nvSpPr>
        <p:spPr/>
        <p:txBody>
          <a:bodyPr/>
          <a:lstStyle/>
          <a:p>
            <a:r>
              <a:rPr lang="fr-FR" dirty="0"/>
              <a:t>Valeurs manquantes</a:t>
            </a:r>
          </a:p>
        </p:txBody>
      </p:sp>
      <p:pic>
        <p:nvPicPr>
          <p:cNvPr id="7170" name="Picture 2">
            <a:extLst>
              <a:ext uri="{FF2B5EF4-FFF2-40B4-BE49-F238E27FC236}">
                <a16:creationId xmlns:a16="http://schemas.microsoft.com/office/drawing/2014/main" id="{44299877-641E-4D2F-B936-2D0CC0BE9D6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3783"/>
          <a:stretch/>
        </p:blipFill>
        <p:spPr bwMode="auto">
          <a:xfrm>
            <a:off x="783167" y="2266294"/>
            <a:ext cx="5075767" cy="447200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C15F452-824B-4F15-8B6E-CB4DBD957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2396071"/>
            <a:ext cx="5393729" cy="372846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8B3EFF16-655B-4C79-A7BA-C076024C1E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
        <p:nvSpPr>
          <p:cNvPr id="3" name="ZoneTexte 2">
            <a:extLst>
              <a:ext uri="{FF2B5EF4-FFF2-40B4-BE49-F238E27FC236}">
                <a16:creationId xmlns:a16="http://schemas.microsoft.com/office/drawing/2014/main" id="{67393B56-FE5E-4B86-8032-70317A625DDE}"/>
              </a:ext>
            </a:extLst>
          </p:cNvPr>
          <p:cNvSpPr txBox="1"/>
          <p:nvPr/>
        </p:nvSpPr>
        <p:spPr>
          <a:xfrm>
            <a:off x="5336208" y="2010914"/>
            <a:ext cx="1925983" cy="369332"/>
          </a:xfrm>
          <a:prstGeom prst="rect">
            <a:avLst/>
          </a:prstGeom>
          <a:noFill/>
        </p:spPr>
        <p:txBody>
          <a:bodyPr wrap="square" rtlCol="0">
            <a:spAutoFit/>
          </a:bodyPr>
          <a:lstStyle/>
          <a:p>
            <a:r>
              <a:rPr lang="fr-FR" dirty="0"/>
              <a:t>65.165 lignes</a:t>
            </a:r>
          </a:p>
        </p:txBody>
      </p:sp>
    </p:spTree>
    <p:extLst>
      <p:ext uri="{BB962C8B-B14F-4D97-AF65-F5344CB8AC3E}">
        <p14:creationId xmlns:p14="http://schemas.microsoft.com/office/powerpoint/2010/main" val="13217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91516-8728-4A28-BDD1-B748F64B8668}"/>
              </a:ext>
            </a:extLst>
          </p:cNvPr>
          <p:cNvSpPr>
            <a:spLocks noGrp="1"/>
          </p:cNvSpPr>
          <p:nvPr>
            <p:ph type="title"/>
          </p:nvPr>
        </p:nvSpPr>
        <p:spPr/>
        <p:txBody>
          <a:bodyPr/>
          <a:lstStyle/>
          <a:p>
            <a:r>
              <a:rPr lang="fr-FR" dirty="0"/>
              <a:t>Aberrations</a:t>
            </a:r>
          </a:p>
        </p:txBody>
      </p:sp>
      <p:pic>
        <p:nvPicPr>
          <p:cNvPr id="9218" name="Picture 2">
            <a:extLst>
              <a:ext uri="{FF2B5EF4-FFF2-40B4-BE49-F238E27FC236}">
                <a16:creationId xmlns:a16="http://schemas.microsoft.com/office/drawing/2014/main" id="{3C79F5FD-8689-485C-94F0-545C4DE1E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156" y="3801117"/>
            <a:ext cx="4354555" cy="287225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2B7B8E4-1075-41B1-9AD3-55411DCA43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8434" y="2024675"/>
            <a:ext cx="4754865" cy="310511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65BDE7C1-C928-465F-9A51-F4F0EBC5423E}"/>
              </a:ext>
            </a:extLst>
          </p:cNvPr>
          <p:cNvPicPr>
            <a:picLocks noChangeAspect="1"/>
          </p:cNvPicPr>
          <p:nvPr/>
        </p:nvPicPr>
        <p:blipFill>
          <a:blip r:embed="rId5"/>
          <a:stretch>
            <a:fillRect/>
          </a:stretch>
        </p:blipFill>
        <p:spPr>
          <a:xfrm>
            <a:off x="1426500" y="2681392"/>
            <a:ext cx="3114013" cy="3153834"/>
          </a:xfrm>
          <a:prstGeom prst="rect">
            <a:avLst/>
          </a:prstGeom>
        </p:spPr>
      </p:pic>
      <p:pic>
        <p:nvPicPr>
          <p:cNvPr id="13" name="Image 12">
            <a:extLst>
              <a:ext uri="{FF2B5EF4-FFF2-40B4-BE49-F238E27FC236}">
                <a16:creationId xmlns:a16="http://schemas.microsoft.com/office/drawing/2014/main" id="{B6956DD4-FF4E-408F-9A6F-B891B985BEBB}"/>
              </a:ext>
            </a:extLst>
          </p:cNvPr>
          <p:cNvPicPr>
            <a:picLocks noChangeAspect="1"/>
          </p:cNvPicPr>
          <p:nvPr/>
        </p:nvPicPr>
        <p:blipFill>
          <a:blip r:embed="rId6"/>
          <a:stretch>
            <a:fillRect/>
          </a:stretch>
        </p:blipFill>
        <p:spPr>
          <a:xfrm>
            <a:off x="1487552" y="2722033"/>
            <a:ext cx="2995548" cy="3052234"/>
          </a:xfrm>
          <a:prstGeom prst="rect">
            <a:avLst/>
          </a:prstGeom>
        </p:spPr>
      </p:pic>
      <p:pic>
        <p:nvPicPr>
          <p:cNvPr id="18" name="Image 17">
            <a:extLst>
              <a:ext uri="{FF2B5EF4-FFF2-40B4-BE49-F238E27FC236}">
                <a16:creationId xmlns:a16="http://schemas.microsoft.com/office/drawing/2014/main" id="{4C4C75E4-2132-4CE1-B7A6-4C3FC6E032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cxnSp>
        <p:nvCxnSpPr>
          <p:cNvPr id="17" name="Connecteur droit avec flèche 16">
            <a:extLst>
              <a:ext uri="{FF2B5EF4-FFF2-40B4-BE49-F238E27FC236}">
                <a16:creationId xmlns:a16="http://schemas.microsoft.com/office/drawing/2014/main" id="{B30C7363-70CC-4D83-8086-919B810FF35B}"/>
              </a:ext>
            </a:extLst>
          </p:cNvPr>
          <p:cNvCxnSpPr/>
          <p:nvPr/>
        </p:nvCxnSpPr>
        <p:spPr>
          <a:xfrm flipH="1">
            <a:off x="4540513" y="3149596"/>
            <a:ext cx="239792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a:extLst>
              <a:ext uri="{FF2B5EF4-FFF2-40B4-BE49-F238E27FC236}">
                <a16:creationId xmlns:a16="http://schemas.microsoft.com/office/drawing/2014/main" id="{00808C11-1FED-4FB9-8659-92F3C19439AD}"/>
              </a:ext>
            </a:extLst>
          </p:cNvPr>
          <p:cNvCxnSpPr/>
          <p:nvPr/>
        </p:nvCxnSpPr>
        <p:spPr>
          <a:xfrm flipH="1" flipV="1">
            <a:off x="4540513" y="3505200"/>
            <a:ext cx="1280320" cy="3302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3" name="Image 22">
            <a:extLst>
              <a:ext uri="{FF2B5EF4-FFF2-40B4-BE49-F238E27FC236}">
                <a16:creationId xmlns:a16="http://schemas.microsoft.com/office/drawing/2014/main" id="{7133DE25-79CC-4365-AFF9-2CF3DF1F03ED}"/>
              </a:ext>
            </a:extLst>
          </p:cNvPr>
          <p:cNvPicPr>
            <a:picLocks noChangeAspect="1"/>
          </p:cNvPicPr>
          <p:nvPr/>
        </p:nvPicPr>
        <p:blipFill rotWithShape="1">
          <a:blip r:embed="rId8"/>
          <a:srcRect r="2587"/>
          <a:stretch/>
        </p:blipFill>
        <p:spPr>
          <a:xfrm>
            <a:off x="1841499" y="2681391"/>
            <a:ext cx="2649811" cy="3472259"/>
          </a:xfrm>
          <a:prstGeom prst="rect">
            <a:avLst/>
          </a:prstGeom>
        </p:spPr>
      </p:pic>
      <p:pic>
        <p:nvPicPr>
          <p:cNvPr id="24" name="Image 23">
            <a:extLst>
              <a:ext uri="{FF2B5EF4-FFF2-40B4-BE49-F238E27FC236}">
                <a16:creationId xmlns:a16="http://schemas.microsoft.com/office/drawing/2014/main" id="{6546837E-012A-4DAF-9EBD-B1AEA6CA35CB}"/>
              </a:ext>
            </a:extLst>
          </p:cNvPr>
          <p:cNvPicPr>
            <a:picLocks noChangeAspect="1"/>
          </p:cNvPicPr>
          <p:nvPr/>
        </p:nvPicPr>
        <p:blipFill>
          <a:blip r:embed="rId9"/>
          <a:stretch>
            <a:fillRect/>
          </a:stretch>
        </p:blipFill>
        <p:spPr>
          <a:xfrm>
            <a:off x="2122601" y="2729508"/>
            <a:ext cx="8514066" cy="2835611"/>
          </a:xfrm>
          <a:prstGeom prst="rect">
            <a:avLst/>
          </a:prstGeom>
        </p:spPr>
      </p:pic>
    </p:spTree>
    <p:extLst>
      <p:ext uri="{BB962C8B-B14F-4D97-AF65-F5344CB8AC3E}">
        <p14:creationId xmlns:p14="http://schemas.microsoft.com/office/powerpoint/2010/main" val="29071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fade">
                                      <p:cBhvr>
                                        <p:cTn id="17" dur="500"/>
                                        <p:tgtEl>
                                          <p:spTgt spid="9220"/>
                                        </p:tgtEl>
                                      </p:cBhvr>
                                    </p:animEffect>
                                  </p:childTnLst>
                                </p:cTn>
                              </p:par>
                              <p:par>
                                <p:cTn id="18" presetID="10" presetClass="entr" presetSubtype="0" fill="hold" nodeType="withEffect">
                                  <p:stCondLst>
                                    <p:cond delay="0"/>
                                  </p:stCondLst>
                                  <p:childTnLst>
                                    <p:set>
                                      <p:cBhvr>
                                        <p:cTn id="19" dur="1" fill="hold">
                                          <p:stCondLst>
                                            <p:cond delay="0"/>
                                          </p:stCondLst>
                                        </p:cTn>
                                        <p:tgtEl>
                                          <p:spTgt spid="9218"/>
                                        </p:tgtEl>
                                        <p:attrNameLst>
                                          <p:attrName>style.visibility</p:attrName>
                                        </p:attrNameLst>
                                      </p:cBhvr>
                                      <p:to>
                                        <p:strVal val="visible"/>
                                      </p:to>
                                    </p:set>
                                    <p:animEffect transition="in" filter="fade">
                                      <p:cBhvr>
                                        <p:cTn id="20" dur="500"/>
                                        <p:tgtEl>
                                          <p:spTgt spid="9218"/>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right)">
                                      <p:cBhvr>
                                        <p:cTn id="24" dur="500"/>
                                        <p:tgtEl>
                                          <p:spTgt spid="20"/>
                                        </p:tgtEl>
                                      </p:cBhvr>
                                    </p:animEffect>
                                  </p:childTnLst>
                                </p:cTn>
                              </p:par>
                              <p:par>
                                <p:cTn id="25" presetID="22" presetClass="entr" presetSubtype="2"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22" presetClass="exit" presetSubtype="8" fill="hold" nodeType="withEffect">
                                  <p:stCondLst>
                                    <p:cond delay="0"/>
                                  </p:stCondLst>
                                  <p:childTnLst>
                                    <p:animEffect transition="out" filter="wipe(left)">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9220"/>
                                        </p:tgtEl>
                                      </p:cBhvr>
                                    </p:animEffect>
                                    <p:set>
                                      <p:cBhvr>
                                        <p:cTn id="43" dur="1" fill="hold">
                                          <p:stCondLst>
                                            <p:cond delay="499"/>
                                          </p:stCondLst>
                                        </p:cTn>
                                        <p:tgtEl>
                                          <p:spTgt spid="922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9218"/>
                                        </p:tgtEl>
                                      </p:cBhvr>
                                    </p:animEffect>
                                    <p:set>
                                      <p:cBhvr>
                                        <p:cTn id="46" dur="1" fill="hold">
                                          <p:stCondLst>
                                            <p:cond delay="499"/>
                                          </p:stCondLst>
                                        </p:cTn>
                                        <p:tgtEl>
                                          <p:spTgt spid="9218"/>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B4F2611-A460-46BD-B5DA-8B423BC19069}"/>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Imputation</a:t>
            </a: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ZoneTexte 7">
            <a:extLst>
              <a:ext uri="{FF2B5EF4-FFF2-40B4-BE49-F238E27FC236}">
                <a16:creationId xmlns:a16="http://schemas.microsoft.com/office/drawing/2014/main" id="{06C6EE88-FB55-4484-8A4B-BB682051030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dirty="0" err="1"/>
              <a:t>KNNImpute</a:t>
            </a:r>
            <a:endParaRPr lang="en-US" dirty="0"/>
          </a:p>
        </p:txBody>
      </p:sp>
      <p:pic>
        <p:nvPicPr>
          <p:cNvPr id="18" name="Image 17">
            <a:extLst>
              <a:ext uri="{FF2B5EF4-FFF2-40B4-BE49-F238E27FC236}">
                <a16:creationId xmlns:a16="http://schemas.microsoft.com/office/drawing/2014/main" id="{D31612C2-29EA-4265-AD4F-F66C760DB0CB}"/>
              </a:ext>
            </a:extLst>
          </p:cNvPr>
          <p:cNvPicPr>
            <a:picLocks noChangeAspect="1"/>
          </p:cNvPicPr>
          <p:nvPr/>
        </p:nvPicPr>
        <p:blipFill rotWithShape="1">
          <a:blip r:embed="rId3"/>
          <a:srcRect t="12579"/>
          <a:stretch/>
        </p:blipFill>
        <p:spPr>
          <a:xfrm>
            <a:off x="1233923" y="3401208"/>
            <a:ext cx="3129471" cy="2276475"/>
          </a:xfrm>
          <a:prstGeom prst="rect">
            <a:avLst/>
          </a:prstGeom>
        </p:spPr>
      </p:pic>
      <p:pic>
        <p:nvPicPr>
          <p:cNvPr id="20" name="Image 19">
            <a:extLst>
              <a:ext uri="{FF2B5EF4-FFF2-40B4-BE49-F238E27FC236}">
                <a16:creationId xmlns:a16="http://schemas.microsoft.com/office/drawing/2014/main" id="{77F79CD1-C0D9-455E-BC2C-D2559E59ECE9}"/>
              </a:ext>
            </a:extLst>
          </p:cNvPr>
          <p:cNvPicPr>
            <a:picLocks noChangeAspect="1"/>
          </p:cNvPicPr>
          <p:nvPr/>
        </p:nvPicPr>
        <p:blipFill>
          <a:blip r:embed="rId4"/>
          <a:stretch>
            <a:fillRect/>
          </a:stretch>
        </p:blipFill>
        <p:spPr>
          <a:xfrm>
            <a:off x="7623684" y="3429000"/>
            <a:ext cx="3034674" cy="2090209"/>
          </a:xfrm>
          <a:prstGeom prst="rect">
            <a:avLst/>
          </a:prstGeom>
        </p:spPr>
      </p:pic>
      <p:pic>
        <p:nvPicPr>
          <p:cNvPr id="10244" name="Picture 4">
            <a:extLst>
              <a:ext uri="{FF2B5EF4-FFF2-40B4-BE49-F238E27FC236}">
                <a16:creationId xmlns:a16="http://schemas.microsoft.com/office/drawing/2014/main" id="{8CD5F8B7-D925-4404-B3D6-50629E31B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072" y="3750982"/>
            <a:ext cx="2035126" cy="1840864"/>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a:extLst>
              <a:ext uri="{FF2B5EF4-FFF2-40B4-BE49-F238E27FC236}">
                <a16:creationId xmlns:a16="http://schemas.microsoft.com/office/drawing/2014/main" id="{BF4E14C7-F511-45C5-9437-D05D6B791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cxnSp>
        <p:nvCxnSpPr>
          <p:cNvPr id="10" name="Connecteur droit 9">
            <a:extLst>
              <a:ext uri="{FF2B5EF4-FFF2-40B4-BE49-F238E27FC236}">
                <a16:creationId xmlns:a16="http://schemas.microsoft.com/office/drawing/2014/main" id="{C825E6C1-3402-4009-85D4-BF8D98A08DEA}"/>
              </a:ext>
            </a:extLst>
          </p:cNvPr>
          <p:cNvCxnSpPr>
            <a:cxnSpLocks/>
          </p:cNvCxnSpPr>
          <p:nvPr/>
        </p:nvCxnSpPr>
        <p:spPr>
          <a:xfrm>
            <a:off x="1493617" y="5494593"/>
            <a:ext cx="19007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366C0540-D6F7-4024-B31A-8E63A57CC21A}"/>
              </a:ext>
            </a:extLst>
          </p:cNvPr>
          <p:cNvCxnSpPr>
            <a:cxnSpLocks/>
          </p:cNvCxnSpPr>
          <p:nvPr/>
        </p:nvCxnSpPr>
        <p:spPr>
          <a:xfrm>
            <a:off x="4555447" y="4971775"/>
            <a:ext cx="419614" cy="16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2FAA488-52FC-4ED2-85F8-2D98C07DA7BD}"/>
              </a:ext>
            </a:extLst>
          </p:cNvPr>
          <p:cNvCxnSpPr>
            <a:cxnSpLocks/>
          </p:cNvCxnSpPr>
          <p:nvPr/>
        </p:nvCxnSpPr>
        <p:spPr>
          <a:xfrm>
            <a:off x="6808988" y="4971775"/>
            <a:ext cx="419614" cy="16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8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244"/>
                                        </p:tgtEl>
                                        <p:attrNameLst>
                                          <p:attrName>style.visibility</p:attrName>
                                        </p:attrNameLst>
                                      </p:cBhvr>
                                      <p:to>
                                        <p:strVal val="visible"/>
                                      </p:to>
                                    </p:set>
                                    <p:animEffect transition="in" filter="wipe(left)">
                                      <p:cBhvr>
                                        <p:cTn id="25" dur="500"/>
                                        <p:tgtEl>
                                          <p:spTgt spid="1024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ques financiers sur un écran sombre">
            <a:extLst>
              <a:ext uri="{FF2B5EF4-FFF2-40B4-BE49-F238E27FC236}">
                <a16:creationId xmlns:a16="http://schemas.microsoft.com/office/drawing/2014/main" id="{175935A1-1999-418E-B28B-23E8AF566FB2}"/>
              </a:ext>
            </a:extLst>
          </p:cNvPr>
          <p:cNvPicPr>
            <a:picLocks noChangeAspect="1"/>
          </p:cNvPicPr>
          <p:nvPr/>
        </p:nvPicPr>
        <p:blipFill rotWithShape="1">
          <a:blip r:embed="rId3"/>
          <a:srcRect l="10269" r="16077"/>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C0D17FB-14A2-450D-9DC2-B71C1BCDA1D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err="1"/>
              <a:t>Analyse</a:t>
            </a:r>
            <a:r>
              <a:rPr lang="en-US" sz="4800" dirty="0"/>
              <a:t> des </a:t>
            </a:r>
            <a:r>
              <a:rPr lang="en-US" sz="4800" dirty="0" err="1"/>
              <a:t>données</a:t>
            </a:r>
            <a:r>
              <a:rPr lang="en-US" sz="4800" dirty="0"/>
              <a:t> / Prototype</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14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7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que sur un document avec stylet">
            <a:extLst>
              <a:ext uri="{FF2B5EF4-FFF2-40B4-BE49-F238E27FC236}">
                <a16:creationId xmlns:a16="http://schemas.microsoft.com/office/drawing/2014/main" id="{9F39F40D-BC79-463B-8AC3-BF9B6762CBA5}"/>
              </a:ext>
            </a:extLst>
          </p:cNvPr>
          <p:cNvPicPr>
            <a:picLocks noChangeAspect="1"/>
          </p:cNvPicPr>
          <p:nvPr/>
        </p:nvPicPr>
        <p:blipFill rotWithShape="1">
          <a:blip r:embed="rId3"/>
          <a:srcRect l="17530" r="380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818753C-651D-4BA2-AF9A-A8A862D16F2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err="1"/>
              <a:t>Synthèse</a:t>
            </a:r>
            <a:endParaRPr lang="en-US" sz="48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07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102E9-0444-484C-A1F2-76CA5E3939D7}"/>
              </a:ext>
            </a:extLst>
          </p:cNvPr>
          <p:cNvSpPr>
            <a:spLocks noGrp="1"/>
          </p:cNvSpPr>
          <p:nvPr>
            <p:ph type="title"/>
          </p:nvPr>
        </p:nvSpPr>
        <p:spPr/>
        <p:txBody>
          <a:bodyPr/>
          <a:lstStyle/>
          <a:p>
            <a:r>
              <a:rPr lang="fr-FR" dirty="0"/>
              <a:t>Synthèse</a:t>
            </a:r>
          </a:p>
        </p:txBody>
      </p:sp>
      <p:pic>
        <p:nvPicPr>
          <p:cNvPr id="4098" name="Picture 2" descr="And Voilà!. … from Jupyter notebooks to standalone… | by QuantStack |  Jupyter Blog">
            <a:extLst>
              <a:ext uri="{FF2B5EF4-FFF2-40B4-BE49-F238E27FC236}">
                <a16:creationId xmlns:a16="http://schemas.microsoft.com/office/drawing/2014/main" id="{2E231850-7000-4D2A-AF97-7F29FC3188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3964" y="2536077"/>
            <a:ext cx="2643772" cy="16326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ikit-learn — Wikipédia">
            <a:extLst>
              <a:ext uri="{FF2B5EF4-FFF2-40B4-BE49-F238E27FC236}">
                <a16:creationId xmlns:a16="http://schemas.microsoft.com/office/drawing/2014/main" id="{84585478-27BD-4C03-B215-3F03AA2C40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308" y="4354284"/>
            <a:ext cx="3494213" cy="18810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AD79C5B-B02E-411F-9B6C-E23213F13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060" y="3791899"/>
            <a:ext cx="3494212" cy="289786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Nutri-score — Wikipédia">
            <a:extLst>
              <a:ext uri="{FF2B5EF4-FFF2-40B4-BE49-F238E27FC236}">
                <a16:creationId xmlns:a16="http://schemas.microsoft.com/office/drawing/2014/main" id="{51A9B634-964C-4651-984F-3301BC1D6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0354" y="2301781"/>
            <a:ext cx="2366889" cy="12820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ogo Open Food Facts">
            <a:extLst>
              <a:ext uri="{FF2B5EF4-FFF2-40B4-BE49-F238E27FC236}">
                <a16:creationId xmlns:a16="http://schemas.microsoft.com/office/drawing/2014/main" id="{DA3CAF38-7E65-413A-8049-1B6121BDA8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2164" y="2363149"/>
            <a:ext cx="1695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E89BB96B-CEA4-4787-8C9E-1CDDBF2293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8440" y="3509048"/>
            <a:ext cx="2334999" cy="1319273"/>
          </a:xfrm>
          <a:prstGeom prst="rect">
            <a:avLst/>
          </a:prstGeom>
        </p:spPr>
      </p:pic>
    </p:spTree>
    <p:extLst>
      <p:ext uri="{BB962C8B-B14F-4D97-AF65-F5344CB8AC3E}">
        <p14:creationId xmlns:p14="http://schemas.microsoft.com/office/powerpoint/2010/main" val="13740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75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500"/>
                                  </p:stCondLst>
                                  <p:childTnLst>
                                    <p:set>
                                      <p:cBhvr>
                                        <p:cTn id="15" dur="1" fill="hold">
                                          <p:stCondLst>
                                            <p:cond delay="0"/>
                                          </p:stCondLst>
                                        </p:cTn>
                                        <p:tgtEl>
                                          <p:spTgt spid="4102"/>
                                        </p:tgtEl>
                                        <p:attrNameLst>
                                          <p:attrName>style.visibility</p:attrName>
                                        </p:attrNameLst>
                                      </p:cBhvr>
                                      <p:to>
                                        <p:strVal val="visible"/>
                                      </p:to>
                                    </p:set>
                                    <p:animEffect transition="in" filter="fade">
                                      <p:cBhvr>
                                        <p:cTn id="16" dur="500"/>
                                        <p:tgtEl>
                                          <p:spTgt spid="4102"/>
                                        </p:tgtEl>
                                      </p:cBhvr>
                                    </p:animEffect>
                                  </p:childTnLst>
                                </p:cTn>
                              </p:par>
                              <p:par>
                                <p:cTn id="17" presetID="10" presetClass="entr" presetSubtype="0" fill="hold" nodeType="withEffect">
                                  <p:stCondLst>
                                    <p:cond delay="25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500"/>
                                        <p:tgtEl>
                                          <p:spTgt spid="4100"/>
                                        </p:tgtEl>
                                      </p:cBhvr>
                                    </p:animEffect>
                                  </p:childTnLst>
                                </p:cTn>
                              </p:par>
                              <p:par>
                                <p:cTn id="20" presetID="10" presetClass="entr" presetSubtype="0" fill="hold" nodeType="withEffect">
                                  <p:stCondLst>
                                    <p:cond delay="75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Plusieurs points d’interrogation sur fond noir">
            <a:extLst>
              <a:ext uri="{FF2B5EF4-FFF2-40B4-BE49-F238E27FC236}">
                <a16:creationId xmlns:a16="http://schemas.microsoft.com/office/drawing/2014/main" id="{EDD48EC8-794D-47A3-B3D5-5655554757E2}"/>
              </a:ext>
            </a:extLst>
          </p:cNvPr>
          <p:cNvPicPr>
            <a:picLocks noChangeAspect="1"/>
          </p:cNvPicPr>
          <p:nvPr/>
        </p:nvPicPr>
        <p:blipFill rotWithShape="1">
          <a:blip r:embed="rId3"/>
          <a:srcRect t="7787"/>
          <a:stretch/>
        </p:blipFill>
        <p:spPr>
          <a:xfrm>
            <a:off x="-3047" y="10"/>
            <a:ext cx="12191999" cy="6857990"/>
          </a:xfrm>
          <a:prstGeom prst="rect">
            <a:avLst/>
          </a:prstGeom>
        </p:spPr>
      </p:pic>
      <p:sp>
        <p:nvSpPr>
          <p:cNvPr id="28"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29E0DE-028B-4959-A169-14EFC7591826}"/>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Merci de votre attention, avez-vous des questions ?</a:t>
            </a:r>
          </a:p>
        </p:txBody>
      </p:sp>
      <p:cxnSp>
        <p:nvCxnSpPr>
          <p:cNvPr id="30" name="Straight Connector 2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81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822B1C6-1655-4770-A977-05E8294D0589}"/>
              </a:ext>
            </a:extLst>
          </p:cNvPr>
          <p:cNvSpPr>
            <a:spLocks noGrp="1"/>
          </p:cNvSpPr>
          <p:nvPr>
            <p:ph type="title"/>
          </p:nvPr>
        </p:nvSpPr>
        <p:spPr>
          <a:xfrm>
            <a:off x="621792" y="1161288"/>
            <a:ext cx="3602736" cy="4526280"/>
          </a:xfrm>
        </p:spPr>
        <p:txBody>
          <a:bodyPr>
            <a:normAutofit/>
          </a:bodyPr>
          <a:lstStyle/>
          <a:p>
            <a:r>
              <a:rPr lang="fr-FR" dirty="0"/>
              <a:t>Sommaire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2B3263F-B354-444C-87E0-CD1F9201428C}"/>
              </a:ext>
            </a:extLst>
          </p:cNvPr>
          <p:cNvSpPr>
            <a:spLocks noGrp="1"/>
          </p:cNvSpPr>
          <p:nvPr>
            <p:ph idx="1"/>
          </p:nvPr>
        </p:nvSpPr>
        <p:spPr>
          <a:xfrm>
            <a:off x="5434149" y="932688"/>
            <a:ext cx="5916603" cy="4992624"/>
          </a:xfrm>
        </p:spPr>
        <p:txBody>
          <a:bodyPr anchor="ctr">
            <a:normAutofit/>
          </a:bodyPr>
          <a:lstStyle/>
          <a:p>
            <a:r>
              <a:rPr lang="fr-FR" sz="2000" dirty="0"/>
              <a:t>Contexte</a:t>
            </a:r>
          </a:p>
          <a:p>
            <a:r>
              <a:rPr lang="fr-FR" sz="2000" dirty="0"/>
              <a:t>Présentation générale du jeu de données</a:t>
            </a:r>
          </a:p>
          <a:p>
            <a:r>
              <a:rPr lang="fr-FR" sz="2000" dirty="0"/>
              <a:t>Nettoyage du jeu de données</a:t>
            </a:r>
          </a:p>
          <a:p>
            <a:r>
              <a:rPr lang="fr-FR" sz="2000" dirty="0"/>
              <a:t>Analyse des données / Prototype</a:t>
            </a:r>
          </a:p>
          <a:p>
            <a:r>
              <a:rPr lang="fr-FR" sz="2000" dirty="0"/>
              <a:t>Synthèse</a:t>
            </a:r>
          </a:p>
          <a:p>
            <a:endParaRPr lang="fr-FR" sz="2000" dirty="0"/>
          </a:p>
        </p:txBody>
      </p:sp>
      <p:pic>
        <p:nvPicPr>
          <p:cNvPr id="9" name="Image 8">
            <a:extLst>
              <a:ext uri="{FF2B5EF4-FFF2-40B4-BE49-F238E27FC236}">
                <a16:creationId xmlns:a16="http://schemas.microsoft.com/office/drawing/2014/main" id="{401E6E1C-4288-4761-8C47-8E36DFD23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Tree>
    <p:extLst>
      <p:ext uri="{BB962C8B-B14F-4D97-AF65-F5344CB8AC3E}">
        <p14:creationId xmlns:p14="http://schemas.microsoft.com/office/powerpoint/2010/main" val="4053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4EF41B-56A6-47E7-9AFB-799343D5181A}"/>
              </a:ext>
            </a:extLst>
          </p:cNvPr>
          <p:cNvSpPr>
            <a:spLocks noGrp="1"/>
          </p:cNvSpPr>
          <p:nvPr>
            <p:ph type="title"/>
          </p:nvPr>
        </p:nvSpPr>
        <p:spPr>
          <a:xfrm>
            <a:off x="841248" y="256032"/>
            <a:ext cx="10506456" cy="1014984"/>
          </a:xfrm>
        </p:spPr>
        <p:txBody>
          <a:bodyPr anchor="b">
            <a:normAutofit/>
          </a:bodyPr>
          <a:lstStyle/>
          <a:p>
            <a:r>
              <a:rPr lang="fr-FR" dirty="0"/>
              <a:t>Contexte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10883CED-326C-4D31-9486-0B71C538FBFA}"/>
              </a:ext>
            </a:extLst>
          </p:cNvPr>
          <p:cNvGraphicFramePr>
            <a:graphicFrameLocks noGrp="1"/>
          </p:cNvGraphicFramePr>
          <p:nvPr>
            <p:ph idx="1"/>
            <p:extLst>
              <p:ext uri="{D42A27DB-BD31-4B8C-83A1-F6EECF244321}">
                <p14:modId xmlns:p14="http://schemas.microsoft.com/office/powerpoint/2010/main" val="10773459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 7">
            <a:extLst>
              <a:ext uri="{FF2B5EF4-FFF2-40B4-BE49-F238E27FC236}">
                <a16:creationId xmlns:a16="http://schemas.microsoft.com/office/drawing/2014/main" id="{21445355-2E18-40DF-B378-D1AA37E33F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Tree>
    <p:extLst>
      <p:ext uri="{BB962C8B-B14F-4D97-AF65-F5344CB8AC3E}">
        <p14:creationId xmlns:p14="http://schemas.microsoft.com/office/powerpoint/2010/main" val="40947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nnées et graphiques flous sur les marchés boursiers financiers">
            <a:extLst>
              <a:ext uri="{FF2B5EF4-FFF2-40B4-BE49-F238E27FC236}">
                <a16:creationId xmlns:a16="http://schemas.microsoft.com/office/drawing/2014/main" id="{E6CE160A-CB29-4DEC-B265-4C0D23622E24}"/>
              </a:ext>
            </a:extLst>
          </p:cNvPr>
          <p:cNvPicPr>
            <a:picLocks noChangeAspect="1"/>
          </p:cNvPicPr>
          <p:nvPr/>
        </p:nvPicPr>
        <p:blipFill rotWithShape="1">
          <a:blip r:embed="rId3"/>
          <a:srcRect l="19359" r="800"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E880723-9778-4FE8-AA07-09C161F2757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err="1"/>
              <a:t>Présentation</a:t>
            </a:r>
            <a:r>
              <a:rPr lang="en-US" sz="4800" dirty="0"/>
              <a:t> </a:t>
            </a:r>
            <a:r>
              <a:rPr lang="en-US" sz="4800" dirty="0" err="1"/>
              <a:t>générale</a:t>
            </a:r>
            <a:r>
              <a:rPr lang="en-US" sz="4800" dirty="0"/>
              <a:t> du jeu de </a:t>
            </a:r>
            <a:r>
              <a:rPr lang="en-US" sz="4800" dirty="0" err="1"/>
              <a:t>données</a:t>
            </a:r>
            <a:endParaRPr lang="en-US" sz="48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Logo Open Food Facts">
            <a:extLst>
              <a:ext uri="{FF2B5EF4-FFF2-40B4-BE49-F238E27FC236}">
                <a16:creationId xmlns:a16="http://schemas.microsoft.com/office/drawing/2014/main" id="{879441B4-90A5-4691-8A48-C3D8DAC65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81" y="4974369"/>
            <a:ext cx="1695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DE1A4EC4-932F-4C2A-B070-FE42C1C0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8575" y="5256469"/>
            <a:ext cx="1696170" cy="958335"/>
          </a:xfrm>
          <a:prstGeom prst="rect">
            <a:avLst/>
          </a:prstGeom>
        </p:spPr>
      </p:pic>
    </p:spTree>
    <p:extLst>
      <p:ext uri="{BB962C8B-B14F-4D97-AF65-F5344CB8AC3E}">
        <p14:creationId xmlns:p14="http://schemas.microsoft.com/office/powerpoint/2010/main" val="14078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7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2155"/>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22DD7A2C-F747-479D-9C31-CC3774017C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4" t="234" r="-1943" b="-1989"/>
          <a:stretch/>
        </p:blipFill>
        <p:spPr bwMode="auto">
          <a:xfrm>
            <a:off x="4455672" y="862421"/>
            <a:ext cx="7680307" cy="5468981"/>
          </a:xfrm>
          <a:prstGeom prst="rect">
            <a:avLst/>
          </a:prstGeom>
          <a:noFill/>
          <a:extLst>
            <a:ext uri="{909E8E84-426E-40DD-AFC4-6F175D3DCCD1}">
              <a14:hiddenFill xmlns:a14="http://schemas.microsoft.com/office/drawing/2010/main">
                <a:solidFill>
                  <a:srgbClr val="FFFFFF"/>
                </a:solidFill>
              </a14:hiddenFill>
            </a:ext>
          </a:extLst>
        </p:spPr>
      </p:pic>
      <p:sp useBgFill="1">
        <p:nvSpPr>
          <p:cNvPr id="96" name="Freeform: Shape 95">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Freeform: Shape 97">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0515208-B348-419B-B113-F4254AF48FB7}"/>
              </a:ext>
            </a:extLst>
          </p:cNvPr>
          <p:cNvSpPr>
            <a:spLocks noGrp="1"/>
          </p:cNvSpPr>
          <p:nvPr>
            <p:ph type="title"/>
          </p:nvPr>
        </p:nvSpPr>
        <p:spPr>
          <a:xfrm>
            <a:off x="371094" y="1161288"/>
            <a:ext cx="3438144" cy="1239012"/>
          </a:xfrm>
        </p:spPr>
        <p:txBody>
          <a:bodyPr anchor="ctr">
            <a:normAutofit/>
          </a:bodyPr>
          <a:lstStyle/>
          <a:p>
            <a:r>
              <a:rPr lang="fr-FR" sz="2800" dirty="0"/>
              <a:t>Dimensionnalités</a:t>
            </a:r>
          </a:p>
        </p:txBody>
      </p:sp>
      <p:sp>
        <p:nvSpPr>
          <p:cNvPr id="100" name="Rectangle 9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9" name="Espace réservé du contenu 2">
            <a:extLst>
              <a:ext uri="{FF2B5EF4-FFF2-40B4-BE49-F238E27FC236}">
                <a16:creationId xmlns:a16="http://schemas.microsoft.com/office/drawing/2014/main" id="{3937DC40-A5FB-4848-BFE2-1DF0C8FC49E5}"/>
              </a:ext>
            </a:extLst>
          </p:cNvPr>
          <p:cNvGraphicFramePr>
            <a:graphicFrameLocks noGrp="1"/>
          </p:cNvGraphicFramePr>
          <p:nvPr>
            <p:ph idx="1"/>
            <p:extLst>
              <p:ext uri="{D42A27DB-BD31-4B8C-83A1-F6EECF244321}">
                <p14:modId xmlns:p14="http://schemas.microsoft.com/office/powerpoint/2010/main" val="3925048437"/>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7" name="Image 26">
            <a:extLst>
              <a:ext uri="{FF2B5EF4-FFF2-40B4-BE49-F238E27FC236}">
                <a16:creationId xmlns:a16="http://schemas.microsoft.com/office/drawing/2014/main" id="{12075201-14BB-4661-9D7C-1821688FDC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Tree>
    <p:extLst>
      <p:ext uri="{BB962C8B-B14F-4D97-AF65-F5344CB8AC3E}">
        <p14:creationId xmlns:p14="http://schemas.microsoft.com/office/powerpoint/2010/main" val="2514455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
                                            <p:graphicEl>
                                              <a:dgm id="{CA7DFF46-C1F4-4880-AAC6-2D4EB7D1E84A}"/>
                                            </p:graphicEl>
                                          </p:spTgt>
                                        </p:tgtEl>
                                        <p:attrNameLst>
                                          <p:attrName>style.visibility</p:attrName>
                                        </p:attrNameLst>
                                      </p:cBhvr>
                                      <p:to>
                                        <p:strVal val="visible"/>
                                      </p:to>
                                    </p:set>
                                    <p:animEffect transition="in" filter="fade">
                                      <p:cBhvr>
                                        <p:cTn id="7" dur="500"/>
                                        <p:tgtEl>
                                          <p:spTgt spid="79">
                                            <p:graphicEl>
                                              <a:dgm id="{CA7DFF46-C1F4-4880-AAC6-2D4EB7D1E84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graphicEl>
                                              <a:dgm id="{41B2D6FE-389A-455D-A1F8-D6CC7BCD7EDA}"/>
                                            </p:graphicEl>
                                          </p:spTgt>
                                        </p:tgtEl>
                                        <p:attrNameLst>
                                          <p:attrName>style.visibility</p:attrName>
                                        </p:attrNameLst>
                                      </p:cBhvr>
                                      <p:to>
                                        <p:strVal val="visible"/>
                                      </p:to>
                                    </p:set>
                                    <p:animEffect transition="in" filter="fade">
                                      <p:cBhvr>
                                        <p:cTn id="10" dur="500"/>
                                        <p:tgtEl>
                                          <p:spTgt spid="79">
                                            <p:graphicEl>
                                              <a:dgm id="{41B2D6FE-389A-455D-A1F8-D6CC7BCD7E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graphicEl>
                                              <a:dgm id="{A4D1F93D-113A-4F39-829D-AE67874BFF0B}"/>
                                            </p:graphicEl>
                                          </p:spTgt>
                                        </p:tgtEl>
                                        <p:attrNameLst>
                                          <p:attrName>style.visibility</p:attrName>
                                        </p:attrNameLst>
                                      </p:cBhvr>
                                      <p:to>
                                        <p:strVal val="visible"/>
                                      </p:to>
                                    </p:set>
                                    <p:animEffect transition="in" filter="fade">
                                      <p:cBhvr>
                                        <p:cTn id="13" dur="500"/>
                                        <p:tgtEl>
                                          <p:spTgt spid="79">
                                            <p:graphicEl>
                                              <a:dgm id="{A4D1F93D-113A-4F39-829D-AE67874BFF0B}"/>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9">
                                            <p:graphicEl>
                                              <a:dgm id="{2D95AB87-3EB6-4A4C-A5A4-B97608B22DB5}"/>
                                            </p:graphicEl>
                                          </p:spTgt>
                                        </p:tgtEl>
                                        <p:attrNameLst>
                                          <p:attrName>style.visibility</p:attrName>
                                        </p:attrNameLst>
                                      </p:cBhvr>
                                      <p:to>
                                        <p:strVal val="visible"/>
                                      </p:to>
                                    </p:set>
                                    <p:animEffect transition="in" filter="fade">
                                      <p:cBhvr>
                                        <p:cTn id="17" dur="500"/>
                                        <p:tgtEl>
                                          <p:spTgt spid="79">
                                            <p:graphicEl>
                                              <a:dgm id="{2D95AB87-3EB6-4A4C-A5A4-B97608B22DB5}"/>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graphicEl>
                                              <a:dgm id="{1D207823-9F7B-48B2-A4D8-562BEFB6344C}"/>
                                            </p:graphicEl>
                                          </p:spTgt>
                                        </p:tgtEl>
                                        <p:attrNameLst>
                                          <p:attrName>style.visibility</p:attrName>
                                        </p:attrNameLst>
                                      </p:cBhvr>
                                      <p:to>
                                        <p:strVal val="visible"/>
                                      </p:to>
                                    </p:set>
                                    <p:animEffect transition="in" filter="fade">
                                      <p:cBhvr>
                                        <p:cTn id="20" dur="500"/>
                                        <p:tgtEl>
                                          <p:spTgt spid="79">
                                            <p:graphicEl>
                                              <a:dgm id="{1D207823-9F7B-48B2-A4D8-562BEFB6344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
                                            <p:graphicEl>
                                              <a:dgm id="{3C40D944-21C0-46CE-881A-3C521962E078}"/>
                                            </p:graphicEl>
                                          </p:spTgt>
                                        </p:tgtEl>
                                        <p:attrNameLst>
                                          <p:attrName>style.visibility</p:attrName>
                                        </p:attrNameLst>
                                      </p:cBhvr>
                                      <p:to>
                                        <p:strVal val="visible"/>
                                      </p:to>
                                    </p:set>
                                    <p:animEffect transition="in" filter="fade">
                                      <p:cBhvr>
                                        <p:cTn id="23" dur="500"/>
                                        <p:tgtEl>
                                          <p:spTgt spid="79">
                                            <p:graphicEl>
                                              <a:dgm id="{3C40D944-21C0-46CE-881A-3C521962E078}"/>
                                            </p:graphic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9"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F6097A9-B725-4586-923C-F29F8163FC78}"/>
              </a:ext>
            </a:extLst>
          </p:cNvPr>
          <p:cNvSpPr>
            <a:spLocks noGrp="1"/>
          </p:cNvSpPr>
          <p:nvPr>
            <p:ph type="title"/>
          </p:nvPr>
        </p:nvSpPr>
        <p:spPr>
          <a:xfrm>
            <a:off x="429768" y="411480"/>
            <a:ext cx="11201400" cy="1106424"/>
          </a:xfrm>
        </p:spPr>
        <p:txBody>
          <a:bodyPr>
            <a:normAutofit/>
          </a:bodyPr>
          <a:lstStyle/>
          <a:p>
            <a:r>
              <a:rPr lang="fr-FR" sz="3600" dirty="0"/>
              <a:t>Nettoyage simple</a:t>
            </a:r>
          </a:p>
        </p:txBody>
      </p:sp>
      <p:sp>
        <p:nvSpPr>
          <p:cNvPr id="23" name="Rectangle 2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2">
            <a:extLst>
              <a:ext uri="{FF2B5EF4-FFF2-40B4-BE49-F238E27FC236}">
                <a16:creationId xmlns:a16="http://schemas.microsoft.com/office/drawing/2014/main" id="{FB8D35AE-675A-44C6-B23F-D7096BE1BB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4" r="-1" b="669"/>
          <a:stretch/>
        </p:blipFill>
        <p:spPr bwMode="auto">
          <a:xfrm>
            <a:off x="429768" y="1721922"/>
            <a:ext cx="6704891" cy="4520559"/>
          </a:xfrm>
          <a:prstGeom prst="rect">
            <a:avLst/>
          </a:prstGeom>
          <a:noFill/>
          <a:extLst>
            <a:ext uri="{909E8E84-426E-40DD-AFC4-6F175D3DCCD1}">
              <a14:hiddenFill xmlns:a14="http://schemas.microsoft.com/office/drawing/2010/main">
                <a:solidFill>
                  <a:srgbClr val="FFFFFF"/>
                </a:solidFill>
              </a14:hiddenFill>
            </a:ext>
          </a:extLst>
        </p:spPr>
      </p:pic>
      <p:sp useBgFill="1">
        <p:nvSpPr>
          <p:cNvPr id="25" name="Rectangle 2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Espace réservé du contenu 2">
            <a:extLst>
              <a:ext uri="{FF2B5EF4-FFF2-40B4-BE49-F238E27FC236}">
                <a16:creationId xmlns:a16="http://schemas.microsoft.com/office/drawing/2014/main" id="{F82E6BB4-38E8-4BAC-BFB4-3143924AA9D0}"/>
              </a:ext>
            </a:extLst>
          </p:cNvPr>
          <p:cNvGraphicFramePr>
            <a:graphicFrameLocks/>
          </p:cNvGraphicFramePr>
          <p:nvPr>
            <p:extLst>
              <p:ext uri="{D42A27DB-BD31-4B8C-83A1-F6EECF244321}">
                <p14:modId xmlns:p14="http://schemas.microsoft.com/office/powerpoint/2010/main" val="904774262"/>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7" name="Connecteur droit 16">
            <a:extLst>
              <a:ext uri="{FF2B5EF4-FFF2-40B4-BE49-F238E27FC236}">
                <a16:creationId xmlns:a16="http://schemas.microsoft.com/office/drawing/2014/main" id="{AE623863-67E9-4B51-BAD7-4CA421CC860C}"/>
              </a:ext>
            </a:extLst>
          </p:cNvPr>
          <p:cNvCxnSpPr/>
          <p:nvPr/>
        </p:nvCxnSpPr>
        <p:spPr>
          <a:xfrm flipV="1">
            <a:off x="2183946" y="1865539"/>
            <a:ext cx="0" cy="41146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4" name="Image 23">
            <a:extLst>
              <a:ext uri="{FF2B5EF4-FFF2-40B4-BE49-F238E27FC236}">
                <a16:creationId xmlns:a16="http://schemas.microsoft.com/office/drawing/2014/main" id="{43404EC0-5122-4061-8FA3-B1DF65B9E1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
        <p:nvSpPr>
          <p:cNvPr id="18" name="ZoneTexte 17">
            <a:extLst>
              <a:ext uri="{FF2B5EF4-FFF2-40B4-BE49-F238E27FC236}">
                <a16:creationId xmlns:a16="http://schemas.microsoft.com/office/drawing/2014/main" id="{E4422203-7974-4791-8926-F0FC3A083C8E}"/>
              </a:ext>
            </a:extLst>
          </p:cNvPr>
          <p:cNvSpPr txBox="1"/>
          <p:nvPr/>
        </p:nvSpPr>
        <p:spPr>
          <a:xfrm>
            <a:off x="3212644" y="3219719"/>
            <a:ext cx="3277963" cy="923330"/>
          </a:xfrm>
          <a:prstGeom prst="rect">
            <a:avLst/>
          </a:prstGeom>
          <a:noFill/>
        </p:spPr>
        <p:txBody>
          <a:bodyPr wrap="square" rtlCol="0">
            <a:spAutoFit/>
          </a:bodyPr>
          <a:lstStyle/>
          <a:p>
            <a:pPr marL="285750" indent="-285750">
              <a:buFont typeface="Arial" panose="020B0604020202020204" pitchFamily="34" charset="0"/>
              <a:buChar char="•"/>
            </a:pPr>
            <a:r>
              <a:rPr lang="fr-FR" dirty="0"/>
              <a:t>77.476 lignes supprimées</a:t>
            </a:r>
          </a:p>
          <a:p>
            <a:endParaRPr lang="fr-FR" dirty="0"/>
          </a:p>
          <a:p>
            <a:pPr marL="285750" indent="-285750">
              <a:buFont typeface="Arial" panose="020B0604020202020204" pitchFamily="34" charset="0"/>
              <a:buChar char="•"/>
            </a:pPr>
            <a:r>
              <a:rPr lang="fr-FR" dirty="0"/>
              <a:t>129 colonnes supprimées</a:t>
            </a:r>
          </a:p>
        </p:txBody>
      </p:sp>
    </p:spTree>
    <p:extLst>
      <p:ext uri="{BB962C8B-B14F-4D97-AF65-F5344CB8AC3E}">
        <p14:creationId xmlns:p14="http://schemas.microsoft.com/office/powerpoint/2010/main" val="529977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2C1D4B8B-7350-4E13-933A-C9A262673B35}"/>
                                            </p:graphicEl>
                                          </p:spTgt>
                                        </p:tgtEl>
                                        <p:attrNameLst>
                                          <p:attrName>style.visibility</p:attrName>
                                        </p:attrNameLst>
                                      </p:cBhvr>
                                      <p:to>
                                        <p:strVal val="visible"/>
                                      </p:to>
                                    </p:set>
                                    <p:animEffect transition="in" filter="fade">
                                      <p:cBhvr>
                                        <p:cTn id="7" dur="500"/>
                                        <p:tgtEl>
                                          <p:spTgt spid="12">
                                            <p:graphicEl>
                                              <a:dgm id="{2C1D4B8B-7350-4E13-933A-C9A262673B3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5D53909D-FB07-4383-AC84-28A1E6E8CDA4}"/>
                                            </p:graphicEl>
                                          </p:spTgt>
                                        </p:tgtEl>
                                        <p:attrNameLst>
                                          <p:attrName>style.visibility</p:attrName>
                                        </p:attrNameLst>
                                      </p:cBhvr>
                                      <p:to>
                                        <p:strVal val="visible"/>
                                      </p:to>
                                    </p:set>
                                    <p:animEffect transition="in" filter="fade">
                                      <p:cBhvr>
                                        <p:cTn id="10" dur="500"/>
                                        <p:tgtEl>
                                          <p:spTgt spid="12">
                                            <p:graphicEl>
                                              <a:dgm id="{5D53909D-FB07-4383-AC84-28A1E6E8CDA4}"/>
                                            </p:graphic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graphicEl>
                                              <a:dgm id="{6280CCDE-8349-4E9A-845B-7E70A1C82D1D}"/>
                                            </p:graphicEl>
                                          </p:spTgt>
                                        </p:tgtEl>
                                        <p:attrNameLst>
                                          <p:attrName>style.visibility</p:attrName>
                                        </p:attrNameLst>
                                      </p:cBhvr>
                                      <p:to>
                                        <p:strVal val="visible"/>
                                      </p:to>
                                    </p:set>
                                    <p:animEffect transition="in" filter="fade">
                                      <p:cBhvr>
                                        <p:cTn id="19" dur="500"/>
                                        <p:tgtEl>
                                          <p:spTgt spid="12">
                                            <p:graphicEl>
                                              <a:dgm id="{6280CCDE-8349-4E9A-845B-7E70A1C82D1D}"/>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graphicEl>
                                              <a:dgm id="{293F612A-B031-4AF6-BECA-E2895389A41A}"/>
                                            </p:graphicEl>
                                          </p:spTgt>
                                        </p:tgtEl>
                                        <p:attrNameLst>
                                          <p:attrName>style.visibility</p:attrName>
                                        </p:attrNameLst>
                                      </p:cBhvr>
                                      <p:to>
                                        <p:strVal val="visible"/>
                                      </p:to>
                                    </p:set>
                                    <p:animEffect transition="in" filter="fade">
                                      <p:cBhvr>
                                        <p:cTn id="22" dur="500"/>
                                        <p:tgtEl>
                                          <p:spTgt spid="12">
                                            <p:graphicEl>
                                              <a:dgm id="{293F612A-B031-4AF6-BECA-E2895389A41A}"/>
                                            </p:graphic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graphicEl>
                                              <a:dgm id="{5B54E82C-1129-4849-B080-56A741B6C703}"/>
                                            </p:graphicEl>
                                          </p:spTgt>
                                        </p:tgtEl>
                                        <p:attrNameLst>
                                          <p:attrName>style.visibility</p:attrName>
                                        </p:attrNameLst>
                                      </p:cBhvr>
                                      <p:to>
                                        <p:strVal val="visible"/>
                                      </p:to>
                                    </p:set>
                                    <p:animEffect transition="in" filter="fade">
                                      <p:cBhvr>
                                        <p:cTn id="26" dur="500"/>
                                        <p:tgtEl>
                                          <p:spTgt spid="12">
                                            <p:graphicEl>
                                              <a:dgm id="{5B54E82C-1129-4849-B080-56A741B6C703}"/>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graphicEl>
                                              <a:dgm id="{97447BDF-3EB3-4993-AF04-0524E97E5A60}"/>
                                            </p:graphicEl>
                                          </p:spTgt>
                                        </p:tgtEl>
                                        <p:attrNameLst>
                                          <p:attrName>style.visibility</p:attrName>
                                        </p:attrNameLst>
                                      </p:cBhvr>
                                      <p:to>
                                        <p:strVal val="visible"/>
                                      </p:to>
                                    </p:set>
                                    <p:animEffect transition="in" filter="fade">
                                      <p:cBhvr>
                                        <p:cTn id="29" dur="500"/>
                                        <p:tgtEl>
                                          <p:spTgt spid="12">
                                            <p:graphicEl>
                                              <a:dgm id="{97447BDF-3EB3-4993-AF04-0524E97E5A60}"/>
                                            </p:graphic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2">
                                            <p:graphicEl>
                                              <a:dgm id="{45EF6B1A-1A12-4F54-98D3-63862797E106}"/>
                                            </p:graphicEl>
                                          </p:spTgt>
                                        </p:tgtEl>
                                        <p:attrNameLst>
                                          <p:attrName>style.visibility</p:attrName>
                                        </p:attrNameLst>
                                      </p:cBhvr>
                                      <p:to>
                                        <p:strVal val="visible"/>
                                      </p:to>
                                    </p:set>
                                    <p:animEffect transition="in" filter="fade">
                                      <p:cBhvr>
                                        <p:cTn id="33" dur="500"/>
                                        <p:tgtEl>
                                          <p:spTgt spid="12">
                                            <p:graphicEl>
                                              <a:dgm id="{45EF6B1A-1A12-4F54-98D3-63862797E106}"/>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graphicEl>
                                              <a:dgm id="{5EEAB453-C197-4BC2-8B9F-AAD57690D53E}"/>
                                            </p:graphicEl>
                                          </p:spTgt>
                                        </p:tgtEl>
                                        <p:attrNameLst>
                                          <p:attrName>style.visibility</p:attrName>
                                        </p:attrNameLst>
                                      </p:cBhvr>
                                      <p:to>
                                        <p:strVal val="visible"/>
                                      </p:to>
                                    </p:set>
                                    <p:animEffect transition="in" filter="fade">
                                      <p:cBhvr>
                                        <p:cTn id="36" dur="500"/>
                                        <p:tgtEl>
                                          <p:spTgt spid="12">
                                            <p:graphicEl>
                                              <a:dgm id="{5EEAB453-C197-4BC2-8B9F-AAD57690D53E}"/>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one"/>
        </p:bldSub>
      </p:bldGraphic>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36E21-1BF4-4D02-98EF-5CEF6529BDCE}"/>
              </a:ext>
            </a:extLst>
          </p:cNvPr>
          <p:cNvSpPr>
            <a:spLocks noGrp="1"/>
          </p:cNvSpPr>
          <p:nvPr>
            <p:ph type="title"/>
          </p:nvPr>
        </p:nvSpPr>
        <p:spPr/>
        <p:txBody>
          <a:bodyPr/>
          <a:lstStyle/>
          <a:p>
            <a:r>
              <a:rPr lang="fr-FR" dirty="0"/>
              <a:t>Sélection du jeu de données d’étude</a:t>
            </a:r>
          </a:p>
        </p:txBody>
      </p:sp>
      <p:pic>
        <p:nvPicPr>
          <p:cNvPr id="5" name="Image 4">
            <a:extLst>
              <a:ext uri="{FF2B5EF4-FFF2-40B4-BE49-F238E27FC236}">
                <a16:creationId xmlns:a16="http://schemas.microsoft.com/office/drawing/2014/main" id="{6F47C678-B7A5-4EB8-870E-B2389AEC6BEA}"/>
              </a:ext>
            </a:extLst>
          </p:cNvPr>
          <p:cNvPicPr>
            <a:picLocks noChangeAspect="1"/>
          </p:cNvPicPr>
          <p:nvPr/>
        </p:nvPicPr>
        <p:blipFill>
          <a:blip r:embed="rId3"/>
          <a:stretch>
            <a:fillRect/>
          </a:stretch>
        </p:blipFill>
        <p:spPr>
          <a:xfrm>
            <a:off x="6066304" y="2192151"/>
            <a:ext cx="3790970" cy="2757069"/>
          </a:xfrm>
          <a:prstGeom prst="rect">
            <a:avLst/>
          </a:prstGeom>
        </p:spPr>
      </p:pic>
      <p:grpSp>
        <p:nvGrpSpPr>
          <p:cNvPr id="10" name="Groupe 9">
            <a:extLst>
              <a:ext uri="{FF2B5EF4-FFF2-40B4-BE49-F238E27FC236}">
                <a16:creationId xmlns:a16="http://schemas.microsoft.com/office/drawing/2014/main" id="{7D3CAF15-EE1D-4B67-8311-F43DFF7BF6C0}"/>
              </a:ext>
            </a:extLst>
          </p:cNvPr>
          <p:cNvGrpSpPr/>
          <p:nvPr/>
        </p:nvGrpSpPr>
        <p:grpSpPr>
          <a:xfrm>
            <a:off x="2244770" y="5018718"/>
            <a:ext cx="7169693" cy="1462617"/>
            <a:chOff x="3561806" y="2874433"/>
            <a:chExt cx="7960269" cy="1462617"/>
          </a:xfrm>
        </p:grpSpPr>
        <p:pic>
          <p:nvPicPr>
            <p:cNvPr id="7" name="Image 6">
              <a:extLst>
                <a:ext uri="{FF2B5EF4-FFF2-40B4-BE49-F238E27FC236}">
                  <a16:creationId xmlns:a16="http://schemas.microsoft.com/office/drawing/2014/main" id="{C8272157-D8B9-4570-9D74-6387FB9CCF6B}"/>
                </a:ext>
              </a:extLst>
            </p:cNvPr>
            <p:cNvPicPr>
              <a:picLocks noChangeAspect="1"/>
            </p:cNvPicPr>
            <p:nvPr/>
          </p:nvPicPr>
          <p:blipFill rotWithShape="1">
            <a:blip r:embed="rId4"/>
            <a:srcRect t="2011" b="3119"/>
            <a:stretch/>
          </p:blipFill>
          <p:spPr>
            <a:xfrm>
              <a:off x="3561806" y="2874433"/>
              <a:ext cx="7402286" cy="1462617"/>
            </a:xfrm>
            <a:prstGeom prst="rect">
              <a:avLst/>
            </a:prstGeom>
          </p:spPr>
        </p:pic>
        <p:pic>
          <p:nvPicPr>
            <p:cNvPr id="9" name="Image 8">
              <a:extLst>
                <a:ext uri="{FF2B5EF4-FFF2-40B4-BE49-F238E27FC236}">
                  <a16:creationId xmlns:a16="http://schemas.microsoft.com/office/drawing/2014/main" id="{758A70C5-7D66-4A5C-9BC4-A8B08C281598}"/>
                </a:ext>
              </a:extLst>
            </p:cNvPr>
            <p:cNvPicPr>
              <a:picLocks noChangeAspect="1"/>
            </p:cNvPicPr>
            <p:nvPr/>
          </p:nvPicPr>
          <p:blipFill rotWithShape="1">
            <a:blip r:embed="rId5"/>
            <a:srcRect b="1528"/>
            <a:stretch/>
          </p:blipFill>
          <p:spPr>
            <a:xfrm>
              <a:off x="9899819" y="2905880"/>
              <a:ext cx="1622256" cy="1431170"/>
            </a:xfrm>
            <a:prstGeom prst="rect">
              <a:avLst/>
            </a:prstGeom>
          </p:spPr>
        </p:pic>
      </p:grpSp>
      <p:graphicFrame>
        <p:nvGraphicFramePr>
          <p:cNvPr id="12" name="Espace réservé du contenu 2">
            <a:extLst>
              <a:ext uri="{FF2B5EF4-FFF2-40B4-BE49-F238E27FC236}">
                <a16:creationId xmlns:a16="http://schemas.microsoft.com/office/drawing/2014/main" id="{6A84A4F4-7F78-4DC5-BE2E-8B12DFB14CB4}"/>
              </a:ext>
            </a:extLst>
          </p:cNvPr>
          <p:cNvGraphicFramePr>
            <a:graphicFrameLocks noGrp="1"/>
          </p:cNvGraphicFramePr>
          <p:nvPr>
            <p:ph idx="1"/>
            <p:extLst>
              <p:ext uri="{D42A27DB-BD31-4B8C-83A1-F6EECF244321}">
                <p14:modId xmlns:p14="http://schemas.microsoft.com/office/powerpoint/2010/main" val="177160787"/>
              </p:ext>
            </p:extLst>
          </p:nvPr>
        </p:nvGraphicFramePr>
        <p:xfrm>
          <a:off x="1081979" y="2004119"/>
          <a:ext cx="3438906" cy="32072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Image 12">
            <a:extLst>
              <a:ext uri="{FF2B5EF4-FFF2-40B4-BE49-F238E27FC236}">
                <a16:creationId xmlns:a16="http://schemas.microsoft.com/office/drawing/2014/main" id="{0CDA783B-5C39-4BD1-A305-1595F6BB6FA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
        <p:nvSpPr>
          <p:cNvPr id="14" name="Rectangle 13">
            <a:extLst>
              <a:ext uri="{FF2B5EF4-FFF2-40B4-BE49-F238E27FC236}">
                <a16:creationId xmlns:a16="http://schemas.microsoft.com/office/drawing/2014/main" id="{128D1D56-6736-43C7-821F-4F9418B8050A}"/>
              </a:ext>
            </a:extLst>
          </p:cNvPr>
          <p:cNvSpPr/>
          <p:nvPr/>
        </p:nvSpPr>
        <p:spPr>
          <a:xfrm>
            <a:off x="2244770" y="5473700"/>
            <a:ext cx="7169693" cy="2016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CF4AFC40-66F2-42F5-AC6E-EED572DAF3BB}"/>
              </a:ext>
            </a:extLst>
          </p:cNvPr>
          <p:cNvSpPr/>
          <p:nvPr/>
        </p:nvSpPr>
        <p:spPr>
          <a:xfrm>
            <a:off x="2244770" y="5977517"/>
            <a:ext cx="7169693" cy="2016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425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graphicEl>
                                              <a:dgm id="{CA7DFF46-C1F4-4880-AAC6-2D4EB7D1E84A}"/>
                                            </p:graphicEl>
                                          </p:spTgt>
                                        </p:tgtEl>
                                        <p:attrNameLst>
                                          <p:attrName>style.visibility</p:attrName>
                                        </p:attrNameLst>
                                      </p:cBhvr>
                                      <p:to>
                                        <p:strVal val="visible"/>
                                      </p:to>
                                    </p:set>
                                    <p:animEffect transition="in" filter="fade">
                                      <p:cBhvr>
                                        <p:cTn id="7" dur="500"/>
                                        <p:tgtEl>
                                          <p:spTgt spid="12">
                                            <p:graphicEl>
                                              <a:dgm id="{CA7DFF46-C1F4-4880-AAC6-2D4EB7D1E84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41B2D6FE-389A-455D-A1F8-D6CC7BCD7EDA}"/>
                                            </p:graphicEl>
                                          </p:spTgt>
                                        </p:tgtEl>
                                        <p:attrNameLst>
                                          <p:attrName>style.visibility</p:attrName>
                                        </p:attrNameLst>
                                      </p:cBhvr>
                                      <p:to>
                                        <p:strVal val="visible"/>
                                      </p:to>
                                    </p:set>
                                    <p:animEffect transition="in" filter="fade">
                                      <p:cBhvr>
                                        <p:cTn id="10" dur="500"/>
                                        <p:tgtEl>
                                          <p:spTgt spid="12">
                                            <p:graphicEl>
                                              <a:dgm id="{41B2D6FE-389A-455D-A1F8-D6CC7BCD7E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A4D1F93D-113A-4F39-829D-AE67874BFF0B}"/>
                                            </p:graphicEl>
                                          </p:spTgt>
                                        </p:tgtEl>
                                        <p:attrNameLst>
                                          <p:attrName>style.visibility</p:attrName>
                                        </p:attrNameLst>
                                      </p:cBhvr>
                                      <p:to>
                                        <p:strVal val="visible"/>
                                      </p:to>
                                    </p:set>
                                    <p:animEffect transition="in" filter="fade">
                                      <p:cBhvr>
                                        <p:cTn id="13" dur="500"/>
                                        <p:tgtEl>
                                          <p:spTgt spid="12">
                                            <p:graphicEl>
                                              <a:dgm id="{A4D1F93D-113A-4F39-829D-AE67874BFF0B}"/>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graphicEl>
                                              <a:dgm id="{2D95AB87-3EB6-4A4C-A5A4-B97608B22DB5}"/>
                                            </p:graphicEl>
                                          </p:spTgt>
                                        </p:tgtEl>
                                        <p:attrNameLst>
                                          <p:attrName>style.visibility</p:attrName>
                                        </p:attrNameLst>
                                      </p:cBhvr>
                                      <p:to>
                                        <p:strVal val="visible"/>
                                      </p:to>
                                    </p:set>
                                    <p:animEffect transition="in" filter="fade">
                                      <p:cBhvr>
                                        <p:cTn id="17" dur="500"/>
                                        <p:tgtEl>
                                          <p:spTgt spid="12">
                                            <p:graphicEl>
                                              <a:dgm id="{2D95AB87-3EB6-4A4C-A5A4-B97608B22DB5}"/>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graphicEl>
                                              <a:dgm id="{1D207823-9F7B-48B2-A4D8-562BEFB6344C}"/>
                                            </p:graphicEl>
                                          </p:spTgt>
                                        </p:tgtEl>
                                        <p:attrNameLst>
                                          <p:attrName>style.visibility</p:attrName>
                                        </p:attrNameLst>
                                      </p:cBhvr>
                                      <p:to>
                                        <p:strVal val="visible"/>
                                      </p:to>
                                    </p:set>
                                    <p:animEffect transition="in" filter="fade">
                                      <p:cBhvr>
                                        <p:cTn id="20" dur="500"/>
                                        <p:tgtEl>
                                          <p:spTgt spid="12">
                                            <p:graphicEl>
                                              <a:dgm id="{1D207823-9F7B-48B2-A4D8-562BEFB6344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graphicEl>
                                              <a:dgm id="{3C40D944-21C0-46CE-881A-3C521962E078}"/>
                                            </p:graphicEl>
                                          </p:spTgt>
                                        </p:tgtEl>
                                        <p:attrNameLst>
                                          <p:attrName>style.visibility</p:attrName>
                                        </p:attrNameLst>
                                      </p:cBhvr>
                                      <p:to>
                                        <p:strVal val="visible"/>
                                      </p:to>
                                    </p:set>
                                    <p:animEffect transition="in" filter="fade">
                                      <p:cBhvr>
                                        <p:cTn id="23" dur="500"/>
                                        <p:tgtEl>
                                          <p:spTgt spid="12">
                                            <p:graphicEl>
                                              <a:dgm id="{3C40D944-21C0-46CE-881A-3C521962E078}"/>
                                            </p:graphic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one"/>
        </p:bldSub>
      </p:bldGraphic>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4AA0C-0F74-412E-9CCF-971FDC70FBB1}"/>
              </a:ext>
            </a:extLst>
          </p:cNvPr>
          <p:cNvSpPr>
            <a:spLocks noGrp="1"/>
          </p:cNvSpPr>
          <p:nvPr>
            <p:ph type="title"/>
          </p:nvPr>
        </p:nvSpPr>
        <p:spPr/>
        <p:txBody>
          <a:bodyPr/>
          <a:lstStyle/>
          <a:p>
            <a:r>
              <a:rPr lang="fr-FR" dirty="0"/>
              <a:t>Analyse du jeu de données </a:t>
            </a:r>
          </a:p>
        </p:txBody>
      </p:sp>
      <p:pic>
        <p:nvPicPr>
          <p:cNvPr id="5124" name="Picture 4">
            <a:extLst>
              <a:ext uri="{FF2B5EF4-FFF2-40B4-BE49-F238E27FC236}">
                <a16:creationId xmlns:a16="http://schemas.microsoft.com/office/drawing/2014/main" id="{1F939B53-33DB-4232-BA80-5F474E324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451" y="2045830"/>
            <a:ext cx="5765076" cy="40864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B4AFA19-3563-49A4-B025-1C327A9CA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849" y="2051569"/>
            <a:ext cx="4979458" cy="46722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F7D467F2-F7A9-4D3A-A7C1-0CDD563DA7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29908" y="2878403"/>
            <a:ext cx="5415327" cy="2578365"/>
          </a:xfrm>
          <a:prstGeom prst="rect">
            <a:avLst/>
          </a:prstGeom>
        </p:spPr>
      </p:pic>
      <p:pic>
        <p:nvPicPr>
          <p:cNvPr id="9" name="Image 8">
            <a:extLst>
              <a:ext uri="{FF2B5EF4-FFF2-40B4-BE49-F238E27FC236}">
                <a16:creationId xmlns:a16="http://schemas.microsoft.com/office/drawing/2014/main" id="{CCBFD99E-BF01-4E74-BB52-66AE3AEF0B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
        <p:nvSpPr>
          <p:cNvPr id="10" name="Rectangle 9">
            <a:extLst>
              <a:ext uri="{FF2B5EF4-FFF2-40B4-BE49-F238E27FC236}">
                <a16:creationId xmlns:a16="http://schemas.microsoft.com/office/drawing/2014/main" id="{CEF4BBEA-4B78-4C43-9523-748BB8FAC64F}"/>
              </a:ext>
            </a:extLst>
          </p:cNvPr>
          <p:cNvSpPr/>
          <p:nvPr/>
        </p:nvSpPr>
        <p:spPr>
          <a:xfrm>
            <a:off x="3229908" y="3128434"/>
            <a:ext cx="5415328" cy="5418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1EA9CD0-ECE5-4A6A-B424-002C05F35B06}"/>
              </a:ext>
            </a:extLst>
          </p:cNvPr>
          <p:cNvSpPr/>
          <p:nvPr/>
        </p:nvSpPr>
        <p:spPr>
          <a:xfrm>
            <a:off x="3229908" y="3966634"/>
            <a:ext cx="5415327"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7582A6C8-F525-4B26-B5F2-2EC23917C408}"/>
              </a:ext>
            </a:extLst>
          </p:cNvPr>
          <p:cNvSpPr/>
          <p:nvPr/>
        </p:nvSpPr>
        <p:spPr>
          <a:xfrm>
            <a:off x="3229908" y="4290482"/>
            <a:ext cx="5415327" cy="59266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F9A94106-C19C-433B-85F7-9B56FE0AE27E}"/>
              </a:ext>
            </a:extLst>
          </p:cNvPr>
          <p:cNvSpPr/>
          <p:nvPr/>
        </p:nvSpPr>
        <p:spPr>
          <a:xfrm>
            <a:off x="808383" y="2522330"/>
            <a:ext cx="459408" cy="463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CFA8A729-57EB-4E40-B048-3032FB17E5EE}"/>
              </a:ext>
            </a:extLst>
          </p:cNvPr>
          <p:cNvSpPr/>
          <p:nvPr/>
        </p:nvSpPr>
        <p:spPr>
          <a:xfrm>
            <a:off x="4428435" y="6176294"/>
            <a:ext cx="459408" cy="463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9CACBEA7-37C9-42EC-844F-0E107AB85B86}"/>
              </a:ext>
            </a:extLst>
          </p:cNvPr>
          <p:cNvSpPr/>
          <p:nvPr/>
        </p:nvSpPr>
        <p:spPr>
          <a:xfrm>
            <a:off x="1789442" y="3429000"/>
            <a:ext cx="459408" cy="463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D8E7CC8-BE47-4001-9136-5729C6A637D4}"/>
              </a:ext>
            </a:extLst>
          </p:cNvPr>
          <p:cNvSpPr/>
          <p:nvPr/>
        </p:nvSpPr>
        <p:spPr>
          <a:xfrm>
            <a:off x="2639790" y="4354900"/>
            <a:ext cx="459408" cy="4638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E97BA1E9-9349-4D25-A17C-DED1D4149F97}"/>
              </a:ext>
            </a:extLst>
          </p:cNvPr>
          <p:cNvSpPr/>
          <p:nvPr/>
        </p:nvSpPr>
        <p:spPr>
          <a:xfrm>
            <a:off x="808383" y="2965173"/>
            <a:ext cx="459408" cy="18100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5761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fade">
                                      <p:cBhvr>
                                        <p:cTn id="7" dur="500"/>
                                        <p:tgtEl>
                                          <p:spTgt spid="51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fade">
                                      <p:cBhvr>
                                        <p:cTn id="11" dur="500"/>
                                        <p:tgtEl>
                                          <p:spTgt spid="512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par>
                          <p:cTn id="28" fill="hold">
                            <p:stCondLst>
                              <p:cond delay="500"/>
                            </p:stCondLst>
                            <p:childTnLst>
                              <p:par>
                                <p:cTn id="29" presetID="21"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1000"/>
                                        <p:tgtEl>
                                          <p:spTgt spid="14"/>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par>
                          <p:cTn id="43" fill="hold">
                            <p:stCondLst>
                              <p:cond delay="500"/>
                            </p:stCondLst>
                            <p:childTnLst>
                              <p:par>
                                <p:cTn id="44" presetID="21"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heel(1)">
                                      <p:cBhvr>
                                        <p:cTn id="46" dur="1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5126"/>
                                        </p:tgtEl>
                                      </p:cBhvr>
                                    </p:animEffect>
                                    <p:set>
                                      <p:cBhvr>
                                        <p:cTn id="56" dur="1" fill="hold">
                                          <p:stCondLst>
                                            <p:cond delay="499"/>
                                          </p:stCondLst>
                                        </p:cTn>
                                        <p:tgtEl>
                                          <p:spTgt spid="512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124"/>
                                        </p:tgtEl>
                                      </p:cBhvr>
                                    </p:animEffect>
                                    <p:set>
                                      <p:cBhvr>
                                        <p:cTn id="59" dur="1" fill="hold">
                                          <p:stCondLst>
                                            <p:cond delay="499"/>
                                          </p:stCondLst>
                                        </p:cTn>
                                        <p:tgtEl>
                                          <p:spTgt spid="5124"/>
                                        </p:tgtEl>
                                        <p:attrNameLst>
                                          <p:attrName>style.visibility</p:attrName>
                                        </p:attrNameLst>
                                      </p:cBhvr>
                                      <p:to>
                                        <p:strVal val="hidden"/>
                                      </p:to>
                                    </p:se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3" grpId="0" animBg="1"/>
      <p:bldP spid="3"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8F6B9AE-549A-45BA-8641-4B297AA3C6B5}"/>
              </a:ext>
            </a:extLst>
          </p:cNvPr>
          <p:cNvSpPr>
            <a:spLocks noGrp="1"/>
          </p:cNvSpPr>
          <p:nvPr>
            <p:ph type="title"/>
          </p:nvPr>
        </p:nvSpPr>
        <p:spPr>
          <a:xfrm>
            <a:off x="659234" y="957447"/>
            <a:ext cx="3383280" cy="4943105"/>
          </a:xfrm>
        </p:spPr>
        <p:txBody>
          <a:bodyPr anchor="ctr">
            <a:normAutofit/>
          </a:bodyPr>
          <a:lstStyle/>
          <a:p>
            <a:r>
              <a:rPr lang="fr-FR"/>
              <a:t>Hypothèse</a:t>
            </a:r>
            <a:endParaRPr lang="fr-FR"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DE34DFCD-63A8-4A8B-9B28-80B67C77401B}"/>
              </a:ext>
            </a:extLst>
          </p:cNvPr>
          <p:cNvGraphicFramePr>
            <a:graphicFrameLocks noGrp="1"/>
          </p:cNvGraphicFramePr>
          <p:nvPr>
            <p:ph idx="1"/>
            <p:extLst>
              <p:ext uri="{D42A27DB-BD31-4B8C-83A1-F6EECF244321}">
                <p14:modId xmlns:p14="http://schemas.microsoft.com/office/powerpoint/2010/main" val="154645531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 7">
            <a:extLst>
              <a:ext uri="{FF2B5EF4-FFF2-40B4-BE49-F238E27FC236}">
                <a16:creationId xmlns:a16="http://schemas.microsoft.com/office/drawing/2014/main" id="{8D0CDC5C-6ED2-445D-8894-766B34458F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58358" y="6000454"/>
            <a:ext cx="1384787" cy="782404"/>
          </a:xfrm>
          <a:prstGeom prst="rect">
            <a:avLst/>
          </a:prstGeom>
        </p:spPr>
      </p:pic>
    </p:spTree>
    <p:extLst>
      <p:ext uri="{BB962C8B-B14F-4D97-AF65-F5344CB8AC3E}">
        <p14:creationId xmlns:p14="http://schemas.microsoft.com/office/powerpoint/2010/main" val="4727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graphicEl>
                                              <a:dgm id="{22DFCB50-2483-401B-A7B3-28E71A50BC1D}"/>
                                            </p:graphicEl>
                                          </p:spTgt>
                                        </p:tgtEl>
                                        <p:attrNameLst>
                                          <p:attrName>style.visibility</p:attrName>
                                        </p:attrNameLst>
                                      </p:cBhvr>
                                      <p:to>
                                        <p:strVal val="visible"/>
                                      </p:to>
                                    </p:set>
                                    <p:animEffect transition="in" filter="fade">
                                      <p:cBhvr>
                                        <p:cTn id="7" dur="500"/>
                                        <p:tgtEl>
                                          <p:spTgt spid="5">
                                            <p:graphicEl>
                                              <a:dgm id="{22DFCB50-2483-401B-A7B3-28E71A50BC1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8E68B0F-820C-4BB6-A0A6-F22F2D63A5ED}"/>
                                            </p:graphicEl>
                                          </p:spTgt>
                                        </p:tgtEl>
                                        <p:attrNameLst>
                                          <p:attrName>style.visibility</p:attrName>
                                        </p:attrNameLst>
                                      </p:cBhvr>
                                      <p:to>
                                        <p:strVal val="visible"/>
                                      </p:to>
                                    </p:set>
                                    <p:animEffect transition="in" filter="fade">
                                      <p:cBhvr>
                                        <p:cTn id="11" dur="500"/>
                                        <p:tgtEl>
                                          <p:spTgt spid="5">
                                            <p:graphicEl>
                                              <a:dgm id="{D8E68B0F-820C-4BB6-A0A6-F22F2D63A5ED}"/>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B24A976A-A09F-45D2-B310-98E1E8BA5BCC}"/>
                                            </p:graphicEl>
                                          </p:spTgt>
                                        </p:tgtEl>
                                        <p:attrNameLst>
                                          <p:attrName>style.visibility</p:attrName>
                                        </p:attrNameLst>
                                      </p:cBhvr>
                                      <p:to>
                                        <p:strVal val="visible"/>
                                      </p:to>
                                    </p:set>
                                    <p:animEffect transition="in" filter="fade">
                                      <p:cBhvr>
                                        <p:cTn id="15" dur="500"/>
                                        <p:tgtEl>
                                          <p:spTgt spid="5">
                                            <p:graphicEl>
                                              <a:dgm id="{B24A976A-A09F-45D2-B310-98E1E8BA5B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1859</Words>
  <Application>Microsoft Office PowerPoint</Application>
  <PresentationFormat>Grand écran</PresentationFormat>
  <Paragraphs>163</Paragraphs>
  <Slides>18</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Avenir Next LT Pro</vt:lpstr>
      <vt:lpstr>Calibri</vt:lpstr>
      <vt:lpstr>AccentBoxVTI</vt:lpstr>
      <vt:lpstr>Préparation de données pour  Santé publique France</vt:lpstr>
      <vt:lpstr>Sommaire</vt:lpstr>
      <vt:lpstr>Contexte</vt:lpstr>
      <vt:lpstr>Présentation générale du jeu de données</vt:lpstr>
      <vt:lpstr>Dimensionnalités</vt:lpstr>
      <vt:lpstr>Nettoyage simple</vt:lpstr>
      <vt:lpstr>Sélection du jeu de données d’étude</vt:lpstr>
      <vt:lpstr>Analyse du jeu de données </vt:lpstr>
      <vt:lpstr>Hypothèse</vt:lpstr>
      <vt:lpstr>Nettoyage du jeu de données</vt:lpstr>
      <vt:lpstr>Doublons</vt:lpstr>
      <vt:lpstr>Valeurs manquantes</vt:lpstr>
      <vt:lpstr>Aberrations</vt:lpstr>
      <vt:lpstr>Imputation</vt:lpstr>
      <vt:lpstr>Analyse des données / Prototype</vt:lpstr>
      <vt:lpstr>Synthèse</vt:lpstr>
      <vt:lpstr>Synthèse</vt:lpstr>
      <vt:lpstr>Merci de votre attention, avez-vous 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Nourriture</dc:title>
  <dc:creator>Sebastien Tuc</dc:creator>
  <cp:lastModifiedBy>Sebastien Tuc</cp:lastModifiedBy>
  <cp:revision>64</cp:revision>
  <dcterms:created xsi:type="dcterms:W3CDTF">2021-05-25T10:21:09Z</dcterms:created>
  <dcterms:modified xsi:type="dcterms:W3CDTF">2021-05-28T12:02:43Z</dcterms:modified>
</cp:coreProperties>
</file>