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1" r:id="rId3"/>
    <p:sldId id="293" r:id="rId4"/>
    <p:sldId id="338" r:id="rId5"/>
    <p:sldId id="337" r:id="rId6"/>
    <p:sldId id="336" r:id="rId7"/>
    <p:sldId id="340" r:id="rId8"/>
    <p:sldId id="341" r:id="rId9"/>
    <p:sldId id="291" r:id="rId10"/>
    <p:sldId id="342" r:id="rId11"/>
    <p:sldId id="326" r:id="rId12"/>
    <p:sldId id="327" r:id="rId13"/>
    <p:sldId id="320" r:id="rId14"/>
    <p:sldId id="321" r:id="rId15"/>
    <p:sldId id="318" r:id="rId16"/>
    <p:sldId id="319" r:id="rId17"/>
    <p:sldId id="317" r:id="rId18"/>
    <p:sldId id="303" r:id="rId19"/>
    <p:sldId id="302" r:id="rId20"/>
    <p:sldId id="322" r:id="rId21"/>
    <p:sldId id="290" r:id="rId22"/>
    <p:sldId id="333" r:id="rId23"/>
    <p:sldId id="328" r:id="rId24"/>
    <p:sldId id="261" r:id="rId25"/>
    <p:sldId id="332" r:id="rId26"/>
    <p:sldId id="335" r:id="rId27"/>
    <p:sldId id="324" r:id="rId28"/>
    <p:sldId id="310" r:id="rId29"/>
    <p:sldId id="325" r:id="rId30"/>
    <p:sldId id="339" r:id="rId31"/>
    <p:sldId id="311" r:id="rId32"/>
    <p:sldId id="330" r:id="rId33"/>
  </p:sldIdLst>
  <p:sldSz cx="9144000" cy="6858000" type="screen4x3"/>
  <p:notesSz cx="68119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FC8D5"/>
    <a:srgbClr val="D7E7ED"/>
    <a:srgbClr val="4FA2B8"/>
    <a:srgbClr val="FFEFAE"/>
    <a:srgbClr val="FFDC87"/>
    <a:srgbClr val="CCCCFF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01" autoAdjust="0"/>
    <p:restoredTop sz="79173" autoAdjust="0"/>
  </p:normalViewPr>
  <p:slideViewPr>
    <p:cSldViewPr>
      <p:cViewPr>
        <p:scale>
          <a:sx n="66" d="100"/>
          <a:sy n="66" d="100"/>
        </p:scale>
        <p:origin x="-10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74" y="-90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D7F46E-5D7C-42FE-8B4C-50B04D4FD129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530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DDB479-DA49-4D8D-93CC-2667FD83B58B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472A-ACCB-43D3-88FC-6F3B98C986CE}" type="slidenum">
              <a:rPr lang="de-DE"/>
              <a:pPr/>
              <a:t>1</a:t>
            </a:fld>
            <a:endParaRPr lang="de-DE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/>
              <a:t>8min Motivation</a:t>
            </a:r>
          </a:p>
          <a:p>
            <a:pPr lvl="1">
              <a:buFontTx/>
              <a:buChar char="-"/>
            </a:pPr>
            <a:r>
              <a:rPr lang="de-DE"/>
              <a:t>Mesh-Up-Fähigkeiten für die eigene Plattform anbieten</a:t>
            </a:r>
          </a:p>
          <a:p>
            <a:pPr lvl="2">
              <a:buFontTx/>
              <a:buChar char="-"/>
            </a:pPr>
            <a:r>
              <a:rPr lang="de-DE"/>
              <a:t>Nutzer motivieren angebotene Services über das Web hinaus zu nutzen</a:t>
            </a:r>
          </a:p>
          <a:p>
            <a:pPr lvl="2">
              <a:buFontTx/>
              <a:buChar char="-"/>
            </a:pPr>
            <a:r>
              <a:rPr lang="de-DE"/>
              <a:t>Kreativität der Nutzer ausnutzen (Web 2.0 Gedanke)</a:t>
            </a:r>
          </a:p>
          <a:p>
            <a:pPr lvl="2">
              <a:buFontTx/>
              <a:buChar char="-"/>
            </a:pPr>
            <a:r>
              <a:rPr lang="de-DE"/>
              <a:t>Ihnen die Möglichkeiten geben großartiges mit deinen Services zu verwirklichen</a:t>
            </a:r>
          </a:p>
          <a:p>
            <a:pPr lvl="1">
              <a:buFontTx/>
              <a:buChar char="-"/>
            </a:pPr>
            <a:r>
              <a:rPr lang="de-DE"/>
              <a:t>Zum Nachdenken über eigene Services anregen</a:t>
            </a:r>
          </a:p>
          <a:p>
            <a:pPr>
              <a:buFontTx/>
              <a:buChar char="-"/>
            </a:pPr>
            <a:r>
              <a:rPr lang="de-DE"/>
              <a:t>12min: InstantSVC Features, Überblick</a:t>
            </a:r>
          </a:p>
          <a:p>
            <a:pPr lvl="1">
              <a:buFontTx/>
              <a:buChar char="-"/>
            </a:pPr>
            <a:r>
              <a:rPr lang="de-DE"/>
              <a:t>Natürlich dürfen diese zusätzlichen Schnittstellen keinen Mehraufwand bedeuten</a:t>
            </a:r>
          </a:p>
          <a:p>
            <a:pPr lvl="2">
              <a:buFontTx/>
              <a:buChar char="-"/>
            </a:pPr>
            <a:r>
              <a:rPr lang="de-DE"/>
              <a:t>Wenn man das Anbieten von Web Services in der Architektur berücksichtigt führt das oft zu klarerem Design (stärkere Schichtung)</a:t>
            </a:r>
          </a:p>
          <a:p>
            <a:pPr lvl="2">
              <a:buFontTx/>
              <a:buChar char="-"/>
            </a:pPr>
            <a:r>
              <a:rPr lang="de-DE"/>
              <a:t>Kann auch für AJAX genutzt werden, als Basis für Web 2.0 Oberflächen ;)</a:t>
            </a:r>
          </a:p>
          <a:p>
            <a:pPr lvl="1">
              <a:buFontTx/>
              <a:buChar char="-"/>
            </a:pPr>
            <a:r>
              <a:rPr lang="de-DE"/>
              <a:t>werkzeuggestützte Entwicklung notwendig für effiziente Softwareentwicklung</a:t>
            </a:r>
          </a:p>
          <a:p>
            <a:pPr lvl="1">
              <a:buFontTx/>
              <a:buChar char="-"/>
            </a:pPr>
            <a:r>
              <a:rPr lang="de-DE"/>
              <a:t>Konfiguration statt Programmierung</a:t>
            </a:r>
          </a:p>
          <a:p>
            <a:pPr>
              <a:buFontTx/>
              <a:buChar char="-"/>
            </a:pPr>
            <a:r>
              <a:rPr lang="de-DE"/>
              <a:t>10min: Vorstellung der Tools und Gimmicks, Call-Graphen als Eye-Catcher</a:t>
            </a:r>
          </a:p>
          <a:p>
            <a:pPr>
              <a:buFontTx/>
              <a:buChar char="-"/>
            </a:pPr>
            <a:r>
              <a:rPr lang="de-DE"/>
              <a:t>15min: Einfaches Beispiel: Der Web Service für deinen Anrufbeantworter, Fernabfrage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600D3-8B75-4CC0-B5D1-895F0A9D7521}" type="slidenum">
              <a:rPr lang="de-DE"/>
              <a:pPr/>
              <a:t>14</a:t>
            </a:fld>
            <a:endParaRPr lang="de-DE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CD1F4-5336-4580-A49D-3FEBA02DF3BC}" type="slidenum">
              <a:rPr lang="de-DE"/>
              <a:pPr/>
              <a:t>15</a:t>
            </a:fld>
            <a:endParaRPr lang="de-DE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9B828-FB7E-4669-98EA-E337EC9419C6}" type="slidenum">
              <a:rPr lang="de-DE"/>
              <a:pPr/>
              <a:t>16</a:t>
            </a:fld>
            <a:endParaRPr lang="de-DE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D0FB1-1F36-4A55-BFDC-F04E33246FFA}" type="slidenum">
              <a:rPr lang="de-DE"/>
              <a:pPr/>
              <a:t>17</a:t>
            </a:fld>
            <a:endParaRPr lang="de-DE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CC64D-6EB6-443C-ABCD-6F1236FF2951}" type="slidenum">
              <a:rPr lang="de-DE"/>
              <a:pPr/>
              <a:t>18</a:t>
            </a:fld>
            <a:endParaRPr lang="de-DE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88EE8-8E49-4706-8531-09F20AF8D292}" type="slidenum">
              <a:rPr lang="de-DE"/>
              <a:pPr/>
              <a:t>19</a:t>
            </a:fld>
            <a:endParaRPr lang="de-DE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4AF07-9266-4B0B-A124-81D14C7A01B0}" type="slidenum">
              <a:rPr lang="de-DE"/>
              <a:pPr/>
              <a:t>21</a:t>
            </a:fld>
            <a:endParaRPr lang="de-DE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008A9-0FC4-438A-B263-70D77DE75D95}" type="slidenum">
              <a:rPr lang="de-DE"/>
              <a:pPr/>
              <a:t>22</a:t>
            </a:fld>
            <a:endParaRPr lang="de-DE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4F2A4-D14A-44A7-AE30-FA2FDBC32670}" type="slidenum">
              <a:rPr lang="de-DE"/>
              <a:pPr/>
              <a:t>23</a:t>
            </a:fld>
            <a:endParaRPr lang="de-DE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Wichtige Punkt für solch einen Web Service</a:t>
            </a:r>
          </a:p>
          <a:p>
            <a:pPr>
              <a:buFontTx/>
              <a:buChar char="-"/>
            </a:pPr>
            <a:r>
              <a:rPr lang="en-US"/>
              <a:t>Gesichert durch Authentifizierung</a:t>
            </a:r>
          </a:p>
          <a:p>
            <a:pPr lvl="1">
              <a:buFontTx/>
              <a:buChar char="-"/>
            </a:pPr>
            <a:r>
              <a:rPr lang="en-US"/>
              <a:t>Hier einfaches user/passwort</a:t>
            </a:r>
          </a:p>
          <a:p>
            <a:pPr lvl="1">
              <a:buFontTx/>
              <a:buChar char="-"/>
            </a:pPr>
            <a:r>
              <a:rPr lang="en-US"/>
              <a:t>Je nach scenario vielleciht auch über client-zertifikate usw.</a:t>
            </a:r>
          </a:p>
          <a:p>
            <a:pPr lvl="1">
              <a:buFontTx/>
              <a:buChar char="-"/>
            </a:pPr>
            <a:r>
              <a:rPr lang="en-US"/>
              <a:t>Notwendig einerseits für zugriffskontrolle</a:t>
            </a:r>
          </a:p>
          <a:p>
            <a:pPr lvl="1">
              <a:buFontTx/>
              <a:buChar char="-"/>
            </a:pPr>
            <a:r>
              <a:rPr lang="en-US"/>
              <a:t>Andererseits fürs Abbrechnen der Zugriffe/Billing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F8BC7-6679-4C1A-B130-B0DC763BFC9A}" type="slidenum">
              <a:rPr lang="de-DE"/>
              <a:pPr/>
              <a:t>24</a:t>
            </a:fld>
            <a:endParaRPr lang="de-DE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584C8-0D6E-4F36-8509-43C437CB55C9}" type="slidenum">
              <a:rPr lang="de-DE"/>
              <a:pPr/>
              <a:t>2</a:t>
            </a:fld>
            <a:endParaRPr lang="de-DE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Think this slide goes here to show our experiences and qualifications on this topic</a:t>
            </a:r>
          </a:p>
          <a:p>
            <a:pPr>
              <a:buFontTx/>
              <a:buChar char="-"/>
            </a:pPr>
            <a:r>
              <a:rPr lang="en-US"/>
              <a:t>Anything to say about your work for TUK?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DD815-F8BE-4CC1-B495-225B75FA09F5}" type="slidenum">
              <a:rPr lang="de-DE"/>
              <a:pPr/>
              <a:t>27</a:t>
            </a:fld>
            <a:endParaRPr lang="de-DE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7DCBD-BA64-4118-A76C-94E6A934A36E}" type="slidenum">
              <a:rPr lang="de-DE"/>
              <a:pPr/>
              <a:t>28</a:t>
            </a:fld>
            <a:endParaRPr lang="de-DE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904FB-6CE5-4CDB-AEE7-29ADD68A079C}" type="slidenum">
              <a:rPr lang="de-DE"/>
              <a:pPr/>
              <a:t>3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7D533-8272-4EFA-B0F1-35268CA00B6D}" type="slidenum">
              <a:rPr lang="de-DE"/>
              <a:pPr/>
              <a:t>4</a:t>
            </a:fld>
            <a:endParaRPr lang="de-DE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the quick survey:</a:t>
            </a:r>
          </a:p>
          <a:p>
            <a:r>
              <a:rPr lang="en-US"/>
              <a:t>Now lets think of your apps in parts of functionality.</a:t>
            </a:r>
          </a:p>
          <a:p>
            <a:r>
              <a:rPr lang="en-US"/>
              <a:t>These parts can be called services.</a:t>
            </a:r>
          </a:p>
          <a:p>
            <a:endParaRPr lang="en-US"/>
          </a:p>
          <a:p>
            <a:r>
              <a:rPr lang="en-US"/>
              <a:t>Now we speak not only about services for people, but also about services for other applications.</a:t>
            </a:r>
          </a:p>
          <a:p>
            <a:r>
              <a:rPr lang="en-US">
                <a:sym typeface="Wingdings" pitchFamily="2" charset="2"/>
              </a:rPr>
              <a:t> Next slide, samples of possible services referring to survey results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347C3-3F18-4BFA-A4F5-87C12E785A82}" type="slidenum">
              <a:rPr lang="de-DE"/>
              <a:pPr/>
              <a:t>6</a:t>
            </a:fld>
            <a:endParaRPr lang="de-DE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did like to build Apps based on your services?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You don’t imagine, but you’ll make them pay for your services, so you’ll earn money and get something to eat.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B83C8-231B-49D7-90C5-222E75FC61C0}" type="slidenum">
              <a:rPr lang="de-DE"/>
              <a:pPr/>
              <a:t>9</a:t>
            </a:fld>
            <a:endParaRPr lang="de-DE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6B714-2193-43D1-9AE8-873853A91E91}" type="slidenum">
              <a:rPr lang="de-DE"/>
              <a:pPr/>
              <a:t>10</a:t>
            </a:fld>
            <a:endParaRPr lang="de-DE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68D9C-4ED6-4BE9-9D7B-451F0C4BE861}" type="slidenum">
              <a:rPr lang="de-DE"/>
              <a:pPr/>
              <a:t>12</a:t>
            </a:fld>
            <a:endParaRPr lang="de-DE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672A3-0F12-46CC-8156-308233117F7E}" type="slidenum">
              <a:rPr lang="de-DE"/>
              <a:pPr/>
              <a:t>13</a:t>
            </a:fld>
            <a:endParaRPr lang="de-DE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5489575"/>
            <a:ext cx="8280400" cy="892175"/>
          </a:xfrm>
        </p:spPr>
        <p:txBody>
          <a:bodyPr anchor="ctr" anchorCtr="1"/>
          <a:lstStyle>
            <a:lvl1pPr algn="ctr">
              <a:defRPr b="1" cap="small" spc="3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9700"/>
            <a:ext cx="5551488" cy="296863"/>
          </a:xfrm>
        </p:spPr>
        <p:txBody>
          <a:bodyPr anchor="t"/>
          <a:lstStyle>
            <a:lvl1pPr algn="r">
              <a:defRPr sz="1800">
                <a:latin typeface="+mn-lt"/>
              </a:defRPr>
            </a:lvl1pPr>
          </a:lstStyle>
          <a:p>
            <a:r>
              <a:rPr lang="de-DE"/>
              <a:t>| August 2007 | Stefan Marr, Falko Menge</a:t>
            </a:r>
          </a:p>
        </p:txBody>
      </p:sp>
      <p:pic>
        <p:nvPicPr>
          <p:cNvPr id="115722" name="Picture 10" descr="logo"/>
          <p:cNvPicPr>
            <a:picLocks noChangeAspect="1" noChangeArrowheads="1"/>
          </p:cNvPicPr>
          <p:nvPr/>
        </p:nvPicPr>
        <p:blipFill>
          <a:blip r:embed="rId2"/>
          <a:srcRect r="78458"/>
          <a:stretch>
            <a:fillRect/>
          </a:stretch>
        </p:blipFill>
        <p:spPr bwMode="auto">
          <a:xfrm>
            <a:off x="3779838" y="1285860"/>
            <a:ext cx="5184775" cy="3522662"/>
          </a:xfrm>
          <a:prstGeom prst="rect">
            <a:avLst/>
          </a:prstGeom>
          <a:noFill/>
        </p:spPr>
      </p:pic>
      <p:pic>
        <p:nvPicPr>
          <p:cNvPr id="115723" name="Picture 11" descr="logo"/>
          <p:cNvPicPr>
            <a:picLocks noChangeAspect="1" noChangeArrowheads="1"/>
          </p:cNvPicPr>
          <p:nvPr/>
        </p:nvPicPr>
        <p:blipFill>
          <a:blip r:embed="rId2"/>
          <a:srcRect l="21265" r="760"/>
          <a:stretch>
            <a:fillRect/>
          </a:stretch>
        </p:blipFill>
        <p:spPr bwMode="auto">
          <a:xfrm>
            <a:off x="179388" y="3513122"/>
            <a:ext cx="8713787" cy="1635125"/>
          </a:xfrm>
          <a:prstGeom prst="rect">
            <a:avLst/>
          </a:prstGeom>
          <a:noFill/>
        </p:spPr>
      </p:pic>
      <p:sp>
        <p:nvSpPr>
          <p:cNvPr id="7" name="Rechteck 6"/>
          <p:cNvSpPr/>
          <p:nvPr userDrawn="1"/>
        </p:nvSpPr>
        <p:spPr>
          <a:xfrm>
            <a:off x="428596" y="5143512"/>
            <a:ext cx="8215370" cy="71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2A55DC-C6B6-4C7D-83A5-79B12E37EFC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38975" y="115888"/>
            <a:ext cx="2105025" cy="64087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15888"/>
            <a:ext cx="6167437" cy="64087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63535A-4972-4675-ACA3-A6596F0FC49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19138" y="1989138"/>
            <a:ext cx="4010025" cy="4535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563" y="1989138"/>
            <a:ext cx="4011612" cy="4535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692275" y="6561138"/>
            <a:ext cx="72009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348663" y="6569075"/>
            <a:ext cx="547687" cy="333375"/>
          </a:xfrm>
        </p:spPr>
        <p:txBody>
          <a:bodyPr/>
          <a:lstStyle>
            <a:lvl1pPr>
              <a:defRPr/>
            </a:lvl1pPr>
          </a:lstStyle>
          <a:p>
            <a:fld id="{2285E221-E984-4844-8640-30A59FBA9E39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719138" y="1989138"/>
            <a:ext cx="8174037" cy="4535487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692275" y="6561138"/>
            <a:ext cx="72009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348663" y="6569075"/>
            <a:ext cx="547687" cy="333375"/>
          </a:xfrm>
        </p:spPr>
        <p:txBody>
          <a:bodyPr/>
          <a:lstStyle>
            <a:lvl1pPr>
              <a:defRPr/>
            </a:lvl1pPr>
          </a:lstStyle>
          <a:p>
            <a:fld id="{C1AB134E-DA8F-41B8-8956-5C79FAF30F5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3EE2C-7908-42AB-9740-AEEB705F176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929C0-3FDF-4EBE-88D3-F81A42D395A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89138"/>
            <a:ext cx="4010025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563" y="1989138"/>
            <a:ext cx="4011612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986CD9-5D6A-4447-9911-F11CE71A995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7C7E-BD39-4C25-9D8E-5640F8054EC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EB2ECA-DBAE-411E-8E17-0FFEE840A40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>
            <a:lvl1pPr>
              <a:defRPr b="1" cap="small" spc="100" baseline="0">
                <a:effectLst>
                  <a:outerShdw blurRad="101600" dist="63500" dir="5400000" rotWithShape="0">
                    <a:prstClr val="black">
                      <a:alpha val="20000"/>
                    </a:prstClr>
                  </a:outerShdw>
                </a:effectLst>
                <a:latin typeface="Eurostil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70D53-53C2-417F-99BF-92A29989597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CC38B7-9B56-4320-B055-9E119D14AD2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3A712A-D9E6-4C8F-94DE-EE0EDBCC9D3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5" name="Picture 1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92150"/>
            <a:ext cx="91440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0" y="0"/>
            <a:ext cx="9144000" cy="1395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89138"/>
            <a:ext cx="8174037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0"/>
            <a:endParaRPr lang="de-DE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115888"/>
            <a:ext cx="6875462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561138"/>
            <a:ext cx="72009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33CC"/>
                </a:solidFill>
              </a:defRPr>
            </a:lvl1pPr>
          </a:lstStyle>
          <a:p>
            <a:r>
              <a:rPr lang="de-DE"/>
              <a:t>Stefan Marr, Falko Menge | August 2007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663" y="6569075"/>
            <a:ext cx="5476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33CC"/>
                </a:solidFill>
                <a:latin typeface="+mn-lt"/>
              </a:defRPr>
            </a:lvl1pPr>
          </a:lstStyle>
          <a:p>
            <a:fld id="{09E25B34-7F9C-4F2F-94AF-7F4BCEA7BB1A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14703" name="Picture 15" descr="logo"/>
          <p:cNvPicPr>
            <a:picLocks noChangeAspect="1" noChangeArrowheads="1"/>
          </p:cNvPicPr>
          <p:nvPr/>
        </p:nvPicPr>
        <p:blipFill>
          <a:blip r:embed="rId16"/>
          <a:srcRect r="78458"/>
          <a:stretch>
            <a:fillRect/>
          </a:stretch>
        </p:blipFill>
        <p:spPr bwMode="auto">
          <a:xfrm>
            <a:off x="53975" y="117475"/>
            <a:ext cx="1835150" cy="1247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Verdana" pitchFamily="34" charset="0"/>
          <a:cs typeface="Arial" charset="0"/>
        </a:defRPr>
      </a:lvl9pPr>
    </p:titleStyle>
    <p:bodyStyle>
      <a:lvl1pPr algn="l" rtl="0" fontAlgn="base">
        <a:lnSpc>
          <a:spcPct val="115000"/>
        </a:lnSpc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rgbClr val="0033CC"/>
        </a:buClr>
        <a:buFont typeface="Arial" charset="0"/>
        <a:buChar char="■"/>
        <a:defRPr>
          <a:solidFill>
            <a:schemeClr val="tx1"/>
          </a:solidFill>
          <a:latin typeface="+mn-lt"/>
          <a:cs typeface="+mn-cs"/>
        </a:defRPr>
      </a:lvl2pPr>
      <a:lvl3pPr marL="895350" indent="-266700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rgbClr val="0033CC"/>
        </a:buClr>
        <a:buFont typeface="Arial" charset="0"/>
        <a:buChar char="□"/>
        <a:defRPr>
          <a:solidFill>
            <a:schemeClr val="tx1"/>
          </a:solidFill>
          <a:latin typeface="+mn-lt"/>
          <a:cs typeface="+mn-cs"/>
        </a:defRPr>
      </a:lvl3pPr>
      <a:lvl4pPr marL="1431925" indent="-176213" algn="l" rtl="0" fontAlgn="base">
        <a:spcBef>
          <a:spcPct val="20000"/>
        </a:spcBef>
        <a:spcAft>
          <a:spcPct val="0"/>
        </a:spcAft>
        <a:buClr>
          <a:srgbClr val="0033CC"/>
        </a:buClr>
        <a:buFont typeface="Arial" charset="0"/>
        <a:buChar char="□"/>
        <a:defRPr>
          <a:solidFill>
            <a:schemeClr val="tx1"/>
          </a:solidFill>
          <a:latin typeface="+mn-lt"/>
          <a:cs typeface="+mn-cs"/>
        </a:defRPr>
      </a:lvl4pPr>
      <a:lvl5pPr marL="21129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701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30273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845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9417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nstantsvc.sourceforge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fan-marr.de/artikel/restful-web-services.html" TargetMode="External"/><Relationship Id="rId2" Type="http://schemas.openxmlformats.org/officeDocument/2006/relationships/hyperlink" Target="http://instantsvc.sf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asis-open.org/wss/2004/01/oasis-200401-wss-username-token-profile-1.0.pdf" TargetMode="External"/><Relationship Id="rId5" Type="http://schemas.openxmlformats.org/officeDocument/2006/relationships/hyperlink" Target="http://www.w3.org/TR/wsdl/" TargetMode="External"/><Relationship Id="rId4" Type="http://schemas.openxmlformats.org/officeDocument/2006/relationships/hyperlink" Target="http://www.w3.org/TR/soa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Your</a:t>
            </a:r>
            <a:r>
              <a:rPr lang="de-DE" dirty="0" smtClean="0"/>
              <a:t> Services to the Public!</a:t>
            </a:r>
            <a:endParaRPr lang="de-DE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| August 2007 | Stefan Marr, Falko Menge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23A71-B9FD-43A9-8A8C-0A2C1F77BFCC}" type="slidenum">
              <a:rPr lang="de-DE"/>
              <a:pPr/>
              <a:t>10</a:t>
            </a:fld>
            <a:endParaRPr lang="de-DE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InstantSVC:</a:t>
            </a:r>
            <a:br>
              <a:rPr lang="en-US"/>
            </a:br>
            <a:r>
              <a:rPr lang="en-US"/>
              <a:t>Convenience Features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773238"/>
            <a:ext cx="8174037" cy="4751387"/>
          </a:xfrm>
        </p:spPr>
        <p:txBody>
          <a:bodyPr/>
          <a:lstStyle/>
          <a:p>
            <a:pPr marL="523875" lvl="1" indent="-342900">
              <a:lnSpc>
                <a:spcPct val="150000"/>
              </a:lnSpc>
            </a:pPr>
            <a:r>
              <a:rPr lang="en-US" dirty="0"/>
              <a:t>For SOAP Services</a:t>
            </a:r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Handler </a:t>
            </a:r>
            <a:r>
              <a:rPr lang="en-US" dirty="0" smtClean="0"/>
              <a:t>chain mechanism </a:t>
            </a:r>
            <a:r>
              <a:rPr lang="en-US" dirty="0"/>
              <a:t>for SOAP </a:t>
            </a:r>
            <a:r>
              <a:rPr lang="en-US" dirty="0" smtClean="0"/>
              <a:t>processing</a:t>
            </a:r>
            <a:endParaRPr lang="en-US" dirty="0"/>
          </a:p>
          <a:p>
            <a:pPr marL="523875" lvl="1" indent="-342900">
              <a:lnSpc>
                <a:spcPct val="150000"/>
              </a:lnSpc>
            </a:pPr>
            <a:endParaRPr lang="en-US" dirty="0"/>
          </a:p>
          <a:p>
            <a:pPr marL="523875" lvl="1" indent="-342900">
              <a:lnSpc>
                <a:spcPct val="150000"/>
              </a:lnSpc>
            </a:pPr>
            <a:r>
              <a:rPr lang="en-US" dirty="0"/>
              <a:t>For REST Services</a:t>
            </a:r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Custom </a:t>
            </a:r>
            <a:r>
              <a:rPr lang="en-US" dirty="0" smtClean="0"/>
              <a:t>mapping </a:t>
            </a:r>
            <a:r>
              <a:rPr lang="en-US" dirty="0"/>
              <a:t>of </a:t>
            </a:r>
            <a:r>
              <a:rPr lang="en-US" dirty="0" smtClean="0"/>
              <a:t>functionality </a:t>
            </a:r>
            <a:r>
              <a:rPr lang="en-US" dirty="0"/>
              <a:t>to REST </a:t>
            </a:r>
            <a:r>
              <a:rPr lang="en-US" dirty="0" smtClean="0"/>
              <a:t>resources</a:t>
            </a:r>
            <a:endParaRPr lang="en-US" dirty="0"/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Custom </a:t>
            </a:r>
            <a:r>
              <a:rPr lang="en-US" dirty="0" smtClean="0"/>
              <a:t>serialization handling</a:t>
            </a:r>
            <a:endParaRPr lang="en-US" dirty="0"/>
          </a:p>
          <a:p>
            <a:pPr marL="523875" lvl="1" indent="-342900">
              <a:lnSpc>
                <a:spcPct val="150000"/>
              </a:lnSpc>
            </a:pPr>
            <a:endParaRPr lang="en-US" dirty="0"/>
          </a:p>
          <a:p>
            <a:pPr marL="523875" lvl="1" indent="-342900">
              <a:lnSpc>
                <a:spcPct val="150000"/>
              </a:lnSpc>
            </a:pPr>
            <a:r>
              <a:rPr lang="en-US" dirty="0"/>
              <a:t>Administration </a:t>
            </a:r>
            <a:r>
              <a:rPr lang="en-US" dirty="0" smtClean="0"/>
              <a:t>tool </a:t>
            </a:r>
            <a:r>
              <a:rPr lang="en-US" dirty="0"/>
              <a:t>for convenient </a:t>
            </a:r>
            <a:r>
              <a:rPr lang="en-US" dirty="0" smtClean="0"/>
              <a:t>creation </a:t>
            </a:r>
            <a:r>
              <a:rPr lang="en-US" dirty="0"/>
              <a:t>und </a:t>
            </a:r>
            <a:r>
              <a:rPr lang="en-US" dirty="0" smtClean="0"/>
              <a:t>management </a:t>
            </a:r>
            <a:r>
              <a:rPr lang="en-US" dirty="0"/>
              <a:t>of SOAP and REST </a:t>
            </a:r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F5632-ABE0-4726-AD0C-B57761B6B934}" type="slidenum">
              <a:rPr lang="de-DE"/>
              <a:pPr/>
              <a:t>11</a:t>
            </a:fld>
            <a:endParaRPr lang="de-DE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 Front-End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Administration </a:t>
            </a:r>
            <a:r>
              <a:rPr lang="en-US" dirty="0" smtClean="0"/>
              <a:t>front-end</a:t>
            </a:r>
            <a:endParaRPr lang="en-US" dirty="0"/>
          </a:p>
          <a:p>
            <a:pPr lvl="2"/>
            <a:r>
              <a:rPr lang="en-US" dirty="0"/>
              <a:t>Automated </a:t>
            </a:r>
            <a:r>
              <a:rPr lang="en-US" dirty="0" smtClean="0"/>
              <a:t>creation </a:t>
            </a:r>
            <a:r>
              <a:rPr lang="en-US" dirty="0"/>
              <a:t>of </a:t>
            </a:r>
            <a:r>
              <a:rPr lang="en-US" dirty="0" smtClean="0"/>
              <a:t>web services </a:t>
            </a:r>
            <a:r>
              <a:rPr lang="en-US" dirty="0"/>
              <a:t>from existing </a:t>
            </a:r>
            <a:r>
              <a:rPr lang="en-US" dirty="0" smtClean="0"/>
              <a:t>applications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Annotations </a:t>
            </a:r>
            <a:r>
              <a:rPr lang="en-US" dirty="0"/>
              <a:t>identify </a:t>
            </a:r>
            <a:r>
              <a:rPr lang="en-US" dirty="0" smtClean="0"/>
              <a:t>classes </a:t>
            </a:r>
            <a:r>
              <a:rPr lang="en-US" dirty="0"/>
              <a:t>to be used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Administration </a:t>
            </a:r>
            <a:r>
              <a:rPr lang="en-US" dirty="0"/>
              <a:t>via </a:t>
            </a:r>
            <a:r>
              <a:rPr lang="en-US" dirty="0" smtClean="0"/>
              <a:t>web browser</a:t>
            </a:r>
            <a:endParaRPr lang="en-US" dirty="0"/>
          </a:p>
          <a:p>
            <a:pPr lvl="3"/>
            <a:r>
              <a:rPr lang="en-US" dirty="0"/>
              <a:t> Classes and </a:t>
            </a:r>
            <a:r>
              <a:rPr lang="en-US" dirty="0" smtClean="0"/>
              <a:t>methods </a:t>
            </a:r>
            <a:r>
              <a:rPr lang="en-US" dirty="0"/>
              <a:t>selected by </a:t>
            </a:r>
            <a:r>
              <a:rPr lang="en-US" dirty="0" smtClean="0"/>
              <a:t>user</a:t>
            </a:r>
            <a:endParaRPr lang="en-US" dirty="0"/>
          </a:p>
          <a:p>
            <a:pPr lvl="3"/>
            <a:r>
              <a:rPr lang="en-US" dirty="0"/>
              <a:t> Generates SOAP and REST </a:t>
            </a:r>
            <a:r>
              <a:rPr lang="en-US" dirty="0" smtClean="0"/>
              <a:t>server scripts</a:t>
            </a:r>
            <a:endParaRPr lang="en-US" dirty="0"/>
          </a:p>
          <a:p>
            <a:pPr lvl="3"/>
            <a:r>
              <a:rPr lang="en-US" dirty="0"/>
              <a:t> Generates WSDL </a:t>
            </a:r>
            <a:r>
              <a:rPr lang="en-US" dirty="0" smtClean="0"/>
              <a:t>file </a:t>
            </a:r>
            <a:r>
              <a:rPr lang="en-US" dirty="0"/>
              <a:t>and </a:t>
            </a:r>
            <a:r>
              <a:rPr lang="en-US" dirty="0" smtClean="0"/>
              <a:t>adapter classes</a:t>
            </a:r>
            <a:endParaRPr lang="en-US" dirty="0"/>
          </a:p>
          <a:p>
            <a:pPr lvl="3"/>
            <a:r>
              <a:rPr lang="en-US" dirty="0"/>
              <a:t> SOAP </a:t>
            </a:r>
            <a:r>
              <a:rPr lang="en-US" dirty="0" smtClean="0"/>
              <a:t>server </a:t>
            </a:r>
            <a:r>
              <a:rPr lang="en-US" dirty="0"/>
              <a:t>with WS-Security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28AD9-6541-457B-B683-05773F85FE3E}" type="slidenum">
              <a:rPr lang="de-DE"/>
              <a:pPr/>
              <a:t>12</a:t>
            </a:fld>
            <a:endParaRPr lang="de-DE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 Front-End</a:t>
            </a:r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/>
          <a:srcRect l="10152" t="14569" r="11591" b="11615"/>
          <a:stretch>
            <a:fillRect/>
          </a:stretch>
        </p:blipFill>
        <p:spPr bwMode="auto">
          <a:xfrm>
            <a:off x="1331913" y="1724025"/>
            <a:ext cx="6478587" cy="458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F1FBE-03DE-4BA8-B866-1760B5897455}" type="slidenum">
              <a:rPr lang="de-DE"/>
              <a:pPr/>
              <a:t>13</a:t>
            </a:fld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66243" name="Picture 3" descr="WebServiceToolkit-Overview-without-PolicyPlugin-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58925"/>
            <a:ext cx="7988300" cy="4973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D02CA-D060-4C88-AE14-BAFC6AAC8EBF}" type="slidenum">
              <a:rPr lang="de-DE"/>
              <a:pPr/>
              <a:t>14</a:t>
            </a:fld>
            <a:endParaRPr lang="de-DE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68291" name="Picture 3" descr="WebServiceToolkit-Overview-without-PolicyPlugin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F3CC0-0DCF-4A92-9718-212A7320F7A7}" type="slidenum">
              <a:rPr lang="de-DE"/>
              <a:pPr/>
              <a:t>15</a:t>
            </a:fld>
            <a:endParaRPr lang="de-DE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62147" name="Picture 3" descr="WebServiceToolkit-Overview-without-PolicyPlugin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337D1-C1F5-48F4-B03A-4FB9F839BC4C}" type="slidenum">
              <a:rPr lang="de-DE"/>
              <a:pPr/>
              <a:t>16</a:t>
            </a:fld>
            <a:endParaRPr lang="de-DE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64195" name="Picture 3" descr="WebServiceToolkit-Overview-without-PolicyPlugin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C30A93-0FEF-45B1-B3C6-8C40EA3E3303}" type="slidenum">
              <a:rPr lang="de-DE"/>
              <a:pPr/>
              <a:t>17</a:t>
            </a:fld>
            <a:endParaRPr lang="de-DE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60099" name="Picture 3" descr="WebServiceToolkit-Overview-without-PolicyPlug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B0CCBB-8979-479E-94FC-8002812690C4}" type="slidenum">
              <a:rPr lang="de-DE"/>
              <a:pPr/>
              <a:t>18</a:t>
            </a:fld>
            <a:endParaRPr lang="de-DE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18118" name="Picture 6" descr="WebServiceToolkit-Overview-without-PolicyPlugin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59212-A236-4168-BFB1-B67B3DCA74BC}" type="slidenum">
              <a:rPr lang="de-DE"/>
              <a:pPr/>
              <a:t>19</a:t>
            </a:fld>
            <a:endParaRPr lang="de-DE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pic>
        <p:nvPicPr>
          <p:cNvPr id="216070" name="Picture 6" descr="WebServiceToolkit-Overview-without-PolicyPlugin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479AD5-7632-4FE1-A359-8370984B2742}" type="slidenum">
              <a:rPr lang="de-DE"/>
              <a:pPr/>
              <a:t>2</a:t>
            </a:fld>
            <a:endParaRPr lang="de-DE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the Project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Base </a:t>
            </a:r>
            <a:r>
              <a:rPr lang="en-US" dirty="0" smtClean="0"/>
              <a:t>project </a:t>
            </a:r>
            <a:r>
              <a:rPr lang="en-US" dirty="0"/>
              <a:t>developed by 6 HPI </a:t>
            </a:r>
            <a:r>
              <a:rPr lang="en-US" dirty="0" smtClean="0"/>
              <a:t>students </a:t>
            </a:r>
            <a:r>
              <a:rPr lang="en-US" dirty="0"/>
              <a:t>since </a:t>
            </a:r>
            <a:r>
              <a:rPr lang="en-US" dirty="0" err="1" smtClean="0"/>
              <a:t>october</a:t>
            </a:r>
            <a:r>
              <a:rPr lang="en-US" dirty="0" smtClean="0"/>
              <a:t> </a:t>
            </a:r>
            <a:r>
              <a:rPr lang="en-US" dirty="0"/>
              <a:t>2005</a:t>
            </a:r>
          </a:p>
          <a:p>
            <a:pPr lvl="2"/>
            <a:r>
              <a:rPr lang="en-US" dirty="0"/>
              <a:t>G. </a:t>
            </a:r>
            <a:r>
              <a:rPr lang="en-US" dirty="0" err="1"/>
              <a:t>Gabrysiak</a:t>
            </a:r>
            <a:r>
              <a:rPr lang="en-US" dirty="0"/>
              <a:t>, Ch. Hartmann, M. Perscheid, M. </a:t>
            </a:r>
            <a:r>
              <a:rPr lang="en-US" dirty="0" err="1"/>
              <a:t>Sprengel</a:t>
            </a:r>
            <a:endParaRPr lang="en-US" dirty="0"/>
          </a:p>
          <a:p>
            <a:pPr lvl="2"/>
            <a:r>
              <a:rPr lang="en-US" dirty="0" smtClean="0"/>
              <a:t>Today here</a:t>
            </a:r>
            <a:r>
              <a:rPr lang="en-US" dirty="0"/>
              <a:t>: Stefan Marr and Falko Menge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Project presented at the </a:t>
            </a:r>
            <a:r>
              <a:rPr lang="en-US" dirty="0" err="1"/>
              <a:t>FrOSCon</a:t>
            </a:r>
            <a:r>
              <a:rPr lang="en-US" dirty="0"/>
              <a:t> 2006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steps</a:t>
            </a:r>
            <a:r>
              <a:rPr lang="en-US" dirty="0"/>
              <a:t>: contribute base to </a:t>
            </a:r>
            <a:r>
              <a:rPr lang="en-US" dirty="0" err="1"/>
              <a:t>eZ</a:t>
            </a:r>
            <a:r>
              <a:rPr lang="en-US" dirty="0"/>
              <a:t> Components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Additional </a:t>
            </a:r>
            <a:r>
              <a:rPr lang="en-US" dirty="0" smtClean="0"/>
              <a:t>work</a:t>
            </a:r>
            <a:endParaRPr lang="en-US" dirty="0"/>
          </a:p>
          <a:p>
            <a:pPr lvl="2"/>
            <a:r>
              <a:rPr lang="en-US" dirty="0"/>
              <a:t>Access Control in Service Oriented Architectures</a:t>
            </a:r>
          </a:p>
          <a:p>
            <a:pPr lvl="2"/>
            <a:r>
              <a:rPr lang="en-US" dirty="0"/>
              <a:t>Implementation of Task-Role Base Access Control based on </a:t>
            </a:r>
            <a:r>
              <a:rPr lang="en-US" dirty="0" err="1"/>
              <a:t>ServiceMix</a:t>
            </a:r>
            <a:r>
              <a:rPr lang="en-US" dirty="0"/>
              <a:t>/Java and </a:t>
            </a:r>
            <a:r>
              <a:rPr lang="en-US" dirty="0" err="1"/>
              <a:t>InstantSVC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65A34-6C58-48E0-9E2C-939764A7B359}" type="slidenum">
              <a:rPr lang="de-DE"/>
              <a:pPr/>
              <a:t>20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Overview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0340" name="Picture 4" descr="WebServiceToolkit-Overview-without-PolicyPlugin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557338"/>
            <a:ext cx="7991475" cy="49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279169-8233-4F35-BE50-85275AD9A0E2}" type="slidenum">
              <a:rPr lang="de-DE"/>
              <a:pPr/>
              <a:t>21</a:t>
            </a:fld>
            <a:endParaRPr lang="de-DE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183308" name="Picture 12"/>
          <p:cNvPicPr>
            <a:picLocks noChangeAspect="1" noChangeArrowheads="1"/>
          </p:cNvPicPr>
          <p:nvPr/>
        </p:nvPicPr>
        <p:blipFill>
          <a:blip r:embed="rId3"/>
          <a:srcRect l="10152" t="14569" r="11591" b="11615"/>
          <a:stretch>
            <a:fillRect/>
          </a:stretch>
        </p:blipFill>
        <p:spPr bwMode="auto">
          <a:xfrm>
            <a:off x="1331913" y="1724025"/>
            <a:ext cx="6478587" cy="458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6144B-0F8D-472A-9BBA-6CE6A11BF4D3}" type="slidenum">
              <a:rPr lang="de-DE"/>
              <a:pPr/>
              <a:t>22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411651" name="Picture 3"/>
          <p:cNvPicPr>
            <a:picLocks noChangeAspect="1" noChangeArrowheads="1"/>
          </p:cNvPicPr>
          <p:nvPr/>
        </p:nvPicPr>
        <p:blipFill>
          <a:blip r:embed="rId4"/>
          <a:srcRect l="10152" t="14569" r="11591" b="11615"/>
          <a:stretch>
            <a:fillRect/>
          </a:stretch>
        </p:blipFill>
        <p:spPr bwMode="auto">
          <a:xfrm>
            <a:off x="468313" y="1557338"/>
            <a:ext cx="5832475" cy="412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5076825" y="2779713"/>
          <a:ext cx="3600450" cy="3582987"/>
        </p:xfrm>
        <a:graphic>
          <a:graphicData uri="http://schemas.openxmlformats.org/presentationml/2006/ole">
            <p:oleObj spid="_x0000_s411652" name="Visio" r:id="rId5" imgW="1614240" imgH="16063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EBD52A-01E6-479A-9E57-140CC1F61158}" type="slidenum">
              <a:rPr lang="de-DE"/>
              <a:pPr/>
              <a:t>23</a:t>
            </a:fld>
            <a:endParaRPr lang="de-DE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/>
          <a:p>
            <a:r>
              <a:rPr lang="en-US"/>
              <a:t>Example Application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r>
              <a:rPr lang="en-US" sz="1600"/>
              <a:t>Application: Answering Machine</a:t>
            </a:r>
          </a:p>
          <a:p>
            <a:pPr lvl="2"/>
            <a:r>
              <a:rPr lang="en-US" sz="1600"/>
              <a:t>Number of Calls</a:t>
            </a:r>
          </a:p>
          <a:p>
            <a:pPr lvl="2"/>
            <a:r>
              <a:rPr lang="en-US" sz="1600"/>
              <a:t>List of Calls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Example Web Service</a:t>
            </a:r>
          </a:p>
          <a:p>
            <a:pPr lvl="2"/>
            <a:r>
              <a:rPr lang="en-US" sz="1600"/>
              <a:t>using SOAP Protocol</a:t>
            </a:r>
          </a:p>
        </p:txBody>
      </p:sp>
      <p:graphicFrame>
        <p:nvGraphicFramePr>
          <p:cNvPr id="397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27538" y="2008188"/>
          <a:ext cx="3960812" cy="3941762"/>
        </p:xfrm>
        <a:graphic>
          <a:graphicData uri="http://schemas.openxmlformats.org/presentationml/2006/ole">
            <p:oleObj spid="_x0000_s397316" name="Visio" r:id="rId4" imgW="1614240" imgH="160632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24476-03F2-4267-AF91-34E975D18F3B}" type="slidenum">
              <a:rPr lang="de-DE"/>
              <a:pPr/>
              <a:t>24</a:t>
            </a:fld>
            <a:endParaRPr lang="de-DE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Steps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569325" cy="4535487"/>
          </a:xfrm>
        </p:spPr>
        <p:txBody>
          <a:bodyPr/>
          <a:lstStyle/>
          <a:p>
            <a:pPr lvl="1"/>
            <a:r>
              <a:rPr lang="en-US"/>
              <a:t>Creating Web Services without Tool Support:</a:t>
            </a:r>
          </a:p>
          <a:p>
            <a:endParaRPr lang="en-US" sz="600"/>
          </a:p>
          <a:p>
            <a:pPr lvl="2"/>
            <a:r>
              <a:rPr lang="en-US"/>
              <a:t>Create XML Schema for Data Types</a:t>
            </a:r>
          </a:p>
          <a:p>
            <a:pPr lvl="2"/>
            <a:endParaRPr lang="en-US" sz="600"/>
          </a:p>
          <a:p>
            <a:pPr lvl="2"/>
            <a:r>
              <a:rPr lang="en-US"/>
              <a:t>Write WSDL Description</a:t>
            </a:r>
          </a:p>
          <a:p>
            <a:pPr lvl="2"/>
            <a:endParaRPr lang="en-US" sz="600"/>
          </a:p>
          <a:p>
            <a:pPr lvl="2"/>
            <a:r>
              <a:rPr lang="en-US"/>
              <a:t>Own Wrapping for Document/Literal</a:t>
            </a:r>
          </a:p>
          <a:p>
            <a:pPr lvl="2"/>
            <a:endParaRPr lang="en-US" sz="600"/>
          </a:p>
          <a:p>
            <a:pPr lvl="2"/>
            <a:r>
              <a:rPr lang="en-US"/>
              <a:t>Include Documentation</a:t>
            </a:r>
          </a:p>
          <a:p>
            <a:pPr lvl="2"/>
            <a:endParaRPr lang="en-US" sz="600"/>
          </a:p>
          <a:p>
            <a:pPr lvl="2"/>
            <a:r>
              <a:rPr lang="en-US"/>
              <a:t>Build SOAP Server Script</a:t>
            </a:r>
          </a:p>
          <a:p>
            <a:pPr lvl="2"/>
            <a:endParaRPr lang="en-US" sz="700"/>
          </a:p>
          <a:p>
            <a:pPr lvl="2"/>
            <a:r>
              <a:rPr lang="en-US"/>
              <a:t>No WS-Security Support</a:t>
            </a:r>
          </a:p>
          <a:p>
            <a:endParaRPr lang="en-US"/>
          </a:p>
          <a:p>
            <a:pPr lvl="1"/>
            <a:r>
              <a:rPr lang="en-US"/>
              <a:t>InstantSVC automates all Steps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4787900" y="2492375"/>
          <a:ext cx="3960813" cy="3941763"/>
        </p:xfrm>
        <a:graphic>
          <a:graphicData uri="http://schemas.openxmlformats.org/presentationml/2006/ole">
            <p:oleObj spid="_x0000_s133124" name="Visio" r:id="rId4" imgW="1614240" imgH="16063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0A7C6-D7F2-4BA4-91FC-AC613F1ADA13}" type="slidenum">
              <a:rPr lang="de-DE"/>
              <a:pPr/>
              <a:t>25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InstantSVC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0" y="6381750"/>
            <a:ext cx="8316913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1150938" y="169863"/>
          <a:ext cx="6445250" cy="6519862"/>
        </p:xfrm>
        <a:graphic>
          <a:graphicData uri="http://schemas.openxmlformats.org/presentationml/2006/ole">
            <p:oleObj spid="_x0000_s410630" name="Visio" r:id="rId3" imgW="6445758" imgH="651930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575D8A-988D-4676-820C-7454F5202109}" type="slidenum">
              <a:rPr lang="de-DE"/>
              <a:pPr/>
              <a:t>26</a:t>
            </a:fld>
            <a:endParaRPr lang="de-DE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3F84E-613C-40E7-9884-AFA0EA385389}" type="slidenum">
              <a:rPr lang="de-DE"/>
              <a:pPr/>
              <a:t>27</a:t>
            </a:fld>
            <a:endParaRPr lang="de-DE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613" cy="1268413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5661025"/>
            <a:ext cx="8174037" cy="863600"/>
          </a:xfrm>
        </p:spPr>
        <p:txBody>
          <a:bodyPr/>
          <a:lstStyle/>
          <a:p>
            <a:pPr algn="ctr"/>
            <a:r>
              <a:rPr lang="en-US" dirty="0"/>
              <a:t>Further Information and Download at:</a:t>
            </a:r>
          </a:p>
          <a:p>
            <a:pPr algn="ctr"/>
            <a:r>
              <a:rPr lang="en-US" sz="2000" b="1" dirty="0">
                <a:solidFill>
                  <a:srgbClr val="4FA2B8"/>
                </a:solidFill>
                <a:hlinkClick r:id="rId3"/>
              </a:rPr>
              <a:t>http://instantsvc.sourceforge.net</a:t>
            </a:r>
            <a:endParaRPr lang="en-US" sz="2000" b="1" dirty="0">
              <a:solidFill>
                <a:srgbClr val="4FA2B8"/>
              </a:solidFill>
            </a:endParaRPr>
          </a:p>
        </p:txBody>
      </p:sp>
      <p:pic>
        <p:nvPicPr>
          <p:cNvPr id="386052" name="Picture 4" descr="WebServiceToolkit-Overview-without-PolicyPlugin-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300" y="1628775"/>
            <a:ext cx="5975350" cy="3721100"/>
          </a:xfrm>
          <a:prstGeom prst="rect">
            <a:avLst/>
          </a:prstGeom>
          <a:noFill/>
        </p:spPr>
      </p:pic>
      <p:pic>
        <p:nvPicPr>
          <p:cNvPr id="386053" name="Picture 5" descr="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44450"/>
            <a:ext cx="8856662" cy="129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D5528-F5CB-4EF2-AA86-561778BB8EF7}" type="slidenum">
              <a:rPr lang="de-DE"/>
              <a:pPr/>
              <a:t>28</a:t>
            </a:fld>
            <a:endParaRPr lang="de-DE"/>
          </a:p>
        </p:txBody>
      </p:sp>
      <p:pic>
        <p:nvPicPr>
          <p:cNvPr id="233476" name="Picture 4" descr="WebServiceToolkit-Overview-without-PolicyPlugin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1557338"/>
            <a:ext cx="7740650" cy="4819650"/>
          </a:xfrm>
          <a:prstGeom prst="rect">
            <a:avLst/>
          </a:prstGeom>
          <a:noFill/>
        </p:spPr>
      </p:pic>
      <p:sp>
        <p:nvSpPr>
          <p:cNvPr id="2334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613" cy="1268413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33479" name="Picture 7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44450"/>
            <a:ext cx="8856662" cy="129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792E0-F5DA-4137-99B7-24D218AC11C6}" type="slidenum">
              <a:rPr lang="de-DE"/>
              <a:pPr/>
              <a:t>29</a:t>
            </a:fld>
            <a:endParaRPr lang="de-DE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Reading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773238"/>
            <a:ext cx="8174037" cy="4751387"/>
          </a:xfrm>
        </p:spPr>
        <p:txBody>
          <a:bodyPr/>
          <a:lstStyle/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 b="1">
                <a:solidFill>
                  <a:schemeClr val="bg2"/>
                </a:solidFill>
              </a:rPr>
              <a:t>White Papers</a:t>
            </a: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[1]	</a:t>
            </a:r>
            <a:r>
              <a:rPr lang="en-US" i="1"/>
              <a:t>Einführung in XML Web Services</a:t>
            </a:r>
            <a:r>
              <a:rPr lang="en-US"/>
              <a:t>, October 2005</a:t>
            </a: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[2]	</a:t>
            </a:r>
            <a:r>
              <a:rPr lang="en-US" i="1"/>
              <a:t>Web Services Facade for PHP5 – Konzeption</a:t>
            </a:r>
            <a:r>
              <a:rPr lang="en-US"/>
              <a:t>, January 2006</a:t>
            </a: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[3]	</a:t>
            </a:r>
            <a:r>
              <a:rPr lang="en-US" i="1"/>
              <a:t>Web Service Toolkit für PHP5</a:t>
            </a:r>
            <a:r>
              <a:rPr lang="en-US"/>
              <a:t>, March 2006</a:t>
            </a:r>
            <a:br>
              <a:rPr lang="en-US"/>
            </a:br>
            <a:r>
              <a:rPr lang="en-US" sz="400"/>
              <a:t/>
            </a:r>
            <a:br>
              <a:rPr lang="en-US" sz="400"/>
            </a:br>
            <a:r>
              <a:rPr lang="en-US"/>
              <a:t>download at </a:t>
            </a:r>
            <a:r>
              <a:rPr lang="en-US">
                <a:solidFill>
                  <a:srgbClr val="4FA2B8"/>
                </a:solidFill>
                <a:hlinkClick r:id="rId2"/>
              </a:rPr>
              <a:t>http://instantsvc.sf.net/</a:t>
            </a:r>
            <a:endParaRPr lang="en-US">
              <a:solidFill>
                <a:srgbClr val="4FA2B8"/>
              </a:solidFill>
            </a:endParaRP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endParaRPr lang="en-US" sz="600"/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 b="1">
                <a:solidFill>
                  <a:schemeClr val="bg2"/>
                </a:solidFill>
              </a:rPr>
              <a:t>Further Sources</a:t>
            </a: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[4]	</a:t>
            </a:r>
            <a:r>
              <a:rPr lang="en-US" i="1"/>
              <a:t>RESTful Web Services</a:t>
            </a:r>
            <a:r>
              <a:rPr lang="en-US"/>
              <a:t>, January 2006</a:t>
            </a:r>
            <a:br>
              <a:rPr lang="en-US"/>
            </a:br>
            <a:r>
              <a:rPr lang="en-US" sz="1400">
                <a:solidFill>
                  <a:srgbClr val="4FA2B8"/>
                </a:solidFill>
                <a:hlinkClick r:id="rId3"/>
              </a:rPr>
              <a:t>http://www.stefan-marr.de/artikel/restful-web-services.html</a:t>
            </a:r>
            <a:endParaRPr lang="en-US" sz="1400">
              <a:solidFill>
                <a:srgbClr val="4FA2B8"/>
              </a:solidFill>
            </a:endParaRPr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[5]	</a:t>
            </a:r>
            <a:r>
              <a:rPr lang="en-US" i="1"/>
              <a:t>SOAP Version 1.2 specification</a:t>
            </a:r>
            <a:r>
              <a:rPr lang="en-US"/>
              <a:t>, W3C Recommendation,          June 2003. </a:t>
            </a:r>
            <a:r>
              <a:rPr lang="en-US" sz="1400">
                <a:hlinkClick r:id="rId4"/>
              </a:rPr>
              <a:t>http://www.w3.org/TR/soap/</a:t>
            </a:r>
            <a:endParaRPr lang="en-US" sz="1400"/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[6]	</a:t>
            </a:r>
            <a:r>
              <a:rPr lang="en-US" i="1"/>
              <a:t>Web Services Description Language (WSDL) 1.1</a:t>
            </a:r>
            <a:r>
              <a:rPr lang="en-US"/>
              <a:t>, W3C Note, March 2001. </a:t>
            </a:r>
            <a:r>
              <a:rPr lang="en-US" sz="1400">
                <a:hlinkClick r:id="rId5"/>
              </a:rPr>
              <a:t>http://www.w3.org/TR/wsdl/</a:t>
            </a:r>
            <a:endParaRPr lang="en-US" sz="1400"/>
          </a:p>
          <a:p>
            <a:pPr marL="542925" indent="-542925">
              <a:lnSpc>
                <a:spcPct val="95000"/>
              </a:lnSpc>
              <a:tabLst>
                <a:tab pos="541338" algn="l"/>
              </a:tabLst>
            </a:pPr>
            <a:r>
              <a:rPr lang="en-US"/>
              <a:t>[7]	</a:t>
            </a:r>
            <a:r>
              <a:rPr lang="en-US" i="1"/>
              <a:t>Username Token Profile 1.0</a:t>
            </a:r>
            <a:r>
              <a:rPr lang="en-US"/>
              <a:t>, OASIS, January 2004</a:t>
            </a:r>
            <a:br>
              <a:rPr lang="en-US"/>
            </a:br>
            <a:r>
              <a:rPr lang="en-US" sz="1400">
                <a:hlinkClick r:id="rId6"/>
              </a:rPr>
              <a:t>http://docs.oasis-open.org/wss/2004/01/oasis-200401-wss-username-token-profile-1.0.pdf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BE951-9B8A-4569-AAB4-0AE8899EFE14}" type="slidenum">
              <a:rPr lang="de-DE"/>
              <a:pPr/>
              <a:t>3</a:t>
            </a:fld>
            <a:endParaRPr lang="de-DE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3875" lvl="1" indent="-342900">
              <a:lnSpc>
                <a:spcPct val="140000"/>
              </a:lnSpc>
            </a:pPr>
            <a:r>
              <a:rPr lang="en-US"/>
              <a:t>Motivation</a:t>
            </a:r>
          </a:p>
          <a:p>
            <a:pPr marL="523875" lvl="1" indent="-342900">
              <a:lnSpc>
                <a:spcPct val="140000"/>
              </a:lnSpc>
            </a:pPr>
            <a:endParaRPr lang="en-US"/>
          </a:p>
          <a:p>
            <a:pPr marL="523875" lvl="1" indent="-342900">
              <a:lnSpc>
                <a:spcPct val="140000"/>
              </a:lnSpc>
            </a:pPr>
            <a:r>
              <a:rPr lang="en-US"/>
              <a:t>Short Introduction to InstantSVC</a:t>
            </a:r>
          </a:p>
          <a:p>
            <a:pPr marL="971550" lvl="2" indent="-342900">
              <a:lnSpc>
                <a:spcPct val="140000"/>
              </a:lnSpc>
            </a:pPr>
            <a:r>
              <a:rPr lang="en-US"/>
              <a:t>Architecture, Features</a:t>
            </a:r>
          </a:p>
          <a:p>
            <a:pPr marL="971550" lvl="2" indent="-342900">
              <a:lnSpc>
                <a:spcPct val="140000"/>
              </a:lnSpc>
            </a:pPr>
            <a:r>
              <a:rPr lang="en-US"/>
              <a:t>Tools</a:t>
            </a:r>
          </a:p>
          <a:p>
            <a:pPr marL="523875" lvl="1" indent="-342900">
              <a:lnSpc>
                <a:spcPct val="140000"/>
              </a:lnSpc>
            </a:pPr>
            <a:endParaRPr lang="en-US"/>
          </a:p>
          <a:p>
            <a:pPr marL="523875" lvl="1" indent="-342900">
              <a:lnSpc>
                <a:spcPct val="140000"/>
              </a:lnSpc>
            </a:pPr>
            <a:r>
              <a:rPr lang="en-US"/>
              <a:t>Live Demo: Adding a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6FE8B-A848-45ED-8550-62449DBA504B}" type="slidenum">
              <a:rPr lang="de-DE"/>
              <a:pPr/>
              <a:t>30</a:t>
            </a:fld>
            <a:endParaRPr lang="de-DE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6000"/>
              <a:t>BACKUP Slides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2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FD3E6-7A2C-4D6B-81BD-177115A1C8E7}" type="slidenum">
              <a:rPr lang="de-DE"/>
              <a:pPr/>
              <a:t>31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/>
          <a:p>
            <a:r>
              <a:rPr lang="en-US"/>
              <a:t>The Core Web Services Protocol Stack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ph idx="1"/>
          </p:nvPr>
        </p:nvGraphicFramePr>
        <p:xfrm>
          <a:off x="1619250" y="2133600"/>
          <a:ext cx="6229350" cy="3816352"/>
        </p:xfrm>
        <a:graphic>
          <a:graphicData uri="http://schemas.openxmlformats.org/drawingml/2006/table">
            <a:tbl>
              <a:tblPr/>
              <a:tblGrid>
                <a:gridCol w="1911350"/>
                <a:gridCol w="4318000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Discovery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UDDI</a:t>
                      </a:r>
                    </a:p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(Itself a Web Service)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WSDL, WSFL/XLANG,</a:t>
                      </a:r>
                    </a:p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others to come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SOAP, SOAP with Attachments, XML-RPC, REST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Transfer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HTTP, SMTP, FTP, others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8363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TCP/IP, UDP, others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C8D4B-2DB6-4404-84B2-9DDD838884FC}" type="slidenum">
              <a:rPr lang="de-DE"/>
              <a:pPr/>
              <a:t>32</a:t>
            </a:fld>
            <a:endParaRPr lang="de-DE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InstantSVC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407558" name="Picture 6"/>
          <p:cNvPicPr>
            <a:picLocks noChangeAspect="1" noChangeArrowheads="1"/>
          </p:cNvPicPr>
          <p:nvPr/>
        </p:nvPicPr>
        <p:blipFill>
          <a:blip r:embed="rId2"/>
          <a:srcRect l="10152" t="14569" r="11591" b="11615"/>
          <a:stretch>
            <a:fillRect/>
          </a:stretch>
        </p:blipFill>
        <p:spPr bwMode="auto">
          <a:xfrm>
            <a:off x="250825" y="333375"/>
            <a:ext cx="8642350" cy="611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8FF5A-D386-4F65-9160-70701175AA8D}" type="slidenum">
              <a:rPr lang="de-DE"/>
              <a:pPr/>
              <a:t>4</a:t>
            </a:fld>
            <a:endParaRPr lang="de-DE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Survey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3875" lvl="1" indent="-342900">
              <a:buFontTx/>
              <a:buAutoNum type="arabicPeriod"/>
            </a:pPr>
            <a:r>
              <a:rPr lang="en-US"/>
              <a:t>Who of you is developing web applications?</a:t>
            </a:r>
          </a:p>
          <a:p>
            <a:pPr marL="523875" lvl="1" indent="-342900">
              <a:buFontTx/>
              <a:buAutoNum type="arabicPeriod"/>
            </a:pPr>
            <a:endParaRPr lang="en-US"/>
          </a:p>
          <a:p>
            <a:pPr marL="523875" lvl="1" indent="-342900">
              <a:buFontTx/>
              <a:buAutoNum type="arabicPeriod"/>
            </a:pPr>
            <a:r>
              <a:rPr lang="en-US"/>
              <a:t>Who uses PHP?</a:t>
            </a:r>
          </a:p>
          <a:p>
            <a:pPr marL="523875" lvl="1" indent="-342900">
              <a:buFontTx/>
              <a:buAutoNum type="arabicPeriod"/>
            </a:pPr>
            <a:endParaRPr lang="en-US"/>
          </a:p>
          <a:p>
            <a:pPr marL="523875" lvl="1" indent="-342900">
              <a:buFontTx/>
              <a:buAutoNum type="arabicPeriod"/>
            </a:pPr>
            <a:r>
              <a:rPr lang="en-US"/>
              <a:t>What kind of applications?</a:t>
            </a:r>
          </a:p>
          <a:p>
            <a:pPr marL="971550" lvl="2" indent="-342900">
              <a:buFontTx/>
              <a:buChar char="•"/>
            </a:pPr>
            <a:r>
              <a:rPr lang="en-US"/>
              <a:t>Content Management</a:t>
            </a:r>
          </a:p>
          <a:p>
            <a:pPr marL="971550" lvl="2" indent="-342900">
              <a:buFontTx/>
              <a:buChar char="•"/>
            </a:pPr>
            <a:r>
              <a:rPr lang="en-US"/>
              <a:t>eCommerce</a:t>
            </a:r>
          </a:p>
          <a:p>
            <a:pPr marL="971550" lvl="2" indent="-342900">
              <a:buFontTx/>
              <a:buChar char="•"/>
            </a:pPr>
            <a:r>
              <a:rPr lang="en-US"/>
              <a:t>Collaboration Tools</a:t>
            </a:r>
          </a:p>
          <a:p>
            <a:pPr marL="971550" lvl="2" indent="-342900">
              <a:buFontTx/>
              <a:buChar char="•"/>
            </a:pPr>
            <a:r>
              <a:rPr lang="en-US"/>
              <a:t>“Enterprise Applications”</a:t>
            </a:r>
          </a:p>
          <a:p>
            <a:pPr marL="971550" lvl="2" indent="-342900">
              <a:buFontTx/>
              <a:buChar char="•"/>
            </a:pPr>
            <a:r>
              <a:rPr lang="en-US"/>
              <a:t>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386A5-60B8-47A3-9C71-4D9C287BC075}" type="slidenum">
              <a:rPr lang="de-DE"/>
              <a:pPr/>
              <a:t>5</a:t>
            </a:fld>
            <a:endParaRPr lang="de-DE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Services?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5000"/>
              </a:lnSpc>
            </a:pPr>
            <a:r>
              <a:rPr lang="en-US" dirty="0" err="1"/>
              <a:t>Blog</a:t>
            </a:r>
            <a:r>
              <a:rPr lang="en-US" dirty="0"/>
              <a:t> with Web 2.0 </a:t>
            </a:r>
            <a:r>
              <a:rPr lang="en-US" dirty="0" smtClean="0"/>
              <a:t>stuff</a:t>
            </a:r>
            <a:endParaRPr lang="en-US" dirty="0"/>
          </a:p>
          <a:p>
            <a:pPr lvl="2">
              <a:lnSpc>
                <a:spcPct val="105000"/>
              </a:lnSpc>
            </a:pPr>
            <a:r>
              <a:rPr lang="en-US" dirty="0"/>
              <a:t>Feeds, Publishing API, User Contribution, Single-Sign On,…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lvl="1">
              <a:lnSpc>
                <a:spcPct val="105000"/>
              </a:lnSpc>
            </a:pPr>
            <a:r>
              <a:rPr lang="en-US" dirty="0"/>
              <a:t>Shops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Catalog of </a:t>
            </a:r>
            <a:r>
              <a:rPr lang="en-US" dirty="0" smtClean="0"/>
              <a:t>Goods</a:t>
            </a:r>
            <a:r>
              <a:rPr lang="en-US" dirty="0"/>
              <a:t>, Buying API, Availability Checks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Intention: Close the Media Gap</a:t>
            </a:r>
          </a:p>
          <a:p>
            <a:pPr lvl="2">
              <a:lnSpc>
                <a:spcPct val="105000"/>
              </a:lnSpc>
            </a:pPr>
            <a:endParaRPr lang="en-US" dirty="0"/>
          </a:p>
          <a:p>
            <a:pPr lvl="1">
              <a:lnSpc>
                <a:spcPct val="105000"/>
              </a:lnSpc>
            </a:pPr>
            <a:r>
              <a:rPr lang="en-US" dirty="0"/>
              <a:t>Enterprise Applications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Finance, Warehouse Management, Human Resources,…</a:t>
            </a:r>
          </a:p>
          <a:p>
            <a:pPr lvl="2">
              <a:lnSpc>
                <a:spcPct val="105000"/>
              </a:lnSpc>
            </a:pPr>
            <a:endParaRPr lang="en-US" dirty="0"/>
          </a:p>
          <a:p>
            <a:pPr lvl="1">
              <a:lnSpc>
                <a:spcPct val="105000"/>
              </a:lnSpc>
            </a:pPr>
            <a:r>
              <a:rPr lang="en-US" dirty="0"/>
              <a:t>Services provided by </a:t>
            </a:r>
            <a:r>
              <a:rPr lang="en-US" dirty="0" smtClean="0"/>
              <a:t>specialists</a:t>
            </a:r>
            <a:endParaRPr lang="en-US" dirty="0"/>
          </a:p>
          <a:p>
            <a:pPr lvl="2">
              <a:lnSpc>
                <a:spcPct val="105000"/>
              </a:lnSpc>
            </a:pPr>
            <a:r>
              <a:rPr lang="en-US" dirty="0"/>
              <a:t>Used to build </a:t>
            </a:r>
            <a:r>
              <a:rPr lang="en-US" dirty="0" smtClean="0"/>
              <a:t>applications </a:t>
            </a:r>
            <a:r>
              <a:rPr lang="en-US" dirty="0"/>
              <a:t>upon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59ADC-7CED-45F1-8221-59F5ECD00090}" type="slidenum">
              <a:rPr lang="de-DE"/>
              <a:pPr/>
              <a:t>6</a:t>
            </a:fld>
            <a:endParaRPr lang="de-DE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Portals and Mesh-Ups</a:t>
            </a:r>
          </a:p>
          <a:p>
            <a:pPr lvl="2"/>
            <a:r>
              <a:rPr lang="en-US" sz="1800" dirty="0"/>
              <a:t>Personalization</a:t>
            </a:r>
          </a:p>
          <a:p>
            <a:pPr lvl="2"/>
            <a:r>
              <a:rPr lang="en-US" sz="1800" dirty="0"/>
              <a:t>Single-Point-Of-Access</a:t>
            </a:r>
          </a:p>
          <a:p>
            <a:pPr lvl="2"/>
            <a:r>
              <a:rPr lang="en-US" sz="1800" dirty="0"/>
              <a:t>Tools for there </a:t>
            </a:r>
            <a:r>
              <a:rPr lang="en-US" sz="1800" dirty="0" smtClean="0"/>
              <a:t>employees</a:t>
            </a:r>
            <a:endParaRPr lang="en-US" sz="1800" dirty="0"/>
          </a:p>
          <a:p>
            <a:pPr lvl="1"/>
            <a:r>
              <a:rPr lang="en-US" sz="1800" dirty="0"/>
              <a:t>Composite Applications</a:t>
            </a:r>
          </a:p>
          <a:p>
            <a:pPr lvl="2"/>
            <a:r>
              <a:rPr lang="en-US" sz="1800" dirty="0"/>
              <a:t>Workflows for their </a:t>
            </a:r>
            <a:r>
              <a:rPr lang="en-US" sz="1800" dirty="0" smtClean="0"/>
              <a:t>customers</a:t>
            </a:r>
            <a:endParaRPr lang="en-US" sz="1800" dirty="0"/>
          </a:p>
          <a:p>
            <a:pPr lvl="2"/>
            <a:r>
              <a:rPr lang="en-US" sz="1800" dirty="0"/>
              <a:t>Quick and </a:t>
            </a:r>
            <a:r>
              <a:rPr lang="en-US" sz="1800" dirty="0" smtClean="0"/>
              <a:t>cheap</a:t>
            </a:r>
            <a:r>
              <a:rPr lang="en-US" sz="1800" dirty="0"/>
              <a:t>, but with convincing </a:t>
            </a:r>
            <a:r>
              <a:rPr lang="en-US" sz="1800" dirty="0" smtClean="0"/>
              <a:t>quality</a:t>
            </a:r>
            <a:endParaRPr lang="en-US" sz="1800" dirty="0"/>
          </a:p>
        </p:txBody>
      </p:sp>
      <p:sp>
        <p:nvSpPr>
          <p:cNvPr id="418823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It is cool</a:t>
            </a:r>
          </a:p>
          <a:p>
            <a:pPr lvl="1"/>
            <a:r>
              <a:rPr lang="en-US" sz="1800" dirty="0"/>
              <a:t>Everybody </a:t>
            </a:r>
            <a:r>
              <a:rPr lang="en-US" sz="1800" dirty="0" err="1"/>
              <a:t>wanne</a:t>
            </a:r>
            <a:r>
              <a:rPr lang="en-US" sz="1800" dirty="0"/>
              <a:t> have it</a:t>
            </a:r>
          </a:p>
          <a:p>
            <a:pPr lvl="1"/>
            <a:r>
              <a:rPr lang="en-US" sz="1800" dirty="0"/>
              <a:t>Is it </a:t>
            </a:r>
            <a:r>
              <a:rPr lang="en-US" sz="1800" dirty="0" err="1"/>
              <a:t>Flickr</a:t>
            </a:r>
            <a:r>
              <a:rPr lang="en-US" sz="1800" dirty="0"/>
              <a:t>, </a:t>
            </a:r>
            <a:r>
              <a:rPr lang="en-US" sz="1800" dirty="0" err="1"/>
              <a:t>del.icio.us</a:t>
            </a:r>
            <a:r>
              <a:rPr lang="en-US" sz="1800" dirty="0"/>
              <a:t>, </a:t>
            </a:r>
            <a:r>
              <a:rPr lang="en-US" sz="1800" dirty="0" err="1"/>
              <a:t>Digg</a:t>
            </a:r>
            <a:r>
              <a:rPr lang="en-US" sz="1800" dirty="0"/>
              <a:t>, Google Maps, </a:t>
            </a:r>
            <a:r>
              <a:rPr lang="en-US" sz="1800" dirty="0" err="1"/>
              <a:t>Ebay</a:t>
            </a:r>
            <a:r>
              <a:rPr lang="en-US" sz="1800" dirty="0"/>
              <a:t>?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Likely, it’s not!</a:t>
            </a:r>
          </a:p>
          <a:p>
            <a:pPr lvl="1"/>
            <a:r>
              <a:rPr lang="en-US" sz="1800" dirty="0"/>
              <a:t>You did not imagine what's possible with your services</a:t>
            </a:r>
          </a:p>
          <a:p>
            <a:pPr lvl="1"/>
            <a:r>
              <a:rPr lang="en-US" sz="1800" dirty="0"/>
              <a:t>They </a:t>
            </a:r>
            <a:r>
              <a:rPr lang="en-US" sz="1800" dirty="0" smtClean="0"/>
              <a:t>do</a:t>
            </a:r>
            <a:r>
              <a:rPr lang="en-US" sz="1800" dirty="0"/>
              <a:t>!</a:t>
            </a:r>
          </a:p>
        </p:txBody>
      </p:sp>
      <p:sp>
        <p:nvSpPr>
          <p:cNvPr id="418820" name="Oval 4"/>
          <p:cNvSpPr>
            <a:spLocks noChangeArrowheads="1"/>
          </p:cNvSpPr>
          <p:nvPr/>
        </p:nvSpPr>
        <p:spPr bwMode="auto">
          <a:xfrm>
            <a:off x="1331913" y="1557338"/>
            <a:ext cx="2736850" cy="100806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Enterprise People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357818" y="1571612"/>
            <a:ext cx="2736850" cy="100806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Innovators</a:t>
            </a:r>
            <a:endParaRPr lang="en-US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875462" cy="1225550"/>
          </a:xfrm>
        </p:spPr>
        <p:txBody>
          <a:bodyPr/>
          <a:lstStyle/>
          <a:p>
            <a:r>
              <a:rPr lang="en-US" smtClean="0"/>
              <a:t>Services: </a:t>
            </a:r>
            <a:r>
              <a:rPr lang="en-US" smtClean="0"/>
              <a:t>For </a:t>
            </a:r>
            <a:r>
              <a:rPr lang="en-US" smtClean="0"/>
              <a:t>Whom?</a:t>
            </a:r>
            <a:endParaRPr lang="en-US"/>
          </a:p>
        </p:txBody>
      </p:sp>
      <p:pic>
        <p:nvPicPr>
          <p:cNvPr id="418824" name="Picture 8" descr="pizza-widg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644900"/>
            <a:ext cx="4162425" cy="276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D6AAB-E106-47CD-A65A-034C140E0C4A}" type="slidenum">
              <a:rPr lang="de-DE"/>
              <a:pPr/>
              <a:t>7</a:t>
            </a:fld>
            <a:endParaRPr lang="de-DE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Wish List of a Service Developer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Easily enhance existing applications</a:t>
            </a:r>
          </a:p>
          <a:p>
            <a:pPr lvl="2"/>
            <a:r>
              <a:rPr lang="en-US" dirty="0"/>
              <a:t>Low-Cost/Effort: because benefit might not be instantly visible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 for latest </a:t>
            </a:r>
            <a:r>
              <a:rPr lang="en-US" dirty="0" smtClean="0"/>
              <a:t>technologies </a:t>
            </a:r>
            <a:r>
              <a:rPr lang="en-US" dirty="0"/>
              <a:t>and all possible </a:t>
            </a:r>
            <a:r>
              <a:rPr lang="en-US" dirty="0" smtClean="0"/>
              <a:t>flavors</a:t>
            </a:r>
            <a:endParaRPr lang="en-US" dirty="0"/>
          </a:p>
          <a:p>
            <a:pPr lvl="2"/>
            <a:r>
              <a:rPr lang="en-US" dirty="0"/>
              <a:t>SOAP and REST as non-exclusive </a:t>
            </a:r>
            <a:r>
              <a:rPr lang="en-US" dirty="0" smtClean="0"/>
              <a:t>options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Well, try it without guy ;)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and </a:t>
            </a:r>
            <a:r>
              <a:rPr lang="en-US" dirty="0" smtClean="0"/>
              <a:t>nifty tools</a:t>
            </a:r>
            <a:endParaRPr lang="en-US" dirty="0"/>
          </a:p>
          <a:p>
            <a:pPr lvl="2"/>
            <a:r>
              <a:rPr lang="en-US" dirty="0"/>
              <a:t>They have to be sexy, and easy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0370C-80B8-4FC7-AB5C-F2176A198323}" type="slidenum">
              <a:rPr lang="de-DE"/>
              <a:pPr/>
              <a:t>8</a:t>
            </a:fld>
            <a:endParaRPr lang="de-DE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PHP provide?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SOAP</a:t>
            </a:r>
          </a:p>
          <a:p>
            <a:pPr lvl="2"/>
            <a:r>
              <a:rPr lang="en-US" dirty="0"/>
              <a:t>The very basics, Client and Server</a:t>
            </a:r>
          </a:p>
          <a:p>
            <a:pPr lvl="2"/>
            <a:r>
              <a:rPr lang="en-US" dirty="0"/>
              <a:t>No </a:t>
            </a:r>
            <a:r>
              <a:rPr lang="en-US" dirty="0" smtClean="0"/>
              <a:t>tools</a:t>
            </a:r>
            <a:r>
              <a:rPr lang="en-US" dirty="0"/>
              <a:t>, no PHP2WSDL </a:t>
            </a:r>
            <a:r>
              <a:rPr lang="en-US" dirty="0" smtClean="0"/>
              <a:t>generation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2"/>
            <a:r>
              <a:rPr lang="en-US" dirty="0"/>
              <a:t>Well, PHP is REST at its heart</a:t>
            </a:r>
          </a:p>
          <a:p>
            <a:pPr lvl="2"/>
            <a:r>
              <a:rPr lang="en-US" dirty="0"/>
              <a:t>But people don’t know it, so they need </a:t>
            </a:r>
            <a:r>
              <a:rPr lang="en-US" dirty="0" smtClean="0"/>
              <a:t>tools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No Security</a:t>
            </a:r>
          </a:p>
          <a:p>
            <a:pPr lvl="2"/>
            <a:r>
              <a:rPr lang="en-US" dirty="0"/>
              <a:t>Access Control is an </a:t>
            </a:r>
            <a:r>
              <a:rPr lang="en-US" dirty="0" smtClean="0"/>
              <a:t>application </a:t>
            </a:r>
            <a:r>
              <a:rPr lang="en-US" dirty="0"/>
              <a:t>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Stefan Marr, Falko Menge | August 2007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1F81F5-44C9-4D14-9726-C6FD6613C9C2}" type="slidenum">
              <a:rPr lang="de-DE"/>
              <a:pPr/>
              <a:t>9</a:t>
            </a:fld>
            <a:endParaRPr lang="de-DE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InstantSVC:</a:t>
            </a:r>
            <a:br>
              <a:rPr lang="en-US"/>
            </a:br>
            <a:r>
              <a:rPr lang="en-US"/>
              <a:t>Basic Features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773238"/>
            <a:ext cx="8174037" cy="4751387"/>
          </a:xfrm>
        </p:spPr>
        <p:txBody>
          <a:bodyPr/>
          <a:lstStyle/>
          <a:p>
            <a:pPr marL="523875" lvl="1" indent="-342900">
              <a:lnSpc>
                <a:spcPct val="150000"/>
              </a:lnSpc>
            </a:pPr>
            <a:r>
              <a:rPr lang="en-US" dirty="0"/>
              <a:t>PHP is an dynamic language</a:t>
            </a:r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Extended Reflection API with </a:t>
            </a: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dirty="0" smtClean="0"/>
              <a:t>types</a:t>
            </a:r>
            <a:endParaRPr lang="en-US" dirty="0"/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Annotations for PHP</a:t>
            </a:r>
          </a:p>
          <a:p>
            <a:pPr marL="523875" lvl="1" indent="-342900">
              <a:lnSpc>
                <a:spcPct val="150000"/>
              </a:lnSpc>
            </a:pPr>
            <a:r>
              <a:rPr lang="en-US" dirty="0"/>
              <a:t>Service </a:t>
            </a:r>
            <a:r>
              <a:rPr lang="en-US" dirty="0" smtClean="0"/>
              <a:t>description </a:t>
            </a:r>
            <a:r>
              <a:rPr lang="en-US" dirty="0"/>
              <a:t>for </a:t>
            </a:r>
            <a:r>
              <a:rPr lang="en-US" dirty="0" smtClean="0"/>
              <a:t>service consumers</a:t>
            </a:r>
            <a:endParaRPr lang="en-US" dirty="0"/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WSDL Generator </a:t>
            </a:r>
            <a:r>
              <a:rPr lang="en-US" dirty="0" smtClean="0"/>
              <a:t>conforming </a:t>
            </a:r>
            <a:r>
              <a:rPr lang="en-US" dirty="0"/>
              <a:t>to WS-I Basic Profile</a:t>
            </a:r>
          </a:p>
          <a:p>
            <a:pPr marL="523875" lvl="1" indent="-342900">
              <a:lnSpc>
                <a:spcPct val="150000"/>
              </a:lnSpc>
            </a:pPr>
            <a:r>
              <a:rPr lang="en-US" dirty="0"/>
              <a:t>Services as </a:t>
            </a:r>
            <a:r>
              <a:rPr lang="en-US" dirty="0" smtClean="0"/>
              <a:t>add-on </a:t>
            </a:r>
            <a:r>
              <a:rPr lang="en-US" dirty="0"/>
              <a:t>to existing </a:t>
            </a:r>
            <a:r>
              <a:rPr lang="en-US" dirty="0" smtClean="0"/>
              <a:t>applications</a:t>
            </a:r>
            <a:endParaRPr lang="en-US" dirty="0"/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Document/Literal </a:t>
            </a:r>
            <a:r>
              <a:rPr lang="en-US" dirty="0" smtClean="0"/>
              <a:t>adapter generator</a:t>
            </a:r>
            <a:endParaRPr lang="en-US" dirty="0"/>
          </a:p>
          <a:p>
            <a:pPr marL="523875" lvl="1" indent="-342900"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 marL="971550" lvl="2" indent="-342900">
              <a:lnSpc>
                <a:spcPct val="150000"/>
              </a:lnSpc>
            </a:pPr>
            <a:r>
              <a:rPr lang="en-US" dirty="0"/>
              <a:t>Implementation of WS-Security and Username Token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HPI_CD">
  <a:themeElements>
    <a:clrScheme name="Benutzerdefiniert 1">
      <a:dk1>
        <a:srgbClr val="000000"/>
      </a:dk1>
      <a:lt1>
        <a:srgbClr val="FFFFFF"/>
      </a:lt1>
      <a:dk2>
        <a:srgbClr val="5A6065"/>
      </a:dk2>
      <a:lt2>
        <a:srgbClr val="868D91"/>
      </a:lt2>
      <a:accent1>
        <a:srgbClr val="0033CC"/>
      </a:accent1>
      <a:accent2>
        <a:srgbClr val="3399FF"/>
      </a:accent2>
      <a:accent3>
        <a:srgbClr val="DAE7F2"/>
      </a:accent3>
      <a:accent4>
        <a:srgbClr val="000000"/>
      </a:accent4>
      <a:accent5>
        <a:srgbClr val="00CCFF"/>
      </a:accent5>
      <a:accent6>
        <a:srgbClr val="CC3300"/>
      </a:accent6>
      <a:hlink>
        <a:srgbClr val="3399FF"/>
      </a:hlink>
      <a:folHlink>
        <a:srgbClr val="DAE7F2"/>
      </a:folHlink>
    </a:clrScheme>
    <a:fontScheme name="1_HPI_CD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HPI_CD 1">
        <a:dk1>
          <a:srgbClr val="000000"/>
        </a:dk1>
        <a:lt1>
          <a:srgbClr val="FFFFFF"/>
        </a:lt1>
        <a:dk2>
          <a:srgbClr val="5A6065"/>
        </a:dk2>
        <a:lt2>
          <a:srgbClr val="868D91"/>
        </a:lt2>
        <a:accent1>
          <a:srgbClr val="B1063A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5AAAE"/>
        </a:accent5>
        <a:accent6>
          <a:srgbClr val="DF9800"/>
        </a:accent6>
        <a:hlink>
          <a:srgbClr val="007A9E"/>
        </a:hlink>
        <a:folHlink>
          <a:srgbClr val="C0C4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PowerPoint</Application>
  <PresentationFormat>Bildschirmpräsentation (4:3)</PresentationFormat>
  <Paragraphs>300</Paragraphs>
  <Slides>32</Slides>
  <Notes>21</Notes>
  <HiddenSlides>4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1_HPI_CD</vt:lpstr>
      <vt:lpstr>Visio</vt:lpstr>
      <vt:lpstr>Open Your Services to the Public!</vt:lpstr>
      <vt:lpstr>About the Project</vt:lpstr>
      <vt:lpstr>Agenda</vt:lpstr>
      <vt:lpstr>Quick Survey</vt:lpstr>
      <vt:lpstr>Services?</vt:lpstr>
      <vt:lpstr>Services: For Whom?</vt:lpstr>
      <vt:lpstr>Wish List of a Service Developer</vt:lpstr>
      <vt:lpstr>What does PHP provide?</vt:lpstr>
      <vt:lpstr>InstantSVC: Basic Features</vt:lpstr>
      <vt:lpstr>InstantSVC: Convenience Features</vt:lpstr>
      <vt:lpstr>Administration Front-End</vt:lpstr>
      <vt:lpstr>Administration Front-End</vt:lpstr>
      <vt:lpstr>Interaction Overview</vt:lpstr>
      <vt:lpstr>Interaction Overview</vt:lpstr>
      <vt:lpstr>Interaction Overview</vt:lpstr>
      <vt:lpstr>Interaction Overview</vt:lpstr>
      <vt:lpstr>Interaction Overview</vt:lpstr>
      <vt:lpstr>Interaction Overview</vt:lpstr>
      <vt:lpstr>Interaction Overview</vt:lpstr>
      <vt:lpstr>Interaction Overview</vt:lpstr>
      <vt:lpstr>Live Demo</vt:lpstr>
      <vt:lpstr>Live Demo</vt:lpstr>
      <vt:lpstr>Example Application</vt:lpstr>
      <vt:lpstr>Generation Steps</vt:lpstr>
      <vt:lpstr>Components of InstantSVC</vt:lpstr>
      <vt:lpstr>Summary</vt:lpstr>
      <vt:lpstr> </vt:lpstr>
      <vt:lpstr> </vt:lpstr>
      <vt:lpstr>Suggested Reading</vt:lpstr>
      <vt:lpstr>Folie 30</vt:lpstr>
      <vt:lpstr>The Core Web Services Protocol Stack</vt:lpstr>
      <vt:lpstr>Components of InstantSVC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InstantSVC - The PHP Web Services Builder</dc:title>
  <dc:creator>Stefan Marr, Falko Menge</dc:creator>
  <cp:lastModifiedBy>Stefan Marr</cp:lastModifiedBy>
  <cp:revision>54</cp:revision>
  <dcterms:created xsi:type="dcterms:W3CDTF">2006-06-21T13:57:13Z</dcterms:created>
  <dcterms:modified xsi:type="dcterms:W3CDTF">2007-08-23T15:59:08Z</dcterms:modified>
</cp:coreProperties>
</file>