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comments/comment8.xml" ContentType="application/vnd.openxmlformats-officedocument.presentationml.comments+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comments/comment6.xml" ContentType="application/vnd.openxmlformats-officedocument.presentationml.comments+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s/comment4.xml" ContentType="application/vnd.openxmlformats-officedocument.presentationml.comment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comments/comment7.xml" ContentType="application/vnd.openxmlformats-officedocument.presentationml.comments+xml"/>
  <Override PartName="/ppt/notesSlides/notesSlide17.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comments/comment5.xml" ContentType="application/vnd.openxmlformats-officedocument.presentationml.comment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comments/comment3.xml" ContentType="application/vnd.openxmlformats-officedocument.presentationml.comments+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5"/>
  </p:notesMasterIdLst>
  <p:handoutMasterIdLst>
    <p:handoutMasterId r:id="rId36"/>
  </p:handoutMasterIdLst>
  <p:sldIdLst>
    <p:sldId id="256" r:id="rId2"/>
    <p:sldId id="331" r:id="rId3"/>
    <p:sldId id="293" r:id="rId4"/>
    <p:sldId id="338" r:id="rId5"/>
    <p:sldId id="337" r:id="rId6"/>
    <p:sldId id="336" r:id="rId7"/>
    <p:sldId id="340" r:id="rId8"/>
    <p:sldId id="341" r:id="rId9"/>
    <p:sldId id="291" r:id="rId10"/>
    <p:sldId id="342" r:id="rId11"/>
    <p:sldId id="326" r:id="rId12"/>
    <p:sldId id="327" r:id="rId13"/>
    <p:sldId id="320" r:id="rId14"/>
    <p:sldId id="321" r:id="rId15"/>
    <p:sldId id="318" r:id="rId16"/>
    <p:sldId id="319" r:id="rId17"/>
    <p:sldId id="317" r:id="rId18"/>
    <p:sldId id="303" r:id="rId19"/>
    <p:sldId id="302" r:id="rId20"/>
    <p:sldId id="322" r:id="rId21"/>
    <p:sldId id="290" r:id="rId22"/>
    <p:sldId id="333" r:id="rId23"/>
    <p:sldId id="328" r:id="rId24"/>
    <p:sldId id="261" r:id="rId25"/>
    <p:sldId id="332" r:id="rId26"/>
    <p:sldId id="345" r:id="rId27"/>
    <p:sldId id="344" r:id="rId28"/>
    <p:sldId id="324" r:id="rId29"/>
    <p:sldId id="339" r:id="rId30"/>
    <p:sldId id="310" r:id="rId31"/>
    <p:sldId id="325" r:id="rId32"/>
    <p:sldId id="311" r:id="rId33"/>
    <p:sldId id="330" r:id="rId34"/>
  </p:sldIdLst>
  <p:sldSz cx="9144000" cy="6858000" type="screen4x3"/>
  <p:notesSz cx="6811963" cy="9942513"/>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fan Marr" initials="SM" lastIdx="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9FC8D5"/>
    <a:srgbClr val="D7E7ED"/>
    <a:srgbClr val="4FA2B8"/>
    <a:srgbClr val="FFEFAE"/>
    <a:srgbClr val="FFDC87"/>
    <a:srgbClr val="CCCCFF"/>
    <a:srgbClr val="00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86486" autoAdjust="0"/>
  </p:normalViewPr>
  <p:slideViewPr>
    <p:cSldViewPr>
      <p:cViewPr>
        <p:scale>
          <a:sx n="66" d="100"/>
          <a:sy n="66" d="100"/>
        </p:scale>
        <p:origin x="-480" y="-132"/>
      </p:cViewPr>
      <p:guideLst>
        <p:guide orient="horz" pos="2160"/>
        <p:guide pos="2880"/>
      </p:guideLst>
    </p:cSldViewPr>
  </p:slideViewPr>
  <p:outlineViewPr>
    <p:cViewPr>
      <p:scale>
        <a:sx n="33" d="100"/>
        <a:sy n="33" d="100"/>
      </p:scale>
      <p:origin x="0" y="1369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574" y="-90"/>
      </p:cViewPr>
      <p:guideLst>
        <p:guide orient="horz" pos="3131"/>
        <p:guide pos="2145"/>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07-08-25T16:00:18.922" idx="1">
    <p:pos x="10" y="10"/>
    <p:text>2min</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07-08-25T16:00:59.110" idx="2">
    <p:pos x="10" y="10"/>
    <p:text>5min</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07-08-25T16:01:12.148" idx="3">
    <p:pos x="10" y="10"/>
    <p:text>8min</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07-08-25T16:01:27.881" idx="4">
    <p:pos x="10" y="10"/>
    <p:text>10min</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07-08-25T16:02:45.152" idx="5">
    <p:pos x="10" y="10"/>
    <p:text>12min</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07-08-25T16:02:50.860" idx="6">
    <p:pos x="10" y="10"/>
    <p:text>14min</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07-08-25T16:02:56.248" idx="7">
    <p:pos x="10" y="10"/>
    <p:text>16</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07-08-25T16:03:02.617" idx="8">
    <p:pos x="10" y="10"/>
    <p:text>18min</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51163" cy="498475"/>
          </a:xfrm>
          <a:prstGeom prst="rect">
            <a:avLst/>
          </a:prstGeom>
          <a:noFill/>
          <a:ln w="9525">
            <a:noFill/>
            <a:miter lim="800000"/>
            <a:headEnd/>
            <a:tailEnd/>
          </a:ln>
          <a:effectLst/>
        </p:spPr>
        <p:txBody>
          <a:bodyPr vert="horz" wrap="square" lIns="91419" tIns="45709" rIns="91419" bIns="45709" numCol="1" anchor="t" anchorCtr="0" compatLnSpc="1">
            <a:prstTxWarp prst="textNoShape">
              <a:avLst/>
            </a:prstTxWarp>
          </a:bodyPr>
          <a:lstStyle>
            <a:lvl1pPr>
              <a:defRPr sz="1200"/>
            </a:lvl1pPr>
          </a:lstStyle>
          <a:p>
            <a:endParaRPr lang="de-DE"/>
          </a:p>
        </p:txBody>
      </p:sp>
      <p:sp>
        <p:nvSpPr>
          <p:cNvPr id="71683" name="Rectangle 3"/>
          <p:cNvSpPr>
            <a:spLocks noGrp="1" noChangeArrowheads="1"/>
          </p:cNvSpPr>
          <p:nvPr>
            <p:ph type="dt" sz="quarter" idx="1"/>
          </p:nvPr>
        </p:nvSpPr>
        <p:spPr bwMode="auto">
          <a:xfrm>
            <a:off x="3860800" y="0"/>
            <a:ext cx="2947988" cy="498475"/>
          </a:xfrm>
          <a:prstGeom prst="rect">
            <a:avLst/>
          </a:prstGeom>
          <a:noFill/>
          <a:ln w="9525">
            <a:noFill/>
            <a:miter lim="800000"/>
            <a:headEnd/>
            <a:tailEnd/>
          </a:ln>
          <a:effectLst/>
        </p:spPr>
        <p:txBody>
          <a:bodyPr vert="horz" wrap="square" lIns="91419" tIns="45709" rIns="91419" bIns="45709" numCol="1" anchor="t" anchorCtr="0" compatLnSpc="1">
            <a:prstTxWarp prst="textNoShape">
              <a:avLst/>
            </a:prstTxWarp>
          </a:bodyPr>
          <a:lstStyle>
            <a:lvl1pPr algn="r">
              <a:defRPr sz="1200"/>
            </a:lvl1pPr>
          </a:lstStyle>
          <a:p>
            <a:endParaRPr lang="de-DE"/>
          </a:p>
        </p:txBody>
      </p:sp>
      <p:sp>
        <p:nvSpPr>
          <p:cNvPr id="71684" name="Rectangle 4"/>
          <p:cNvSpPr>
            <a:spLocks noGrp="1" noChangeArrowheads="1"/>
          </p:cNvSpPr>
          <p:nvPr>
            <p:ph type="ftr" sz="quarter" idx="2"/>
          </p:nvPr>
        </p:nvSpPr>
        <p:spPr bwMode="auto">
          <a:xfrm>
            <a:off x="0" y="9444038"/>
            <a:ext cx="2951163" cy="495300"/>
          </a:xfrm>
          <a:prstGeom prst="rect">
            <a:avLst/>
          </a:prstGeom>
          <a:noFill/>
          <a:ln w="9525">
            <a:noFill/>
            <a:miter lim="800000"/>
            <a:headEnd/>
            <a:tailEnd/>
          </a:ln>
          <a:effectLst/>
        </p:spPr>
        <p:txBody>
          <a:bodyPr vert="horz" wrap="square" lIns="91419" tIns="45709" rIns="91419" bIns="45709" numCol="1" anchor="b" anchorCtr="0" compatLnSpc="1">
            <a:prstTxWarp prst="textNoShape">
              <a:avLst/>
            </a:prstTxWarp>
          </a:bodyPr>
          <a:lstStyle>
            <a:lvl1pPr>
              <a:defRPr sz="1200"/>
            </a:lvl1pPr>
          </a:lstStyle>
          <a:p>
            <a:endParaRPr lang="de-DE"/>
          </a:p>
        </p:txBody>
      </p:sp>
      <p:sp>
        <p:nvSpPr>
          <p:cNvPr id="71685" name="Rectangle 5"/>
          <p:cNvSpPr>
            <a:spLocks noGrp="1" noChangeArrowheads="1"/>
          </p:cNvSpPr>
          <p:nvPr>
            <p:ph type="sldNum" sz="quarter" idx="3"/>
          </p:nvPr>
        </p:nvSpPr>
        <p:spPr bwMode="auto">
          <a:xfrm>
            <a:off x="3860800" y="9444038"/>
            <a:ext cx="2947988" cy="495300"/>
          </a:xfrm>
          <a:prstGeom prst="rect">
            <a:avLst/>
          </a:prstGeom>
          <a:noFill/>
          <a:ln w="9525">
            <a:noFill/>
            <a:miter lim="800000"/>
            <a:headEnd/>
            <a:tailEnd/>
          </a:ln>
          <a:effectLst/>
        </p:spPr>
        <p:txBody>
          <a:bodyPr vert="horz" wrap="square" lIns="91419" tIns="45709" rIns="91419" bIns="45709" numCol="1" anchor="b" anchorCtr="0" compatLnSpc="1">
            <a:prstTxWarp prst="textNoShape">
              <a:avLst/>
            </a:prstTxWarp>
          </a:bodyPr>
          <a:lstStyle>
            <a:lvl1pPr algn="r">
              <a:defRPr sz="1200"/>
            </a:lvl1pPr>
          </a:lstStyle>
          <a:p>
            <a:fld id="{64D7F46E-5D7C-42FE-8B4C-50B04D4FD129}" type="slidenum">
              <a:rPr lang="de-DE"/>
              <a:pPr/>
              <a:t>‹Nr.›</a:t>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51163" cy="498475"/>
          </a:xfrm>
          <a:prstGeom prst="rect">
            <a:avLst/>
          </a:prstGeom>
          <a:noFill/>
          <a:ln w="9525">
            <a:noFill/>
            <a:miter lim="800000"/>
            <a:headEnd/>
            <a:tailEnd/>
          </a:ln>
          <a:effectLst/>
        </p:spPr>
        <p:txBody>
          <a:bodyPr vert="horz" wrap="square" lIns="91419" tIns="45709" rIns="91419" bIns="45709" numCol="1" anchor="t" anchorCtr="0" compatLnSpc="1">
            <a:prstTxWarp prst="textNoShape">
              <a:avLst/>
            </a:prstTxWarp>
          </a:bodyPr>
          <a:lstStyle>
            <a:lvl1pPr>
              <a:defRPr sz="1200"/>
            </a:lvl1pPr>
          </a:lstStyle>
          <a:p>
            <a:endParaRPr lang="de-DE"/>
          </a:p>
        </p:txBody>
      </p:sp>
      <p:sp>
        <p:nvSpPr>
          <p:cNvPr id="13315" name="Rectangle 3"/>
          <p:cNvSpPr>
            <a:spLocks noGrp="1" noChangeArrowheads="1"/>
          </p:cNvSpPr>
          <p:nvPr>
            <p:ph type="dt" idx="1"/>
          </p:nvPr>
        </p:nvSpPr>
        <p:spPr bwMode="auto">
          <a:xfrm>
            <a:off x="3860800" y="0"/>
            <a:ext cx="2947988" cy="498475"/>
          </a:xfrm>
          <a:prstGeom prst="rect">
            <a:avLst/>
          </a:prstGeom>
          <a:noFill/>
          <a:ln w="9525">
            <a:noFill/>
            <a:miter lim="800000"/>
            <a:headEnd/>
            <a:tailEnd/>
          </a:ln>
          <a:effectLst/>
        </p:spPr>
        <p:txBody>
          <a:bodyPr vert="horz" wrap="square" lIns="91419" tIns="45709" rIns="91419" bIns="45709" numCol="1" anchor="t" anchorCtr="0" compatLnSpc="1">
            <a:prstTxWarp prst="textNoShape">
              <a:avLst/>
            </a:prstTxWarp>
          </a:bodyPr>
          <a:lstStyle>
            <a:lvl1pPr algn="r">
              <a:defRPr sz="1200"/>
            </a:lvl1pPr>
          </a:lstStyle>
          <a:p>
            <a:endParaRPr lang="de-DE"/>
          </a:p>
        </p:txBody>
      </p:sp>
      <p:sp>
        <p:nvSpPr>
          <p:cNvPr id="13316" name="Rectangle 4"/>
          <p:cNvSpPr>
            <a:spLocks noGrp="1" noRot="1" noChangeAspect="1" noChangeArrowheads="1" noTextEdit="1"/>
          </p:cNvSpPr>
          <p:nvPr>
            <p:ph type="sldImg" idx="2"/>
          </p:nvPr>
        </p:nvSpPr>
        <p:spPr bwMode="auto">
          <a:xfrm>
            <a:off x="920750" y="744538"/>
            <a:ext cx="4972050" cy="3729037"/>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679450" y="4721225"/>
            <a:ext cx="5453063" cy="4476750"/>
          </a:xfrm>
          <a:prstGeom prst="rect">
            <a:avLst/>
          </a:prstGeom>
          <a:noFill/>
          <a:ln w="9525">
            <a:noFill/>
            <a:miter lim="800000"/>
            <a:headEnd/>
            <a:tailEnd/>
          </a:ln>
          <a:effectLst/>
        </p:spPr>
        <p:txBody>
          <a:bodyPr vert="horz" wrap="square" lIns="91419" tIns="45709" rIns="91419" bIns="45709"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13318" name="Rectangle 6"/>
          <p:cNvSpPr>
            <a:spLocks noGrp="1" noChangeArrowheads="1"/>
          </p:cNvSpPr>
          <p:nvPr>
            <p:ph type="ftr" sz="quarter" idx="4"/>
          </p:nvPr>
        </p:nvSpPr>
        <p:spPr bwMode="auto">
          <a:xfrm>
            <a:off x="0" y="9444038"/>
            <a:ext cx="2951163" cy="495300"/>
          </a:xfrm>
          <a:prstGeom prst="rect">
            <a:avLst/>
          </a:prstGeom>
          <a:noFill/>
          <a:ln w="9525">
            <a:noFill/>
            <a:miter lim="800000"/>
            <a:headEnd/>
            <a:tailEnd/>
          </a:ln>
          <a:effectLst/>
        </p:spPr>
        <p:txBody>
          <a:bodyPr vert="horz" wrap="square" lIns="91419" tIns="45709" rIns="91419" bIns="45709" numCol="1" anchor="b" anchorCtr="0" compatLnSpc="1">
            <a:prstTxWarp prst="textNoShape">
              <a:avLst/>
            </a:prstTxWarp>
          </a:bodyPr>
          <a:lstStyle>
            <a:lvl1pPr>
              <a:defRPr sz="1200"/>
            </a:lvl1pPr>
          </a:lstStyle>
          <a:p>
            <a:endParaRPr lang="de-DE"/>
          </a:p>
        </p:txBody>
      </p:sp>
      <p:sp>
        <p:nvSpPr>
          <p:cNvPr id="13319" name="Rectangle 7"/>
          <p:cNvSpPr>
            <a:spLocks noGrp="1" noChangeArrowheads="1"/>
          </p:cNvSpPr>
          <p:nvPr>
            <p:ph type="sldNum" sz="quarter" idx="5"/>
          </p:nvPr>
        </p:nvSpPr>
        <p:spPr bwMode="auto">
          <a:xfrm>
            <a:off x="3860800" y="9444038"/>
            <a:ext cx="2947988" cy="495300"/>
          </a:xfrm>
          <a:prstGeom prst="rect">
            <a:avLst/>
          </a:prstGeom>
          <a:noFill/>
          <a:ln w="9525">
            <a:noFill/>
            <a:miter lim="800000"/>
            <a:headEnd/>
            <a:tailEnd/>
          </a:ln>
          <a:effectLst/>
        </p:spPr>
        <p:txBody>
          <a:bodyPr vert="horz" wrap="square" lIns="91419" tIns="45709" rIns="91419" bIns="45709" numCol="1" anchor="b" anchorCtr="0" compatLnSpc="1">
            <a:prstTxWarp prst="textNoShape">
              <a:avLst/>
            </a:prstTxWarp>
          </a:bodyPr>
          <a:lstStyle>
            <a:lvl1pPr algn="r">
              <a:defRPr sz="1200"/>
            </a:lvl1pPr>
          </a:lstStyle>
          <a:p>
            <a:fld id="{4CDDB479-DA49-4D8D-93CC-2667FD83B58B}" type="slidenum">
              <a:rPr lang="de-DE"/>
              <a:pPr/>
              <a:t>‹Nr.›</a:t>
            </a:fld>
            <a:endParaRPr lang="de-D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3C472A-ACCB-43D3-88FC-6F3B98C986CE}" type="slidenum">
              <a:rPr lang="de-DE"/>
              <a:pPr/>
              <a:t>1</a:t>
            </a:fld>
            <a:endParaRPr lang="de-DE"/>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pPr>
              <a:buFontTx/>
              <a:buChar char="-"/>
            </a:pPr>
            <a:r>
              <a:rPr lang="de-DE"/>
              <a:t>8min Motivation</a:t>
            </a:r>
          </a:p>
          <a:p>
            <a:pPr lvl="1">
              <a:buFontTx/>
              <a:buChar char="-"/>
            </a:pPr>
            <a:r>
              <a:rPr lang="de-DE"/>
              <a:t>Mesh-Up-Fähigkeiten für die eigene Plattform anbieten</a:t>
            </a:r>
          </a:p>
          <a:p>
            <a:pPr lvl="2">
              <a:buFontTx/>
              <a:buChar char="-"/>
            </a:pPr>
            <a:r>
              <a:rPr lang="de-DE"/>
              <a:t>Nutzer motivieren angebotene Services über das Web hinaus zu nutzen</a:t>
            </a:r>
          </a:p>
          <a:p>
            <a:pPr lvl="2">
              <a:buFontTx/>
              <a:buChar char="-"/>
            </a:pPr>
            <a:r>
              <a:rPr lang="de-DE"/>
              <a:t>Kreativität der Nutzer ausnutzen (Web 2.0 Gedanke)</a:t>
            </a:r>
          </a:p>
          <a:p>
            <a:pPr lvl="2">
              <a:buFontTx/>
              <a:buChar char="-"/>
            </a:pPr>
            <a:r>
              <a:rPr lang="de-DE"/>
              <a:t>Ihnen die Möglichkeiten geben großartiges mit deinen Services zu verwirklichen</a:t>
            </a:r>
          </a:p>
          <a:p>
            <a:pPr lvl="1">
              <a:buFontTx/>
              <a:buChar char="-"/>
            </a:pPr>
            <a:r>
              <a:rPr lang="de-DE"/>
              <a:t>Zum Nachdenken über eigene Services anregen</a:t>
            </a:r>
          </a:p>
          <a:p>
            <a:pPr>
              <a:buFontTx/>
              <a:buChar char="-"/>
            </a:pPr>
            <a:r>
              <a:rPr lang="de-DE"/>
              <a:t>12min: InstantSVC Features, Überblick</a:t>
            </a:r>
          </a:p>
          <a:p>
            <a:pPr lvl="1">
              <a:buFontTx/>
              <a:buChar char="-"/>
            </a:pPr>
            <a:r>
              <a:rPr lang="de-DE"/>
              <a:t>Natürlich dürfen diese zusätzlichen Schnittstellen keinen Mehraufwand bedeuten</a:t>
            </a:r>
          </a:p>
          <a:p>
            <a:pPr lvl="2">
              <a:buFontTx/>
              <a:buChar char="-"/>
            </a:pPr>
            <a:r>
              <a:rPr lang="de-DE"/>
              <a:t>Wenn man das Anbieten von Web Services in der Architektur berücksichtigt führt das oft zu klarerem Design (stärkere Schichtung)</a:t>
            </a:r>
          </a:p>
          <a:p>
            <a:pPr lvl="2">
              <a:buFontTx/>
              <a:buChar char="-"/>
            </a:pPr>
            <a:r>
              <a:rPr lang="de-DE"/>
              <a:t>Kann auch für AJAX genutzt werden, als Basis für Web 2.0 Oberflächen ;)</a:t>
            </a:r>
          </a:p>
          <a:p>
            <a:pPr lvl="1">
              <a:buFontTx/>
              <a:buChar char="-"/>
            </a:pPr>
            <a:r>
              <a:rPr lang="de-DE"/>
              <a:t>werkzeuggestützte Entwicklung notwendig für effiziente Softwareentwicklung</a:t>
            </a:r>
          </a:p>
          <a:p>
            <a:pPr lvl="1">
              <a:buFontTx/>
              <a:buChar char="-"/>
            </a:pPr>
            <a:r>
              <a:rPr lang="de-DE"/>
              <a:t>Konfiguration statt Programmierung</a:t>
            </a:r>
          </a:p>
          <a:p>
            <a:pPr>
              <a:buFontTx/>
              <a:buChar char="-"/>
            </a:pPr>
            <a:r>
              <a:rPr lang="de-DE"/>
              <a:t>10min: Vorstellung der Tools und Gimmicks, Call-Graphen als Eye-Catcher</a:t>
            </a:r>
          </a:p>
          <a:p>
            <a:pPr>
              <a:buFontTx/>
              <a:buChar char="-"/>
            </a:pPr>
            <a:r>
              <a:rPr lang="de-DE"/>
              <a:t>15min: Einfaches Beispiel: Der Web Service für deinen Anrufbeantworter, Fernabfrage</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0672A3-0F12-46CC-8156-308233117F7E}" type="slidenum">
              <a:rPr lang="de-DE"/>
              <a:pPr/>
              <a:t>13</a:t>
            </a:fld>
            <a:endParaRPr lang="de-DE"/>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8600D3-8B75-4CC0-B5D1-895F0A9D7521}" type="slidenum">
              <a:rPr lang="de-DE"/>
              <a:pPr/>
              <a:t>14</a:t>
            </a:fld>
            <a:endParaRPr lang="de-DE"/>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6CD1F4-5336-4580-A49D-3FEBA02DF3BC}" type="slidenum">
              <a:rPr lang="de-DE"/>
              <a:pPr/>
              <a:t>15</a:t>
            </a:fld>
            <a:endParaRPr lang="de-DE"/>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D9B828-FB7E-4669-98EA-E337EC9419C6}" type="slidenum">
              <a:rPr lang="de-DE"/>
              <a:pPr/>
              <a:t>16</a:t>
            </a:fld>
            <a:endParaRPr lang="de-DE"/>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3D0FB1-1F36-4A55-BFDC-F04E33246FFA}" type="slidenum">
              <a:rPr lang="de-DE"/>
              <a:pPr/>
              <a:t>17</a:t>
            </a:fld>
            <a:endParaRPr lang="de-DE"/>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4CC64D-6EB6-443C-ABCD-6F1236FF2951}" type="slidenum">
              <a:rPr lang="de-DE"/>
              <a:pPr/>
              <a:t>18</a:t>
            </a:fld>
            <a:endParaRPr lang="de-DE"/>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288EE8-8E49-4706-8531-09F20AF8D292}" type="slidenum">
              <a:rPr lang="de-DE"/>
              <a:pPr/>
              <a:t>19</a:t>
            </a:fld>
            <a:endParaRPr lang="de-DE"/>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84AF07-9266-4B0B-A124-81D14C7A01B0}" type="slidenum">
              <a:rPr lang="de-DE"/>
              <a:pPr/>
              <a:t>21</a:t>
            </a:fld>
            <a:endParaRPr lang="de-DE"/>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7008A9-0FC4-438A-B263-70D77DE75D95}" type="slidenum">
              <a:rPr lang="de-DE"/>
              <a:pPr/>
              <a:t>22</a:t>
            </a:fld>
            <a:endParaRPr lang="de-DE"/>
          </a:p>
        </p:txBody>
      </p:sp>
      <p:sp>
        <p:nvSpPr>
          <p:cNvPr id="412674" name="Rectangle 2"/>
          <p:cNvSpPr>
            <a:spLocks noGrp="1" noRot="1" noChangeAspect="1" noChangeArrowheads="1" noTextEdit="1"/>
          </p:cNvSpPr>
          <p:nvPr>
            <p:ph type="sldImg"/>
          </p:nvPr>
        </p:nvSpPr>
        <p:spPr>
          <a:ln/>
        </p:spPr>
      </p:sp>
      <p:sp>
        <p:nvSpPr>
          <p:cNvPr id="412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44F2A4-D14A-44A7-AE30-FA2FDBC32670}" type="slidenum">
              <a:rPr lang="de-DE"/>
              <a:pPr/>
              <a:t>23</a:t>
            </a:fld>
            <a:endParaRPr lang="de-DE"/>
          </a:p>
        </p:txBody>
      </p:sp>
      <p:sp>
        <p:nvSpPr>
          <p:cNvPr id="398338" name="Rectangle 2"/>
          <p:cNvSpPr>
            <a:spLocks noGrp="1" noRot="1" noChangeAspect="1" noChangeArrowheads="1" noTextEdit="1"/>
          </p:cNvSpPr>
          <p:nvPr>
            <p:ph type="sldImg"/>
          </p:nvPr>
        </p:nvSpPr>
        <p:spPr>
          <a:ln/>
        </p:spPr>
      </p:sp>
      <p:sp>
        <p:nvSpPr>
          <p:cNvPr id="398339" name="Rectangle 3"/>
          <p:cNvSpPr>
            <a:spLocks noGrp="1" noChangeArrowheads="1"/>
          </p:cNvSpPr>
          <p:nvPr>
            <p:ph type="body" idx="1"/>
          </p:nvPr>
        </p:nvSpPr>
        <p:spPr/>
        <p:txBody>
          <a:bodyPr/>
          <a:lstStyle/>
          <a:p>
            <a:r>
              <a:rPr lang="en-US"/>
              <a:t>Wichtige Punkt für solch einen Web Service</a:t>
            </a:r>
          </a:p>
          <a:p>
            <a:pPr>
              <a:buFontTx/>
              <a:buChar char="-"/>
            </a:pPr>
            <a:r>
              <a:rPr lang="en-US"/>
              <a:t>Gesichert durch Authentifizierung</a:t>
            </a:r>
          </a:p>
          <a:p>
            <a:pPr lvl="1">
              <a:buFontTx/>
              <a:buChar char="-"/>
            </a:pPr>
            <a:r>
              <a:rPr lang="en-US"/>
              <a:t>Hier einfaches user/passwort</a:t>
            </a:r>
          </a:p>
          <a:p>
            <a:pPr lvl="1">
              <a:buFontTx/>
              <a:buChar char="-"/>
            </a:pPr>
            <a:r>
              <a:rPr lang="en-US"/>
              <a:t>Je nach scenario vielleciht auch über client-zertifikate usw.</a:t>
            </a:r>
          </a:p>
          <a:p>
            <a:pPr lvl="1">
              <a:buFontTx/>
              <a:buChar char="-"/>
            </a:pPr>
            <a:r>
              <a:rPr lang="en-US"/>
              <a:t>Notwendig einerseits für zugriffskontrolle</a:t>
            </a:r>
          </a:p>
          <a:p>
            <a:pPr lvl="1">
              <a:buFontTx/>
              <a:buChar char="-"/>
            </a:pPr>
            <a:r>
              <a:rPr lang="en-US"/>
              <a:t>Andererseits fürs Abbrechnen der Zugriffe/Billing</a:t>
            </a:r>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C584C8-0D6E-4F36-8509-43C437CB55C9}" type="slidenum">
              <a:rPr lang="de-DE"/>
              <a:pPr/>
              <a:t>2</a:t>
            </a:fld>
            <a:endParaRPr lang="de-DE"/>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pPr>
              <a:buFontTx/>
              <a:buChar char="-"/>
            </a:pPr>
            <a:r>
              <a:rPr lang="en-US"/>
              <a:t>Think this slide goes here to show our experiences and qualifications on this topic</a:t>
            </a:r>
          </a:p>
          <a:p>
            <a:pPr>
              <a:buFontTx/>
              <a:buChar char="-"/>
            </a:pPr>
            <a:r>
              <a:rPr lang="en-US"/>
              <a:t>Anything to say about your work for TUK?</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8F8BC7-6679-4C1A-B130-B0DC763BFC9A}" type="slidenum">
              <a:rPr lang="de-DE"/>
              <a:pPr/>
              <a:t>24</a:t>
            </a:fld>
            <a:endParaRPr lang="de-DE"/>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66B714-2193-43D1-9AE8-873853A91E91}" type="slidenum">
              <a:rPr lang="de-DE"/>
              <a:pPr/>
              <a:t>27</a:t>
            </a:fld>
            <a:endParaRPr lang="de-DE"/>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4DD815-F8BE-4CC1-B495-225B75FA09F5}" type="slidenum">
              <a:rPr lang="de-DE"/>
              <a:pPr/>
              <a:t>28</a:t>
            </a:fld>
            <a:endParaRPr lang="de-DE"/>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B7DCBD-BA64-4118-A76C-94E6A934A36E}" type="slidenum">
              <a:rPr lang="de-DE"/>
              <a:pPr/>
              <a:t>30</a:t>
            </a:fld>
            <a:endParaRPr lang="de-DE"/>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1904FB-6CE5-4CDB-AEE7-29ADD68A079C}" type="slidenum">
              <a:rPr lang="de-DE"/>
              <a:pPr/>
              <a:t>3</a:t>
            </a:fld>
            <a:endParaRPr lang="de-DE"/>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r>
              <a:rPr lang="en-US" sz="1200" kern="1200" dirty="0" smtClean="0">
                <a:solidFill>
                  <a:schemeClr val="tx1"/>
                </a:solidFill>
                <a:latin typeface="Arial" charset="0"/>
                <a:ea typeface="+mn-ea"/>
                <a:cs typeface="+mn-cs"/>
              </a:rPr>
              <a:t>Service Orientation is one of the main issues software vendors and </a:t>
            </a:r>
            <a:r>
              <a:rPr lang="en-US" sz="1200" kern="1200" dirty="0" err="1" smtClean="0">
                <a:solidFill>
                  <a:schemeClr val="tx1"/>
                </a:solidFill>
                <a:latin typeface="Arial" charset="0"/>
                <a:ea typeface="+mn-ea"/>
                <a:cs typeface="+mn-cs"/>
              </a:rPr>
              <a:t>academias</a:t>
            </a:r>
            <a:r>
              <a:rPr lang="en-US" sz="1200" kern="1200" dirty="0" smtClean="0">
                <a:solidFill>
                  <a:schemeClr val="tx1"/>
                </a:solidFill>
                <a:latin typeface="Arial" charset="0"/>
                <a:ea typeface="+mn-ea"/>
                <a:cs typeface="+mn-cs"/>
              </a:rPr>
              <a:t> are currently working on. Unfortunately small software vendors and small to mid sized companies seams not to spend much effort in this area. Therefore, here are some motivations given to add services to existing software solutions and provide a standard-based and open infrastructure of web services.</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27D533-8272-4EFA-B0F1-35268CA00B6D}" type="slidenum">
              <a:rPr lang="de-DE"/>
              <a:pPr/>
              <a:t>4</a:t>
            </a:fld>
            <a:endParaRPr lang="de-DE"/>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r>
              <a:rPr lang="en-US" dirty="0"/>
              <a:t>After the quick survey:</a:t>
            </a:r>
          </a:p>
          <a:p>
            <a:r>
              <a:rPr lang="en-US" dirty="0"/>
              <a:t>Now lets think of your apps in parts of functionality.</a:t>
            </a:r>
          </a:p>
          <a:p>
            <a:r>
              <a:rPr lang="en-US" dirty="0"/>
              <a:t>These parts can be called services.</a:t>
            </a:r>
          </a:p>
          <a:p>
            <a:endParaRPr lang="en-US" dirty="0"/>
          </a:p>
          <a:p>
            <a:r>
              <a:rPr lang="en-US" dirty="0"/>
              <a:t>Now we speak not only about services for people, but also about services for other applications.</a:t>
            </a:r>
          </a:p>
          <a:p>
            <a:r>
              <a:rPr lang="en-US" dirty="0">
                <a:sym typeface="Wingdings" pitchFamily="2" charset="2"/>
              </a:rPr>
              <a:t> Next slide, samples of possible services referring to survey results</a:t>
            </a:r>
            <a:endParaRPr lang="en-US" dirty="0"/>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92500" lnSpcReduction="10000"/>
          </a:bodyPr>
          <a:lstStyle/>
          <a:p>
            <a:r>
              <a:rPr lang="en-US" sz="1200" kern="1200" dirty="0" smtClean="0">
                <a:solidFill>
                  <a:schemeClr val="tx1"/>
                </a:solidFill>
                <a:latin typeface="Arial" charset="0"/>
                <a:ea typeface="+mn-ea"/>
                <a:cs typeface="+mn-cs"/>
              </a:rPr>
              <a:t>The term service refers not only to offers of computing based solutions. It includes all real world services you could think of. Hear cutting, craftsmen work, delivery of goods or manufacturing a car at customer's option.</a:t>
            </a:r>
            <a:endParaRPr lang="de-DE"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Now, have a look at Web Services. They are the technical basement to offer those services to the world and provide a standardized way to allow customers to integrate the offered real world services into their business and make use of them.</a:t>
            </a:r>
            <a:endParaRPr lang="de-DE"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You have heard of the fridge ordering coke or convenience foods on own behalf. If the thermometer is showing constantly to high temperatures it could send a repair order to a craftsman, too. That is possible, because you are providing a Web Service offering an interface which can be used to automate this order processing.</a:t>
            </a:r>
            <a:endParaRPr lang="de-DE"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Sounds to spacy? Ok, let’s stick to more convincing examples.</a:t>
            </a:r>
            <a:endParaRPr lang="de-DE"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Blogs are everywhere. What web services do they offer or use? You did like to stay in-touch with your friends or colleagues, just subscribe to their feeds with your favored feed reader. Most blogs offer interfaces to publish content with word-processing tools. User comments are posted via AJAX using a REST web service, too. Combined with a nice Single-Sign On solution, blogs can ask another web service, whether you are allowed to post your comments, without forcing you to enter your password at each blog again and again.</a:t>
            </a:r>
            <a:endParaRPr lang="de-DE"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There may be no need to automate things beside the login, but if you’re looking at a simple web shop, you could start to compare prices and offers or let your fridge do so automatically. Just provide access to the catalog of your goods in a structured way and expose an interface to send you orders. After your shop system has done availability and validity checks it could forward this order to your shipping partner.</a:t>
            </a:r>
            <a:endParaRPr lang="de-DE"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Eventually, enterprise applications will offer there services as web services to be integrated into a steady changing IT infrastructure to keep pace with changing business requirements. Furthermore, they will consume external services to reduce costs. Services from companies like yours; specialists in their field.</a:t>
            </a:r>
            <a:endParaRPr lang="de-DE" sz="1200" kern="1200" dirty="0" smtClean="0">
              <a:solidFill>
                <a:schemeClr val="tx1"/>
              </a:solidFill>
              <a:latin typeface="Arial" charset="0"/>
              <a:ea typeface="+mn-ea"/>
              <a:cs typeface="+mn-cs"/>
            </a:endParaRPr>
          </a:p>
          <a:p>
            <a:endParaRPr lang="de-DE" dirty="0"/>
          </a:p>
        </p:txBody>
      </p:sp>
      <p:sp>
        <p:nvSpPr>
          <p:cNvPr id="4" name="Foliennummernplatzhalter 3"/>
          <p:cNvSpPr>
            <a:spLocks noGrp="1"/>
          </p:cNvSpPr>
          <p:nvPr>
            <p:ph type="sldNum" sz="quarter" idx="10"/>
          </p:nvPr>
        </p:nvSpPr>
        <p:spPr/>
        <p:txBody>
          <a:bodyPr/>
          <a:lstStyle/>
          <a:p>
            <a:fld id="{4CDDB479-DA49-4D8D-93CC-2667FD83B58B}" type="slidenum">
              <a:rPr lang="de-DE" smtClean="0"/>
              <a:pPr/>
              <a:t>5</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347C3-3F18-4BFA-A4F5-87C12E785A82}" type="slidenum">
              <a:rPr lang="de-DE"/>
              <a:pPr/>
              <a:t>6</a:t>
            </a:fld>
            <a:endParaRPr lang="de-DE"/>
          </a:p>
        </p:txBody>
      </p:sp>
      <p:sp>
        <p:nvSpPr>
          <p:cNvPr id="420866" name="Rectangle 2"/>
          <p:cNvSpPr>
            <a:spLocks noGrp="1" noRot="1" noChangeAspect="1" noChangeArrowheads="1" noTextEdit="1"/>
          </p:cNvSpPr>
          <p:nvPr>
            <p:ph type="sldImg"/>
          </p:nvPr>
        </p:nvSpPr>
        <p:spPr>
          <a:ln/>
        </p:spPr>
      </p:sp>
      <p:sp>
        <p:nvSpPr>
          <p:cNvPr id="420867" name="Rectangle 3"/>
          <p:cNvSpPr>
            <a:spLocks noGrp="1" noChangeArrowheads="1"/>
          </p:cNvSpPr>
          <p:nvPr>
            <p:ph type="body" idx="1"/>
          </p:nvPr>
        </p:nvSpPr>
        <p:spPr/>
        <p:txBody>
          <a:bodyPr/>
          <a:lstStyle/>
          <a:p>
            <a:r>
              <a:rPr lang="en-US" dirty="0"/>
              <a:t>Who did like to build Apps based on your services?</a:t>
            </a:r>
          </a:p>
          <a:p>
            <a:endParaRPr lang="en-US" dirty="0"/>
          </a:p>
          <a:p>
            <a:endParaRPr lang="en-US" dirty="0"/>
          </a:p>
          <a:p>
            <a:r>
              <a:rPr lang="en-US" dirty="0"/>
              <a:t>You don’t imagine, but you’ll make them pay for your services, so you’ll earn money and get something to eat</a:t>
            </a:r>
            <a:r>
              <a:rPr lang="en-US" dirty="0" smtClean="0"/>
              <a:t>.</a:t>
            </a:r>
          </a:p>
          <a:p>
            <a:endParaRPr lang="en-US" dirty="0" smtClean="0"/>
          </a:p>
          <a:p>
            <a:endParaRPr lang="en-US" dirty="0" smtClean="0"/>
          </a:p>
          <a:p>
            <a:r>
              <a:rPr lang="en-US" sz="1200" kern="1200" dirty="0" smtClean="0">
                <a:solidFill>
                  <a:schemeClr val="tx1"/>
                </a:solidFill>
                <a:latin typeface="Arial" charset="0"/>
                <a:ea typeface="+mn-ea"/>
                <a:cs typeface="+mn-cs"/>
              </a:rPr>
              <a:t>You’re not convinced and ask for whom you should provide your services as web services?</a:t>
            </a:r>
            <a:endParaRPr lang="de-DE"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There will be two major stereotypes of possible users. </a:t>
            </a:r>
            <a:r>
              <a:rPr lang="en-US" sz="1200" i="1" kern="1200" dirty="0" smtClean="0">
                <a:solidFill>
                  <a:schemeClr val="tx1"/>
                </a:solidFill>
                <a:latin typeface="Arial" charset="0"/>
                <a:ea typeface="+mn-ea"/>
                <a:cs typeface="+mn-cs"/>
              </a:rPr>
              <a:t>Enterprise People</a:t>
            </a:r>
            <a:r>
              <a:rPr lang="en-US" sz="1200" kern="1200" dirty="0" smtClean="0">
                <a:solidFill>
                  <a:schemeClr val="tx1"/>
                </a:solidFill>
                <a:latin typeface="Arial" charset="0"/>
                <a:ea typeface="+mn-ea"/>
                <a:cs typeface="+mn-cs"/>
              </a:rPr>
              <a:t> and so called </a:t>
            </a:r>
            <a:r>
              <a:rPr lang="en-US" sz="1200" i="1" kern="1200" dirty="0" smtClean="0">
                <a:solidFill>
                  <a:schemeClr val="tx1"/>
                </a:solidFill>
                <a:latin typeface="Arial" charset="0"/>
                <a:ea typeface="+mn-ea"/>
                <a:cs typeface="+mn-cs"/>
              </a:rPr>
              <a:t>Innovators</a:t>
            </a:r>
            <a:r>
              <a:rPr lang="en-US" sz="1200" kern="1200" dirty="0" smtClean="0">
                <a:solidFill>
                  <a:schemeClr val="tx1"/>
                </a:solidFill>
                <a:latin typeface="Arial" charset="0"/>
                <a:ea typeface="+mn-ea"/>
                <a:cs typeface="+mn-cs"/>
              </a:rPr>
              <a:t>, may be even Inventors.</a:t>
            </a:r>
            <a:endParaRPr lang="de-DE" sz="1200" kern="1200" dirty="0" smtClean="0">
              <a:solidFill>
                <a:schemeClr val="tx1"/>
              </a:solidFill>
              <a:latin typeface="Arial" charset="0"/>
              <a:ea typeface="+mn-ea"/>
              <a:cs typeface="+mn-cs"/>
            </a:endParaRPr>
          </a:p>
          <a:p>
            <a:endParaRPr lang="en-US" sz="1200" b="1" kern="1200" cap="small" dirty="0" smtClean="0">
              <a:solidFill>
                <a:schemeClr val="tx1"/>
              </a:solidFill>
              <a:latin typeface="Arial" charset="0"/>
              <a:ea typeface="+mn-ea"/>
              <a:cs typeface="+mn-cs"/>
            </a:endParaRPr>
          </a:p>
          <a:p>
            <a:r>
              <a:rPr lang="en-US" sz="1200" b="1" kern="1200" cap="small" dirty="0" smtClean="0">
                <a:solidFill>
                  <a:schemeClr val="tx1"/>
                </a:solidFill>
                <a:latin typeface="Arial" charset="0"/>
                <a:ea typeface="+mn-ea"/>
                <a:cs typeface="+mn-cs"/>
              </a:rPr>
              <a:t>Enterprise People</a:t>
            </a:r>
            <a:endParaRPr lang="de-DE" sz="1200" b="1" kern="1200" cap="small"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As already outlined, enterprises will offer and consume services. With the internet and cheap communications and logistics we got globalization. Today, almost everybody can buy and sell goods or services allover the world. Thus, enterprise will choose the provider of goods and services by criteria like price and quality, not any longer predominantly by neighborhood.</a:t>
            </a:r>
            <a:endParaRPr lang="de-DE"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And they do this using web services, because they need to reduce their personal costs and automate things where possible.</a:t>
            </a:r>
            <a:endParaRPr lang="de-DE"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Large companies and software vendors like SAP encourage there employees to use </a:t>
            </a:r>
            <a:r>
              <a:rPr lang="en-US" sz="1200" i="1" kern="1200" dirty="0" smtClean="0">
                <a:solidFill>
                  <a:schemeClr val="tx1"/>
                </a:solidFill>
                <a:latin typeface="Arial" charset="0"/>
                <a:ea typeface="+mn-ea"/>
                <a:cs typeface="+mn-cs"/>
              </a:rPr>
              <a:t>Portals</a:t>
            </a:r>
            <a:r>
              <a:rPr lang="en-US" sz="1200" kern="1200" dirty="0" smtClean="0">
                <a:solidFill>
                  <a:schemeClr val="tx1"/>
                </a:solidFill>
                <a:latin typeface="Arial" charset="0"/>
                <a:ea typeface="+mn-ea"/>
                <a:cs typeface="+mn-cs"/>
              </a:rPr>
              <a:t> and </a:t>
            </a:r>
            <a:r>
              <a:rPr lang="en-US" sz="1200" i="1" kern="1200" dirty="0" smtClean="0">
                <a:solidFill>
                  <a:schemeClr val="tx1"/>
                </a:solidFill>
                <a:latin typeface="Arial" charset="0"/>
                <a:ea typeface="+mn-ea"/>
                <a:cs typeface="+mn-cs"/>
              </a:rPr>
              <a:t>Mesh-Ups</a:t>
            </a:r>
            <a:r>
              <a:rPr lang="en-US" sz="1200" kern="1200" dirty="0" smtClean="0">
                <a:solidFill>
                  <a:schemeClr val="tx1"/>
                </a:solidFill>
                <a:latin typeface="Arial" charset="0"/>
                <a:ea typeface="+mn-ea"/>
                <a:cs typeface="+mn-cs"/>
              </a:rPr>
              <a:t> to increase their productivity. This is because here the knowledge workers get a personalized workbench, as a Single-Point-Of-Access to their daily work. These portals are so called composite applications. Using web services to provide the functionality the user needs. Here they can change and enhance workflows and tools without the need of change the stable and reliable enterprise software it is build upon. This reduces costs and can reduce the time-to-benefit.</a:t>
            </a:r>
            <a:endParaRPr lang="de-DE"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Here the idea is to build small parts of functionality inside of portals or rich client applications with out touching the enterprise infrastructure itself. The small parts can use what ever web service they need to offer the needed functionality as higher level service to the user.</a:t>
            </a:r>
            <a:endParaRPr lang="de-DE" sz="1200" kern="1200" dirty="0" smtClean="0">
              <a:solidFill>
                <a:schemeClr val="tx1"/>
              </a:solidFill>
              <a:latin typeface="Arial" charset="0"/>
              <a:ea typeface="+mn-ea"/>
              <a:cs typeface="+mn-cs"/>
            </a:endParaRPr>
          </a:p>
          <a:p>
            <a:endParaRPr lang="en-US" sz="1200" b="1" kern="1200" cap="small" dirty="0" smtClean="0">
              <a:solidFill>
                <a:schemeClr val="tx1"/>
              </a:solidFill>
              <a:latin typeface="Arial" charset="0"/>
              <a:ea typeface="+mn-ea"/>
              <a:cs typeface="+mn-cs"/>
            </a:endParaRPr>
          </a:p>
          <a:p>
            <a:r>
              <a:rPr lang="en-US" sz="1200" b="1" kern="1200" cap="small" dirty="0" smtClean="0">
                <a:solidFill>
                  <a:schemeClr val="tx1"/>
                </a:solidFill>
                <a:latin typeface="Arial" charset="0"/>
                <a:ea typeface="+mn-ea"/>
                <a:cs typeface="+mn-cs"/>
              </a:rPr>
              <a:t>Innovators</a:t>
            </a:r>
            <a:endParaRPr lang="de-DE" sz="1200" b="1" kern="1200" cap="small"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But what did Innovators do? Don’t know exactly.</a:t>
            </a:r>
            <a:endParaRPr lang="de-DE"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They do the cool stuff. Something everybody would like to have.</a:t>
            </a:r>
            <a:endParaRPr lang="de-DE"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May be your thinking in terms of Google, Google Earth, </a:t>
            </a:r>
            <a:r>
              <a:rPr lang="en-US" sz="1200" kern="1200" dirty="0" err="1" smtClean="0">
                <a:solidFill>
                  <a:schemeClr val="tx1"/>
                </a:solidFill>
                <a:latin typeface="Arial" charset="0"/>
                <a:ea typeface="+mn-ea"/>
                <a:cs typeface="+mn-cs"/>
              </a:rPr>
              <a:t>Flickr</a:t>
            </a:r>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Ebay</a:t>
            </a:r>
            <a:r>
              <a:rPr lang="en-US" sz="1200" kern="1200" dirty="0" smtClean="0">
                <a:solidFill>
                  <a:schemeClr val="tx1"/>
                </a:solidFill>
                <a:latin typeface="Arial" charset="0"/>
                <a:ea typeface="+mn-ea"/>
                <a:cs typeface="+mn-cs"/>
              </a:rPr>
              <a:t> or </a:t>
            </a:r>
            <a:r>
              <a:rPr lang="en-US" sz="1200" kern="1200" dirty="0" err="1" smtClean="0">
                <a:solidFill>
                  <a:schemeClr val="tx1"/>
                </a:solidFill>
                <a:latin typeface="Arial" charset="0"/>
                <a:ea typeface="+mn-ea"/>
                <a:cs typeface="+mn-cs"/>
              </a:rPr>
              <a:t>iPhone</a:t>
            </a:r>
            <a:r>
              <a:rPr lang="en-US" sz="1200" kern="1200" dirty="0" smtClean="0">
                <a:solidFill>
                  <a:schemeClr val="tx1"/>
                </a:solidFill>
                <a:latin typeface="Arial" charset="0"/>
                <a:ea typeface="+mn-ea"/>
                <a:cs typeface="+mn-cs"/>
              </a:rPr>
              <a:t>.</a:t>
            </a:r>
            <a:endParaRPr lang="de-DE"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Ok, it has not to be new, but convincing. Probably they will do something you could not even think off, or they do it a way you never have had in mind. But the good news is. They need you. Your services. No </a:t>
            </a:r>
            <a:r>
              <a:rPr lang="en-US" sz="1200" kern="1200" dirty="0" err="1" smtClean="0">
                <a:solidFill>
                  <a:schemeClr val="tx1"/>
                </a:solidFill>
                <a:latin typeface="Arial" charset="0"/>
                <a:ea typeface="+mn-ea"/>
                <a:cs typeface="+mn-cs"/>
              </a:rPr>
              <a:t>iPhone</a:t>
            </a:r>
            <a:r>
              <a:rPr lang="en-US" sz="1200" kern="1200" dirty="0" smtClean="0">
                <a:solidFill>
                  <a:schemeClr val="tx1"/>
                </a:solidFill>
                <a:latin typeface="Arial" charset="0"/>
                <a:ea typeface="+mn-ea"/>
                <a:cs typeface="+mn-cs"/>
              </a:rPr>
              <a:t> without AT&amp;T, no </a:t>
            </a:r>
            <a:r>
              <a:rPr lang="en-US" sz="1200" kern="1200" dirty="0" err="1" smtClean="0">
                <a:solidFill>
                  <a:schemeClr val="tx1"/>
                </a:solidFill>
                <a:latin typeface="Arial" charset="0"/>
                <a:ea typeface="+mn-ea"/>
                <a:cs typeface="+mn-cs"/>
              </a:rPr>
              <a:t>Flickr</a:t>
            </a:r>
            <a:r>
              <a:rPr lang="en-US" sz="1200" kern="1200" dirty="0" smtClean="0">
                <a:solidFill>
                  <a:schemeClr val="tx1"/>
                </a:solidFill>
                <a:latin typeface="Arial" charset="0"/>
                <a:ea typeface="+mn-ea"/>
                <a:cs typeface="+mn-cs"/>
              </a:rPr>
              <a:t> without its users. No shop without its customers.</a:t>
            </a:r>
            <a:endParaRPr lang="de-DE" sz="1200" kern="1200" dirty="0" smtClean="0">
              <a:solidFill>
                <a:schemeClr val="tx1"/>
              </a:solidFill>
              <a:latin typeface="Arial" charset="0"/>
              <a:ea typeface="+mn-ea"/>
              <a:cs typeface="+mn-cs"/>
            </a:endParaRPr>
          </a:p>
          <a:p>
            <a:endParaRPr lang="en-US" sz="1200" b="1" kern="1200" cap="small" dirty="0" smtClean="0">
              <a:solidFill>
                <a:schemeClr val="tx1"/>
              </a:solidFill>
              <a:latin typeface="Arial" charset="0"/>
              <a:ea typeface="+mn-ea"/>
              <a:cs typeface="+mn-cs"/>
            </a:endParaRPr>
          </a:p>
          <a:p>
            <a:r>
              <a:rPr lang="en-US" sz="1200" b="1" kern="1200" cap="small" dirty="0" smtClean="0">
                <a:solidFill>
                  <a:schemeClr val="tx1"/>
                </a:solidFill>
                <a:latin typeface="Arial" charset="0"/>
                <a:ea typeface="+mn-ea"/>
                <a:cs typeface="+mn-cs"/>
              </a:rPr>
              <a:t>Open your services to the public!</a:t>
            </a:r>
            <a:endParaRPr lang="de-DE" sz="1200" b="1" kern="1200" cap="small"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May be you still can’t imagine who is willing to pay you for your services, ordering it using web services.</a:t>
            </a:r>
            <a:endParaRPr lang="de-DE"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But yesterday we ordered our pizza via phone or may be at an internet page. Tomorrow, at lunch time, my “Vista Side-Bar” is offering Pizza, </a:t>
            </a:r>
            <a:r>
              <a:rPr lang="en-US" sz="1200" kern="1200" dirty="0" err="1" smtClean="0">
                <a:solidFill>
                  <a:schemeClr val="tx1"/>
                </a:solidFill>
                <a:latin typeface="Arial" charset="0"/>
                <a:ea typeface="+mn-ea"/>
                <a:cs typeface="+mn-cs"/>
              </a:rPr>
              <a:t>Frosta</a:t>
            </a:r>
            <a:r>
              <a:rPr lang="en-US" sz="1200" kern="1200" dirty="0" smtClean="0">
                <a:solidFill>
                  <a:schemeClr val="tx1"/>
                </a:solidFill>
                <a:latin typeface="Arial" charset="0"/>
                <a:ea typeface="+mn-ea"/>
                <a:cs typeface="+mn-cs"/>
              </a:rPr>
              <a:t>-Food and this nice </a:t>
            </a:r>
            <a:r>
              <a:rPr lang="en-US" sz="1200" i="1" kern="1200" dirty="0" smtClean="0">
                <a:solidFill>
                  <a:schemeClr val="tx1"/>
                </a:solidFill>
                <a:latin typeface="Arial" charset="0"/>
                <a:ea typeface="+mn-ea"/>
                <a:cs typeface="+mn-cs"/>
              </a:rPr>
              <a:t>Chicken Special</a:t>
            </a:r>
            <a:r>
              <a:rPr lang="en-US" sz="1200" kern="1200" dirty="0" smtClean="0">
                <a:solidFill>
                  <a:schemeClr val="tx1"/>
                </a:solidFill>
                <a:latin typeface="Arial" charset="0"/>
                <a:ea typeface="+mn-ea"/>
                <a:cs typeface="+mn-cs"/>
              </a:rPr>
              <a:t> from the Indian around the corner. I can choose what ever I like and it’s delivered within hopefully 30 minutes.</a:t>
            </a:r>
            <a:endParaRPr lang="de-DE"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The day after, it’s offering other dishes automatically, may be using Google and Google Map to estimate whether they could deliver in time. Even if you don’t know how it could be used, if there is anything that could be used, provide it as web services, your creative customers will be </a:t>
            </a:r>
            <a:r>
              <a:rPr lang="en-US" sz="1200" kern="1200" smtClean="0">
                <a:solidFill>
                  <a:schemeClr val="tx1"/>
                </a:solidFill>
                <a:latin typeface="Arial" charset="0"/>
                <a:ea typeface="+mn-ea"/>
                <a:cs typeface="+mn-cs"/>
              </a:rPr>
              <a:t>grateful.</a:t>
            </a:r>
            <a:endParaRPr lang="de-DE" sz="1200" kern="1200" dirty="0" smtClean="0">
              <a:solidFill>
                <a:schemeClr val="tx1"/>
              </a:solidFill>
              <a:latin typeface="Arial"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0B83C8-231B-49D7-90C5-222E75FC61C0}" type="slidenum">
              <a:rPr lang="de-DE"/>
              <a:pPr/>
              <a:t>9</a:t>
            </a:fld>
            <a:endParaRPr lang="de-DE"/>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66B714-2193-43D1-9AE8-873853A91E91}" type="slidenum">
              <a:rPr lang="de-DE"/>
              <a:pPr/>
              <a:t>10</a:t>
            </a:fld>
            <a:endParaRPr lang="de-DE"/>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868D9C-4ED6-4BE9-9D7B-451F0C4BE861}" type="slidenum">
              <a:rPr lang="de-DE"/>
              <a:pPr/>
              <a:t>12</a:t>
            </a:fld>
            <a:endParaRPr lang="de-DE"/>
          </a:p>
        </p:txBody>
      </p:sp>
      <p:sp>
        <p:nvSpPr>
          <p:cNvPr id="396290" name="Rectangle 2"/>
          <p:cNvSpPr>
            <a:spLocks noGrp="1" noRot="1" noChangeAspect="1" noChangeArrowheads="1" noTextEdit="1"/>
          </p:cNvSpPr>
          <p:nvPr>
            <p:ph type="sldImg"/>
          </p:nvPr>
        </p:nvSpPr>
        <p:spPr>
          <a:ln/>
        </p:spPr>
      </p:sp>
      <p:sp>
        <p:nvSpPr>
          <p:cNvPr id="39629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15714" name="Rectangle 2"/>
          <p:cNvSpPr>
            <a:spLocks noGrp="1" noChangeArrowheads="1"/>
          </p:cNvSpPr>
          <p:nvPr>
            <p:ph type="ctrTitle"/>
          </p:nvPr>
        </p:nvSpPr>
        <p:spPr>
          <a:xfrm>
            <a:off x="395288" y="5489575"/>
            <a:ext cx="8280400" cy="892175"/>
          </a:xfrm>
        </p:spPr>
        <p:txBody>
          <a:bodyPr anchor="ctr" anchorCtr="1"/>
          <a:lstStyle>
            <a:lvl1pPr algn="ctr">
              <a:defRPr b="1" cap="small" spc="300" baseline="0">
                <a:effectLst>
                  <a:outerShdw blurRad="101600" dist="63500" dir="5400000" rotWithShape="0">
                    <a:prstClr val="black">
                      <a:alpha val="20000"/>
                    </a:prstClr>
                  </a:outerShdw>
                </a:effectLst>
                <a:latin typeface="Eurostile" pitchFamily="34" charset="0"/>
              </a:defRPr>
            </a:lvl1pPr>
          </a:lstStyle>
          <a:p>
            <a:r>
              <a:rPr lang="de-DE" dirty="0"/>
              <a:t>Titelmasterformat durch Klicken bearbeiten</a:t>
            </a:r>
          </a:p>
        </p:txBody>
      </p:sp>
      <p:sp>
        <p:nvSpPr>
          <p:cNvPr id="115716" name="Rectangle 4"/>
          <p:cNvSpPr>
            <a:spLocks noGrp="1" noChangeArrowheads="1"/>
          </p:cNvSpPr>
          <p:nvPr>
            <p:ph type="ftr" sz="quarter" idx="3"/>
          </p:nvPr>
        </p:nvSpPr>
        <p:spPr>
          <a:xfrm>
            <a:off x="3124200" y="6489700"/>
            <a:ext cx="5551488" cy="296863"/>
          </a:xfrm>
        </p:spPr>
        <p:txBody>
          <a:bodyPr anchor="t"/>
          <a:lstStyle>
            <a:lvl1pPr algn="r">
              <a:defRPr sz="1800">
                <a:latin typeface="+mn-lt"/>
              </a:defRPr>
            </a:lvl1pPr>
          </a:lstStyle>
          <a:p>
            <a:r>
              <a:rPr lang="de-DE"/>
              <a:t>| August 2007 | Stefan Marr, Falko Menge</a:t>
            </a:r>
          </a:p>
        </p:txBody>
      </p:sp>
      <p:pic>
        <p:nvPicPr>
          <p:cNvPr id="115722" name="Picture 10" descr="logo"/>
          <p:cNvPicPr>
            <a:picLocks noChangeAspect="1" noChangeArrowheads="1"/>
          </p:cNvPicPr>
          <p:nvPr/>
        </p:nvPicPr>
        <p:blipFill>
          <a:blip r:embed="rId2"/>
          <a:srcRect r="78458"/>
          <a:stretch>
            <a:fillRect/>
          </a:stretch>
        </p:blipFill>
        <p:spPr bwMode="auto">
          <a:xfrm>
            <a:off x="3779838" y="1285860"/>
            <a:ext cx="5184775" cy="3522662"/>
          </a:xfrm>
          <a:prstGeom prst="rect">
            <a:avLst/>
          </a:prstGeom>
          <a:noFill/>
        </p:spPr>
      </p:pic>
      <p:pic>
        <p:nvPicPr>
          <p:cNvPr id="115723" name="Picture 11" descr="logo"/>
          <p:cNvPicPr>
            <a:picLocks noChangeAspect="1" noChangeArrowheads="1"/>
          </p:cNvPicPr>
          <p:nvPr/>
        </p:nvPicPr>
        <p:blipFill>
          <a:blip r:embed="rId2"/>
          <a:srcRect l="21265" r="760"/>
          <a:stretch>
            <a:fillRect/>
          </a:stretch>
        </p:blipFill>
        <p:spPr bwMode="auto">
          <a:xfrm>
            <a:off x="179388" y="3513122"/>
            <a:ext cx="8713787" cy="1635125"/>
          </a:xfrm>
          <a:prstGeom prst="rect">
            <a:avLst/>
          </a:prstGeom>
          <a:noFill/>
        </p:spPr>
      </p:pic>
      <p:sp>
        <p:nvSpPr>
          <p:cNvPr id="7" name="Rechteck 6"/>
          <p:cNvSpPr/>
          <p:nvPr userDrawn="1"/>
        </p:nvSpPr>
        <p:spPr>
          <a:xfrm>
            <a:off x="428596" y="5143512"/>
            <a:ext cx="8215370" cy="7143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de-DE"/>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ußzeilenplatzhalter 3"/>
          <p:cNvSpPr>
            <a:spLocks noGrp="1"/>
          </p:cNvSpPr>
          <p:nvPr>
            <p:ph type="ftr" sz="quarter" idx="10"/>
          </p:nvPr>
        </p:nvSpPr>
        <p:spPr/>
        <p:txBody>
          <a:bodyPr/>
          <a:lstStyle>
            <a:lvl1pPr>
              <a:defRPr/>
            </a:lvl1pPr>
          </a:lstStyle>
          <a:p>
            <a:r>
              <a:rPr lang="de-DE"/>
              <a:t>Stefan Marr, Falko Menge | August 2007</a:t>
            </a:r>
          </a:p>
        </p:txBody>
      </p:sp>
      <p:sp>
        <p:nvSpPr>
          <p:cNvPr id="5" name="Foliennummernplatzhalter 4"/>
          <p:cNvSpPr>
            <a:spLocks noGrp="1"/>
          </p:cNvSpPr>
          <p:nvPr>
            <p:ph type="sldNum" sz="quarter" idx="11"/>
          </p:nvPr>
        </p:nvSpPr>
        <p:spPr/>
        <p:txBody>
          <a:bodyPr/>
          <a:lstStyle>
            <a:lvl1pPr>
              <a:defRPr/>
            </a:lvl1pPr>
          </a:lstStyle>
          <a:p>
            <a:fld id="{1D2A55DC-C6B6-4C7D-83A5-79B12E37EFCE}" type="slidenum">
              <a:rPr lang="de-DE"/>
              <a:pPr/>
              <a:t>‹Nr.›</a:t>
            </a:fld>
            <a:endParaRPr lang="de-DE"/>
          </a:p>
        </p:txBody>
      </p:sp>
      <p:sp>
        <p:nvSpPr>
          <p:cNvPr id="6" name="Titel 1"/>
          <p:cNvSpPr>
            <a:spLocks noGrp="1"/>
          </p:cNvSpPr>
          <p:nvPr>
            <p:ph type="title"/>
          </p:nvPr>
        </p:nvSpPr>
        <p:spPr>
          <a:xfrm>
            <a:off x="2268538" y="115888"/>
            <a:ext cx="6875462" cy="1225550"/>
          </a:xfrm>
        </p:spPr>
        <p:txBody>
          <a:bodyPr/>
          <a:lstStyle>
            <a:lvl1pPr>
              <a:defRPr b="1" cap="small" spc="100" baseline="0">
                <a:effectLst>
                  <a:outerShdw blurRad="101600" dist="63500" dir="5400000" rotWithShape="0">
                    <a:prstClr val="black">
                      <a:alpha val="20000"/>
                    </a:prstClr>
                  </a:outerShdw>
                </a:effectLst>
                <a:latin typeface="Eurostile" pitchFamily="34" charset="0"/>
              </a:defRPr>
            </a:lvl1pPr>
          </a:lstStyle>
          <a:p>
            <a:r>
              <a:rPr lang="de-DE" dirty="0" smtClean="0"/>
              <a:t>Titelmasterformat durch Klicken bearbeiten</a:t>
            </a:r>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038975" y="115888"/>
            <a:ext cx="2105025" cy="6408737"/>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719138" y="115888"/>
            <a:ext cx="6167437" cy="6408737"/>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ußzeilenplatzhalter 3"/>
          <p:cNvSpPr>
            <a:spLocks noGrp="1"/>
          </p:cNvSpPr>
          <p:nvPr>
            <p:ph type="ftr" sz="quarter" idx="10"/>
          </p:nvPr>
        </p:nvSpPr>
        <p:spPr/>
        <p:txBody>
          <a:bodyPr/>
          <a:lstStyle>
            <a:lvl1pPr>
              <a:defRPr/>
            </a:lvl1pPr>
          </a:lstStyle>
          <a:p>
            <a:r>
              <a:rPr lang="de-DE"/>
              <a:t>Stefan Marr, Falko Menge | August 2007</a:t>
            </a:r>
          </a:p>
        </p:txBody>
      </p:sp>
      <p:sp>
        <p:nvSpPr>
          <p:cNvPr id="5" name="Foliennummernplatzhalter 4"/>
          <p:cNvSpPr>
            <a:spLocks noGrp="1"/>
          </p:cNvSpPr>
          <p:nvPr>
            <p:ph type="sldNum" sz="quarter" idx="11"/>
          </p:nvPr>
        </p:nvSpPr>
        <p:spPr/>
        <p:txBody>
          <a:bodyPr/>
          <a:lstStyle>
            <a:lvl1pPr>
              <a:defRPr/>
            </a:lvl1pPr>
          </a:lstStyle>
          <a:p>
            <a:fld id="{AB63535A-4972-4675-ACA3-A6596F0FC492}" type="slidenum">
              <a:rPr lang="de-DE"/>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Text und Inhalt">
    <p:spTree>
      <p:nvGrpSpPr>
        <p:cNvPr id="1" name=""/>
        <p:cNvGrpSpPr/>
        <p:nvPr/>
      </p:nvGrpSpPr>
      <p:grpSpPr>
        <a:xfrm>
          <a:off x="0" y="0"/>
          <a:ext cx="0" cy="0"/>
          <a:chOff x="0" y="0"/>
          <a:chExt cx="0" cy="0"/>
        </a:xfrm>
      </p:grpSpPr>
      <p:sp>
        <p:nvSpPr>
          <p:cNvPr id="3" name="Textplatzhalter 2"/>
          <p:cNvSpPr>
            <a:spLocks noGrp="1"/>
          </p:cNvSpPr>
          <p:nvPr>
            <p:ph type="body" sz="half" idx="1"/>
          </p:nvPr>
        </p:nvSpPr>
        <p:spPr>
          <a:xfrm>
            <a:off x="719138" y="1989138"/>
            <a:ext cx="4010025" cy="4535487"/>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881563" y="1989138"/>
            <a:ext cx="4011612" cy="4535487"/>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Fußzeilenplatzhalter 4"/>
          <p:cNvSpPr>
            <a:spLocks noGrp="1"/>
          </p:cNvSpPr>
          <p:nvPr>
            <p:ph type="ftr" sz="quarter" idx="10"/>
          </p:nvPr>
        </p:nvSpPr>
        <p:spPr>
          <a:xfrm>
            <a:off x="1692275" y="6561138"/>
            <a:ext cx="7200900" cy="252412"/>
          </a:xfrm>
        </p:spPr>
        <p:txBody>
          <a:bodyPr/>
          <a:lstStyle>
            <a:lvl1pPr>
              <a:defRPr/>
            </a:lvl1pPr>
          </a:lstStyle>
          <a:p>
            <a:r>
              <a:rPr lang="de-DE"/>
              <a:t>Stefan Marr, Falko Menge | August 2007</a:t>
            </a:r>
          </a:p>
        </p:txBody>
      </p:sp>
      <p:sp>
        <p:nvSpPr>
          <p:cNvPr id="6" name="Foliennummernplatzhalter 5"/>
          <p:cNvSpPr>
            <a:spLocks noGrp="1"/>
          </p:cNvSpPr>
          <p:nvPr>
            <p:ph type="sldNum" sz="quarter" idx="11"/>
          </p:nvPr>
        </p:nvSpPr>
        <p:spPr>
          <a:xfrm>
            <a:off x="8348663" y="6569075"/>
            <a:ext cx="547687" cy="333375"/>
          </a:xfrm>
        </p:spPr>
        <p:txBody>
          <a:bodyPr/>
          <a:lstStyle>
            <a:lvl1pPr>
              <a:defRPr/>
            </a:lvl1pPr>
          </a:lstStyle>
          <a:p>
            <a:fld id="{2285E221-E984-4844-8640-30A59FBA9E39}" type="slidenum">
              <a:rPr lang="de-DE"/>
              <a:pPr/>
              <a:t>‹Nr.›</a:t>
            </a:fld>
            <a:endParaRPr lang="de-DE"/>
          </a:p>
        </p:txBody>
      </p:sp>
      <p:sp>
        <p:nvSpPr>
          <p:cNvPr id="7" name="Titel 1"/>
          <p:cNvSpPr>
            <a:spLocks noGrp="1"/>
          </p:cNvSpPr>
          <p:nvPr>
            <p:ph type="title"/>
          </p:nvPr>
        </p:nvSpPr>
        <p:spPr>
          <a:xfrm>
            <a:off x="2268538" y="115888"/>
            <a:ext cx="6875462" cy="1225550"/>
          </a:xfrm>
        </p:spPr>
        <p:txBody>
          <a:bodyPr/>
          <a:lstStyle>
            <a:lvl1pPr>
              <a:defRPr b="1" cap="small" spc="100" baseline="0">
                <a:effectLst>
                  <a:outerShdw blurRad="101600" dist="63500" dir="5400000" rotWithShape="0">
                    <a:prstClr val="black">
                      <a:alpha val="20000"/>
                    </a:prstClr>
                  </a:outerShdw>
                </a:effectLst>
                <a:latin typeface="Eurostile" pitchFamily="34" charset="0"/>
              </a:defRPr>
            </a:lvl1pPr>
          </a:lstStyle>
          <a:p>
            <a:r>
              <a:rPr lang="de-DE" dirty="0" smtClean="0"/>
              <a:t>Titelmasterformat durch Klicken bearbeiten</a:t>
            </a:r>
            <a:endParaRPr lang="de-DE"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und Tabelle">
    <p:spTree>
      <p:nvGrpSpPr>
        <p:cNvPr id="1" name=""/>
        <p:cNvGrpSpPr/>
        <p:nvPr/>
      </p:nvGrpSpPr>
      <p:grpSpPr>
        <a:xfrm>
          <a:off x="0" y="0"/>
          <a:ext cx="0" cy="0"/>
          <a:chOff x="0" y="0"/>
          <a:chExt cx="0" cy="0"/>
        </a:xfrm>
      </p:grpSpPr>
      <p:sp>
        <p:nvSpPr>
          <p:cNvPr id="3" name="Tabellenplatzhalter 2"/>
          <p:cNvSpPr>
            <a:spLocks noGrp="1"/>
          </p:cNvSpPr>
          <p:nvPr>
            <p:ph type="tbl" idx="1"/>
          </p:nvPr>
        </p:nvSpPr>
        <p:spPr>
          <a:xfrm>
            <a:off x="719138" y="1989138"/>
            <a:ext cx="8174037" cy="4535487"/>
          </a:xfrm>
        </p:spPr>
        <p:txBody>
          <a:bodyPr/>
          <a:lstStyle/>
          <a:p>
            <a:endParaRPr lang="de-DE"/>
          </a:p>
        </p:txBody>
      </p:sp>
      <p:sp>
        <p:nvSpPr>
          <p:cNvPr id="4" name="Fußzeilenplatzhalter 3"/>
          <p:cNvSpPr>
            <a:spLocks noGrp="1"/>
          </p:cNvSpPr>
          <p:nvPr>
            <p:ph type="ftr" sz="quarter" idx="10"/>
          </p:nvPr>
        </p:nvSpPr>
        <p:spPr>
          <a:xfrm>
            <a:off x="1692275" y="6561138"/>
            <a:ext cx="7200900" cy="252412"/>
          </a:xfrm>
        </p:spPr>
        <p:txBody>
          <a:bodyPr/>
          <a:lstStyle>
            <a:lvl1pPr>
              <a:defRPr/>
            </a:lvl1pPr>
          </a:lstStyle>
          <a:p>
            <a:r>
              <a:rPr lang="de-DE"/>
              <a:t>Stefan Marr, Falko Menge | August 2007</a:t>
            </a:r>
          </a:p>
        </p:txBody>
      </p:sp>
      <p:sp>
        <p:nvSpPr>
          <p:cNvPr id="5" name="Foliennummernplatzhalter 4"/>
          <p:cNvSpPr>
            <a:spLocks noGrp="1"/>
          </p:cNvSpPr>
          <p:nvPr>
            <p:ph type="sldNum" sz="quarter" idx="11"/>
          </p:nvPr>
        </p:nvSpPr>
        <p:spPr>
          <a:xfrm>
            <a:off x="8348663" y="6569075"/>
            <a:ext cx="547687" cy="333375"/>
          </a:xfrm>
        </p:spPr>
        <p:txBody>
          <a:bodyPr/>
          <a:lstStyle>
            <a:lvl1pPr>
              <a:defRPr/>
            </a:lvl1pPr>
          </a:lstStyle>
          <a:p>
            <a:fld id="{C1AB134E-DA8F-41B8-8956-5C79FAF30F5E}" type="slidenum">
              <a:rPr lang="de-DE"/>
              <a:pPr/>
              <a:t>‹Nr.›</a:t>
            </a:fld>
            <a:endParaRPr lang="de-DE"/>
          </a:p>
        </p:txBody>
      </p:sp>
      <p:sp>
        <p:nvSpPr>
          <p:cNvPr id="6" name="Titel 1"/>
          <p:cNvSpPr>
            <a:spLocks noGrp="1"/>
          </p:cNvSpPr>
          <p:nvPr>
            <p:ph type="title"/>
          </p:nvPr>
        </p:nvSpPr>
        <p:spPr>
          <a:xfrm>
            <a:off x="2268538" y="115888"/>
            <a:ext cx="6875462" cy="1225550"/>
          </a:xfrm>
        </p:spPr>
        <p:txBody>
          <a:bodyPr/>
          <a:lstStyle>
            <a:lvl1pPr>
              <a:defRPr b="1" cap="small" spc="100" baseline="0">
                <a:effectLst>
                  <a:outerShdw blurRad="101600" dist="63500" dir="5400000" rotWithShape="0">
                    <a:prstClr val="black">
                      <a:alpha val="20000"/>
                    </a:prstClr>
                  </a:outerShdw>
                </a:effectLst>
                <a:latin typeface="Eurostile" pitchFamily="34" charset="0"/>
              </a:defRPr>
            </a:lvl1pPr>
          </a:lstStyle>
          <a:p>
            <a:r>
              <a:rPr lang="de-DE" dirty="0" smtClean="0"/>
              <a:t>Titelmasterformat durch Klicken bearbeiten</a:t>
            </a:r>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cap="small" spc="100" baseline="0">
                <a:effectLst>
                  <a:outerShdw blurRad="101600" dist="63500" dir="5400000" rotWithShape="0">
                    <a:prstClr val="black">
                      <a:alpha val="20000"/>
                    </a:prstClr>
                  </a:outerShdw>
                </a:effectLst>
                <a:latin typeface="Eurostile" pitchFamily="34" charset="0"/>
              </a:defRPr>
            </a:lvl1pPr>
          </a:lstStyle>
          <a:p>
            <a:r>
              <a:rPr lang="de-DE" dirty="0" smtClean="0"/>
              <a:t>Titelmasterformat durch Klicken bearbeiten</a:t>
            </a:r>
            <a:endParaRPr lang="de-DE"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ußzeilenplatzhalter 3"/>
          <p:cNvSpPr>
            <a:spLocks noGrp="1"/>
          </p:cNvSpPr>
          <p:nvPr>
            <p:ph type="ftr" sz="quarter" idx="10"/>
          </p:nvPr>
        </p:nvSpPr>
        <p:spPr/>
        <p:txBody>
          <a:bodyPr/>
          <a:lstStyle>
            <a:lvl1pPr>
              <a:defRPr/>
            </a:lvl1pPr>
          </a:lstStyle>
          <a:p>
            <a:r>
              <a:rPr lang="de-DE"/>
              <a:t>Stefan Marr, Falko Menge | August 2007</a:t>
            </a:r>
          </a:p>
        </p:txBody>
      </p:sp>
      <p:sp>
        <p:nvSpPr>
          <p:cNvPr id="5" name="Foliennummernplatzhalter 4"/>
          <p:cNvSpPr>
            <a:spLocks noGrp="1"/>
          </p:cNvSpPr>
          <p:nvPr>
            <p:ph type="sldNum" sz="quarter" idx="11"/>
          </p:nvPr>
        </p:nvSpPr>
        <p:spPr/>
        <p:txBody>
          <a:bodyPr/>
          <a:lstStyle>
            <a:lvl1pPr>
              <a:defRPr/>
            </a:lvl1pPr>
          </a:lstStyle>
          <a:p>
            <a:fld id="{2653EE2C-7908-42AB-9740-AEEB705F1763}" type="slidenum">
              <a:rPr lang="de-DE"/>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Fußzeilenplatzhalter 3"/>
          <p:cNvSpPr>
            <a:spLocks noGrp="1"/>
          </p:cNvSpPr>
          <p:nvPr>
            <p:ph type="ftr" sz="quarter" idx="10"/>
          </p:nvPr>
        </p:nvSpPr>
        <p:spPr/>
        <p:txBody>
          <a:bodyPr/>
          <a:lstStyle>
            <a:lvl1pPr>
              <a:defRPr/>
            </a:lvl1pPr>
          </a:lstStyle>
          <a:p>
            <a:r>
              <a:rPr lang="de-DE"/>
              <a:t>Stefan Marr, Falko Menge | August 2007</a:t>
            </a:r>
          </a:p>
        </p:txBody>
      </p:sp>
      <p:sp>
        <p:nvSpPr>
          <p:cNvPr id="5" name="Foliennummernplatzhalter 4"/>
          <p:cNvSpPr>
            <a:spLocks noGrp="1"/>
          </p:cNvSpPr>
          <p:nvPr>
            <p:ph type="sldNum" sz="quarter" idx="11"/>
          </p:nvPr>
        </p:nvSpPr>
        <p:spPr/>
        <p:txBody>
          <a:bodyPr/>
          <a:lstStyle>
            <a:lvl1pPr>
              <a:defRPr/>
            </a:lvl1pPr>
          </a:lstStyle>
          <a:p>
            <a:fld id="{B2E929C0-3FDF-4EBE-88D3-F81A42D395AC}" type="slidenum">
              <a:rPr lang="de-DE"/>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719138" y="1989138"/>
            <a:ext cx="4010025"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881563" y="1989138"/>
            <a:ext cx="4011612"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Fußzeilenplatzhalter 4"/>
          <p:cNvSpPr>
            <a:spLocks noGrp="1"/>
          </p:cNvSpPr>
          <p:nvPr>
            <p:ph type="ftr" sz="quarter" idx="10"/>
          </p:nvPr>
        </p:nvSpPr>
        <p:spPr/>
        <p:txBody>
          <a:bodyPr/>
          <a:lstStyle>
            <a:lvl1pPr>
              <a:defRPr/>
            </a:lvl1pPr>
          </a:lstStyle>
          <a:p>
            <a:r>
              <a:rPr lang="de-DE"/>
              <a:t>Stefan Marr, Falko Menge | August 2007</a:t>
            </a:r>
          </a:p>
        </p:txBody>
      </p:sp>
      <p:sp>
        <p:nvSpPr>
          <p:cNvPr id="6" name="Foliennummernplatzhalter 5"/>
          <p:cNvSpPr>
            <a:spLocks noGrp="1"/>
          </p:cNvSpPr>
          <p:nvPr>
            <p:ph type="sldNum" sz="quarter" idx="11"/>
          </p:nvPr>
        </p:nvSpPr>
        <p:spPr/>
        <p:txBody>
          <a:bodyPr/>
          <a:lstStyle>
            <a:lvl1pPr>
              <a:defRPr/>
            </a:lvl1pPr>
          </a:lstStyle>
          <a:p>
            <a:fld id="{A0986CD9-5D6A-4447-9911-F11CE71A9956}" type="slidenum">
              <a:rPr lang="de-DE"/>
              <a:pPr/>
              <a:t>‹Nr.›</a:t>
            </a:fld>
            <a:endParaRPr lang="de-DE"/>
          </a:p>
        </p:txBody>
      </p:sp>
      <p:sp>
        <p:nvSpPr>
          <p:cNvPr id="7" name="Titel 1"/>
          <p:cNvSpPr>
            <a:spLocks noGrp="1"/>
          </p:cNvSpPr>
          <p:nvPr>
            <p:ph type="title"/>
          </p:nvPr>
        </p:nvSpPr>
        <p:spPr>
          <a:xfrm>
            <a:off x="2268538" y="115888"/>
            <a:ext cx="6875462" cy="1225550"/>
          </a:xfrm>
        </p:spPr>
        <p:txBody>
          <a:bodyPr/>
          <a:lstStyle>
            <a:lvl1pPr>
              <a:defRPr b="1" cap="small" spc="100" baseline="0">
                <a:effectLst>
                  <a:outerShdw blurRad="101600" dist="63500" dir="5400000" rotWithShape="0">
                    <a:prstClr val="black">
                      <a:alpha val="20000"/>
                    </a:prstClr>
                  </a:outerShdw>
                </a:effectLst>
                <a:latin typeface="Eurostile" pitchFamily="34" charset="0"/>
              </a:defRPr>
            </a:lvl1pPr>
          </a:lstStyle>
          <a:p>
            <a:r>
              <a:rPr lang="de-DE" dirty="0" smtClean="0"/>
              <a:t>Titelmasterformat durch Klicken bearbeiten</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Fußzeilenplatzhalter 6"/>
          <p:cNvSpPr>
            <a:spLocks noGrp="1"/>
          </p:cNvSpPr>
          <p:nvPr>
            <p:ph type="ftr" sz="quarter" idx="10"/>
          </p:nvPr>
        </p:nvSpPr>
        <p:spPr/>
        <p:txBody>
          <a:bodyPr/>
          <a:lstStyle>
            <a:lvl1pPr>
              <a:defRPr/>
            </a:lvl1pPr>
          </a:lstStyle>
          <a:p>
            <a:r>
              <a:rPr lang="de-DE"/>
              <a:t>Stefan Marr, Falko Menge | August 2007</a:t>
            </a:r>
          </a:p>
        </p:txBody>
      </p:sp>
      <p:sp>
        <p:nvSpPr>
          <p:cNvPr id="8" name="Foliennummernplatzhalter 7"/>
          <p:cNvSpPr>
            <a:spLocks noGrp="1"/>
          </p:cNvSpPr>
          <p:nvPr>
            <p:ph type="sldNum" sz="quarter" idx="11"/>
          </p:nvPr>
        </p:nvSpPr>
        <p:spPr/>
        <p:txBody>
          <a:bodyPr/>
          <a:lstStyle>
            <a:lvl1pPr>
              <a:defRPr/>
            </a:lvl1pPr>
          </a:lstStyle>
          <a:p>
            <a:fld id="{FB797C7E-BD39-4C25-9D8E-5640F8054ECC}" type="slidenum">
              <a:rPr lang="de-DE"/>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lvl1pPr>
          </a:lstStyle>
          <a:p>
            <a:r>
              <a:rPr lang="de-DE"/>
              <a:t>Stefan Marr, Falko Menge | August 2007</a:t>
            </a:r>
          </a:p>
        </p:txBody>
      </p:sp>
      <p:sp>
        <p:nvSpPr>
          <p:cNvPr id="4" name="Foliennummernplatzhalter 3"/>
          <p:cNvSpPr>
            <a:spLocks noGrp="1"/>
          </p:cNvSpPr>
          <p:nvPr>
            <p:ph type="sldNum" sz="quarter" idx="11"/>
          </p:nvPr>
        </p:nvSpPr>
        <p:spPr/>
        <p:txBody>
          <a:bodyPr/>
          <a:lstStyle>
            <a:lvl1pPr>
              <a:defRPr/>
            </a:lvl1pPr>
          </a:lstStyle>
          <a:p>
            <a:fld id="{BCEB2ECA-DBAE-411E-8E17-0FFEE840A40D}" type="slidenum">
              <a:rPr lang="de-DE"/>
              <a:pPr/>
              <a:t>‹Nr.›</a:t>
            </a:fld>
            <a:endParaRPr lang="de-DE"/>
          </a:p>
        </p:txBody>
      </p:sp>
      <p:sp>
        <p:nvSpPr>
          <p:cNvPr id="5" name="Titel 1"/>
          <p:cNvSpPr>
            <a:spLocks noGrp="1"/>
          </p:cNvSpPr>
          <p:nvPr>
            <p:ph type="title"/>
          </p:nvPr>
        </p:nvSpPr>
        <p:spPr>
          <a:xfrm>
            <a:off x="2268538" y="115888"/>
            <a:ext cx="6875462" cy="1225550"/>
          </a:xfrm>
        </p:spPr>
        <p:txBody>
          <a:bodyPr/>
          <a:lstStyle>
            <a:lvl1pPr>
              <a:defRPr b="1" cap="small" spc="100" baseline="0">
                <a:effectLst>
                  <a:outerShdw blurRad="101600" dist="63500" dir="5400000" rotWithShape="0">
                    <a:prstClr val="black">
                      <a:alpha val="20000"/>
                    </a:prstClr>
                  </a:outerShdw>
                </a:effectLst>
                <a:latin typeface="Eurostile" pitchFamily="34" charset="0"/>
              </a:defRPr>
            </a:lvl1pPr>
          </a:lstStyle>
          <a:p>
            <a:r>
              <a:rPr lang="de-DE" dirty="0" smtClean="0"/>
              <a:t>Titelmasterformat durch Klicken bearbeiten</a:t>
            </a:r>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lvl1pPr>
              <a:defRPr/>
            </a:lvl1pPr>
          </a:lstStyle>
          <a:p>
            <a:r>
              <a:rPr lang="de-DE"/>
              <a:t>Stefan Marr, Falko Menge | August 2007</a:t>
            </a:r>
          </a:p>
        </p:txBody>
      </p:sp>
      <p:sp>
        <p:nvSpPr>
          <p:cNvPr id="3" name="Foliennummernplatzhalter 2"/>
          <p:cNvSpPr>
            <a:spLocks noGrp="1"/>
          </p:cNvSpPr>
          <p:nvPr>
            <p:ph type="sldNum" sz="quarter" idx="11"/>
          </p:nvPr>
        </p:nvSpPr>
        <p:spPr/>
        <p:txBody>
          <a:bodyPr/>
          <a:lstStyle>
            <a:lvl1pPr>
              <a:defRPr/>
            </a:lvl1pPr>
          </a:lstStyle>
          <a:p>
            <a:fld id="{B2870D53-53C2-417F-99BF-92A299895979}" type="slidenum">
              <a:rPr lang="de-DE"/>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Fußzeilenplatzhalter 4"/>
          <p:cNvSpPr>
            <a:spLocks noGrp="1"/>
          </p:cNvSpPr>
          <p:nvPr>
            <p:ph type="ftr" sz="quarter" idx="10"/>
          </p:nvPr>
        </p:nvSpPr>
        <p:spPr/>
        <p:txBody>
          <a:bodyPr/>
          <a:lstStyle>
            <a:lvl1pPr>
              <a:defRPr/>
            </a:lvl1pPr>
          </a:lstStyle>
          <a:p>
            <a:r>
              <a:rPr lang="de-DE"/>
              <a:t>Stefan Marr, Falko Menge | August 2007</a:t>
            </a:r>
          </a:p>
        </p:txBody>
      </p:sp>
      <p:sp>
        <p:nvSpPr>
          <p:cNvPr id="6" name="Foliennummernplatzhalter 5"/>
          <p:cNvSpPr>
            <a:spLocks noGrp="1"/>
          </p:cNvSpPr>
          <p:nvPr>
            <p:ph type="sldNum" sz="quarter" idx="11"/>
          </p:nvPr>
        </p:nvSpPr>
        <p:spPr/>
        <p:txBody>
          <a:bodyPr/>
          <a:lstStyle>
            <a:lvl1pPr>
              <a:defRPr/>
            </a:lvl1pPr>
          </a:lstStyle>
          <a:p>
            <a:fld id="{30CC38B7-9B56-4320-B055-9E119D14AD20}" type="slidenum">
              <a:rPr lang="de-DE"/>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Fußzeilenplatzhalter 4"/>
          <p:cNvSpPr>
            <a:spLocks noGrp="1"/>
          </p:cNvSpPr>
          <p:nvPr>
            <p:ph type="ftr" sz="quarter" idx="10"/>
          </p:nvPr>
        </p:nvSpPr>
        <p:spPr/>
        <p:txBody>
          <a:bodyPr/>
          <a:lstStyle>
            <a:lvl1pPr>
              <a:defRPr/>
            </a:lvl1pPr>
          </a:lstStyle>
          <a:p>
            <a:r>
              <a:rPr lang="de-DE"/>
              <a:t>Stefan Marr, Falko Menge | August 2007</a:t>
            </a:r>
          </a:p>
        </p:txBody>
      </p:sp>
      <p:sp>
        <p:nvSpPr>
          <p:cNvPr id="6" name="Foliennummernplatzhalter 5"/>
          <p:cNvSpPr>
            <a:spLocks noGrp="1"/>
          </p:cNvSpPr>
          <p:nvPr>
            <p:ph type="sldNum" sz="quarter" idx="11"/>
          </p:nvPr>
        </p:nvSpPr>
        <p:spPr/>
        <p:txBody>
          <a:bodyPr/>
          <a:lstStyle>
            <a:lvl1pPr>
              <a:defRPr/>
            </a:lvl1pPr>
          </a:lstStyle>
          <a:p>
            <a:fld id="{B33A712A-D9E6-4C8F-94DE-EE0EDBCC9D37}" type="slidenum">
              <a:rPr lang="de-DE"/>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4705" name="Picture 17"/>
          <p:cNvPicPr>
            <a:picLocks noChangeAspect="1" noChangeArrowheads="1"/>
          </p:cNvPicPr>
          <p:nvPr/>
        </p:nvPicPr>
        <p:blipFill>
          <a:blip r:embed="rId15"/>
          <a:srcRect/>
          <a:stretch>
            <a:fillRect/>
          </a:stretch>
        </p:blipFill>
        <p:spPr bwMode="auto">
          <a:xfrm>
            <a:off x="0" y="692150"/>
            <a:ext cx="9144000" cy="744538"/>
          </a:xfrm>
          <a:prstGeom prst="rect">
            <a:avLst/>
          </a:prstGeom>
          <a:noFill/>
          <a:ln w="9525">
            <a:noFill/>
            <a:miter lim="800000"/>
            <a:headEnd/>
            <a:tailEnd/>
          </a:ln>
          <a:effectLst/>
        </p:spPr>
      </p:pic>
      <p:sp>
        <p:nvSpPr>
          <p:cNvPr id="114707" name="Rectangle 19"/>
          <p:cNvSpPr>
            <a:spLocks noChangeArrowheads="1"/>
          </p:cNvSpPr>
          <p:nvPr/>
        </p:nvSpPr>
        <p:spPr bwMode="auto">
          <a:xfrm>
            <a:off x="0" y="0"/>
            <a:ext cx="9144000" cy="1395413"/>
          </a:xfrm>
          <a:prstGeom prst="rect">
            <a:avLst/>
          </a:prstGeom>
          <a:solidFill>
            <a:schemeClr val="bg1"/>
          </a:solidFill>
          <a:ln w="3175">
            <a:solidFill>
              <a:schemeClr val="bg2"/>
            </a:solidFill>
            <a:miter lim="800000"/>
            <a:headEnd/>
            <a:tailEnd/>
          </a:ln>
          <a:effectLst/>
        </p:spPr>
        <p:txBody>
          <a:bodyPr wrap="none" anchor="ctr"/>
          <a:lstStyle/>
          <a:p>
            <a:endParaRPr lang="de-DE"/>
          </a:p>
        </p:txBody>
      </p:sp>
      <p:sp>
        <p:nvSpPr>
          <p:cNvPr id="114690" name="Rectangle 2"/>
          <p:cNvSpPr>
            <a:spLocks noGrp="1" noChangeArrowheads="1"/>
          </p:cNvSpPr>
          <p:nvPr>
            <p:ph type="body" idx="1"/>
          </p:nvPr>
        </p:nvSpPr>
        <p:spPr bwMode="auto">
          <a:xfrm>
            <a:off x="719138" y="1989138"/>
            <a:ext cx="8174037" cy="45354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0"/>
            <a:endParaRPr lang="de-DE" smtClean="0"/>
          </a:p>
        </p:txBody>
      </p:sp>
      <p:sp>
        <p:nvSpPr>
          <p:cNvPr id="114691" name="Rectangle 3"/>
          <p:cNvSpPr>
            <a:spLocks noGrp="1" noChangeArrowheads="1"/>
          </p:cNvSpPr>
          <p:nvPr>
            <p:ph type="title"/>
          </p:nvPr>
        </p:nvSpPr>
        <p:spPr bwMode="auto">
          <a:xfrm>
            <a:off x="2268538" y="115888"/>
            <a:ext cx="6875462" cy="122555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de-DE" smtClean="0"/>
              <a:t>Titelmasterformat durch Klicken bearbeiten</a:t>
            </a:r>
          </a:p>
        </p:txBody>
      </p:sp>
      <p:sp>
        <p:nvSpPr>
          <p:cNvPr id="114692" name="Rectangle 4"/>
          <p:cNvSpPr>
            <a:spLocks noGrp="1" noChangeArrowheads="1"/>
          </p:cNvSpPr>
          <p:nvPr>
            <p:ph type="ftr" sz="quarter" idx="3"/>
          </p:nvPr>
        </p:nvSpPr>
        <p:spPr bwMode="auto">
          <a:xfrm>
            <a:off x="1692275" y="6561138"/>
            <a:ext cx="7200900" cy="252412"/>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defRPr sz="1400">
                <a:solidFill>
                  <a:srgbClr val="0033CC"/>
                </a:solidFill>
              </a:defRPr>
            </a:lvl1pPr>
          </a:lstStyle>
          <a:p>
            <a:r>
              <a:rPr lang="de-DE"/>
              <a:t>Stefan Marr, Falko Menge | August 2007</a:t>
            </a:r>
          </a:p>
        </p:txBody>
      </p:sp>
      <p:sp>
        <p:nvSpPr>
          <p:cNvPr id="114693" name="Rectangle 5"/>
          <p:cNvSpPr>
            <a:spLocks noGrp="1" noChangeArrowheads="1"/>
          </p:cNvSpPr>
          <p:nvPr>
            <p:ph type="sldNum" sz="quarter" idx="4"/>
          </p:nvPr>
        </p:nvSpPr>
        <p:spPr bwMode="auto">
          <a:xfrm>
            <a:off x="8348663" y="6569075"/>
            <a:ext cx="547687" cy="33337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400">
                <a:solidFill>
                  <a:srgbClr val="0033CC"/>
                </a:solidFill>
                <a:latin typeface="+mn-lt"/>
              </a:defRPr>
            </a:lvl1pPr>
          </a:lstStyle>
          <a:p>
            <a:fld id="{09E25B34-7F9C-4F2F-94AF-7F4BCEA7BB1A}" type="slidenum">
              <a:rPr lang="de-DE"/>
              <a:pPr/>
              <a:t>‹Nr.›</a:t>
            </a:fld>
            <a:endParaRPr lang="de-DE"/>
          </a:p>
        </p:txBody>
      </p:sp>
      <p:pic>
        <p:nvPicPr>
          <p:cNvPr id="114703" name="Picture 15" descr="logo"/>
          <p:cNvPicPr>
            <a:picLocks noChangeAspect="1" noChangeArrowheads="1"/>
          </p:cNvPicPr>
          <p:nvPr/>
        </p:nvPicPr>
        <p:blipFill>
          <a:blip r:embed="rId16"/>
          <a:srcRect r="78458"/>
          <a:stretch>
            <a:fillRect/>
          </a:stretch>
        </p:blipFill>
        <p:spPr bwMode="auto">
          <a:xfrm>
            <a:off x="53975" y="117475"/>
            <a:ext cx="1835150" cy="1247775"/>
          </a:xfrm>
          <a:prstGeom prst="rect">
            <a:avLst/>
          </a:prstGeom>
          <a:noFill/>
        </p:spPr>
      </p:pic>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Lst>
  <p:timing>
    <p:tnLst>
      <p:par>
        <p:cTn id="1" dur="indefinite" restart="never" nodeType="tmRoot"/>
      </p:par>
    </p:tnLst>
  </p:timing>
  <p:hf hdr="0" dt="0"/>
  <p:txStyles>
    <p:titleStyle>
      <a:lvl1pPr algn="l" rtl="0" fontAlgn="base">
        <a:spcBef>
          <a:spcPct val="0"/>
        </a:spcBef>
        <a:spcAft>
          <a:spcPct val="0"/>
        </a:spcAft>
        <a:defRPr sz="3200">
          <a:solidFill>
            <a:srgbClr val="0033CC"/>
          </a:solidFill>
          <a:latin typeface="+mj-lt"/>
          <a:ea typeface="+mj-ea"/>
          <a:cs typeface="+mj-cs"/>
        </a:defRPr>
      </a:lvl1pPr>
      <a:lvl2pPr algn="l" rtl="0" fontAlgn="base">
        <a:spcBef>
          <a:spcPct val="0"/>
        </a:spcBef>
        <a:spcAft>
          <a:spcPct val="0"/>
        </a:spcAft>
        <a:defRPr sz="3200">
          <a:solidFill>
            <a:srgbClr val="0033CC"/>
          </a:solidFill>
          <a:latin typeface="Verdana" pitchFamily="34" charset="0"/>
          <a:cs typeface="Arial" charset="0"/>
        </a:defRPr>
      </a:lvl2pPr>
      <a:lvl3pPr algn="l" rtl="0" fontAlgn="base">
        <a:spcBef>
          <a:spcPct val="0"/>
        </a:spcBef>
        <a:spcAft>
          <a:spcPct val="0"/>
        </a:spcAft>
        <a:defRPr sz="3200">
          <a:solidFill>
            <a:srgbClr val="0033CC"/>
          </a:solidFill>
          <a:latin typeface="Verdana" pitchFamily="34" charset="0"/>
          <a:cs typeface="Arial" charset="0"/>
        </a:defRPr>
      </a:lvl3pPr>
      <a:lvl4pPr algn="l" rtl="0" fontAlgn="base">
        <a:spcBef>
          <a:spcPct val="0"/>
        </a:spcBef>
        <a:spcAft>
          <a:spcPct val="0"/>
        </a:spcAft>
        <a:defRPr sz="3200">
          <a:solidFill>
            <a:srgbClr val="0033CC"/>
          </a:solidFill>
          <a:latin typeface="Verdana" pitchFamily="34" charset="0"/>
          <a:cs typeface="Arial" charset="0"/>
        </a:defRPr>
      </a:lvl4pPr>
      <a:lvl5pPr algn="l" rtl="0" fontAlgn="base">
        <a:spcBef>
          <a:spcPct val="0"/>
        </a:spcBef>
        <a:spcAft>
          <a:spcPct val="0"/>
        </a:spcAft>
        <a:defRPr sz="3200">
          <a:solidFill>
            <a:srgbClr val="0033CC"/>
          </a:solidFill>
          <a:latin typeface="Verdana" pitchFamily="34" charset="0"/>
          <a:cs typeface="Arial" charset="0"/>
        </a:defRPr>
      </a:lvl5pPr>
      <a:lvl6pPr marL="457200" algn="l" rtl="0" fontAlgn="base">
        <a:spcBef>
          <a:spcPct val="0"/>
        </a:spcBef>
        <a:spcAft>
          <a:spcPct val="0"/>
        </a:spcAft>
        <a:defRPr sz="3200">
          <a:solidFill>
            <a:srgbClr val="0033CC"/>
          </a:solidFill>
          <a:latin typeface="Verdana" pitchFamily="34" charset="0"/>
          <a:cs typeface="Arial" charset="0"/>
        </a:defRPr>
      </a:lvl6pPr>
      <a:lvl7pPr marL="914400" algn="l" rtl="0" fontAlgn="base">
        <a:spcBef>
          <a:spcPct val="0"/>
        </a:spcBef>
        <a:spcAft>
          <a:spcPct val="0"/>
        </a:spcAft>
        <a:defRPr sz="3200">
          <a:solidFill>
            <a:srgbClr val="0033CC"/>
          </a:solidFill>
          <a:latin typeface="Verdana" pitchFamily="34" charset="0"/>
          <a:cs typeface="Arial" charset="0"/>
        </a:defRPr>
      </a:lvl7pPr>
      <a:lvl8pPr marL="1371600" algn="l" rtl="0" fontAlgn="base">
        <a:spcBef>
          <a:spcPct val="0"/>
        </a:spcBef>
        <a:spcAft>
          <a:spcPct val="0"/>
        </a:spcAft>
        <a:defRPr sz="3200">
          <a:solidFill>
            <a:srgbClr val="0033CC"/>
          </a:solidFill>
          <a:latin typeface="Verdana" pitchFamily="34" charset="0"/>
          <a:cs typeface="Arial" charset="0"/>
        </a:defRPr>
      </a:lvl8pPr>
      <a:lvl9pPr marL="1828800" algn="l" rtl="0" fontAlgn="base">
        <a:spcBef>
          <a:spcPct val="0"/>
        </a:spcBef>
        <a:spcAft>
          <a:spcPct val="0"/>
        </a:spcAft>
        <a:defRPr sz="3200">
          <a:solidFill>
            <a:srgbClr val="0033CC"/>
          </a:solidFill>
          <a:latin typeface="Verdana" pitchFamily="34" charset="0"/>
          <a:cs typeface="Arial" charset="0"/>
        </a:defRPr>
      </a:lvl9pPr>
    </p:titleStyle>
    <p:bodyStyle>
      <a:lvl1pPr algn="l" rtl="0" fontAlgn="base">
        <a:lnSpc>
          <a:spcPct val="115000"/>
        </a:lnSpc>
        <a:spcBef>
          <a:spcPct val="30000"/>
        </a:spcBef>
        <a:spcAft>
          <a:spcPct val="0"/>
        </a:spcAft>
        <a:defRPr>
          <a:solidFill>
            <a:schemeClr val="tx1"/>
          </a:solidFill>
          <a:latin typeface="+mn-lt"/>
          <a:ea typeface="+mn-ea"/>
          <a:cs typeface="+mn-cs"/>
        </a:defRPr>
      </a:lvl1pPr>
      <a:lvl2pPr marL="447675" indent="-266700" algn="l" rtl="0" fontAlgn="base">
        <a:lnSpc>
          <a:spcPct val="115000"/>
        </a:lnSpc>
        <a:spcBef>
          <a:spcPct val="30000"/>
        </a:spcBef>
        <a:spcAft>
          <a:spcPct val="0"/>
        </a:spcAft>
        <a:buClr>
          <a:srgbClr val="0033CC"/>
        </a:buClr>
        <a:buFont typeface="Arial" charset="0"/>
        <a:buChar char="■"/>
        <a:defRPr>
          <a:solidFill>
            <a:schemeClr val="tx1"/>
          </a:solidFill>
          <a:latin typeface="+mn-lt"/>
          <a:cs typeface="+mn-cs"/>
        </a:defRPr>
      </a:lvl2pPr>
      <a:lvl3pPr marL="895350" indent="-266700" algn="l" rtl="0" fontAlgn="base">
        <a:lnSpc>
          <a:spcPct val="115000"/>
        </a:lnSpc>
        <a:spcBef>
          <a:spcPct val="30000"/>
        </a:spcBef>
        <a:spcAft>
          <a:spcPct val="0"/>
        </a:spcAft>
        <a:buClr>
          <a:srgbClr val="0033CC"/>
        </a:buClr>
        <a:buFont typeface="Arial" charset="0"/>
        <a:buChar char="□"/>
        <a:defRPr>
          <a:solidFill>
            <a:schemeClr val="tx1"/>
          </a:solidFill>
          <a:latin typeface="+mn-lt"/>
          <a:cs typeface="+mn-cs"/>
        </a:defRPr>
      </a:lvl3pPr>
      <a:lvl4pPr marL="1431925" indent="-176213" algn="l" rtl="0" fontAlgn="base">
        <a:spcBef>
          <a:spcPct val="20000"/>
        </a:spcBef>
        <a:spcAft>
          <a:spcPct val="0"/>
        </a:spcAft>
        <a:buClr>
          <a:srgbClr val="0033CC"/>
        </a:buClr>
        <a:buFont typeface="Arial" charset="0"/>
        <a:buChar char="□"/>
        <a:defRPr>
          <a:solidFill>
            <a:schemeClr val="tx1"/>
          </a:solidFill>
          <a:latin typeface="+mn-lt"/>
          <a:cs typeface="+mn-cs"/>
        </a:defRPr>
      </a:lvl4pPr>
      <a:lvl5pPr marL="2112963" indent="-228600" algn="l" rtl="0" fontAlgn="base">
        <a:spcBef>
          <a:spcPct val="20000"/>
        </a:spcBef>
        <a:spcAft>
          <a:spcPct val="0"/>
        </a:spcAft>
        <a:buChar char="»"/>
        <a:defRPr>
          <a:solidFill>
            <a:schemeClr val="tx1"/>
          </a:solidFill>
          <a:latin typeface="+mn-lt"/>
          <a:cs typeface="+mn-cs"/>
        </a:defRPr>
      </a:lvl5pPr>
      <a:lvl6pPr marL="2570163" indent="-228600" algn="l" rtl="0" fontAlgn="base">
        <a:spcBef>
          <a:spcPct val="20000"/>
        </a:spcBef>
        <a:spcAft>
          <a:spcPct val="0"/>
        </a:spcAft>
        <a:buChar char="»"/>
        <a:defRPr>
          <a:solidFill>
            <a:schemeClr val="tx1"/>
          </a:solidFill>
          <a:latin typeface="+mn-lt"/>
          <a:cs typeface="+mn-cs"/>
        </a:defRPr>
      </a:lvl6pPr>
      <a:lvl7pPr marL="3027363" indent="-228600" algn="l" rtl="0" fontAlgn="base">
        <a:spcBef>
          <a:spcPct val="20000"/>
        </a:spcBef>
        <a:spcAft>
          <a:spcPct val="0"/>
        </a:spcAft>
        <a:buChar char="»"/>
        <a:defRPr>
          <a:solidFill>
            <a:schemeClr val="tx1"/>
          </a:solidFill>
          <a:latin typeface="+mn-lt"/>
          <a:cs typeface="+mn-cs"/>
        </a:defRPr>
      </a:lvl7pPr>
      <a:lvl8pPr marL="3484563" indent="-228600" algn="l" rtl="0" fontAlgn="base">
        <a:spcBef>
          <a:spcPct val="20000"/>
        </a:spcBef>
        <a:spcAft>
          <a:spcPct val="0"/>
        </a:spcAft>
        <a:buChar char="»"/>
        <a:defRPr>
          <a:solidFill>
            <a:schemeClr val="tx1"/>
          </a:solidFill>
          <a:latin typeface="+mn-lt"/>
          <a:cs typeface="+mn-cs"/>
        </a:defRPr>
      </a:lvl8pPr>
      <a:lvl9pPr marL="3941763" indent="-228600" algn="l" rtl="0" fontAlgn="base">
        <a:spcBef>
          <a:spcPct val="20000"/>
        </a:spcBef>
        <a:spcAft>
          <a:spcPct val="0"/>
        </a:spcAft>
        <a:buChar char="»"/>
        <a:defRPr>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instantsvc.sourceforge.net/"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hyperlink" Target="http://www.stefan-marr.de/artikel/restful-web-services.html" TargetMode="External"/><Relationship Id="rId2" Type="http://schemas.openxmlformats.org/officeDocument/2006/relationships/hyperlink" Target="http://instantsvc.sf.net/" TargetMode="External"/><Relationship Id="rId1" Type="http://schemas.openxmlformats.org/officeDocument/2006/relationships/slideLayout" Target="../slideLayouts/slideLayout2.xml"/><Relationship Id="rId6" Type="http://schemas.openxmlformats.org/officeDocument/2006/relationships/hyperlink" Target="http://docs.oasis-open.org/wss/2004/01/oasis-200401-wss-username-token-profile-1.0.pdf" TargetMode="External"/><Relationship Id="rId5" Type="http://schemas.openxmlformats.org/officeDocument/2006/relationships/hyperlink" Target="http://www.w3.org/TR/wsdl/" TargetMode="External"/><Relationship Id="rId4" Type="http://schemas.openxmlformats.org/officeDocument/2006/relationships/hyperlink" Target="http://www.w3.org/TR/soa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comments" Target="../comments/comment4.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Open </a:t>
            </a:r>
            <a:r>
              <a:rPr lang="de-DE" dirty="0" err="1" smtClean="0"/>
              <a:t>Your</a:t>
            </a:r>
            <a:r>
              <a:rPr lang="de-DE" dirty="0" smtClean="0"/>
              <a:t> Services to the Public!</a:t>
            </a:r>
            <a:endParaRPr lang="de-DE" dirty="0"/>
          </a:p>
        </p:txBody>
      </p:sp>
      <p:sp>
        <p:nvSpPr>
          <p:cNvPr id="2" name="Rectangle 4"/>
          <p:cNvSpPr>
            <a:spLocks noGrp="1" noChangeArrowheads="1"/>
          </p:cNvSpPr>
          <p:nvPr>
            <p:ph type="ftr" sz="quarter" idx="3"/>
          </p:nvPr>
        </p:nvSpPr>
        <p:spPr/>
        <p:txBody>
          <a:bodyPr/>
          <a:lstStyle/>
          <a:p>
            <a:r>
              <a:rPr lang="de-DE" smtClean="0"/>
              <a:t>| August 2007 | Stefan Marr, Falko Menge</a:t>
            </a:r>
            <a:endParaRPr lang="de-DE"/>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4A123A71-B9FD-43A9-8A8C-0A2C1F77BFCC}" type="slidenum">
              <a:rPr lang="de-DE"/>
              <a:pPr/>
              <a:t>10</a:t>
            </a:fld>
            <a:endParaRPr lang="de-DE"/>
          </a:p>
        </p:txBody>
      </p:sp>
      <p:sp>
        <p:nvSpPr>
          <p:cNvPr id="431106" name="Rectangle 2"/>
          <p:cNvSpPr>
            <a:spLocks noGrp="1" noChangeArrowheads="1"/>
          </p:cNvSpPr>
          <p:nvPr>
            <p:ph type="title"/>
          </p:nvPr>
        </p:nvSpPr>
        <p:spPr/>
        <p:txBody>
          <a:bodyPr/>
          <a:lstStyle/>
          <a:p>
            <a:r>
              <a:rPr lang="en-US"/>
              <a:t>InstantSVC:</a:t>
            </a:r>
            <a:br>
              <a:rPr lang="en-US"/>
            </a:br>
            <a:r>
              <a:rPr lang="en-US"/>
              <a:t>Convenience Features</a:t>
            </a:r>
          </a:p>
        </p:txBody>
      </p:sp>
      <p:sp>
        <p:nvSpPr>
          <p:cNvPr id="431107" name="Rectangle 3"/>
          <p:cNvSpPr>
            <a:spLocks noGrp="1" noChangeArrowheads="1"/>
          </p:cNvSpPr>
          <p:nvPr>
            <p:ph type="body" idx="1"/>
          </p:nvPr>
        </p:nvSpPr>
        <p:spPr>
          <a:xfrm>
            <a:off x="719138" y="1773238"/>
            <a:ext cx="8174037" cy="4751387"/>
          </a:xfrm>
        </p:spPr>
        <p:txBody>
          <a:bodyPr/>
          <a:lstStyle/>
          <a:p>
            <a:pPr marL="523875" lvl="1" indent="-342900">
              <a:lnSpc>
                <a:spcPct val="150000"/>
              </a:lnSpc>
            </a:pPr>
            <a:r>
              <a:rPr lang="en-US" dirty="0"/>
              <a:t>For SOAP Services</a:t>
            </a:r>
          </a:p>
          <a:p>
            <a:pPr marL="971550" lvl="2" indent="-342900">
              <a:lnSpc>
                <a:spcPct val="150000"/>
              </a:lnSpc>
            </a:pPr>
            <a:r>
              <a:rPr lang="en-US" dirty="0"/>
              <a:t>Handler </a:t>
            </a:r>
            <a:r>
              <a:rPr lang="en-US" dirty="0" smtClean="0"/>
              <a:t>chain mechanism </a:t>
            </a:r>
            <a:r>
              <a:rPr lang="en-US" dirty="0"/>
              <a:t>for SOAP </a:t>
            </a:r>
            <a:r>
              <a:rPr lang="en-US" dirty="0" smtClean="0"/>
              <a:t>processing</a:t>
            </a:r>
            <a:endParaRPr lang="en-US" dirty="0"/>
          </a:p>
          <a:p>
            <a:pPr marL="523875" lvl="1" indent="-342900">
              <a:lnSpc>
                <a:spcPct val="150000"/>
              </a:lnSpc>
            </a:pPr>
            <a:endParaRPr lang="en-US" dirty="0"/>
          </a:p>
          <a:p>
            <a:pPr marL="523875" lvl="1" indent="-342900">
              <a:lnSpc>
                <a:spcPct val="150000"/>
              </a:lnSpc>
            </a:pPr>
            <a:r>
              <a:rPr lang="en-US" dirty="0"/>
              <a:t>For REST Services</a:t>
            </a:r>
          </a:p>
          <a:p>
            <a:pPr marL="971550" lvl="2" indent="-342900">
              <a:lnSpc>
                <a:spcPct val="150000"/>
              </a:lnSpc>
            </a:pPr>
            <a:r>
              <a:rPr lang="en-US" dirty="0"/>
              <a:t>Custom </a:t>
            </a:r>
            <a:r>
              <a:rPr lang="en-US" dirty="0" smtClean="0"/>
              <a:t>mapping </a:t>
            </a:r>
            <a:r>
              <a:rPr lang="en-US" dirty="0"/>
              <a:t>of </a:t>
            </a:r>
            <a:r>
              <a:rPr lang="en-US" dirty="0" smtClean="0"/>
              <a:t>functionality </a:t>
            </a:r>
            <a:r>
              <a:rPr lang="en-US" dirty="0"/>
              <a:t>to REST </a:t>
            </a:r>
            <a:r>
              <a:rPr lang="en-US" dirty="0" smtClean="0"/>
              <a:t>resources</a:t>
            </a:r>
            <a:endParaRPr lang="en-US" dirty="0"/>
          </a:p>
          <a:p>
            <a:pPr marL="971550" lvl="2" indent="-342900">
              <a:lnSpc>
                <a:spcPct val="150000"/>
              </a:lnSpc>
            </a:pPr>
            <a:r>
              <a:rPr lang="en-US" dirty="0"/>
              <a:t>Custom </a:t>
            </a:r>
            <a:r>
              <a:rPr lang="en-US" dirty="0" smtClean="0"/>
              <a:t>serialization handling</a:t>
            </a:r>
            <a:endParaRPr lang="en-US" dirty="0"/>
          </a:p>
          <a:p>
            <a:pPr marL="523875" lvl="1" indent="-342900">
              <a:lnSpc>
                <a:spcPct val="150000"/>
              </a:lnSpc>
            </a:pPr>
            <a:endParaRPr lang="en-US" dirty="0"/>
          </a:p>
          <a:p>
            <a:pPr marL="523875" lvl="1" indent="-342900">
              <a:lnSpc>
                <a:spcPct val="150000"/>
              </a:lnSpc>
            </a:pPr>
            <a:r>
              <a:rPr lang="en-US" dirty="0"/>
              <a:t>Administration </a:t>
            </a:r>
            <a:r>
              <a:rPr lang="en-US" dirty="0" smtClean="0"/>
              <a:t>tool </a:t>
            </a:r>
            <a:r>
              <a:rPr lang="en-US" dirty="0"/>
              <a:t>for convenient </a:t>
            </a:r>
            <a:r>
              <a:rPr lang="en-US" dirty="0" smtClean="0"/>
              <a:t>creation </a:t>
            </a:r>
            <a:r>
              <a:rPr lang="en-US" dirty="0"/>
              <a:t>und </a:t>
            </a:r>
            <a:r>
              <a:rPr lang="en-US" dirty="0" smtClean="0"/>
              <a:t>management </a:t>
            </a:r>
            <a:r>
              <a:rPr lang="en-US" dirty="0"/>
              <a:t>of SOAP and REST </a:t>
            </a:r>
            <a:r>
              <a:rPr lang="en-US" dirty="0" smtClean="0"/>
              <a:t>services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D0BF5632-ABE0-4726-AD0C-B57761B6B934}" type="slidenum">
              <a:rPr lang="de-DE"/>
              <a:pPr/>
              <a:t>11</a:t>
            </a:fld>
            <a:endParaRPr lang="de-DE"/>
          </a:p>
        </p:txBody>
      </p:sp>
      <p:sp>
        <p:nvSpPr>
          <p:cNvPr id="394242" name="Rectangle 2"/>
          <p:cNvSpPr>
            <a:spLocks noGrp="1" noChangeArrowheads="1"/>
          </p:cNvSpPr>
          <p:nvPr>
            <p:ph type="title"/>
          </p:nvPr>
        </p:nvSpPr>
        <p:spPr/>
        <p:txBody>
          <a:bodyPr/>
          <a:lstStyle/>
          <a:p>
            <a:r>
              <a:rPr lang="en-US"/>
              <a:t>Administration Front-End</a:t>
            </a:r>
          </a:p>
        </p:txBody>
      </p:sp>
      <p:sp>
        <p:nvSpPr>
          <p:cNvPr id="394243" name="Rectangle 3"/>
          <p:cNvSpPr>
            <a:spLocks noGrp="1" noChangeArrowheads="1"/>
          </p:cNvSpPr>
          <p:nvPr>
            <p:ph type="body" idx="1"/>
          </p:nvPr>
        </p:nvSpPr>
        <p:spPr/>
        <p:txBody>
          <a:bodyPr/>
          <a:lstStyle/>
          <a:p>
            <a:pPr lvl="1"/>
            <a:r>
              <a:rPr lang="en-US" dirty="0"/>
              <a:t>Administration </a:t>
            </a:r>
            <a:r>
              <a:rPr lang="en-US" dirty="0" smtClean="0"/>
              <a:t>front-end</a:t>
            </a:r>
            <a:endParaRPr lang="en-US" dirty="0"/>
          </a:p>
          <a:p>
            <a:pPr lvl="2"/>
            <a:r>
              <a:rPr lang="en-US" dirty="0"/>
              <a:t>Automated </a:t>
            </a:r>
            <a:r>
              <a:rPr lang="en-US" dirty="0" smtClean="0"/>
              <a:t>creation </a:t>
            </a:r>
            <a:r>
              <a:rPr lang="en-US" dirty="0"/>
              <a:t>of </a:t>
            </a:r>
            <a:r>
              <a:rPr lang="en-US" dirty="0" smtClean="0"/>
              <a:t>web services </a:t>
            </a:r>
            <a:r>
              <a:rPr lang="en-US" dirty="0"/>
              <a:t>from existing </a:t>
            </a:r>
            <a:r>
              <a:rPr lang="en-US" dirty="0" smtClean="0"/>
              <a:t>applications</a:t>
            </a:r>
            <a:endParaRPr lang="en-US" dirty="0"/>
          </a:p>
          <a:p>
            <a:pPr lvl="2"/>
            <a:endParaRPr lang="en-US" dirty="0" smtClean="0"/>
          </a:p>
          <a:p>
            <a:pPr lvl="2"/>
            <a:r>
              <a:rPr lang="en-US" dirty="0" smtClean="0"/>
              <a:t>Annotations </a:t>
            </a:r>
            <a:r>
              <a:rPr lang="en-US" dirty="0"/>
              <a:t>identify </a:t>
            </a:r>
            <a:r>
              <a:rPr lang="en-US" dirty="0" smtClean="0"/>
              <a:t>classes </a:t>
            </a:r>
            <a:r>
              <a:rPr lang="en-US" dirty="0"/>
              <a:t>to be used</a:t>
            </a:r>
          </a:p>
          <a:p>
            <a:pPr lvl="2"/>
            <a:endParaRPr lang="en-US" dirty="0" smtClean="0"/>
          </a:p>
          <a:p>
            <a:pPr lvl="2"/>
            <a:r>
              <a:rPr lang="en-US" dirty="0" smtClean="0"/>
              <a:t>Administration </a:t>
            </a:r>
            <a:r>
              <a:rPr lang="en-US" dirty="0"/>
              <a:t>via </a:t>
            </a:r>
            <a:r>
              <a:rPr lang="en-US" dirty="0" smtClean="0"/>
              <a:t>web browser</a:t>
            </a:r>
            <a:endParaRPr lang="en-US" dirty="0"/>
          </a:p>
          <a:p>
            <a:pPr lvl="3"/>
            <a:r>
              <a:rPr lang="en-US" dirty="0"/>
              <a:t> Classes and </a:t>
            </a:r>
            <a:r>
              <a:rPr lang="en-US" dirty="0" smtClean="0"/>
              <a:t>methods </a:t>
            </a:r>
            <a:r>
              <a:rPr lang="en-US" dirty="0"/>
              <a:t>selected by </a:t>
            </a:r>
            <a:r>
              <a:rPr lang="en-US" dirty="0" smtClean="0"/>
              <a:t>user</a:t>
            </a:r>
            <a:endParaRPr lang="en-US" dirty="0"/>
          </a:p>
          <a:p>
            <a:pPr lvl="3"/>
            <a:r>
              <a:rPr lang="en-US" dirty="0"/>
              <a:t> Generates SOAP and REST </a:t>
            </a:r>
            <a:r>
              <a:rPr lang="en-US" dirty="0" smtClean="0"/>
              <a:t>server scripts</a:t>
            </a:r>
            <a:endParaRPr lang="en-US" dirty="0"/>
          </a:p>
          <a:p>
            <a:pPr lvl="3"/>
            <a:r>
              <a:rPr lang="en-US" dirty="0"/>
              <a:t> Generates WSDL </a:t>
            </a:r>
            <a:r>
              <a:rPr lang="en-US" dirty="0" smtClean="0"/>
              <a:t>file </a:t>
            </a:r>
            <a:r>
              <a:rPr lang="en-US" dirty="0"/>
              <a:t>and </a:t>
            </a:r>
            <a:r>
              <a:rPr lang="en-US" dirty="0" smtClean="0"/>
              <a:t>adapter classes</a:t>
            </a:r>
            <a:endParaRPr lang="en-US" dirty="0"/>
          </a:p>
          <a:p>
            <a:pPr lvl="3"/>
            <a:r>
              <a:rPr lang="en-US" dirty="0"/>
              <a:t> SOAP </a:t>
            </a:r>
            <a:r>
              <a:rPr lang="en-US" dirty="0" smtClean="0"/>
              <a:t>server </a:t>
            </a:r>
            <a:r>
              <a:rPr lang="en-US" dirty="0"/>
              <a:t>with WS-Security</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66B28AD9-6541-457B-B683-05773F85FE3E}" type="slidenum">
              <a:rPr lang="de-DE"/>
              <a:pPr/>
              <a:t>12</a:t>
            </a:fld>
            <a:endParaRPr lang="de-DE"/>
          </a:p>
        </p:txBody>
      </p:sp>
      <p:sp>
        <p:nvSpPr>
          <p:cNvPr id="395266" name="Rectangle 2"/>
          <p:cNvSpPr>
            <a:spLocks noGrp="1" noChangeArrowheads="1"/>
          </p:cNvSpPr>
          <p:nvPr>
            <p:ph type="title"/>
          </p:nvPr>
        </p:nvSpPr>
        <p:spPr/>
        <p:txBody>
          <a:bodyPr/>
          <a:lstStyle/>
          <a:p>
            <a:r>
              <a:rPr lang="en-US"/>
              <a:t>Administration Front-End</a:t>
            </a:r>
          </a:p>
        </p:txBody>
      </p:sp>
      <p:pic>
        <p:nvPicPr>
          <p:cNvPr id="395267" name="Picture 3"/>
          <p:cNvPicPr>
            <a:picLocks noChangeAspect="1" noChangeArrowheads="1"/>
          </p:cNvPicPr>
          <p:nvPr/>
        </p:nvPicPr>
        <p:blipFill>
          <a:blip r:embed="rId3"/>
          <a:srcRect l="10152" t="14569" r="11591" b="11615"/>
          <a:stretch>
            <a:fillRect/>
          </a:stretch>
        </p:blipFill>
        <p:spPr bwMode="auto">
          <a:xfrm>
            <a:off x="1331913" y="1724025"/>
            <a:ext cx="6478587" cy="4584700"/>
          </a:xfrm>
          <a:prstGeom prst="rect">
            <a:avLst/>
          </a:prstGeom>
          <a:noFill/>
          <a:ln w="9525">
            <a:solidFill>
              <a:schemeClr val="tx1"/>
            </a:solid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231F1FBE-03DE-4BA8-B866-1760B5897455}" type="slidenum">
              <a:rPr lang="de-DE"/>
              <a:pPr/>
              <a:t>13</a:t>
            </a:fld>
            <a:endParaRPr lang="de-DE"/>
          </a:p>
        </p:txBody>
      </p:sp>
      <p:sp>
        <p:nvSpPr>
          <p:cNvPr id="266242" name="Rectangle 2"/>
          <p:cNvSpPr>
            <a:spLocks noGrp="1" noChangeArrowheads="1"/>
          </p:cNvSpPr>
          <p:nvPr>
            <p:ph type="title"/>
          </p:nvPr>
        </p:nvSpPr>
        <p:spPr/>
        <p:txBody>
          <a:bodyPr/>
          <a:lstStyle/>
          <a:p>
            <a:r>
              <a:rPr lang="en-US"/>
              <a:t>Interaction Overview</a:t>
            </a:r>
          </a:p>
        </p:txBody>
      </p:sp>
      <p:pic>
        <p:nvPicPr>
          <p:cNvPr id="266243" name="Picture 3" descr="WebServiceToolkit-Overview-without-PolicyPlugin-0"/>
          <p:cNvPicPr>
            <a:picLocks noChangeAspect="1" noChangeArrowheads="1"/>
          </p:cNvPicPr>
          <p:nvPr/>
        </p:nvPicPr>
        <p:blipFill>
          <a:blip r:embed="rId3"/>
          <a:srcRect/>
          <a:stretch>
            <a:fillRect/>
          </a:stretch>
        </p:blipFill>
        <p:spPr bwMode="auto">
          <a:xfrm>
            <a:off x="685800" y="1558925"/>
            <a:ext cx="7988300" cy="4973638"/>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4E2D02CA-D060-4C88-AE14-BAFC6AAC8EBF}" type="slidenum">
              <a:rPr lang="de-DE"/>
              <a:pPr/>
              <a:t>14</a:t>
            </a:fld>
            <a:endParaRPr lang="de-DE"/>
          </a:p>
        </p:txBody>
      </p:sp>
      <p:sp>
        <p:nvSpPr>
          <p:cNvPr id="268290" name="Rectangle 2"/>
          <p:cNvSpPr>
            <a:spLocks noGrp="1" noChangeArrowheads="1"/>
          </p:cNvSpPr>
          <p:nvPr>
            <p:ph type="title"/>
          </p:nvPr>
        </p:nvSpPr>
        <p:spPr/>
        <p:txBody>
          <a:bodyPr/>
          <a:lstStyle/>
          <a:p>
            <a:r>
              <a:rPr lang="en-US"/>
              <a:t>Interaction Overview</a:t>
            </a:r>
          </a:p>
        </p:txBody>
      </p:sp>
      <p:pic>
        <p:nvPicPr>
          <p:cNvPr id="268291" name="Picture 3" descr="WebServiceToolkit-Overview-without-PolicyPlugin-1"/>
          <p:cNvPicPr>
            <a:picLocks noChangeAspect="1" noChangeArrowheads="1"/>
          </p:cNvPicPr>
          <p:nvPr/>
        </p:nvPicPr>
        <p:blipFill>
          <a:blip r:embed="rId3"/>
          <a:srcRect/>
          <a:stretch>
            <a:fillRect/>
          </a:stretch>
        </p:blipFill>
        <p:spPr bwMode="auto">
          <a:xfrm>
            <a:off x="684213" y="1557338"/>
            <a:ext cx="7991475" cy="4976812"/>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3C1F3CC0-0DCF-4A92-9718-212A7320F7A7}" type="slidenum">
              <a:rPr lang="de-DE"/>
              <a:pPr/>
              <a:t>15</a:t>
            </a:fld>
            <a:endParaRPr lang="de-DE"/>
          </a:p>
        </p:txBody>
      </p:sp>
      <p:sp>
        <p:nvSpPr>
          <p:cNvPr id="262146" name="Rectangle 2"/>
          <p:cNvSpPr>
            <a:spLocks noGrp="1" noChangeArrowheads="1"/>
          </p:cNvSpPr>
          <p:nvPr>
            <p:ph type="title"/>
          </p:nvPr>
        </p:nvSpPr>
        <p:spPr/>
        <p:txBody>
          <a:bodyPr/>
          <a:lstStyle/>
          <a:p>
            <a:r>
              <a:rPr lang="en-US"/>
              <a:t>Interaction Overview</a:t>
            </a:r>
          </a:p>
        </p:txBody>
      </p:sp>
      <p:pic>
        <p:nvPicPr>
          <p:cNvPr id="262147" name="Picture 3" descr="WebServiceToolkit-Overview-without-PolicyPlugin-2"/>
          <p:cNvPicPr>
            <a:picLocks noChangeAspect="1" noChangeArrowheads="1"/>
          </p:cNvPicPr>
          <p:nvPr/>
        </p:nvPicPr>
        <p:blipFill>
          <a:blip r:embed="rId3"/>
          <a:srcRect/>
          <a:stretch>
            <a:fillRect/>
          </a:stretch>
        </p:blipFill>
        <p:spPr bwMode="auto">
          <a:xfrm>
            <a:off x="684213" y="1557338"/>
            <a:ext cx="7991475" cy="4976812"/>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3BC337D1-C1F5-48F4-B03A-4FB9F839BC4C}" type="slidenum">
              <a:rPr lang="de-DE"/>
              <a:pPr/>
              <a:t>16</a:t>
            </a:fld>
            <a:endParaRPr lang="de-DE"/>
          </a:p>
        </p:txBody>
      </p:sp>
      <p:sp>
        <p:nvSpPr>
          <p:cNvPr id="264194" name="Rectangle 2"/>
          <p:cNvSpPr>
            <a:spLocks noGrp="1" noChangeArrowheads="1"/>
          </p:cNvSpPr>
          <p:nvPr>
            <p:ph type="title"/>
          </p:nvPr>
        </p:nvSpPr>
        <p:spPr/>
        <p:txBody>
          <a:bodyPr/>
          <a:lstStyle/>
          <a:p>
            <a:r>
              <a:rPr lang="en-US"/>
              <a:t>Interaction Overview</a:t>
            </a:r>
          </a:p>
        </p:txBody>
      </p:sp>
      <p:pic>
        <p:nvPicPr>
          <p:cNvPr id="264195" name="Picture 3" descr="WebServiceToolkit-Overview-without-PolicyPlugin-3"/>
          <p:cNvPicPr>
            <a:picLocks noChangeAspect="1" noChangeArrowheads="1"/>
          </p:cNvPicPr>
          <p:nvPr/>
        </p:nvPicPr>
        <p:blipFill>
          <a:blip r:embed="rId3"/>
          <a:srcRect/>
          <a:stretch>
            <a:fillRect/>
          </a:stretch>
        </p:blipFill>
        <p:spPr bwMode="auto">
          <a:xfrm>
            <a:off x="684213" y="1557338"/>
            <a:ext cx="7991475" cy="4976812"/>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84C30A93-0FEF-45B1-B3C6-8C40EA3E3303}" type="slidenum">
              <a:rPr lang="de-DE"/>
              <a:pPr/>
              <a:t>17</a:t>
            </a:fld>
            <a:endParaRPr lang="de-DE"/>
          </a:p>
        </p:txBody>
      </p:sp>
      <p:sp>
        <p:nvSpPr>
          <p:cNvPr id="260098" name="Rectangle 2"/>
          <p:cNvSpPr>
            <a:spLocks noGrp="1" noChangeArrowheads="1"/>
          </p:cNvSpPr>
          <p:nvPr>
            <p:ph type="title"/>
          </p:nvPr>
        </p:nvSpPr>
        <p:spPr/>
        <p:txBody>
          <a:bodyPr/>
          <a:lstStyle/>
          <a:p>
            <a:r>
              <a:rPr lang="en-US"/>
              <a:t>Interaction Overview</a:t>
            </a:r>
          </a:p>
        </p:txBody>
      </p:sp>
      <p:pic>
        <p:nvPicPr>
          <p:cNvPr id="260099" name="Picture 3" descr="WebServiceToolkit-Overview-without-PolicyPlugin-4"/>
          <p:cNvPicPr>
            <a:picLocks noChangeAspect="1" noChangeArrowheads="1"/>
          </p:cNvPicPr>
          <p:nvPr/>
        </p:nvPicPr>
        <p:blipFill>
          <a:blip r:embed="rId3"/>
          <a:srcRect/>
          <a:stretch>
            <a:fillRect/>
          </a:stretch>
        </p:blipFill>
        <p:spPr bwMode="auto">
          <a:xfrm>
            <a:off x="684213" y="1557338"/>
            <a:ext cx="7991475" cy="4976812"/>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92B0CCBB-8979-479E-94FC-8002812690C4}" type="slidenum">
              <a:rPr lang="de-DE"/>
              <a:pPr/>
              <a:t>18</a:t>
            </a:fld>
            <a:endParaRPr lang="de-DE"/>
          </a:p>
        </p:txBody>
      </p:sp>
      <p:sp>
        <p:nvSpPr>
          <p:cNvPr id="218114" name="Rectangle 2"/>
          <p:cNvSpPr>
            <a:spLocks noGrp="1" noChangeArrowheads="1"/>
          </p:cNvSpPr>
          <p:nvPr>
            <p:ph type="title"/>
          </p:nvPr>
        </p:nvSpPr>
        <p:spPr/>
        <p:txBody>
          <a:bodyPr/>
          <a:lstStyle/>
          <a:p>
            <a:r>
              <a:rPr lang="en-US"/>
              <a:t>Interaction Overview</a:t>
            </a:r>
          </a:p>
        </p:txBody>
      </p:sp>
      <p:pic>
        <p:nvPicPr>
          <p:cNvPr id="218118" name="Picture 6" descr="WebServiceToolkit-Overview-without-PolicyPlugin-5"/>
          <p:cNvPicPr>
            <a:picLocks noChangeAspect="1" noChangeArrowheads="1"/>
          </p:cNvPicPr>
          <p:nvPr/>
        </p:nvPicPr>
        <p:blipFill>
          <a:blip r:embed="rId3"/>
          <a:srcRect/>
          <a:stretch>
            <a:fillRect/>
          </a:stretch>
        </p:blipFill>
        <p:spPr bwMode="auto">
          <a:xfrm>
            <a:off x="684213" y="1557338"/>
            <a:ext cx="7991475" cy="4976812"/>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31F59212-A236-4168-BFB1-B67B3DCA74BC}" type="slidenum">
              <a:rPr lang="de-DE"/>
              <a:pPr/>
              <a:t>19</a:t>
            </a:fld>
            <a:endParaRPr lang="de-DE"/>
          </a:p>
        </p:txBody>
      </p:sp>
      <p:sp>
        <p:nvSpPr>
          <p:cNvPr id="216066" name="Rectangle 2"/>
          <p:cNvSpPr>
            <a:spLocks noGrp="1" noChangeArrowheads="1"/>
          </p:cNvSpPr>
          <p:nvPr>
            <p:ph type="title"/>
          </p:nvPr>
        </p:nvSpPr>
        <p:spPr/>
        <p:txBody>
          <a:bodyPr/>
          <a:lstStyle/>
          <a:p>
            <a:r>
              <a:rPr lang="en-US"/>
              <a:t>Interaction Overview</a:t>
            </a:r>
          </a:p>
        </p:txBody>
      </p:sp>
      <p:pic>
        <p:nvPicPr>
          <p:cNvPr id="216070" name="Picture 6" descr="WebServiceToolkit-Overview-without-PolicyPlugin-6"/>
          <p:cNvPicPr>
            <a:picLocks noChangeAspect="1" noChangeArrowheads="1"/>
          </p:cNvPicPr>
          <p:nvPr/>
        </p:nvPicPr>
        <p:blipFill>
          <a:blip r:embed="rId3"/>
          <a:srcRect/>
          <a:stretch>
            <a:fillRect/>
          </a:stretch>
        </p:blipFill>
        <p:spPr bwMode="auto">
          <a:xfrm>
            <a:off x="684213" y="1557338"/>
            <a:ext cx="7991475" cy="497681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80479AD5-7632-4FE1-A359-8370984B2742}" type="slidenum">
              <a:rPr lang="de-DE"/>
              <a:pPr/>
              <a:t>2</a:t>
            </a:fld>
            <a:endParaRPr lang="de-DE"/>
          </a:p>
        </p:txBody>
      </p:sp>
      <p:sp>
        <p:nvSpPr>
          <p:cNvPr id="408578" name="Rectangle 2"/>
          <p:cNvSpPr>
            <a:spLocks noGrp="1" noChangeArrowheads="1"/>
          </p:cNvSpPr>
          <p:nvPr>
            <p:ph type="title"/>
          </p:nvPr>
        </p:nvSpPr>
        <p:spPr/>
        <p:txBody>
          <a:bodyPr/>
          <a:lstStyle/>
          <a:p>
            <a:r>
              <a:rPr lang="de-DE" dirty="0" err="1"/>
              <a:t>About</a:t>
            </a:r>
            <a:r>
              <a:rPr lang="de-DE" dirty="0"/>
              <a:t> the Project</a:t>
            </a:r>
          </a:p>
        </p:txBody>
      </p:sp>
      <p:sp>
        <p:nvSpPr>
          <p:cNvPr id="408579" name="Rectangle 3"/>
          <p:cNvSpPr>
            <a:spLocks noGrp="1" noChangeArrowheads="1"/>
          </p:cNvSpPr>
          <p:nvPr>
            <p:ph type="body" idx="1"/>
          </p:nvPr>
        </p:nvSpPr>
        <p:spPr/>
        <p:txBody>
          <a:bodyPr/>
          <a:lstStyle/>
          <a:p>
            <a:pPr lvl="1"/>
            <a:r>
              <a:rPr lang="en-US" dirty="0"/>
              <a:t>Base </a:t>
            </a:r>
            <a:r>
              <a:rPr lang="en-US" dirty="0" smtClean="0"/>
              <a:t>project </a:t>
            </a:r>
            <a:r>
              <a:rPr lang="en-US" dirty="0"/>
              <a:t>developed by 6 HPI </a:t>
            </a:r>
            <a:r>
              <a:rPr lang="en-US" dirty="0" smtClean="0"/>
              <a:t>students </a:t>
            </a:r>
            <a:r>
              <a:rPr lang="en-US" dirty="0"/>
              <a:t>since </a:t>
            </a:r>
            <a:r>
              <a:rPr lang="en-US" dirty="0" err="1" smtClean="0"/>
              <a:t>october</a:t>
            </a:r>
            <a:r>
              <a:rPr lang="en-US" dirty="0" smtClean="0"/>
              <a:t> </a:t>
            </a:r>
            <a:r>
              <a:rPr lang="en-US" dirty="0"/>
              <a:t>2005</a:t>
            </a:r>
          </a:p>
          <a:p>
            <a:pPr lvl="2"/>
            <a:r>
              <a:rPr lang="en-US" dirty="0"/>
              <a:t>G. </a:t>
            </a:r>
            <a:r>
              <a:rPr lang="en-US" dirty="0" err="1"/>
              <a:t>Gabrysiak</a:t>
            </a:r>
            <a:r>
              <a:rPr lang="en-US" dirty="0"/>
              <a:t>, Ch. Hartmann, M. Perscheid, M. </a:t>
            </a:r>
            <a:r>
              <a:rPr lang="en-US" dirty="0" err="1"/>
              <a:t>Sprengel</a:t>
            </a:r>
            <a:endParaRPr lang="en-US" dirty="0"/>
          </a:p>
          <a:p>
            <a:pPr lvl="2"/>
            <a:r>
              <a:rPr lang="en-US" dirty="0" smtClean="0"/>
              <a:t>Today here</a:t>
            </a:r>
            <a:r>
              <a:rPr lang="en-US" dirty="0"/>
              <a:t>: Stefan Marr and Falko Menge</a:t>
            </a:r>
          </a:p>
          <a:p>
            <a:pPr lvl="2"/>
            <a:endParaRPr lang="en-US" dirty="0"/>
          </a:p>
          <a:p>
            <a:pPr lvl="1"/>
            <a:r>
              <a:rPr lang="en-US" dirty="0"/>
              <a:t>Project presented at the </a:t>
            </a:r>
            <a:r>
              <a:rPr lang="en-US" dirty="0" err="1"/>
              <a:t>FrOSCon</a:t>
            </a:r>
            <a:r>
              <a:rPr lang="en-US" dirty="0"/>
              <a:t> 2006</a:t>
            </a:r>
          </a:p>
          <a:p>
            <a:pPr lvl="1"/>
            <a:r>
              <a:rPr lang="en-US" dirty="0"/>
              <a:t>Open </a:t>
            </a:r>
            <a:r>
              <a:rPr lang="en-US" dirty="0" smtClean="0"/>
              <a:t>steps</a:t>
            </a:r>
            <a:r>
              <a:rPr lang="en-US" dirty="0"/>
              <a:t>: contribute base to </a:t>
            </a:r>
            <a:r>
              <a:rPr lang="en-US" dirty="0" err="1"/>
              <a:t>eZ</a:t>
            </a:r>
            <a:r>
              <a:rPr lang="en-US" dirty="0"/>
              <a:t> Components</a:t>
            </a:r>
          </a:p>
          <a:p>
            <a:pPr lvl="1"/>
            <a:endParaRPr lang="en-US" dirty="0"/>
          </a:p>
          <a:p>
            <a:pPr lvl="1"/>
            <a:r>
              <a:rPr lang="en-US" dirty="0"/>
              <a:t>Additional </a:t>
            </a:r>
            <a:r>
              <a:rPr lang="en-US" dirty="0" smtClean="0"/>
              <a:t>work</a:t>
            </a:r>
            <a:endParaRPr lang="en-US" dirty="0"/>
          </a:p>
          <a:p>
            <a:pPr lvl="2"/>
            <a:r>
              <a:rPr lang="en-US" dirty="0"/>
              <a:t>Access Control in Service Oriented Architectures</a:t>
            </a:r>
          </a:p>
          <a:p>
            <a:pPr lvl="2"/>
            <a:r>
              <a:rPr lang="en-US" dirty="0"/>
              <a:t>Implementation of Task-Role Base Access Control based on </a:t>
            </a:r>
            <a:r>
              <a:rPr lang="en-US" dirty="0" err="1"/>
              <a:t>ServiceMix</a:t>
            </a:r>
            <a:r>
              <a:rPr lang="en-US" dirty="0"/>
              <a:t>/Java and </a:t>
            </a:r>
            <a:r>
              <a:rPr lang="en-US" dirty="0" err="1"/>
              <a:t>InstantSVC</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sz="quarter" idx="10"/>
          </p:nvPr>
        </p:nvSpPr>
        <p:spPr/>
        <p:txBody>
          <a:bodyPr/>
          <a:lstStyle/>
          <a:p>
            <a:r>
              <a:rPr lang="de-DE"/>
              <a:t>Stefan Marr, Falko Menge | August 2007</a:t>
            </a:r>
          </a:p>
        </p:txBody>
      </p:sp>
      <p:sp>
        <p:nvSpPr>
          <p:cNvPr id="6" name="Foliennummernplatzhalter 4"/>
          <p:cNvSpPr>
            <a:spLocks noGrp="1"/>
          </p:cNvSpPr>
          <p:nvPr>
            <p:ph type="sldNum" sz="quarter" idx="11"/>
          </p:nvPr>
        </p:nvSpPr>
        <p:spPr/>
        <p:txBody>
          <a:bodyPr/>
          <a:lstStyle/>
          <a:p>
            <a:fld id="{C1565A34-6C58-48E0-9E2C-939764A7B359}" type="slidenum">
              <a:rPr lang="de-DE"/>
              <a:pPr/>
              <a:t>20</a:t>
            </a:fld>
            <a:endParaRPr lang="de-DE"/>
          </a:p>
        </p:txBody>
      </p:sp>
      <p:sp>
        <p:nvSpPr>
          <p:cNvPr id="270338" name="Rectangle 2"/>
          <p:cNvSpPr>
            <a:spLocks noGrp="1" noChangeArrowheads="1"/>
          </p:cNvSpPr>
          <p:nvPr>
            <p:ph type="title"/>
          </p:nvPr>
        </p:nvSpPr>
        <p:spPr/>
        <p:txBody>
          <a:bodyPr/>
          <a:lstStyle/>
          <a:p>
            <a:r>
              <a:rPr lang="en-US"/>
              <a:t>Interaction Overview</a:t>
            </a:r>
          </a:p>
        </p:txBody>
      </p:sp>
      <p:sp>
        <p:nvSpPr>
          <p:cNvPr id="270339" name="Rectangle 3"/>
          <p:cNvSpPr>
            <a:spLocks noGrp="1" noChangeArrowheads="1"/>
          </p:cNvSpPr>
          <p:nvPr>
            <p:ph type="body" idx="1"/>
          </p:nvPr>
        </p:nvSpPr>
        <p:spPr/>
        <p:txBody>
          <a:bodyPr/>
          <a:lstStyle/>
          <a:p>
            <a:endParaRPr lang="en-US"/>
          </a:p>
        </p:txBody>
      </p:sp>
      <p:pic>
        <p:nvPicPr>
          <p:cNvPr id="270340" name="Picture 4" descr="WebServiceToolkit-Overview-without-PolicyPlugin-7"/>
          <p:cNvPicPr>
            <a:picLocks noChangeAspect="1" noChangeArrowheads="1"/>
          </p:cNvPicPr>
          <p:nvPr/>
        </p:nvPicPr>
        <p:blipFill>
          <a:blip r:embed="rId2"/>
          <a:srcRect/>
          <a:stretch>
            <a:fillRect/>
          </a:stretch>
        </p:blipFill>
        <p:spPr bwMode="auto">
          <a:xfrm>
            <a:off x="684213" y="1557338"/>
            <a:ext cx="7991475" cy="4976812"/>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CD279169-8233-4F35-BE50-85275AD9A0E2}" type="slidenum">
              <a:rPr lang="de-DE"/>
              <a:pPr/>
              <a:t>21</a:t>
            </a:fld>
            <a:endParaRPr lang="de-DE"/>
          </a:p>
        </p:txBody>
      </p:sp>
      <p:sp>
        <p:nvSpPr>
          <p:cNvPr id="183298" name="Rectangle 2"/>
          <p:cNvSpPr>
            <a:spLocks noGrp="1" noChangeArrowheads="1"/>
          </p:cNvSpPr>
          <p:nvPr>
            <p:ph type="title"/>
          </p:nvPr>
        </p:nvSpPr>
        <p:spPr/>
        <p:txBody>
          <a:bodyPr/>
          <a:lstStyle/>
          <a:p>
            <a:r>
              <a:rPr lang="en-US"/>
              <a:t>Live Demo</a:t>
            </a:r>
          </a:p>
        </p:txBody>
      </p:sp>
      <p:pic>
        <p:nvPicPr>
          <p:cNvPr id="183308" name="Picture 12"/>
          <p:cNvPicPr>
            <a:picLocks noChangeAspect="1" noChangeArrowheads="1"/>
          </p:cNvPicPr>
          <p:nvPr/>
        </p:nvPicPr>
        <p:blipFill>
          <a:blip r:embed="rId3"/>
          <a:srcRect l="10152" t="14569" r="11591" b="11615"/>
          <a:stretch>
            <a:fillRect/>
          </a:stretch>
        </p:blipFill>
        <p:spPr bwMode="auto">
          <a:xfrm>
            <a:off x="1331913" y="1724025"/>
            <a:ext cx="6478587" cy="4584700"/>
          </a:xfrm>
          <a:prstGeom prst="rect">
            <a:avLst/>
          </a:prstGeom>
          <a:noFill/>
          <a:ln w="9525">
            <a:solidFill>
              <a:schemeClr val="tx1"/>
            </a:solidFill>
            <a:miter lim="800000"/>
            <a:headEnd/>
            <a:tailEnd/>
          </a:ln>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sz="quarter" idx="10"/>
          </p:nvPr>
        </p:nvSpPr>
        <p:spPr/>
        <p:txBody>
          <a:bodyPr/>
          <a:lstStyle/>
          <a:p>
            <a:r>
              <a:rPr lang="de-DE"/>
              <a:t>Stefan Marr, Falko Menge | August 2007</a:t>
            </a:r>
          </a:p>
        </p:txBody>
      </p:sp>
      <p:sp>
        <p:nvSpPr>
          <p:cNvPr id="6" name="Foliennummernplatzhalter 4"/>
          <p:cNvSpPr>
            <a:spLocks noGrp="1"/>
          </p:cNvSpPr>
          <p:nvPr>
            <p:ph type="sldNum" sz="quarter" idx="11"/>
          </p:nvPr>
        </p:nvSpPr>
        <p:spPr/>
        <p:txBody>
          <a:bodyPr/>
          <a:lstStyle/>
          <a:p>
            <a:fld id="{EA76144B-0F8D-472A-9BBA-6CE6A11BF4D3}" type="slidenum">
              <a:rPr lang="de-DE"/>
              <a:pPr/>
              <a:t>22</a:t>
            </a:fld>
            <a:endParaRPr lang="de-DE"/>
          </a:p>
        </p:txBody>
      </p:sp>
      <p:sp>
        <p:nvSpPr>
          <p:cNvPr id="411650" name="Rectangle 2"/>
          <p:cNvSpPr>
            <a:spLocks noGrp="1" noChangeArrowheads="1"/>
          </p:cNvSpPr>
          <p:nvPr>
            <p:ph type="title"/>
          </p:nvPr>
        </p:nvSpPr>
        <p:spPr/>
        <p:txBody>
          <a:bodyPr/>
          <a:lstStyle/>
          <a:p>
            <a:r>
              <a:rPr lang="en-US"/>
              <a:t>Live Demo</a:t>
            </a:r>
          </a:p>
        </p:txBody>
      </p:sp>
      <p:pic>
        <p:nvPicPr>
          <p:cNvPr id="411651" name="Picture 3"/>
          <p:cNvPicPr>
            <a:picLocks noChangeAspect="1" noChangeArrowheads="1"/>
          </p:cNvPicPr>
          <p:nvPr/>
        </p:nvPicPr>
        <p:blipFill>
          <a:blip r:embed="rId4"/>
          <a:srcRect l="10152" t="14569" r="11591" b="11615"/>
          <a:stretch>
            <a:fillRect/>
          </a:stretch>
        </p:blipFill>
        <p:spPr bwMode="auto">
          <a:xfrm>
            <a:off x="468313" y="1557338"/>
            <a:ext cx="5832475" cy="4127500"/>
          </a:xfrm>
          <a:prstGeom prst="rect">
            <a:avLst/>
          </a:prstGeom>
          <a:noFill/>
          <a:ln w="9525">
            <a:solidFill>
              <a:schemeClr val="tx1"/>
            </a:solidFill>
            <a:miter lim="800000"/>
            <a:headEnd/>
            <a:tailEnd/>
          </a:ln>
          <a:effectLst/>
        </p:spPr>
      </p:pic>
      <p:graphicFrame>
        <p:nvGraphicFramePr>
          <p:cNvPr id="411652" name="Object 4"/>
          <p:cNvGraphicFramePr>
            <a:graphicFrameLocks noChangeAspect="1"/>
          </p:cNvGraphicFramePr>
          <p:nvPr/>
        </p:nvGraphicFramePr>
        <p:xfrm>
          <a:off x="5076825" y="2779713"/>
          <a:ext cx="3600450" cy="3582987"/>
        </p:xfrm>
        <a:graphic>
          <a:graphicData uri="http://schemas.openxmlformats.org/presentationml/2006/ole">
            <p:oleObj spid="_x0000_s411652" name="Visio" r:id="rId5" imgW="1614240" imgH="1606320" progId="Visio.Drawing.11">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4"/>
          <p:cNvSpPr>
            <a:spLocks noGrp="1"/>
          </p:cNvSpPr>
          <p:nvPr>
            <p:ph type="ftr" sz="quarter" idx="10"/>
          </p:nvPr>
        </p:nvSpPr>
        <p:spPr/>
        <p:txBody>
          <a:bodyPr/>
          <a:lstStyle/>
          <a:p>
            <a:r>
              <a:rPr lang="de-DE"/>
              <a:t>Stefan Marr, Falko Menge | August 2007</a:t>
            </a:r>
          </a:p>
        </p:txBody>
      </p:sp>
      <p:sp>
        <p:nvSpPr>
          <p:cNvPr id="6" name="Foliennummernplatzhalter 5"/>
          <p:cNvSpPr>
            <a:spLocks noGrp="1"/>
          </p:cNvSpPr>
          <p:nvPr>
            <p:ph type="sldNum" sz="quarter" idx="11"/>
          </p:nvPr>
        </p:nvSpPr>
        <p:spPr/>
        <p:txBody>
          <a:bodyPr/>
          <a:lstStyle/>
          <a:p>
            <a:fld id="{C7EBD52A-01E6-479A-9E57-140CC1F61158}" type="slidenum">
              <a:rPr lang="de-DE"/>
              <a:pPr/>
              <a:t>23</a:t>
            </a:fld>
            <a:endParaRPr lang="de-DE"/>
          </a:p>
        </p:txBody>
      </p:sp>
      <p:sp>
        <p:nvSpPr>
          <p:cNvPr id="397314" name="Rectangle 2"/>
          <p:cNvSpPr>
            <a:spLocks noGrp="1" noChangeArrowheads="1"/>
          </p:cNvSpPr>
          <p:nvPr>
            <p:ph type="title"/>
          </p:nvPr>
        </p:nvSpPr>
        <p:spPr>
          <a:xfrm>
            <a:off x="2268538" y="115888"/>
            <a:ext cx="6875462" cy="1225550"/>
          </a:xfrm>
        </p:spPr>
        <p:txBody>
          <a:bodyPr/>
          <a:lstStyle/>
          <a:p>
            <a:r>
              <a:rPr lang="en-US" dirty="0"/>
              <a:t>Example Application</a:t>
            </a:r>
          </a:p>
        </p:txBody>
      </p:sp>
      <p:sp>
        <p:nvSpPr>
          <p:cNvPr id="397315" name="Rectangle 3"/>
          <p:cNvSpPr>
            <a:spLocks noGrp="1" noChangeArrowheads="1"/>
          </p:cNvSpPr>
          <p:nvPr>
            <p:ph type="body" sz="half" idx="1"/>
          </p:nvPr>
        </p:nvSpPr>
        <p:spPr/>
        <p:txBody>
          <a:bodyPr/>
          <a:lstStyle/>
          <a:p>
            <a:pPr lvl="1"/>
            <a:r>
              <a:rPr lang="en-US" sz="1600" dirty="0"/>
              <a:t>Application: Answering Machine</a:t>
            </a:r>
          </a:p>
          <a:p>
            <a:pPr lvl="2"/>
            <a:r>
              <a:rPr lang="en-US" sz="1600" dirty="0"/>
              <a:t>Number of Calls</a:t>
            </a:r>
          </a:p>
          <a:p>
            <a:pPr lvl="2"/>
            <a:r>
              <a:rPr lang="en-US" sz="1600" dirty="0"/>
              <a:t>List of Calls</a:t>
            </a:r>
          </a:p>
          <a:p>
            <a:pPr lvl="1"/>
            <a:endParaRPr lang="en-US" sz="1600" dirty="0"/>
          </a:p>
          <a:p>
            <a:pPr lvl="1"/>
            <a:r>
              <a:rPr lang="en-US" sz="1600" dirty="0"/>
              <a:t>Example Web Service</a:t>
            </a:r>
          </a:p>
          <a:p>
            <a:pPr lvl="2"/>
            <a:r>
              <a:rPr lang="en-US" sz="1600" dirty="0"/>
              <a:t>using SOAP Protocol</a:t>
            </a:r>
          </a:p>
        </p:txBody>
      </p:sp>
      <p:graphicFrame>
        <p:nvGraphicFramePr>
          <p:cNvPr id="397316" name="Object 4"/>
          <p:cNvGraphicFramePr>
            <a:graphicFrameLocks noChangeAspect="1"/>
          </p:cNvGraphicFramePr>
          <p:nvPr>
            <p:ph sz="half" idx="2"/>
          </p:nvPr>
        </p:nvGraphicFramePr>
        <p:xfrm>
          <a:off x="4427538" y="2008188"/>
          <a:ext cx="3960812" cy="3941762"/>
        </p:xfrm>
        <a:graphic>
          <a:graphicData uri="http://schemas.openxmlformats.org/presentationml/2006/ole">
            <p:oleObj spid="_x0000_s397316" name="Visio" r:id="rId4" imgW="1614240" imgH="1606320" progId="Visio.Drawing.11">
              <p:embed/>
            </p:oleObj>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sz="quarter" idx="10"/>
          </p:nvPr>
        </p:nvSpPr>
        <p:spPr/>
        <p:txBody>
          <a:bodyPr/>
          <a:lstStyle/>
          <a:p>
            <a:r>
              <a:rPr lang="de-DE"/>
              <a:t>Stefan Marr, Falko Menge | August 2007</a:t>
            </a:r>
          </a:p>
        </p:txBody>
      </p:sp>
      <p:sp>
        <p:nvSpPr>
          <p:cNvPr id="6" name="Foliennummernplatzhalter 4"/>
          <p:cNvSpPr>
            <a:spLocks noGrp="1"/>
          </p:cNvSpPr>
          <p:nvPr>
            <p:ph type="sldNum" sz="quarter" idx="11"/>
          </p:nvPr>
        </p:nvSpPr>
        <p:spPr/>
        <p:txBody>
          <a:bodyPr/>
          <a:lstStyle/>
          <a:p>
            <a:fld id="{BFF24476-03F2-4267-AF91-34E975D18F3B}" type="slidenum">
              <a:rPr lang="de-DE"/>
              <a:pPr/>
              <a:t>24</a:t>
            </a:fld>
            <a:endParaRPr lang="de-DE"/>
          </a:p>
        </p:txBody>
      </p:sp>
      <p:sp>
        <p:nvSpPr>
          <p:cNvPr id="133122" name="Rectangle 2"/>
          <p:cNvSpPr>
            <a:spLocks noGrp="1" noChangeArrowheads="1"/>
          </p:cNvSpPr>
          <p:nvPr>
            <p:ph type="title"/>
          </p:nvPr>
        </p:nvSpPr>
        <p:spPr/>
        <p:txBody>
          <a:bodyPr/>
          <a:lstStyle/>
          <a:p>
            <a:r>
              <a:rPr lang="en-US" dirty="0"/>
              <a:t>Generation Steps</a:t>
            </a:r>
          </a:p>
        </p:txBody>
      </p:sp>
      <p:sp>
        <p:nvSpPr>
          <p:cNvPr id="133123" name="Rectangle 3"/>
          <p:cNvSpPr>
            <a:spLocks noGrp="1" noChangeArrowheads="1"/>
          </p:cNvSpPr>
          <p:nvPr>
            <p:ph type="body" idx="1"/>
          </p:nvPr>
        </p:nvSpPr>
        <p:spPr>
          <a:xfrm>
            <a:off x="323850" y="1989138"/>
            <a:ext cx="8569325" cy="4535487"/>
          </a:xfrm>
        </p:spPr>
        <p:txBody>
          <a:bodyPr/>
          <a:lstStyle/>
          <a:p>
            <a:pPr lvl="1"/>
            <a:r>
              <a:rPr lang="en-US"/>
              <a:t>Creating Web Services without Tool Support:</a:t>
            </a:r>
          </a:p>
          <a:p>
            <a:endParaRPr lang="en-US" sz="600"/>
          </a:p>
          <a:p>
            <a:pPr lvl="2"/>
            <a:r>
              <a:rPr lang="en-US"/>
              <a:t>Create XML Schema for Data Types</a:t>
            </a:r>
          </a:p>
          <a:p>
            <a:pPr lvl="2"/>
            <a:endParaRPr lang="en-US" sz="600"/>
          </a:p>
          <a:p>
            <a:pPr lvl="2"/>
            <a:r>
              <a:rPr lang="en-US"/>
              <a:t>Write WSDL Description</a:t>
            </a:r>
          </a:p>
          <a:p>
            <a:pPr lvl="2"/>
            <a:endParaRPr lang="en-US" sz="600"/>
          </a:p>
          <a:p>
            <a:pPr lvl="2"/>
            <a:r>
              <a:rPr lang="en-US"/>
              <a:t>Own Wrapping for Document/Literal</a:t>
            </a:r>
          </a:p>
          <a:p>
            <a:pPr lvl="2"/>
            <a:endParaRPr lang="en-US" sz="600"/>
          </a:p>
          <a:p>
            <a:pPr lvl="2"/>
            <a:r>
              <a:rPr lang="en-US"/>
              <a:t>Include Documentation</a:t>
            </a:r>
          </a:p>
          <a:p>
            <a:pPr lvl="2"/>
            <a:endParaRPr lang="en-US" sz="600"/>
          </a:p>
          <a:p>
            <a:pPr lvl="2"/>
            <a:r>
              <a:rPr lang="en-US"/>
              <a:t>Build SOAP Server Script</a:t>
            </a:r>
          </a:p>
          <a:p>
            <a:pPr lvl="2"/>
            <a:endParaRPr lang="en-US" sz="700"/>
          </a:p>
          <a:p>
            <a:pPr lvl="2"/>
            <a:r>
              <a:rPr lang="en-US"/>
              <a:t>No WS-Security Support</a:t>
            </a:r>
          </a:p>
          <a:p>
            <a:endParaRPr lang="en-US"/>
          </a:p>
          <a:p>
            <a:pPr lvl="1"/>
            <a:r>
              <a:rPr lang="en-US"/>
              <a:t>InstantSVC automates all Steps</a:t>
            </a:r>
          </a:p>
        </p:txBody>
      </p:sp>
      <p:graphicFrame>
        <p:nvGraphicFramePr>
          <p:cNvPr id="133124" name="Object 4"/>
          <p:cNvGraphicFramePr>
            <a:graphicFrameLocks noChangeAspect="1"/>
          </p:cNvGraphicFramePr>
          <p:nvPr/>
        </p:nvGraphicFramePr>
        <p:xfrm>
          <a:off x="4787900" y="2492375"/>
          <a:ext cx="3960813" cy="3941763"/>
        </p:xfrm>
        <a:graphic>
          <a:graphicData uri="http://schemas.openxmlformats.org/presentationml/2006/ole">
            <p:oleObj spid="_x0000_s133124" name="Visio" r:id="rId4" imgW="1614240" imgH="1606320" progId="Visio.Drawing.11">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Fußzeilenplatzhalter 3"/>
          <p:cNvSpPr>
            <a:spLocks noGrp="1"/>
          </p:cNvSpPr>
          <p:nvPr>
            <p:ph type="ftr" sz="quarter" idx="10"/>
          </p:nvPr>
        </p:nvSpPr>
        <p:spPr/>
        <p:txBody>
          <a:bodyPr/>
          <a:lstStyle/>
          <a:p>
            <a:r>
              <a:rPr lang="de-DE"/>
              <a:t>Stefan Marr, Falko Menge | August 2007</a:t>
            </a:r>
          </a:p>
        </p:txBody>
      </p:sp>
      <p:sp>
        <p:nvSpPr>
          <p:cNvPr id="7" name="Foliennummernplatzhalter 4"/>
          <p:cNvSpPr>
            <a:spLocks noGrp="1"/>
          </p:cNvSpPr>
          <p:nvPr>
            <p:ph type="sldNum" sz="quarter" idx="11"/>
          </p:nvPr>
        </p:nvSpPr>
        <p:spPr/>
        <p:txBody>
          <a:bodyPr/>
          <a:lstStyle/>
          <a:p>
            <a:fld id="{2380A7C6-D7F2-4BA4-91FC-AC613F1ADA13}" type="slidenum">
              <a:rPr lang="de-DE"/>
              <a:pPr/>
              <a:t>25</a:t>
            </a:fld>
            <a:endParaRPr lang="de-DE"/>
          </a:p>
        </p:txBody>
      </p:sp>
      <p:sp>
        <p:nvSpPr>
          <p:cNvPr id="410626" name="Rectangle 2"/>
          <p:cNvSpPr>
            <a:spLocks noGrp="1" noChangeArrowheads="1"/>
          </p:cNvSpPr>
          <p:nvPr>
            <p:ph type="title"/>
          </p:nvPr>
        </p:nvSpPr>
        <p:spPr/>
        <p:txBody>
          <a:bodyPr/>
          <a:lstStyle/>
          <a:p>
            <a:r>
              <a:rPr lang="en-US" dirty="0"/>
              <a:t>Components of </a:t>
            </a:r>
            <a:r>
              <a:rPr lang="en-US" dirty="0" err="1"/>
              <a:t>InstantSVC</a:t>
            </a:r>
            <a:endParaRPr lang="en-US" dirty="0"/>
          </a:p>
        </p:txBody>
      </p:sp>
      <p:sp>
        <p:nvSpPr>
          <p:cNvPr id="410627" name="Rectangle 3"/>
          <p:cNvSpPr>
            <a:spLocks noChangeArrowheads="1"/>
          </p:cNvSpPr>
          <p:nvPr/>
        </p:nvSpPr>
        <p:spPr bwMode="auto">
          <a:xfrm>
            <a:off x="0" y="0"/>
            <a:ext cx="9144000" cy="1628775"/>
          </a:xfrm>
          <a:prstGeom prst="rect">
            <a:avLst/>
          </a:prstGeom>
          <a:solidFill>
            <a:schemeClr val="bg1"/>
          </a:solidFill>
          <a:ln w="9525">
            <a:noFill/>
            <a:miter lim="800000"/>
            <a:headEnd/>
            <a:tailEnd/>
          </a:ln>
          <a:effectLst/>
        </p:spPr>
        <p:txBody>
          <a:bodyPr wrap="none" anchor="ctr"/>
          <a:lstStyle/>
          <a:p>
            <a:endParaRPr lang="de-DE"/>
          </a:p>
        </p:txBody>
      </p:sp>
      <p:sp>
        <p:nvSpPr>
          <p:cNvPr id="410628" name="Rectangle 4"/>
          <p:cNvSpPr>
            <a:spLocks noChangeArrowheads="1"/>
          </p:cNvSpPr>
          <p:nvPr/>
        </p:nvSpPr>
        <p:spPr bwMode="auto">
          <a:xfrm>
            <a:off x="0" y="6381750"/>
            <a:ext cx="8316913" cy="476250"/>
          </a:xfrm>
          <a:prstGeom prst="rect">
            <a:avLst/>
          </a:prstGeom>
          <a:solidFill>
            <a:schemeClr val="bg1"/>
          </a:solidFill>
          <a:ln w="9525">
            <a:noFill/>
            <a:miter lim="800000"/>
            <a:headEnd/>
            <a:tailEnd/>
          </a:ln>
          <a:effectLst/>
        </p:spPr>
        <p:txBody>
          <a:bodyPr wrap="none" anchor="ctr"/>
          <a:lstStyle/>
          <a:p>
            <a:endParaRPr lang="de-DE"/>
          </a:p>
        </p:txBody>
      </p:sp>
      <p:graphicFrame>
        <p:nvGraphicFramePr>
          <p:cNvPr id="410630" name="Object 6"/>
          <p:cNvGraphicFramePr>
            <a:graphicFrameLocks noChangeAspect="1"/>
          </p:cNvGraphicFramePr>
          <p:nvPr/>
        </p:nvGraphicFramePr>
        <p:xfrm>
          <a:off x="1150938" y="169863"/>
          <a:ext cx="6445250" cy="6519862"/>
        </p:xfrm>
        <a:graphic>
          <a:graphicData uri="http://schemas.openxmlformats.org/presentationml/2006/ole">
            <p:oleObj spid="_x0000_s410630" name="Visio" r:id="rId3" imgW="6445758" imgH="6519306" progId="Visio.Drawing.11">
              <p:embed/>
            </p:oleObj>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Proposed Application Architecture</a:t>
            </a:r>
            <a:endParaRPr lang="en-US" dirty="0"/>
          </a:p>
        </p:txBody>
      </p:sp>
      <p:pic>
        <p:nvPicPr>
          <p:cNvPr id="6" name="Inhaltsplatzhalter 5" descr="application-architecture.png"/>
          <p:cNvPicPr>
            <a:picLocks noGrp="1" noChangeAspect="1"/>
          </p:cNvPicPr>
          <p:nvPr>
            <p:ph idx="1"/>
          </p:nvPr>
        </p:nvPicPr>
        <p:blipFill>
          <a:blip r:embed="rId2"/>
          <a:stretch>
            <a:fillRect/>
          </a:stretch>
        </p:blipFill>
        <p:spPr>
          <a:xfrm>
            <a:off x="2295124" y="1444553"/>
            <a:ext cx="4705768" cy="5413471"/>
          </a:xfrm>
        </p:spPr>
      </p:pic>
      <p:sp>
        <p:nvSpPr>
          <p:cNvPr id="4" name="Fußzeilenplatzhalter 3"/>
          <p:cNvSpPr>
            <a:spLocks noGrp="1"/>
          </p:cNvSpPr>
          <p:nvPr>
            <p:ph type="ftr" sz="quarter" idx="10"/>
          </p:nvPr>
        </p:nvSpPr>
        <p:spPr/>
        <p:txBody>
          <a:bodyPr/>
          <a:lstStyle/>
          <a:p>
            <a:r>
              <a:rPr lang="de-DE" smtClean="0"/>
              <a:t>Stefan Marr, Falko Menge | August 2007</a:t>
            </a:r>
            <a:endParaRPr lang="de-DE"/>
          </a:p>
        </p:txBody>
      </p:sp>
      <p:sp>
        <p:nvSpPr>
          <p:cNvPr id="5" name="Foliennummernplatzhalter 4"/>
          <p:cNvSpPr>
            <a:spLocks noGrp="1"/>
          </p:cNvSpPr>
          <p:nvPr>
            <p:ph type="sldNum" sz="quarter" idx="11"/>
          </p:nvPr>
        </p:nvSpPr>
        <p:spPr/>
        <p:txBody>
          <a:bodyPr/>
          <a:lstStyle/>
          <a:p>
            <a:fld id="{2653EE2C-7908-42AB-9740-AEEB705F1763}" type="slidenum">
              <a:rPr lang="de-DE" smtClean="0"/>
              <a:pPr/>
              <a:t>26</a:t>
            </a:fld>
            <a:endParaRPr lang="de-DE"/>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4A123A71-B9FD-43A9-8A8C-0A2C1F77BFCC}" type="slidenum">
              <a:rPr lang="de-DE"/>
              <a:pPr/>
              <a:t>27</a:t>
            </a:fld>
            <a:endParaRPr lang="de-DE"/>
          </a:p>
        </p:txBody>
      </p:sp>
      <p:sp>
        <p:nvSpPr>
          <p:cNvPr id="431106" name="Rectangle 2"/>
          <p:cNvSpPr>
            <a:spLocks noGrp="1" noChangeArrowheads="1"/>
          </p:cNvSpPr>
          <p:nvPr>
            <p:ph type="title"/>
          </p:nvPr>
        </p:nvSpPr>
        <p:spPr/>
        <p:txBody>
          <a:bodyPr/>
          <a:lstStyle/>
          <a:p>
            <a:r>
              <a:rPr lang="en-US" dirty="0" smtClean="0"/>
              <a:t>Summary</a:t>
            </a:r>
            <a:endParaRPr lang="en-US" dirty="0"/>
          </a:p>
        </p:txBody>
      </p:sp>
      <p:sp>
        <p:nvSpPr>
          <p:cNvPr id="431107" name="Rectangle 3"/>
          <p:cNvSpPr>
            <a:spLocks noGrp="1" noChangeArrowheads="1"/>
          </p:cNvSpPr>
          <p:nvPr>
            <p:ph type="body" idx="1"/>
          </p:nvPr>
        </p:nvSpPr>
        <p:spPr>
          <a:xfrm>
            <a:off x="719138" y="1773238"/>
            <a:ext cx="8174037" cy="4751387"/>
          </a:xfrm>
        </p:spPr>
        <p:txBody>
          <a:bodyPr/>
          <a:lstStyle/>
          <a:p>
            <a:pPr marL="523875" lvl="1" indent="-342900">
              <a:lnSpc>
                <a:spcPct val="150000"/>
              </a:lnSpc>
            </a:pPr>
            <a:r>
              <a:rPr lang="en-US" dirty="0"/>
              <a:t>For SOAP Services</a:t>
            </a:r>
          </a:p>
          <a:p>
            <a:pPr marL="971550" lvl="2" indent="-342900">
              <a:lnSpc>
                <a:spcPct val="150000"/>
              </a:lnSpc>
            </a:pPr>
            <a:r>
              <a:rPr lang="en-US" dirty="0" smtClean="0"/>
              <a:t>WSDL generation from </a:t>
            </a:r>
            <a:r>
              <a:rPr lang="en-US" dirty="0" smtClean="0"/>
              <a:t>annotated PHP code</a:t>
            </a:r>
            <a:endParaRPr lang="en-US" dirty="0" smtClean="0"/>
          </a:p>
          <a:p>
            <a:pPr marL="971550" lvl="2" indent="-342900">
              <a:lnSpc>
                <a:spcPct val="150000"/>
              </a:lnSpc>
            </a:pPr>
            <a:r>
              <a:rPr lang="en-US" dirty="0" smtClean="0"/>
              <a:t>Handler </a:t>
            </a:r>
            <a:r>
              <a:rPr lang="en-US" dirty="0" smtClean="0"/>
              <a:t>chain mechanism </a:t>
            </a:r>
            <a:r>
              <a:rPr lang="en-US" dirty="0"/>
              <a:t>for SOAP </a:t>
            </a:r>
            <a:r>
              <a:rPr lang="en-US" dirty="0" smtClean="0"/>
              <a:t>processing</a:t>
            </a:r>
          </a:p>
          <a:p>
            <a:pPr marL="971550" lvl="2" indent="-342900">
              <a:lnSpc>
                <a:spcPct val="150000"/>
              </a:lnSpc>
            </a:pPr>
            <a:endParaRPr lang="en-US" sz="1100" dirty="0"/>
          </a:p>
          <a:p>
            <a:pPr marL="523875" lvl="1" indent="-342900">
              <a:lnSpc>
                <a:spcPct val="150000"/>
              </a:lnSpc>
            </a:pPr>
            <a:r>
              <a:rPr lang="en-US" dirty="0"/>
              <a:t>For REST Services</a:t>
            </a:r>
          </a:p>
          <a:p>
            <a:pPr marL="971550" lvl="2" indent="-342900">
              <a:lnSpc>
                <a:spcPct val="150000"/>
              </a:lnSpc>
            </a:pPr>
            <a:r>
              <a:rPr lang="en-US" dirty="0"/>
              <a:t>Custom </a:t>
            </a:r>
            <a:r>
              <a:rPr lang="en-US" dirty="0" smtClean="0"/>
              <a:t>mapping </a:t>
            </a:r>
            <a:r>
              <a:rPr lang="en-US" dirty="0"/>
              <a:t>of </a:t>
            </a:r>
            <a:r>
              <a:rPr lang="en-US" dirty="0" smtClean="0"/>
              <a:t>functionality </a:t>
            </a:r>
            <a:r>
              <a:rPr lang="en-US" dirty="0"/>
              <a:t>to REST </a:t>
            </a:r>
            <a:r>
              <a:rPr lang="en-US" dirty="0" smtClean="0"/>
              <a:t>resources</a:t>
            </a:r>
            <a:endParaRPr lang="en-US" dirty="0"/>
          </a:p>
          <a:p>
            <a:pPr marL="971550" lvl="2" indent="-342900">
              <a:lnSpc>
                <a:spcPct val="150000"/>
              </a:lnSpc>
            </a:pPr>
            <a:r>
              <a:rPr lang="en-US" dirty="0"/>
              <a:t>Custom </a:t>
            </a:r>
            <a:r>
              <a:rPr lang="en-US" dirty="0" smtClean="0"/>
              <a:t>serialization </a:t>
            </a:r>
            <a:r>
              <a:rPr lang="en-US" dirty="0" smtClean="0"/>
              <a:t>handling</a:t>
            </a:r>
            <a:endParaRPr lang="en-US" dirty="0"/>
          </a:p>
          <a:p>
            <a:pPr marL="971550" lvl="2" indent="-342900">
              <a:lnSpc>
                <a:spcPct val="150000"/>
              </a:lnSpc>
            </a:pPr>
            <a:endParaRPr lang="en-US" sz="1100" dirty="0"/>
          </a:p>
          <a:p>
            <a:pPr marL="523875" lvl="1" indent="-342900">
              <a:lnSpc>
                <a:spcPct val="150000"/>
              </a:lnSpc>
            </a:pPr>
            <a:r>
              <a:rPr lang="en-US" dirty="0" smtClean="0"/>
              <a:t>Open Your Services to the Public!</a:t>
            </a:r>
          </a:p>
          <a:p>
            <a:pPr marL="971550" lvl="2" indent="-342900">
              <a:lnSpc>
                <a:spcPct val="150000"/>
              </a:lnSpc>
            </a:pPr>
            <a:r>
              <a:rPr lang="en-US" dirty="0" smtClean="0">
                <a:sym typeface="Wingdings" pitchFamily="2" charset="2"/>
              </a:rPr>
              <a:t></a:t>
            </a:r>
            <a:r>
              <a:rPr lang="en-US" dirty="0" smtClean="0"/>
              <a:t>Escape from the Silos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ußzeilenplatzhalter 3"/>
          <p:cNvSpPr>
            <a:spLocks noGrp="1"/>
          </p:cNvSpPr>
          <p:nvPr>
            <p:ph type="ftr" sz="quarter" idx="10"/>
          </p:nvPr>
        </p:nvSpPr>
        <p:spPr/>
        <p:txBody>
          <a:bodyPr/>
          <a:lstStyle/>
          <a:p>
            <a:r>
              <a:rPr lang="de-DE"/>
              <a:t>Stefan Marr, Falko Menge | August 2007</a:t>
            </a:r>
          </a:p>
        </p:txBody>
      </p:sp>
      <p:sp>
        <p:nvSpPr>
          <p:cNvPr id="7" name="Foliennummernplatzhalter 4"/>
          <p:cNvSpPr>
            <a:spLocks noGrp="1"/>
          </p:cNvSpPr>
          <p:nvPr>
            <p:ph type="sldNum" sz="quarter" idx="11"/>
          </p:nvPr>
        </p:nvSpPr>
        <p:spPr/>
        <p:txBody>
          <a:bodyPr/>
          <a:lstStyle/>
          <a:p>
            <a:fld id="{70C3F84E-613C-40E7-9884-AFA0EA385389}" type="slidenum">
              <a:rPr lang="de-DE"/>
              <a:pPr/>
              <a:t>28</a:t>
            </a:fld>
            <a:endParaRPr lang="de-DE"/>
          </a:p>
        </p:txBody>
      </p:sp>
      <p:sp>
        <p:nvSpPr>
          <p:cNvPr id="386050" name="Rectangle 2"/>
          <p:cNvSpPr>
            <a:spLocks noGrp="1" noChangeArrowheads="1"/>
          </p:cNvSpPr>
          <p:nvPr>
            <p:ph type="title"/>
          </p:nvPr>
        </p:nvSpPr>
        <p:spPr>
          <a:xfrm>
            <a:off x="0" y="0"/>
            <a:ext cx="8964613" cy="1268413"/>
          </a:xfrm>
          <a:solidFill>
            <a:schemeClr val="bg1"/>
          </a:solidFill>
          <a:ln/>
        </p:spPr>
        <p:txBody>
          <a:bodyPr/>
          <a:lstStyle/>
          <a:p>
            <a:r>
              <a:rPr lang="en-US" dirty="0"/>
              <a:t> </a:t>
            </a:r>
          </a:p>
        </p:txBody>
      </p:sp>
      <p:sp>
        <p:nvSpPr>
          <p:cNvPr id="386051" name="Rectangle 3"/>
          <p:cNvSpPr>
            <a:spLocks noGrp="1" noChangeArrowheads="1"/>
          </p:cNvSpPr>
          <p:nvPr>
            <p:ph type="body" idx="1"/>
          </p:nvPr>
        </p:nvSpPr>
        <p:spPr>
          <a:xfrm>
            <a:off x="719138" y="5661025"/>
            <a:ext cx="8174037" cy="863600"/>
          </a:xfrm>
        </p:spPr>
        <p:txBody>
          <a:bodyPr/>
          <a:lstStyle/>
          <a:p>
            <a:pPr algn="ctr"/>
            <a:r>
              <a:rPr lang="en-US" dirty="0"/>
              <a:t>Further Information and Download at:</a:t>
            </a:r>
          </a:p>
          <a:p>
            <a:pPr algn="ctr"/>
            <a:r>
              <a:rPr lang="en-US" sz="2000" b="1" dirty="0">
                <a:solidFill>
                  <a:srgbClr val="4FA2B8"/>
                </a:solidFill>
                <a:hlinkClick r:id="rId3"/>
              </a:rPr>
              <a:t>http://instantsvc.sourceforge.net</a:t>
            </a:r>
            <a:endParaRPr lang="en-US" sz="2000" b="1" dirty="0">
              <a:solidFill>
                <a:srgbClr val="4FA2B8"/>
              </a:solidFill>
            </a:endParaRPr>
          </a:p>
        </p:txBody>
      </p:sp>
      <p:pic>
        <p:nvPicPr>
          <p:cNvPr id="386052" name="Picture 4" descr="WebServiceToolkit-Overview-without-PolicyPlugin-7"/>
          <p:cNvPicPr>
            <a:picLocks noChangeAspect="1" noChangeArrowheads="1"/>
          </p:cNvPicPr>
          <p:nvPr/>
        </p:nvPicPr>
        <p:blipFill>
          <a:blip r:embed="rId4" cstate="print"/>
          <a:srcRect/>
          <a:stretch>
            <a:fillRect/>
          </a:stretch>
        </p:blipFill>
        <p:spPr bwMode="auto">
          <a:xfrm>
            <a:off x="1765300" y="1628775"/>
            <a:ext cx="5975350" cy="3721100"/>
          </a:xfrm>
          <a:prstGeom prst="rect">
            <a:avLst/>
          </a:prstGeom>
          <a:noFill/>
        </p:spPr>
      </p:pic>
      <p:pic>
        <p:nvPicPr>
          <p:cNvPr id="386053" name="Picture 5" descr="logo"/>
          <p:cNvPicPr>
            <a:picLocks noChangeAspect="1" noChangeArrowheads="1"/>
          </p:cNvPicPr>
          <p:nvPr/>
        </p:nvPicPr>
        <p:blipFill>
          <a:blip r:embed="rId5"/>
          <a:srcRect/>
          <a:stretch>
            <a:fillRect/>
          </a:stretch>
        </p:blipFill>
        <p:spPr bwMode="auto">
          <a:xfrm>
            <a:off x="179388" y="44450"/>
            <a:ext cx="8856662" cy="1298575"/>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9BC6FE8B-A848-45ED-8550-62449DBA504B}" type="slidenum">
              <a:rPr lang="de-DE"/>
              <a:pPr/>
              <a:t>29</a:t>
            </a:fld>
            <a:endParaRPr lang="de-DE"/>
          </a:p>
        </p:txBody>
      </p:sp>
      <p:sp>
        <p:nvSpPr>
          <p:cNvPr id="425986" name="Rectangle 2"/>
          <p:cNvSpPr>
            <a:spLocks noGrp="1" noChangeArrowheads="1"/>
          </p:cNvSpPr>
          <p:nvPr>
            <p:ph type="title"/>
          </p:nvPr>
        </p:nvSpPr>
        <p:spPr/>
        <p:txBody>
          <a:bodyPr/>
          <a:lstStyle/>
          <a:p>
            <a:endParaRPr lang="en-US"/>
          </a:p>
        </p:txBody>
      </p:sp>
      <p:sp>
        <p:nvSpPr>
          <p:cNvPr id="425987" name="Rectangle 3"/>
          <p:cNvSpPr>
            <a:spLocks noGrp="1" noChangeArrowheads="1"/>
          </p:cNvSpPr>
          <p:nvPr>
            <p:ph type="body" idx="1"/>
          </p:nvPr>
        </p:nvSpPr>
        <p:spPr/>
        <p:txBody>
          <a:bodyPr/>
          <a:lstStyle/>
          <a:p>
            <a:pPr algn="ctr"/>
            <a:r>
              <a:rPr lang="en-US" sz="6000"/>
              <a:t>BACKUP Slides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D26BE951-9B8A-4569-AAB4-0AE8899EFE14}" type="slidenum">
              <a:rPr lang="de-DE"/>
              <a:pPr/>
              <a:t>3</a:t>
            </a:fld>
            <a:endParaRPr lang="de-DE"/>
          </a:p>
        </p:txBody>
      </p:sp>
      <p:sp>
        <p:nvSpPr>
          <p:cNvPr id="191490" name="Rectangle 2"/>
          <p:cNvSpPr>
            <a:spLocks noGrp="1" noChangeArrowheads="1"/>
          </p:cNvSpPr>
          <p:nvPr>
            <p:ph type="title"/>
          </p:nvPr>
        </p:nvSpPr>
        <p:spPr/>
        <p:txBody>
          <a:bodyPr/>
          <a:lstStyle/>
          <a:p>
            <a:r>
              <a:rPr lang="en-US"/>
              <a:t>Agenda</a:t>
            </a:r>
          </a:p>
        </p:txBody>
      </p:sp>
      <p:sp>
        <p:nvSpPr>
          <p:cNvPr id="191491" name="Rectangle 3"/>
          <p:cNvSpPr>
            <a:spLocks noGrp="1" noChangeArrowheads="1"/>
          </p:cNvSpPr>
          <p:nvPr>
            <p:ph type="body" idx="1"/>
          </p:nvPr>
        </p:nvSpPr>
        <p:spPr/>
        <p:txBody>
          <a:bodyPr/>
          <a:lstStyle/>
          <a:p>
            <a:pPr marL="523875" lvl="1" indent="-342900">
              <a:lnSpc>
                <a:spcPct val="140000"/>
              </a:lnSpc>
            </a:pPr>
            <a:r>
              <a:rPr lang="en-US"/>
              <a:t>Motivation</a:t>
            </a:r>
          </a:p>
          <a:p>
            <a:pPr marL="523875" lvl="1" indent="-342900">
              <a:lnSpc>
                <a:spcPct val="140000"/>
              </a:lnSpc>
            </a:pPr>
            <a:endParaRPr lang="en-US"/>
          </a:p>
          <a:p>
            <a:pPr marL="523875" lvl="1" indent="-342900">
              <a:lnSpc>
                <a:spcPct val="140000"/>
              </a:lnSpc>
            </a:pPr>
            <a:r>
              <a:rPr lang="en-US"/>
              <a:t>Short Introduction to InstantSVC</a:t>
            </a:r>
          </a:p>
          <a:p>
            <a:pPr marL="971550" lvl="2" indent="-342900">
              <a:lnSpc>
                <a:spcPct val="140000"/>
              </a:lnSpc>
            </a:pPr>
            <a:r>
              <a:rPr lang="en-US"/>
              <a:t>Architecture, Features</a:t>
            </a:r>
          </a:p>
          <a:p>
            <a:pPr marL="971550" lvl="2" indent="-342900">
              <a:lnSpc>
                <a:spcPct val="140000"/>
              </a:lnSpc>
            </a:pPr>
            <a:r>
              <a:rPr lang="en-US"/>
              <a:t>Tools</a:t>
            </a:r>
          </a:p>
          <a:p>
            <a:pPr marL="523875" lvl="1" indent="-342900">
              <a:lnSpc>
                <a:spcPct val="140000"/>
              </a:lnSpc>
            </a:pPr>
            <a:endParaRPr lang="en-US"/>
          </a:p>
          <a:p>
            <a:pPr marL="523875" lvl="1" indent="-342900">
              <a:lnSpc>
                <a:spcPct val="140000"/>
              </a:lnSpc>
            </a:pPr>
            <a:r>
              <a:rPr lang="en-US"/>
              <a:t>Live Demo: Adding a Web Service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sz="quarter" idx="10"/>
          </p:nvPr>
        </p:nvSpPr>
        <p:spPr/>
        <p:txBody>
          <a:bodyPr/>
          <a:lstStyle/>
          <a:p>
            <a:r>
              <a:rPr lang="de-DE"/>
              <a:t>Stefan Marr, Falko Menge | August 2007</a:t>
            </a:r>
          </a:p>
        </p:txBody>
      </p:sp>
      <p:sp>
        <p:nvSpPr>
          <p:cNvPr id="6" name="Foliennummernplatzhalter 4"/>
          <p:cNvSpPr>
            <a:spLocks noGrp="1"/>
          </p:cNvSpPr>
          <p:nvPr>
            <p:ph type="sldNum" sz="quarter" idx="11"/>
          </p:nvPr>
        </p:nvSpPr>
        <p:spPr/>
        <p:txBody>
          <a:bodyPr/>
          <a:lstStyle/>
          <a:p>
            <a:fld id="{29AD5528-F5CB-4EF2-AA86-561778BB8EF7}" type="slidenum">
              <a:rPr lang="de-DE"/>
              <a:pPr/>
              <a:t>30</a:t>
            </a:fld>
            <a:endParaRPr lang="de-DE"/>
          </a:p>
        </p:txBody>
      </p:sp>
      <p:pic>
        <p:nvPicPr>
          <p:cNvPr id="233476" name="Picture 4" descr="WebServiceToolkit-Overview-without-PolicyPlugin-7"/>
          <p:cNvPicPr>
            <a:picLocks noChangeAspect="1" noChangeArrowheads="1"/>
          </p:cNvPicPr>
          <p:nvPr/>
        </p:nvPicPr>
        <p:blipFill>
          <a:blip r:embed="rId3"/>
          <a:srcRect/>
          <a:stretch>
            <a:fillRect/>
          </a:stretch>
        </p:blipFill>
        <p:spPr bwMode="auto">
          <a:xfrm>
            <a:off x="792163" y="1557338"/>
            <a:ext cx="7740650" cy="4819650"/>
          </a:xfrm>
          <a:prstGeom prst="rect">
            <a:avLst/>
          </a:prstGeom>
          <a:noFill/>
        </p:spPr>
      </p:pic>
      <p:sp>
        <p:nvSpPr>
          <p:cNvPr id="233478" name="Rectangle 6"/>
          <p:cNvSpPr>
            <a:spLocks noGrp="1" noChangeArrowheads="1"/>
          </p:cNvSpPr>
          <p:nvPr>
            <p:ph type="title"/>
          </p:nvPr>
        </p:nvSpPr>
        <p:spPr>
          <a:xfrm>
            <a:off x="0" y="0"/>
            <a:ext cx="8964613" cy="1268413"/>
          </a:xfrm>
          <a:solidFill>
            <a:schemeClr val="bg1"/>
          </a:solidFill>
          <a:ln/>
        </p:spPr>
        <p:txBody>
          <a:bodyPr/>
          <a:lstStyle/>
          <a:p>
            <a:r>
              <a:rPr lang="en-US" dirty="0"/>
              <a:t> </a:t>
            </a:r>
          </a:p>
        </p:txBody>
      </p:sp>
      <p:pic>
        <p:nvPicPr>
          <p:cNvPr id="233479" name="Picture 7" descr="logo"/>
          <p:cNvPicPr>
            <a:picLocks noChangeAspect="1" noChangeArrowheads="1"/>
          </p:cNvPicPr>
          <p:nvPr/>
        </p:nvPicPr>
        <p:blipFill>
          <a:blip r:embed="rId4"/>
          <a:srcRect/>
          <a:stretch>
            <a:fillRect/>
          </a:stretch>
        </p:blipFill>
        <p:spPr bwMode="auto">
          <a:xfrm>
            <a:off x="179388" y="44450"/>
            <a:ext cx="8856662" cy="1298575"/>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633792E0-F5DA-4137-99B7-24D218AC11C6}" type="slidenum">
              <a:rPr lang="de-DE"/>
              <a:pPr/>
              <a:t>31</a:t>
            </a:fld>
            <a:endParaRPr lang="de-DE"/>
          </a:p>
        </p:txBody>
      </p:sp>
      <p:sp>
        <p:nvSpPr>
          <p:cNvPr id="388098" name="Rectangle 2"/>
          <p:cNvSpPr>
            <a:spLocks noGrp="1" noChangeArrowheads="1"/>
          </p:cNvSpPr>
          <p:nvPr>
            <p:ph type="title"/>
          </p:nvPr>
        </p:nvSpPr>
        <p:spPr/>
        <p:txBody>
          <a:bodyPr/>
          <a:lstStyle/>
          <a:p>
            <a:r>
              <a:rPr lang="en-US"/>
              <a:t>Suggested Reading</a:t>
            </a:r>
          </a:p>
        </p:txBody>
      </p:sp>
      <p:sp>
        <p:nvSpPr>
          <p:cNvPr id="388099" name="Rectangle 3"/>
          <p:cNvSpPr>
            <a:spLocks noGrp="1" noChangeArrowheads="1"/>
          </p:cNvSpPr>
          <p:nvPr>
            <p:ph type="body" idx="1"/>
          </p:nvPr>
        </p:nvSpPr>
        <p:spPr>
          <a:xfrm>
            <a:off x="719138" y="1773238"/>
            <a:ext cx="8174037" cy="4751387"/>
          </a:xfrm>
        </p:spPr>
        <p:txBody>
          <a:bodyPr/>
          <a:lstStyle/>
          <a:p>
            <a:pPr marL="542925" indent="-542925">
              <a:lnSpc>
                <a:spcPct val="95000"/>
              </a:lnSpc>
              <a:tabLst>
                <a:tab pos="541338" algn="l"/>
              </a:tabLst>
            </a:pPr>
            <a:r>
              <a:rPr lang="en-US" b="1">
                <a:solidFill>
                  <a:schemeClr val="bg2"/>
                </a:solidFill>
              </a:rPr>
              <a:t>White Papers</a:t>
            </a:r>
          </a:p>
          <a:p>
            <a:pPr marL="542925" indent="-542925">
              <a:lnSpc>
                <a:spcPct val="95000"/>
              </a:lnSpc>
              <a:tabLst>
                <a:tab pos="541338" algn="l"/>
              </a:tabLst>
            </a:pPr>
            <a:r>
              <a:rPr lang="en-US"/>
              <a:t>[1]	</a:t>
            </a:r>
            <a:r>
              <a:rPr lang="en-US" i="1"/>
              <a:t>Einführung in XML Web Services</a:t>
            </a:r>
            <a:r>
              <a:rPr lang="en-US"/>
              <a:t>, October 2005</a:t>
            </a:r>
          </a:p>
          <a:p>
            <a:pPr marL="542925" indent="-542925">
              <a:lnSpc>
                <a:spcPct val="95000"/>
              </a:lnSpc>
              <a:tabLst>
                <a:tab pos="541338" algn="l"/>
              </a:tabLst>
            </a:pPr>
            <a:r>
              <a:rPr lang="en-US"/>
              <a:t>[2]	</a:t>
            </a:r>
            <a:r>
              <a:rPr lang="en-US" i="1"/>
              <a:t>Web Services Facade for PHP5 – Konzeption</a:t>
            </a:r>
            <a:r>
              <a:rPr lang="en-US"/>
              <a:t>, January 2006</a:t>
            </a:r>
          </a:p>
          <a:p>
            <a:pPr marL="542925" indent="-542925">
              <a:lnSpc>
                <a:spcPct val="95000"/>
              </a:lnSpc>
              <a:tabLst>
                <a:tab pos="541338" algn="l"/>
              </a:tabLst>
            </a:pPr>
            <a:r>
              <a:rPr lang="en-US"/>
              <a:t>[3]	</a:t>
            </a:r>
            <a:r>
              <a:rPr lang="en-US" i="1"/>
              <a:t>Web Service Toolkit für PHP5</a:t>
            </a:r>
            <a:r>
              <a:rPr lang="en-US"/>
              <a:t>, March 2006</a:t>
            </a:r>
            <a:br>
              <a:rPr lang="en-US"/>
            </a:br>
            <a:r>
              <a:rPr lang="en-US" sz="400"/>
              <a:t/>
            </a:r>
            <a:br>
              <a:rPr lang="en-US" sz="400"/>
            </a:br>
            <a:r>
              <a:rPr lang="en-US"/>
              <a:t>download at </a:t>
            </a:r>
            <a:r>
              <a:rPr lang="en-US">
                <a:solidFill>
                  <a:srgbClr val="4FA2B8"/>
                </a:solidFill>
                <a:hlinkClick r:id="rId2"/>
              </a:rPr>
              <a:t>http://instantsvc.sf.net/</a:t>
            </a:r>
            <a:endParaRPr lang="en-US">
              <a:solidFill>
                <a:srgbClr val="4FA2B8"/>
              </a:solidFill>
            </a:endParaRPr>
          </a:p>
          <a:p>
            <a:pPr marL="542925" indent="-542925">
              <a:lnSpc>
                <a:spcPct val="95000"/>
              </a:lnSpc>
              <a:tabLst>
                <a:tab pos="541338" algn="l"/>
              </a:tabLst>
            </a:pPr>
            <a:endParaRPr lang="en-US" sz="600"/>
          </a:p>
          <a:p>
            <a:pPr marL="542925" indent="-542925">
              <a:lnSpc>
                <a:spcPct val="95000"/>
              </a:lnSpc>
              <a:tabLst>
                <a:tab pos="541338" algn="l"/>
              </a:tabLst>
            </a:pPr>
            <a:r>
              <a:rPr lang="en-US" b="1">
                <a:solidFill>
                  <a:schemeClr val="bg2"/>
                </a:solidFill>
              </a:rPr>
              <a:t>Further Sources</a:t>
            </a:r>
          </a:p>
          <a:p>
            <a:pPr marL="542925" indent="-542925">
              <a:lnSpc>
                <a:spcPct val="95000"/>
              </a:lnSpc>
              <a:tabLst>
                <a:tab pos="541338" algn="l"/>
              </a:tabLst>
            </a:pPr>
            <a:r>
              <a:rPr lang="en-US"/>
              <a:t>[4]	</a:t>
            </a:r>
            <a:r>
              <a:rPr lang="en-US" i="1"/>
              <a:t>RESTful Web Services</a:t>
            </a:r>
            <a:r>
              <a:rPr lang="en-US"/>
              <a:t>, January 2006</a:t>
            </a:r>
            <a:br>
              <a:rPr lang="en-US"/>
            </a:br>
            <a:r>
              <a:rPr lang="en-US" sz="1400">
                <a:solidFill>
                  <a:srgbClr val="4FA2B8"/>
                </a:solidFill>
                <a:hlinkClick r:id="rId3"/>
              </a:rPr>
              <a:t>http://www.stefan-marr.de/artikel/restful-web-services.html</a:t>
            </a:r>
            <a:endParaRPr lang="en-US" sz="1400">
              <a:solidFill>
                <a:srgbClr val="4FA2B8"/>
              </a:solidFill>
            </a:endParaRPr>
          </a:p>
          <a:p>
            <a:pPr marL="542925" indent="-542925">
              <a:lnSpc>
                <a:spcPct val="95000"/>
              </a:lnSpc>
              <a:tabLst>
                <a:tab pos="541338" algn="l"/>
              </a:tabLst>
            </a:pPr>
            <a:r>
              <a:rPr lang="en-US"/>
              <a:t>[5]	</a:t>
            </a:r>
            <a:r>
              <a:rPr lang="en-US" i="1"/>
              <a:t>SOAP Version 1.2 specification</a:t>
            </a:r>
            <a:r>
              <a:rPr lang="en-US"/>
              <a:t>, W3C Recommendation,          June 2003. </a:t>
            </a:r>
            <a:r>
              <a:rPr lang="en-US" sz="1400">
                <a:hlinkClick r:id="rId4"/>
              </a:rPr>
              <a:t>http://www.w3.org/TR/soap/</a:t>
            </a:r>
            <a:endParaRPr lang="en-US" sz="1400"/>
          </a:p>
          <a:p>
            <a:pPr marL="542925" indent="-542925">
              <a:lnSpc>
                <a:spcPct val="95000"/>
              </a:lnSpc>
              <a:tabLst>
                <a:tab pos="541338" algn="l"/>
              </a:tabLst>
            </a:pPr>
            <a:r>
              <a:rPr lang="en-US"/>
              <a:t>[6]	</a:t>
            </a:r>
            <a:r>
              <a:rPr lang="en-US" i="1"/>
              <a:t>Web Services Description Language (WSDL) 1.1</a:t>
            </a:r>
            <a:r>
              <a:rPr lang="en-US"/>
              <a:t>, W3C Note, March 2001. </a:t>
            </a:r>
            <a:r>
              <a:rPr lang="en-US" sz="1400">
                <a:hlinkClick r:id="rId5"/>
              </a:rPr>
              <a:t>http://www.w3.org/TR/wsdl/</a:t>
            </a:r>
            <a:endParaRPr lang="en-US" sz="1400"/>
          </a:p>
          <a:p>
            <a:pPr marL="542925" indent="-542925">
              <a:lnSpc>
                <a:spcPct val="95000"/>
              </a:lnSpc>
              <a:tabLst>
                <a:tab pos="541338" algn="l"/>
              </a:tabLst>
            </a:pPr>
            <a:r>
              <a:rPr lang="en-US"/>
              <a:t>[7]	</a:t>
            </a:r>
            <a:r>
              <a:rPr lang="en-US" i="1"/>
              <a:t>Username Token Profile 1.0</a:t>
            </a:r>
            <a:r>
              <a:rPr lang="en-US"/>
              <a:t>, OASIS, January 2004</a:t>
            </a:r>
            <a:br>
              <a:rPr lang="en-US"/>
            </a:br>
            <a:r>
              <a:rPr lang="en-US" sz="1400">
                <a:hlinkClick r:id="rId6"/>
              </a:rPr>
              <a:t>http://docs.oasis-open.org/wss/2004/01/oasis-200401-wss-username-token-profile-1.0.pdf</a:t>
            </a:r>
            <a:endParaRPr lang="en-US" sz="140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Fußzeilenplatzhalter 3"/>
          <p:cNvSpPr>
            <a:spLocks noGrp="1"/>
          </p:cNvSpPr>
          <p:nvPr>
            <p:ph type="ftr" sz="quarter" idx="10"/>
          </p:nvPr>
        </p:nvSpPr>
        <p:spPr/>
        <p:txBody>
          <a:bodyPr/>
          <a:lstStyle/>
          <a:p>
            <a:r>
              <a:rPr lang="de-DE"/>
              <a:t>Stefan Marr, Falko Menge | August 2007</a:t>
            </a:r>
          </a:p>
        </p:txBody>
      </p:sp>
      <p:sp>
        <p:nvSpPr>
          <p:cNvPr id="23" name="Foliennummernplatzhalter 4"/>
          <p:cNvSpPr>
            <a:spLocks noGrp="1"/>
          </p:cNvSpPr>
          <p:nvPr>
            <p:ph type="sldNum" sz="quarter" idx="11"/>
          </p:nvPr>
        </p:nvSpPr>
        <p:spPr/>
        <p:txBody>
          <a:bodyPr/>
          <a:lstStyle/>
          <a:p>
            <a:fld id="{49EFD3E6-7A2C-4D6B-81BD-177115A1C8E7}" type="slidenum">
              <a:rPr lang="de-DE"/>
              <a:pPr/>
              <a:t>32</a:t>
            </a:fld>
            <a:endParaRPr lang="de-DE"/>
          </a:p>
        </p:txBody>
      </p:sp>
      <p:sp>
        <p:nvSpPr>
          <p:cNvPr id="235522" name="Rectangle 2"/>
          <p:cNvSpPr>
            <a:spLocks noGrp="1" noChangeArrowheads="1"/>
          </p:cNvSpPr>
          <p:nvPr>
            <p:ph type="title"/>
          </p:nvPr>
        </p:nvSpPr>
        <p:spPr>
          <a:xfrm>
            <a:off x="2268538" y="115888"/>
            <a:ext cx="6875462" cy="1225550"/>
          </a:xfrm>
        </p:spPr>
        <p:txBody>
          <a:bodyPr/>
          <a:lstStyle/>
          <a:p>
            <a:r>
              <a:rPr lang="en-US"/>
              <a:t>The Core Web Services Protocol Stack</a:t>
            </a:r>
          </a:p>
        </p:txBody>
      </p:sp>
      <p:graphicFrame>
        <p:nvGraphicFramePr>
          <p:cNvPr id="235524" name="Group 4"/>
          <p:cNvGraphicFramePr>
            <a:graphicFrameLocks noGrp="1"/>
          </p:cNvGraphicFramePr>
          <p:nvPr>
            <p:ph idx="1"/>
          </p:nvPr>
        </p:nvGraphicFramePr>
        <p:xfrm>
          <a:off x="1619250" y="2133600"/>
          <a:ext cx="6229350" cy="3816352"/>
        </p:xfrm>
        <a:graphic>
          <a:graphicData uri="http://schemas.openxmlformats.org/drawingml/2006/table">
            <a:tbl>
              <a:tblPr/>
              <a:tblGrid>
                <a:gridCol w="1911350"/>
                <a:gridCol w="4318000"/>
              </a:tblGrid>
              <a:tr h="754063">
                <a:tc>
                  <a:txBody>
                    <a:bodyPr/>
                    <a:lstStyle/>
                    <a:p>
                      <a:pPr marL="0" marR="0" lvl="0" indent="0" algn="l" defTabSz="868363" rtl="0" eaLnBrk="1" fontAlgn="base" latinLnBrk="0" hangingPunct="1">
                        <a:lnSpc>
                          <a:spcPct val="115000"/>
                        </a:lnSpc>
                        <a:spcBef>
                          <a:spcPct val="30000"/>
                        </a:spcBef>
                        <a:spcAft>
                          <a:spcPct val="0"/>
                        </a:spcAft>
                        <a:buClrTx/>
                        <a:buSzTx/>
                        <a:buFontTx/>
                        <a:buNone/>
                        <a:tabLst/>
                      </a:pPr>
                      <a:r>
                        <a:rPr kumimoji="0" lang="de-DE" sz="1800" b="0" i="0" u="none" strike="noStrike" cap="none" normalizeH="0" baseline="0" smtClean="0">
                          <a:ln>
                            <a:noFill/>
                          </a:ln>
                          <a:solidFill>
                            <a:schemeClr val="tx1"/>
                          </a:solidFill>
                          <a:effectLst/>
                          <a:latin typeface="Verdana" pitchFamily="34" charset="0"/>
                          <a:cs typeface="Arial" charset="0"/>
                        </a:rPr>
                        <a:t>Discovery</a:t>
                      </a:r>
                    </a:p>
                  </a:txBody>
                  <a:tcPr horzOverflow="overflow">
                    <a:lnL w="28575" cap="flat" cmpd="sng" algn="ctr">
                      <a:solidFill>
                        <a:schemeClr val="tx1"/>
                      </a:solidFill>
                      <a:prstDash val="solid"/>
                      <a:round/>
                      <a:headEnd type="none" w="sm" len="sm"/>
                      <a:tailEnd type="none" w="sm" len="sm"/>
                    </a:lnL>
                    <a:lnR>
                      <a:noFill/>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868363" rtl="0" eaLnBrk="1" fontAlgn="base" latinLnBrk="0" hangingPunct="1">
                        <a:lnSpc>
                          <a:spcPct val="115000"/>
                        </a:lnSpc>
                        <a:spcBef>
                          <a:spcPct val="30000"/>
                        </a:spcBef>
                        <a:spcAft>
                          <a:spcPct val="0"/>
                        </a:spcAft>
                        <a:buClrTx/>
                        <a:buSzTx/>
                        <a:buFontTx/>
                        <a:buNone/>
                        <a:tabLst/>
                      </a:pPr>
                      <a:r>
                        <a:rPr kumimoji="0" lang="de-DE" sz="1800" b="0" i="0" u="none" strike="noStrike" cap="none" normalizeH="0" baseline="0" smtClean="0">
                          <a:ln>
                            <a:noFill/>
                          </a:ln>
                          <a:solidFill>
                            <a:schemeClr val="tx1"/>
                          </a:solidFill>
                          <a:effectLst/>
                          <a:latin typeface="Verdana" pitchFamily="34" charset="0"/>
                          <a:cs typeface="Arial" charset="0"/>
                        </a:rPr>
                        <a:t>UDDI</a:t>
                      </a:r>
                    </a:p>
                    <a:p>
                      <a:pPr marL="0" marR="0" lvl="0" indent="0" algn="l" defTabSz="868363" rtl="0" eaLnBrk="1" fontAlgn="base" latinLnBrk="0" hangingPunct="1">
                        <a:lnSpc>
                          <a:spcPct val="115000"/>
                        </a:lnSpc>
                        <a:spcBef>
                          <a:spcPct val="0"/>
                        </a:spcBef>
                        <a:spcAft>
                          <a:spcPct val="0"/>
                        </a:spcAft>
                        <a:buClrTx/>
                        <a:buSzTx/>
                        <a:buFontTx/>
                        <a:buNone/>
                        <a:tabLst/>
                      </a:pPr>
                      <a:r>
                        <a:rPr kumimoji="0" lang="de-DE" sz="1800" b="0" i="0" u="none" strike="noStrike" cap="none" normalizeH="0" baseline="0" smtClean="0">
                          <a:ln>
                            <a:noFill/>
                          </a:ln>
                          <a:solidFill>
                            <a:schemeClr val="tx1"/>
                          </a:solidFill>
                          <a:effectLst/>
                          <a:latin typeface="Verdana" pitchFamily="34" charset="0"/>
                          <a:cs typeface="Arial" charset="0"/>
                        </a:rPr>
                        <a:t>(Itself a Web Service)</a:t>
                      </a:r>
                    </a:p>
                  </a:txBody>
                  <a:tcPr horzOverflow="overflow">
                    <a:lnL>
                      <a:noFill/>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54063">
                <a:tc>
                  <a:txBody>
                    <a:bodyPr/>
                    <a:lstStyle/>
                    <a:p>
                      <a:pPr marL="0" marR="0" lvl="0" indent="0" algn="l" defTabSz="868363" rtl="0" eaLnBrk="1" fontAlgn="base" latinLnBrk="0" hangingPunct="1">
                        <a:lnSpc>
                          <a:spcPct val="115000"/>
                        </a:lnSpc>
                        <a:spcBef>
                          <a:spcPct val="30000"/>
                        </a:spcBef>
                        <a:spcAft>
                          <a:spcPct val="0"/>
                        </a:spcAft>
                        <a:buClrTx/>
                        <a:buSzTx/>
                        <a:buFontTx/>
                        <a:buNone/>
                        <a:tabLst/>
                      </a:pPr>
                      <a:r>
                        <a:rPr kumimoji="0" lang="de-DE" sz="1800" b="0" i="0" u="none" strike="noStrike" cap="none" normalizeH="0" baseline="0" smtClean="0">
                          <a:ln>
                            <a:noFill/>
                          </a:ln>
                          <a:solidFill>
                            <a:schemeClr val="tx1"/>
                          </a:solidFill>
                          <a:effectLst/>
                          <a:latin typeface="Verdana" pitchFamily="34" charset="0"/>
                          <a:cs typeface="Arial" charset="0"/>
                        </a:rPr>
                        <a:t>Description</a:t>
                      </a:r>
                    </a:p>
                  </a:txBody>
                  <a:tcPr horzOverflow="overflow">
                    <a:lnL w="28575" cap="flat" cmpd="sng" algn="ctr">
                      <a:solidFill>
                        <a:schemeClr val="tx1"/>
                      </a:solidFill>
                      <a:prstDash val="solid"/>
                      <a:round/>
                      <a:headEnd type="none" w="sm" len="sm"/>
                      <a:tailEnd type="none" w="sm" len="sm"/>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868363" rtl="0" eaLnBrk="1" fontAlgn="base" latinLnBrk="0" hangingPunct="1">
                        <a:lnSpc>
                          <a:spcPct val="115000"/>
                        </a:lnSpc>
                        <a:spcBef>
                          <a:spcPct val="30000"/>
                        </a:spcBef>
                        <a:spcAft>
                          <a:spcPct val="0"/>
                        </a:spcAft>
                        <a:buClrTx/>
                        <a:buSzTx/>
                        <a:buFontTx/>
                        <a:buNone/>
                        <a:tabLst/>
                      </a:pPr>
                      <a:r>
                        <a:rPr kumimoji="0" lang="de-DE" sz="1800" b="0" i="0" u="none" strike="noStrike" cap="none" normalizeH="0" baseline="0" smtClean="0">
                          <a:ln>
                            <a:noFill/>
                          </a:ln>
                          <a:solidFill>
                            <a:schemeClr val="tx1"/>
                          </a:solidFill>
                          <a:effectLst/>
                          <a:latin typeface="Verdana" pitchFamily="34" charset="0"/>
                          <a:cs typeface="Arial" charset="0"/>
                        </a:rPr>
                        <a:t>WSDL, WSFL/XLANG,</a:t>
                      </a:r>
                    </a:p>
                    <a:p>
                      <a:pPr marL="0" marR="0" lvl="0" indent="0" algn="l" defTabSz="868363" rtl="0" eaLnBrk="1" fontAlgn="base" latinLnBrk="0" hangingPunct="1">
                        <a:lnSpc>
                          <a:spcPct val="115000"/>
                        </a:lnSpc>
                        <a:spcBef>
                          <a:spcPct val="0"/>
                        </a:spcBef>
                        <a:spcAft>
                          <a:spcPct val="0"/>
                        </a:spcAft>
                        <a:buClrTx/>
                        <a:buSzTx/>
                        <a:buFontTx/>
                        <a:buNone/>
                        <a:tabLst/>
                      </a:pPr>
                      <a:r>
                        <a:rPr kumimoji="0" lang="de-DE" sz="1800" b="0" i="0" u="none" strike="noStrike" cap="none" normalizeH="0" baseline="0" smtClean="0">
                          <a:ln>
                            <a:noFill/>
                          </a:ln>
                          <a:solidFill>
                            <a:schemeClr val="tx1"/>
                          </a:solidFill>
                          <a:effectLst/>
                          <a:latin typeface="Verdana" pitchFamily="34" charset="0"/>
                          <a:cs typeface="Arial" charset="0"/>
                        </a:rPr>
                        <a:t>others to come</a:t>
                      </a:r>
                    </a:p>
                  </a:txBody>
                  <a:tcPr horzOverflow="overflow">
                    <a:lnL>
                      <a:noFill/>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00100">
                <a:tc>
                  <a:txBody>
                    <a:bodyPr/>
                    <a:lstStyle/>
                    <a:p>
                      <a:pPr marL="0" marR="0" lvl="0" indent="0" algn="l" defTabSz="868363" rtl="0" eaLnBrk="1" fontAlgn="base" latinLnBrk="0" hangingPunct="1">
                        <a:lnSpc>
                          <a:spcPct val="115000"/>
                        </a:lnSpc>
                        <a:spcBef>
                          <a:spcPct val="30000"/>
                        </a:spcBef>
                        <a:spcAft>
                          <a:spcPct val="0"/>
                        </a:spcAft>
                        <a:buClrTx/>
                        <a:buSzTx/>
                        <a:buFontTx/>
                        <a:buNone/>
                        <a:tabLst/>
                      </a:pPr>
                      <a:r>
                        <a:rPr kumimoji="0" lang="de-DE" sz="1800" b="0" i="0" u="none" strike="noStrike" cap="none" normalizeH="0" baseline="0" smtClean="0">
                          <a:ln>
                            <a:noFill/>
                          </a:ln>
                          <a:solidFill>
                            <a:schemeClr val="tx1"/>
                          </a:solidFill>
                          <a:effectLst/>
                          <a:latin typeface="Verdana" pitchFamily="34" charset="0"/>
                          <a:cs typeface="Arial" charset="0"/>
                        </a:rPr>
                        <a:t>Access</a:t>
                      </a:r>
                    </a:p>
                  </a:txBody>
                  <a:tcPr horzOverflow="overflow">
                    <a:lnL w="28575" cap="flat" cmpd="sng" algn="ctr">
                      <a:solidFill>
                        <a:schemeClr val="tx1"/>
                      </a:solidFill>
                      <a:prstDash val="solid"/>
                      <a:round/>
                      <a:headEnd type="none" w="sm" len="sm"/>
                      <a:tailEnd type="none" w="sm" len="sm"/>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868363" rtl="0" eaLnBrk="1" fontAlgn="base" latinLnBrk="0" hangingPunct="1">
                        <a:lnSpc>
                          <a:spcPct val="115000"/>
                        </a:lnSpc>
                        <a:spcBef>
                          <a:spcPct val="30000"/>
                        </a:spcBef>
                        <a:spcAft>
                          <a:spcPct val="0"/>
                        </a:spcAft>
                        <a:buClrTx/>
                        <a:buSzTx/>
                        <a:buFontTx/>
                        <a:buNone/>
                        <a:tabLst/>
                      </a:pPr>
                      <a:r>
                        <a:rPr kumimoji="0" lang="de-DE" sz="1800" b="0" i="0" u="none" strike="noStrike" cap="none" normalizeH="0" baseline="0" smtClean="0">
                          <a:ln>
                            <a:noFill/>
                          </a:ln>
                          <a:solidFill>
                            <a:schemeClr val="tx1"/>
                          </a:solidFill>
                          <a:effectLst/>
                          <a:latin typeface="Verdana" pitchFamily="34" charset="0"/>
                          <a:cs typeface="Arial" charset="0"/>
                        </a:rPr>
                        <a:t>SOAP, SOAP with Attachments, XML-RPC, REST</a:t>
                      </a:r>
                    </a:p>
                  </a:txBody>
                  <a:tcPr horzOverflow="overflow">
                    <a:lnL>
                      <a:noFill/>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54063">
                <a:tc>
                  <a:txBody>
                    <a:bodyPr/>
                    <a:lstStyle/>
                    <a:p>
                      <a:pPr marL="0" marR="0" lvl="0" indent="0" algn="l" defTabSz="868363" rtl="0" eaLnBrk="1" fontAlgn="base" latinLnBrk="0" hangingPunct="1">
                        <a:lnSpc>
                          <a:spcPct val="115000"/>
                        </a:lnSpc>
                        <a:spcBef>
                          <a:spcPct val="30000"/>
                        </a:spcBef>
                        <a:spcAft>
                          <a:spcPct val="0"/>
                        </a:spcAft>
                        <a:buClrTx/>
                        <a:buSzTx/>
                        <a:buFontTx/>
                        <a:buNone/>
                        <a:tabLst/>
                      </a:pPr>
                      <a:r>
                        <a:rPr kumimoji="0" lang="de-DE" sz="1800" b="0" i="0" u="none" strike="noStrike" cap="none" normalizeH="0" baseline="0" smtClean="0">
                          <a:ln>
                            <a:noFill/>
                          </a:ln>
                          <a:solidFill>
                            <a:schemeClr val="tx1"/>
                          </a:solidFill>
                          <a:effectLst/>
                          <a:latin typeface="Verdana" pitchFamily="34" charset="0"/>
                          <a:cs typeface="Arial" charset="0"/>
                        </a:rPr>
                        <a:t>Transfer</a:t>
                      </a:r>
                    </a:p>
                  </a:txBody>
                  <a:tcPr horzOverflow="overflow">
                    <a:lnL w="28575" cap="flat" cmpd="sng" algn="ctr">
                      <a:solidFill>
                        <a:schemeClr val="tx1"/>
                      </a:solidFill>
                      <a:prstDash val="solid"/>
                      <a:round/>
                      <a:headEnd type="none" w="sm" len="sm"/>
                      <a:tailEnd type="none" w="sm" len="sm"/>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868363" rtl="0" eaLnBrk="1" fontAlgn="base" latinLnBrk="0" hangingPunct="1">
                        <a:lnSpc>
                          <a:spcPct val="115000"/>
                        </a:lnSpc>
                        <a:spcBef>
                          <a:spcPct val="30000"/>
                        </a:spcBef>
                        <a:spcAft>
                          <a:spcPct val="0"/>
                        </a:spcAft>
                        <a:buClrTx/>
                        <a:buSzTx/>
                        <a:buFontTx/>
                        <a:buNone/>
                        <a:tabLst/>
                      </a:pPr>
                      <a:r>
                        <a:rPr kumimoji="0" lang="de-DE" sz="1800" b="0" i="0" u="none" strike="noStrike" cap="none" normalizeH="0" baseline="0" smtClean="0">
                          <a:ln>
                            <a:noFill/>
                          </a:ln>
                          <a:solidFill>
                            <a:schemeClr val="tx1"/>
                          </a:solidFill>
                          <a:effectLst/>
                          <a:latin typeface="Verdana" pitchFamily="34" charset="0"/>
                          <a:cs typeface="Arial" charset="0"/>
                        </a:rPr>
                        <a:t>HTTP, SMTP, FTP, others</a:t>
                      </a:r>
                    </a:p>
                  </a:txBody>
                  <a:tcPr horzOverflow="overflow">
                    <a:lnL>
                      <a:noFill/>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54063">
                <a:tc>
                  <a:txBody>
                    <a:bodyPr/>
                    <a:lstStyle/>
                    <a:p>
                      <a:pPr marL="0" marR="0" lvl="0" indent="0" algn="l" defTabSz="868363" rtl="0" eaLnBrk="1" fontAlgn="base" latinLnBrk="0" hangingPunct="1">
                        <a:lnSpc>
                          <a:spcPct val="115000"/>
                        </a:lnSpc>
                        <a:spcBef>
                          <a:spcPct val="30000"/>
                        </a:spcBef>
                        <a:spcAft>
                          <a:spcPct val="0"/>
                        </a:spcAft>
                        <a:buClrTx/>
                        <a:buSzTx/>
                        <a:buFontTx/>
                        <a:buNone/>
                        <a:tabLst/>
                      </a:pPr>
                      <a:r>
                        <a:rPr kumimoji="0" lang="de-DE" sz="1800" b="0" i="0" u="none" strike="noStrike" cap="none" normalizeH="0" baseline="0" smtClean="0">
                          <a:ln>
                            <a:noFill/>
                          </a:ln>
                          <a:solidFill>
                            <a:schemeClr val="tx1"/>
                          </a:solidFill>
                          <a:effectLst/>
                          <a:latin typeface="Verdana" pitchFamily="34" charset="0"/>
                          <a:cs typeface="Arial" charset="0"/>
                        </a:rPr>
                        <a:t>Transport</a:t>
                      </a:r>
                    </a:p>
                  </a:txBody>
                  <a:tcPr horzOverflow="overflow">
                    <a:lnL w="28575" cap="flat" cmpd="sng" algn="ctr">
                      <a:solidFill>
                        <a:schemeClr val="tx1"/>
                      </a:solidFill>
                      <a:prstDash val="solid"/>
                      <a:round/>
                      <a:headEnd type="none" w="sm" len="sm"/>
                      <a:tailEnd type="none" w="sm" len="sm"/>
                    </a:lnL>
                    <a:lnR>
                      <a:noFill/>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868363" rtl="0" eaLnBrk="1" fontAlgn="base" latinLnBrk="0" hangingPunct="1">
                        <a:lnSpc>
                          <a:spcPct val="115000"/>
                        </a:lnSpc>
                        <a:spcBef>
                          <a:spcPct val="30000"/>
                        </a:spcBef>
                        <a:spcAft>
                          <a:spcPct val="0"/>
                        </a:spcAft>
                        <a:buClrTx/>
                        <a:buSzTx/>
                        <a:buFontTx/>
                        <a:buNone/>
                        <a:tabLst/>
                      </a:pPr>
                      <a:r>
                        <a:rPr kumimoji="0" lang="de-DE" sz="1800" b="0" i="0" u="none" strike="noStrike" cap="none" normalizeH="0" baseline="0" smtClean="0">
                          <a:ln>
                            <a:noFill/>
                          </a:ln>
                          <a:solidFill>
                            <a:schemeClr val="tx1"/>
                          </a:solidFill>
                          <a:effectLst/>
                          <a:latin typeface="Verdana" pitchFamily="34" charset="0"/>
                          <a:cs typeface="Arial" charset="0"/>
                        </a:rPr>
                        <a:t>TCP/IP, UDP, others</a:t>
                      </a:r>
                    </a:p>
                  </a:txBody>
                  <a:tcPr horzOverflow="overflow">
                    <a:lnL>
                      <a:noFill/>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ußzeilenplatzhalter 3"/>
          <p:cNvSpPr>
            <a:spLocks noGrp="1"/>
          </p:cNvSpPr>
          <p:nvPr>
            <p:ph type="ftr" sz="quarter" idx="10"/>
          </p:nvPr>
        </p:nvSpPr>
        <p:spPr/>
        <p:txBody>
          <a:bodyPr/>
          <a:lstStyle/>
          <a:p>
            <a:r>
              <a:rPr lang="de-DE"/>
              <a:t>Stefan Marr, Falko Menge | August 2007</a:t>
            </a:r>
          </a:p>
        </p:txBody>
      </p:sp>
      <p:sp>
        <p:nvSpPr>
          <p:cNvPr id="6" name="Foliennummernplatzhalter 4"/>
          <p:cNvSpPr>
            <a:spLocks noGrp="1"/>
          </p:cNvSpPr>
          <p:nvPr>
            <p:ph type="sldNum" sz="quarter" idx="11"/>
          </p:nvPr>
        </p:nvSpPr>
        <p:spPr/>
        <p:txBody>
          <a:bodyPr/>
          <a:lstStyle/>
          <a:p>
            <a:fld id="{0C9C8D4B-2DB6-4404-84B2-9DDD838884FC}" type="slidenum">
              <a:rPr lang="de-DE"/>
              <a:pPr/>
              <a:t>33</a:t>
            </a:fld>
            <a:endParaRPr lang="de-DE"/>
          </a:p>
        </p:txBody>
      </p:sp>
      <p:sp>
        <p:nvSpPr>
          <p:cNvPr id="407554" name="Rectangle 2"/>
          <p:cNvSpPr>
            <a:spLocks noGrp="1" noChangeArrowheads="1"/>
          </p:cNvSpPr>
          <p:nvPr>
            <p:ph type="title"/>
          </p:nvPr>
        </p:nvSpPr>
        <p:spPr/>
        <p:txBody>
          <a:bodyPr/>
          <a:lstStyle/>
          <a:p>
            <a:r>
              <a:rPr lang="en-US"/>
              <a:t>Components of InstantSVC</a:t>
            </a:r>
          </a:p>
        </p:txBody>
      </p:sp>
      <p:sp>
        <p:nvSpPr>
          <p:cNvPr id="407555" name="Rectangle 3"/>
          <p:cNvSpPr>
            <a:spLocks noChangeArrowheads="1"/>
          </p:cNvSpPr>
          <p:nvPr/>
        </p:nvSpPr>
        <p:spPr bwMode="auto">
          <a:xfrm>
            <a:off x="0" y="0"/>
            <a:ext cx="9144000" cy="1628775"/>
          </a:xfrm>
          <a:prstGeom prst="rect">
            <a:avLst/>
          </a:prstGeom>
          <a:solidFill>
            <a:schemeClr val="bg1"/>
          </a:solidFill>
          <a:ln w="9525">
            <a:noFill/>
            <a:miter lim="800000"/>
            <a:headEnd/>
            <a:tailEnd/>
          </a:ln>
          <a:effectLst/>
        </p:spPr>
        <p:txBody>
          <a:bodyPr wrap="none" anchor="ctr"/>
          <a:lstStyle/>
          <a:p>
            <a:endParaRPr lang="de-DE"/>
          </a:p>
        </p:txBody>
      </p:sp>
      <p:pic>
        <p:nvPicPr>
          <p:cNvPr id="407558" name="Picture 6"/>
          <p:cNvPicPr>
            <a:picLocks noChangeAspect="1" noChangeArrowheads="1"/>
          </p:cNvPicPr>
          <p:nvPr/>
        </p:nvPicPr>
        <p:blipFill>
          <a:blip r:embed="rId2"/>
          <a:srcRect l="10152" t="14569" r="11591" b="11615"/>
          <a:stretch>
            <a:fillRect/>
          </a:stretch>
        </p:blipFill>
        <p:spPr bwMode="auto">
          <a:xfrm>
            <a:off x="250825" y="333375"/>
            <a:ext cx="8642350" cy="6115050"/>
          </a:xfrm>
          <a:prstGeom prst="rect">
            <a:avLst/>
          </a:prstGeom>
          <a:noFill/>
          <a:ln w="9525">
            <a:solidFill>
              <a:schemeClr val="tx1"/>
            </a:solidFill>
            <a:miter lim="800000"/>
            <a:headEnd/>
            <a:tailEnd/>
          </a:ln>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9528FF5A-D386-4F65-9160-70701175AA8D}" type="slidenum">
              <a:rPr lang="de-DE"/>
              <a:pPr/>
              <a:t>4</a:t>
            </a:fld>
            <a:endParaRPr lang="de-DE"/>
          </a:p>
        </p:txBody>
      </p:sp>
      <p:sp>
        <p:nvSpPr>
          <p:cNvPr id="423938" name="Rectangle 2"/>
          <p:cNvSpPr>
            <a:spLocks noGrp="1" noChangeArrowheads="1"/>
          </p:cNvSpPr>
          <p:nvPr>
            <p:ph type="title"/>
          </p:nvPr>
        </p:nvSpPr>
        <p:spPr/>
        <p:txBody>
          <a:bodyPr/>
          <a:lstStyle/>
          <a:p>
            <a:r>
              <a:rPr lang="en-US"/>
              <a:t>Quick Survey</a:t>
            </a:r>
          </a:p>
        </p:txBody>
      </p:sp>
      <p:sp>
        <p:nvSpPr>
          <p:cNvPr id="423939" name="Rectangle 3"/>
          <p:cNvSpPr>
            <a:spLocks noGrp="1" noChangeArrowheads="1"/>
          </p:cNvSpPr>
          <p:nvPr>
            <p:ph type="body" idx="1"/>
          </p:nvPr>
        </p:nvSpPr>
        <p:spPr/>
        <p:txBody>
          <a:bodyPr/>
          <a:lstStyle/>
          <a:p>
            <a:pPr marL="523875" lvl="1" indent="-342900">
              <a:buFontTx/>
              <a:buAutoNum type="arabicPeriod"/>
            </a:pPr>
            <a:r>
              <a:rPr lang="en-US"/>
              <a:t>Who of you is developing web applications?</a:t>
            </a:r>
          </a:p>
          <a:p>
            <a:pPr marL="523875" lvl="1" indent="-342900">
              <a:buFontTx/>
              <a:buAutoNum type="arabicPeriod"/>
            </a:pPr>
            <a:endParaRPr lang="en-US"/>
          </a:p>
          <a:p>
            <a:pPr marL="523875" lvl="1" indent="-342900">
              <a:buFontTx/>
              <a:buAutoNum type="arabicPeriod"/>
            </a:pPr>
            <a:r>
              <a:rPr lang="en-US"/>
              <a:t>Who uses PHP?</a:t>
            </a:r>
          </a:p>
          <a:p>
            <a:pPr marL="523875" lvl="1" indent="-342900">
              <a:buFontTx/>
              <a:buAutoNum type="arabicPeriod"/>
            </a:pPr>
            <a:endParaRPr lang="en-US"/>
          </a:p>
          <a:p>
            <a:pPr marL="523875" lvl="1" indent="-342900">
              <a:buFontTx/>
              <a:buAutoNum type="arabicPeriod"/>
            </a:pPr>
            <a:r>
              <a:rPr lang="en-US"/>
              <a:t>What kind of applications?</a:t>
            </a:r>
          </a:p>
          <a:p>
            <a:pPr marL="971550" lvl="2" indent="-342900">
              <a:buFontTx/>
              <a:buChar char="•"/>
            </a:pPr>
            <a:r>
              <a:rPr lang="en-US"/>
              <a:t>Content Management</a:t>
            </a:r>
          </a:p>
          <a:p>
            <a:pPr marL="971550" lvl="2" indent="-342900">
              <a:buFontTx/>
              <a:buChar char="•"/>
            </a:pPr>
            <a:r>
              <a:rPr lang="en-US"/>
              <a:t>eCommerce</a:t>
            </a:r>
          </a:p>
          <a:p>
            <a:pPr marL="971550" lvl="2" indent="-342900">
              <a:buFontTx/>
              <a:buChar char="•"/>
            </a:pPr>
            <a:r>
              <a:rPr lang="en-US"/>
              <a:t>Collaboration Tools</a:t>
            </a:r>
          </a:p>
          <a:p>
            <a:pPr marL="971550" lvl="2" indent="-342900">
              <a:buFontTx/>
              <a:buChar char="•"/>
            </a:pPr>
            <a:r>
              <a:rPr lang="en-US"/>
              <a:t>“Enterprise Applications”</a:t>
            </a:r>
          </a:p>
          <a:p>
            <a:pPr marL="971550" lvl="2" indent="-342900">
              <a:buFontTx/>
              <a:buChar char="•"/>
            </a:pPr>
            <a:r>
              <a:rPr lang="en-US"/>
              <a:t>Other?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39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393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393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393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393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393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39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641386A5-60B8-47A3-9C71-4D9C287BC075}" type="slidenum">
              <a:rPr lang="de-DE"/>
              <a:pPr/>
              <a:t>5</a:t>
            </a:fld>
            <a:endParaRPr lang="de-DE"/>
          </a:p>
        </p:txBody>
      </p:sp>
      <p:sp>
        <p:nvSpPr>
          <p:cNvPr id="419842" name="Rectangle 2"/>
          <p:cNvSpPr>
            <a:spLocks noGrp="1" noChangeArrowheads="1"/>
          </p:cNvSpPr>
          <p:nvPr>
            <p:ph type="title"/>
          </p:nvPr>
        </p:nvSpPr>
        <p:spPr/>
        <p:txBody>
          <a:bodyPr/>
          <a:lstStyle/>
          <a:p>
            <a:r>
              <a:rPr lang="en-US"/>
              <a:t>Services?</a:t>
            </a:r>
          </a:p>
        </p:txBody>
      </p:sp>
      <p:sp>
        <p:nvSpPr>
          <p:cNvPr id="419843" name="Rectangle 3"/>
          <p:cNvSpPr>
            <a:spLocks noGrp="1" noChangeArrowheads="1"/>
          </p:cNvSpPr>
          <p:nvPr>
            <p:ph type="body" idx="1"/>
          </p:nvPr>
        </p:nvSpPr>
        <p:spPr/>
        <p:txBody>
          <a:bodyPr/>
          <a:lstStyle/>
          <a:p>
            <a:pPr lvl="1">
              <a:lnSpc>
                <a:spcPct val="105000"/>
              </a:lnSpc>
            </a:pPr>
            <a:r>
              <a:rPr lang="en-US" dirty="0" err="1"/>
              <a:t>Blog</a:t>
            </a:r>
            <a:r>
              <a:rPr lang="en-US" dirty="0"/>
              <a:t> with Web 2.0 </a:t>
            </a:r>
            <a:r>
              <a:rPr lang="en-US" dirty="0" smtClean="0"/>
              <a:t>stuff</a:t>
            </a:r>
            <a:endParaRPr lang="en-US" dirty="0"/>
          </a:p>
          <a:p>
            <a:pPr lvl="2">
              <a:lnSpc>
                <a:spcPct val="105000"/>
              </a:lnSpc>
            </a:pPr>
            <a:r>
              <a:rPr lang="en-US" dirty="0"/>
              <a:t>Feeds, Publishing API, User Contribution, Single-Sign On,…</a:t>
            </a:r>
          </a:p>
          <a:p>
            <a:pPr lvl="1">
              <a:lnSpc>
                <a:spcPct val="105000"/>
              </a:lnSpc>
            </a:pPr>
            <a:endParaRPr lang="en-US" dirty="0"/>
          </a:p>
          <a:p>
            <a:pPr lvl="1">
              <a:lnSpc>
                <a:spcPct val="105000"/>
              </a:lnSpc>
            </a:pPr>
            <a:r>
              <a:rPr lang="en-US" dirty="0"/>
              <a:t>Shops</a:t>
            </a:r>
          </a:p>
          <a:p>
            <a:pPr lvl="2">
              <a:lnSpc>
                <a:spcPct val="105000"/>
              </a:lnSpc>
            </a:pPr>
            <a:r>
              <a:rPr lang="en-US" dirty="0"/>
              <a:t>Catalog of </a:t>
            </a:r>
            <a:r>
              <a:rPr lang="en-US" dirty="0" smtClean="0"/>
              <a:t>Goods</a:t>
            </a:r>
            <a:r>
              <a:rPr lang="en-US" dirty="0"/>
              <a:t>, Buying API, Availability Checks</a:t>
            </a:r>
          </a:p>
          <a:p>
            <a:pPr lvl="2">
              <a:lnSpc>
                <a:spcPct val="105000"/>
              </a:lnSpc>
            </a:pPr>
            <a:r>
              <a:rPr lang="en-US" dirty="0"/>
              <a:t>Intention: Close the Media Gap</a:t>
            </a:r>
          </a:p>
          <a:p>
            <a:pPr lvl="2">
              <a:lnSpc>
                <a:spcPct val="105000"/>
              </a:lnSpc>
            </a:pPr>
            <a:endParaRPr lang="en-US" dirty="0"/>
          </a:p>
          <a:p>
            <a:pPr lvl="1">
              <a:lnSpc>
                <a:spcPct val="105000"/>
              </a:lnSpc>
            </a:pPr>
            <a:r>
              <a:rPr lang="en-US" dirty="0"/>
              <a:t>Enterprise Applications</a:t>
            </a:r>
          </a:p>
          <a:p>
            <a:pPr lvl="2">
              <a:lnSpc>
                <a:spcPct val="105000"/>
              </a:lnSpc>
            </a:pPr>
            <a:r>
              <a:rPr lang="en-US" dirty="0"/>
              <a:t>Finance, Warehouse Management, Human Resources,…</a:t>
            </a:r>
          </a:p>
          <a:p>
            <a:pPr lvl="2">
              <a:lnSpc>
                <a:spcPct val="105000"/>
              </a:lnSpc>
            </a:pPr>
            <a:endParaRPr lang="en-US" dirty="0"/>
          </a:p>
          <a:p>
            <a:pPr lvl="1">
              <a:lnSpc>
                <a:spcPct val="105000"/>
              </a:lnSpc>
            </a:pPr>
            <a:r>
              <a:rPr lang="en-US" dirty="0"/>
              <a:t>Services provided by </a:t>
            </a:r>
            <a:r>
              <a:rPr lang="en-US" dirty="0" smtClean="0"/>
              <a:t>specialists</a:t>
            </a:r>
            <a:endParaRPr lang="en-US" dirty="0"/>
          </a:p>
          <a:p>
            <a:pPr lvl="2">
              <a:lnSpc>
                <a:spcPct val="105000"/>
              </a:lnSpc>
            </a:pPr>
            <a:r>
              <a:rPr lang="en-US" dirty="0"/>
              <a:t>Used to build </a:t>
            </a:r>
            <a:r>
              <a:rPr lang="en-US" dirty="0" smtClean="0"/>
              <a:t>applications </a:t>
            </a:r>
            <a:r>
              <a:rPr lang="en-US" dirty="0"/>
              <a:t>upon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4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4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984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4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984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984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98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ußzeilenplatzhalter 4"/>
          <p:cNvSpPr>
            <a:spLocks noGrp="1"/>
          </p:cNvSpPr>
          <p:nvPr>
            <p:ph type="ftr" sz="quarter" idx="10"/>
          </p:nvPr>
        </p:nvSpPr>
        <p:spPr/>
        <p:txBody>
          <a:bodyPr/>
          <a:lstStyle/>
          <a:p>
            <a:r>
              <a:rPr lang="de-DE"/>
              <a:t>Stefan Marr, Falko Menge | August 2007</a:t>
            </a:r>
          </a:p>
        </p:txBody>
      </p:sp>
      <p:sp>
        <p:nvSpPr>
          <p:cNvPr id="9" name="Foliennummernplatzhalter 5"/>
          <p:cNvSpPr>
            <a:spLocks noGrp="1"/>
          </p:cNvSpPr>
          <p:nvPr>
            <p:ph type="sldNum" sz="quarter" idx="11"/>
          </p:nvPr>
        </p:nvSpPr>
        <p:spPr/>
        <p:txBody>
          <a:bodyPr/>
          <a:lstStyle/>
          <a:p>
            <a:fld id="{4A559ADC-7CED-45F1-8221-59F5ECD00090}" type="slidenum">
              <a:rPr lang="de-DE"/>
              <a:pPr/>
              <a:t>6</a:t>
            </a:fld>
            <a:endParaRPr lang="de-DE"/>
          </a:p>
        </p:txBody>
      </p:sp>
      <p:sp>
        <p:nvSpPr>
          <p:cNvPr id="418822" name="Rectangle 6"/>
          <p:cNvSpPr>
            <a:spLocks noGrp="1" noChangeArrowheads="1"/>
          </p:cNvSpPr>
          <p:nvPr>
            <p:ph type="body" sz="half" idx="1"/>
          </p:nvPr>
        </p:nvSpPr>
        <p:spPr/>
        <p:txBody>
          <a:bodyPr/>
          <a:lstStyle/>
          <a:p>
            <a:pPr lvl="1"/>
            <a:endParaRPr lang="en-US" sz="1800" dirty="0"/>
          </a:p>
          <a:p>
            <a:pPr lvl="1"/>
            <a:endParaRPr lang="en-US" sz="1800" dirty="0"/>
          </a:p>
          <a:p>
            <a:pPr lvl="1"/>
            <a:r>
              <a:rPr lang="en-US" sz="1800" dirty="0"/>
              <a:t>Portals and Mesh-Ups</a:t>
            </a:r>
          </a:p>
          <a:p>
            <a:pPr lvl="2"/>
            <a:r>
              <a:rPr lang="en-US" sz="1800" dirty="0"/>
              <a:t>Personalization</a:t>
            </a:r>
          </a:p>
          <a:p>
            <a:pPr lvl="2"/>
            <a:r>
              <a:rPr lang="en-US" sz="1800" dirty="0"/>
              <a:t>Single-Point-Of-Access</a:t>
            </a:r>
          </a:p>
          <a:p>
            <a:pPr lvl="2"/>
            <a:r>
              <a:rPr lang="en-US" sz="1800" dirty="0"/>
              <a:t>Tools for there </a:t>
            </a:r>
            <a:r>
              <a:rPr lang="en-US" sz="1800" dirty="0" smtClean="0"/>
              <a:t>employees</a:t>
            </a:r>
            <a:endParaRPr lang="en-US" sz="1800" dirty="0"/>
          </a:p>
          <a:p>
            <a:pPr lvl="1"/>
            <a:r>
              <a:rPr lang="en-US" sz="1800" dirty="0"/>
              <a:t>Composite Applications</a:t>
            </a:r>
          </a:p>
          <a:p>
            <a:pPr lvl="2"/>
            <a:r>
              <a:rPr lang="en-US" sz="1800" dirty="0"/>
              <a:t>Workflows for their </a:t>
            </a:r>
            <a:r>
              <a:rPr lang="en-US" sz="1800" dirty="0" smtClean="0"/>
              <a:t>customers</a:t>
            </a:r>
            <a:endParaRPr lang="en-US" sz="1800" dirty="0"/>
          </a:p>
          <a:p>
            <a:pPr lvl="2"/>
            <a:r>
              <a:rPr lang="en-US" sz="1800" dirty="0"/>
              <a:t>Quick and </a:t>
            </a:r>
            <a:r>
              <a:rPr lang="en-US" sz="1800" dirty="0" smtClean="0"/>
              <a:t>cheap</a:t>
            </a:r>
            <a:r>
              <a:rPr lang="en-US" sz="1800" dirty="0"/>
              <a:t>, but with convincing </a:t>
            </a:r>
            <a:r>
              <a:rPr lang="en-US" sz="1800" dirty="0" smtClean="0"/>
              <a:t>quality</a:t>
            </a:r>
            <a:endParaRPr lang="en-US" sz="1800" dirty="0"/>
          </a:p>
        </p:txBody>
      </p:sp>
      <p:sp>
        <p:nvSpPr>
          <p:cNvPr id="418823" name="Rectangle 7"/>
          <p:cNvSpPr>
            <a:spLocks noGrp="1" noChangeArrowheads="1"/>
          </p:cNvSpPr>
          <p:nvPr>
            <p:ph type="body" sz="half" idx="2"/>
          </p:nvPr>
        </p:nvSpPr>
        <p:spPr/>
        <p:txBody>
          <a:bodyPr/>
          <a:lstStyle/>
          <a:p>
            <a:pPr lvl="1"/>
            <a:endParaRPr lang="en-US" sz="1800" dirty="0"/>
          </a:p>
          <a:p>
            <a:pPr lvl="1"/>
            <a:endParaRPr lang="en-US" sz="1800" dirty="0"/>
          </a:p>
          <a:p>
            <a:pPr lvl="1"/>
            <a:r>
              <a:rPr lang="en-US" sz="1800" dirty="0"/>
              <a:t>It is cool</a:t>
            </a:r>
          </a:p>
          <a:p>
            <a:pPr lvl="1"/>
            <a:r>
              <a:rPr lang="en-US" sz="1800" dirty="0"/>
              <a:t>Everybody </a:t>
            </a:r>
            <a:r>
              <a:rPr lang="en-US" sz="1800" dirty="0" err="1"/>
              <a:t>wanne</a:t>
            </a:r>
            <a:r>
              <a:rPr lang="en-US" sz="1800" dirty="0"/>
              <a:t> have it</a:t>
            </a:r>
          </a:p>
          <a:p>
            <a:pPr lvl="1"/>
            <a:r>
              <a:rPr lang="en-US" sz="1800" dirty="0"/>
              <a:t>Is it </a:t>
            </a:r>
            <a:r>
              <a:rPr lang="en-US" sz="1800" dirty="0" err="1"/>
              <a:t>Flickr</a:t>
            </a:r>
            <a:r>
              <a:rPr lang="en-US" sz="1800" dirty="0"/>
              <a:t>, </a:t>
            </a:r>
            <a:r>
              <a:rPr lang="en-US" sz="1800" dirty="0" err="1"/>
              <a:t>del.icio.us</a:t>
            </a:r>
            <a:r>
              <a:rPr lang="en-US" sz="1800" dirty="0"/>
              <a:t>, </a:t>
            </a:r>
            <a:r>
              <a:rPr lang="en-US" sz="1800" dirty="0" err="1"/>
              <a:t>Digg</a:t>
            </a:r>
            <a:r>
              <a:rPr lang="en-US" sz="1800" dirty="0"/>
              <a:t>, Google Maps, </a:t>
            </a:r>
            <a:r>
              <a:rPr lang="en-US" sz="1800" dirty="0" err="1"/>
              <a:t>Ebay</a:t>
            </a:r>
            <a:r>
              <a:rPr lang="en-US" sz="1800" dirty="0"/>
              <a:t>?</a:t>
            </a:r>
          </a:p>
          <a:p>
            <a:pPr lvl="1"/>
            <a:endParaRPr lang="en-US" sz="1800" dirty="0"/>
          </a:p>
          <a:p>
            <a:pPr lvl="1"/>
            <a:r>
              <a:rPr lang="en-US" sz="1800" dirty="0"/>
              <a:t>Likely, it’s not!</a:t>
            </a:r>
          </a:p>
          <a:p>
            <a:pPr lvl="1"/>
            <a:r>
              <a:rPr lang="en-US" sz="1800" dirty="0"/>
              <a:t>You did not imagine what's possible with your services</a:t>
            </a:r>
          </a:p>
          <a:p>
            <a:pPr lvl="1"/>
            <a:r>
              <a:rPr lang="en-US" sz="1800" dirty="0"/>
              <a:t>They </a:t>
            </a:r>
            <a:r>
              <a:rPr lang="en-US" sz="1800" dirty="0" smtClean="0"/>
              <a:t>do</a:t>
            </a:r>
            <a:r>
              <a:rPr lang="en-US" sz="1800" dirty="0"/>
              <a:t>!</a:t>
            </a:r>
          </a:p>
        </p:txBody>
      </p:sp>
      <p:sp>
        <p:nvSpPr>
          <p:cNvPr id="418820" name="Oval 4"/>
          <p:cNvSpPr>
            <a:spLocks noChangeArrowheads="1"/>
          </p:cNvSpPr>
          <p:nvPr/>
        </p:nvSpPr>
        <p:spPr bwMode="auto">
          <a:xfrm>
            <a:off x="1331913" y="1557338"/>
            <a:ext cx="2736850" cy="1008062"/>
          </a:xfrm>
          <a:prstGeom prst="ellipse">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b="1" dirty="0">
                <a:solidFill>
                  <a:schemeClr val="bg1"/>
                </a:solidFill>
                <a:effectLst>
                  <a:outerShdw blurRad="50800" dist="38100" dir="5400000" algn="t" rotWithShape="0">
                    <a:prstClr val="black">
                      <a:alpha val="40000"/>
                    </a:prstClr>
                  </a:outerShdw>
                </a:effectLst>
              </a:rPr>
              <a:t>Enterprise People</a:t>
            </a:r>
          </a:p>
        </p:txBody>
      </p:sp>
      <p:sp>
        <p:nvSpPr>
          <p:cNvPr id="10" name="Oval 4"/>
          <p:cNvSpPr>
            <a:spLocks noChangeArrowheads="1"/>
          </p:cNvSpPr>
          <p:nvPr/>
        </p:nvSpPr>
        <p:spPr bwMode="auto">
          <a:xfrm>
            <a:off x="5357818" y="1571612"/>
            <a:ext cx="2736850" cy="1008062"/>
          </a:xfrm>
          <a:prstGeom prst="ellipse">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b="1" dirty="0" smtClean="0">
                <a:solidFill>
                  <a:schemeClr val="bg1"/>
                </a:solidFill>
                <a:effectLst>
                  <a:outerShdw blurRad="50800" dist="38100" dir="5400000" algn="t" rotWithShape="0">
                    <a:prstClr val="black">
                      <a:alpha val="40000"/>
                    </a:prstClr>
                  </a:outerShdw>
                </a:effectLst>
              </a:rPr>
              <a:t>Innovators</a:t>
            </a:r>
            <a:endParaRPr lang="en-US" b="1" dirty="0">
              <a:solidFill>
                <a:schemeClr val="bg1"/>
              </a:solidFill>
              <a:effectLst>
                <a:outerShdw blurRad="50800" dist="38100" dir="5400000" algn="t" rotWithShape="0">
                  <a:prstClr val="black">
                    <a:alpha val="40000"/>
                  </a:prstClr>
                </a:outerShdw>
              </a:effectLst>
            </a:endParaRPr>
          </a:p>
        </p:txBody>
      </p:sp>
      <p:sp>
        <p:nvSpPr>
          <p:cNvPr id="12" name="Titel 11"/>
          <p:cNvSpPr>
            <a:spLocks noGrp="1"/>
          </p:cNvSpPr>
          <p:nvPr>
            <p:ph type="title"/>
          </p:nvPr>
        </p:nvSpPr>
        <p:spPr>
          <a:xfrm>
            <a:off x="2268538" y="115888"/>
            <a:ext cx="6875462" cy="1225550"/>
          </a:xfrm>
        </p:spPr>
        <p:txBody>
          <a:bodyPr/>
          <a:lstStyle/>
          <a:p>
            <a:r>
              <a:rPr lang="en-US" smtClean="0"/>
              <a:t>Services: For Whom?</a:t>
            </a:r>
            <a:endParaRPr lang="en-US"/>
          </a:p>
        </p:txBody>
      </p:sp>
      <p:pic>
        <p:nvPicPr>
          <p:cNvPr id="418824" name="Picture 8" descr="pizza-widget"/>
          <p:cNvPicPr>
            <a:picLocks noChangeAspect="1" noChangeArrowheads="1"/>
          </p:cNvPicPr>
          <p:nvPr/>
        </p:nvPicPr>
        <p:blipFill>
          <a:blip r:embed="rId3"/>
          <a:srcRect/>
          <a:stretch>
            <a:fillRect/>
          </a:stretch>
        </p:blipFill>
        <p:spPr bwMode="auto">
          <a:xfrm>
            <a:off x="539750" y="3644900"/>
            <a:ext cx="4162425" cy="27622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88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882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882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8822">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882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882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882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882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882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882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1882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882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882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54" presetClass="entr" presetSubtype="0" accel="100000" fill="hold" nodeType="clickEffect">
                                  <p:stCondLst>
                                    <p:cond delay="0"/>
                                  </p:stCondLst>
                                  <p:childTnLst>
                                    <p:set>
                                      <p:cBhvr>
                                        <p:cTn id="40" dur="1" fill="hold">
                                          <p:stCondLst>
                                            <p:cond delay="0"/>
                                          </p:stCondLst>
                                        </p:cTn>
                                        <p:tgtEl>
                                          <p:spTgt spid="418824"/>
                                        </p:tgtEl>
                                        <p:attrNameLst>
                                          <p:attrName>style.visibility</p:attrName>
                                        </p:attrNameLst>
                                      </p:cBhvr>
                                      <p:to>
                                        <p:strVal val="visible"/>
                                      </p:to>
                                    </p:set>
                                    <p:anim calcmode="lin" valueType="num">
                                      <p:cBhvr>
                                        <p:cTn id="41" dur="500" fill="hold"/>
                                        <p:tgtEl>
                                          <p:spTgt spid="418824"/>
                                        </p:tgtEl>
                                        <p:attrNameLst>
                                          <p:attrName>ppt_w</p:attrName>
                                        </p:attrNameLst>
                                      </p:cBhvr>
                                      <p:tavLst>
                                        <p:tav tm="0">
                                          <p:val>
                                            <p:strVal val="#ppt_w*0.05"/>
                                          </p:val>
                                        </p:tav>
                                        <p:tav tm="100000">
                                          <p:val>
                                            <p:strVal val="#ppt_w"/>
                                          </p:val>
                                        </p:tav>
                                      </p:tavLst>
                                    </p:anim>
                                    <p:anim calcmode="lin" valueType="num">
                                      <p:cBhvr>
                                        <p:cTn id="42" dur="500" fill="hold"/>
                                        <p:tgtEl>
                                          <p:spTgt spid="418824"/>
                                        </p:tgtEl>
                                        <p:attrNameLst>
                                          <p:attrName>ppt_h</p:attrName>
                                        </p:attrNameLst>
                                      </p:cBhvr>
                                      <p:tavLst>
                                        <p:tav tm="0">
                                          <p:val>
                                            <p:strVal val="#ppt_h"/>
                                          </p:val>
                                        </p:tav>
                                        <p:tav tm="100000">
                                          <p:val>
                                            <p:strVal val="#ppt_h"/>
                                          </p:val>
                                        </p:tav>
                                      </p:tavLst>
                                    </p:anim>
                                    <p:anim calcmode="lin" valueType="num">
                                      <p:cBhvr>
                                        <p:cTn id="43" dur="500" fill="hold"/>
                                        <p:tgtEl>
                                          <p:spTgt spid="418824"/>
                                        </p:tgtEl>
                                        <p:attrNameLst>
                                          <p:attrName>ppt_x</p:attrName>
                                        </p:attrNameLst>
                                      </p:cBhvr>
                                      <p:tavLst>
                                        <p:tav tm="0">
                                          <p:val>
                                            <p:strVal val="#ppt_x-.2"/>
                                          </p:val>
                                        </p:tav>
                                        <p:tav tm="100000">
                                          <p:val>
                                            <p:strVal val="#ppt_x"/>
                                          </p:val>
                                        </p:tav>
                                      </p:tavLst>
                                    </p:anim>
                                    <p:anim calcmode="lin" valueType="num">
                                      <p:cBhvr>
                                        <p:cTn id="44" dur="500" fill="hold"/>
                                        <p:tgtEl>
                                          <p:spTgt spid="418824"/>
                                        </p:tgtEl>
                                        <p:attrNameLst>
                                          <p:attrName>ppt_y</p:attrName>
                                        </p:attrNameLst>
                                      </p:cBhvr>
                                      <p:tavLst>
                                        <p:tav tm="0">
                                          <p:val>
                                            <p:strVal val="#ppt_y"/>
                                          </p:val>
                                        </p:tav>
                                        <p:tav tm="100000">
                                          <p:val>
                                            <p:strVal val="#ppt_y"/>
                                          </p:val>
                                        </p:tav>
                                      </p:tavLst>
                                    </p:anim>
                                    <p:animEffect transition="in" filter="fade">
                                      <p:cBhvr>
                                        <p:cTn id="45" dur="500"/>
                                        <p:tgtEl>
                                          <p:spTgt spid="418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6CBD6AAB-E106-47CD-A65A-034C140E0C4A}" type="slidenum">
              <a:rPr lang="de-DE"/>
              <a:pPr/>
              <a:t>7</a:t>
            </a:fld>
            <a:endParaRPr lang="de-DE"/>
          </a:p>
        </p:txBody>
      </p:sp>
      <p:sp>
        <p:nvSpPr>
          <p:cNvPr id="428034" name="Rectangle 2"/>
          <p:cNvSpPr>
            <a:spLocks noGrp="1" noChangeArrowheads="1"/>
          </p:cNvSpPr>
          <p:nvPr>
            <p:ph type="title"/>
          </p:nvPr>
        </p:nvSpPr>
        <p:spPr/>
        <p:txBody>
          <a:bodyPr/>
          <a:lstStyle/>
          <a:p>
            <a:r>
              <a:rPr lang="en-US"/>
              <a:t>Wish List of a Service Developer</a:t>
            </a:r>
          </a:p>
        </p:txBody>
      </p:sp>
      <p:sp>
        <p:nvSpPr>
          <p:cNvPr id="428035" name="Rectangle 3"/>
          <p:cNvSpPr>
            <a:spLocks noGrp="1" noChangeArrowheads="1"/>
          </p:cNvSpPr>
          <p:nvPr>
            <p:ph type="body" idx="1"/>
          </p:nvPr>
        </p:nvSpPr>
        <p:spPr/>
        <p:txBody>
          <a:bodyPr/>
          <a:lstStyle/>
          <a:p>
            <a:pPr lvl="1"/>
            <a:r>
              <a:rPr lang="en-US" dirty="0"/>
              <a:t>Easily enhance existing applications</a:t>
            </a:r>
          </a:p>
          <a:p>
            <a:pPr lvl="2"/>
            <a:r>
              <a:rPr lang="en-US" dirty="0"/>
              <a:t>Low-Cost/Effort: because benefit might not be instantly visible</a:t>
            </a:r>
          </a:p>
          <a:p>
            <a:pPr lvl="1"/>
            <a:endParaRPr lang="en-US" dirty="0"/>
          </a:p>
          <a:p>
            <a:pPr lvl="1"/>
            <a:r>
              <a:rPr lang="en-US" dirty="0"/>
              <a:t>Support for latest </a:t>
            </a:r>
            <a:r>
              <a:rPr lang="en-US" dirty="0" smtClean="0"/>
              <a:t>technologies </a:t>
            </a:r>
            <a:r>
              <a:rPr lang="en-US" dirty="0"/>
              <a:t>and all possible </a:t>
            </a:r>
            <a:r>
              <a:rPr lang="en-US" dirty="0" smtClean="0"/>
              <a:t>flavors</a:t>
            </a:r>
            <a:endParaRPr lang="en-US" dirty="0"/>
          </a:p>
          <a:p>
            <a:pPr lvl="2"/>
            <a:r>
              <a:rPr lang="en-US" dirty="0"/>
              <a:t>SOAP and REST as non-exclusive </a:t>
            </a:r>
            <a:r>
              <a:rPr lang="en-US" dirty="0" smtClean="0"/>
              <a:t>options</a:t>
            </a:r>
            <a:endParaRPr lang="en-US" dirty="0"/>
          </a:p>
          <a:p>
            <a:pPr lvl="2"/>
            <a:endParaRPr lang="en-US" dirty="0"/>
          </a:p>
          <a:p>
            <a:pPr lvl="1"/>
            <a:r>
              <a:rPr lang="en-US" dirty="0"/>
              <a:t>Security</a:t>
            </a:r>
          </a:p>
          <a:p>
            <a:pPr lvl="2"/>
            <a:r>
              <a:rPr lang="en-US" dirty="0"/>
              <a:t>Well, try it without guy ;)</a:t>
            </a:r>
          </a:p>
          <a:p>
            <a:pPr lvl="2"/>
            <a:endParaRPr lang="en-US" dirty="0"/>
          </a:p>
          <a:p>
            <a:pPr lvl="1"/>
            <a:r>
              <a:rPr lang="en-US" dirty="0"/>
              <a:t>Nice and </a:t>
            </a:r>
            <a:r>
              <a:rPr lang="en-US" dirty="0" smtClean="0"/>
              <a:t>nifty tools</a:t>
            </a:r>
            <a:endParaRPr lang="en-US" dirty="0"/>
          </a:p>
          <a:p>
            <a:pPr lvl="2"/>
            <a:r>
              <a:rPr lang="en-US" dirty="0"/>
              <a:t>They have to be sexy, and easy to use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803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803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2803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803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803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80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47C0370C-80B8-4FC7-AB5C-F2176A198323}" type="slidenum">
              <a:rPr lang="de-DE"/>
              <a:pPr/>
              <a:t>8</a:t>
            </a:fld>
            <a:endParaRPr lang="de-DE"/>
          </a:p>
        </p:txBody>
      </p:sp>
      <p:sp>
        <p:nvSpPr>
          <p:cNvPr id="429058" name="Rectangle 2"/>
          <p:cNvSpPr>
            <a:spLocks noGrp="1" noChangeArrowheads="1"/>
          </p:cNvSpPr>
          <p:nvPr>
            <p:ph type="title"/>
          </p:nvPr>
        </p:nvSpPr>
        <p:spPr/>
        <p:txBody>
          <a:bodyPr/>
          <a:lstStyle/>
          <a:p>
            <a:r>
              <a:rPr lang="en-US"/>
              <a:t>What does PHP provide?</a:t>
            </a:r>
          </a:p>
        </p:txBody>
      </p:sp>
      <p:sp>
        <p:nvSpPr>
          <p:cNvPr id="429059" name="Rectangle 3"/>
          <p:cNvSpPr>
            <a:spLocks noGrp="1" noChangeArrowheads="1"/>
          </p:cNvSpPr>
          <p:nvPr>
            <p:ph type="body" idx="1"/>
          </p:nvPr>
        </p:nvSpPr>
        <p:spPr/>
        <p:txBody>
          <a:bodyPr/>
          <a:lstStyle/>
          <a:p>
            <a:pPr lvl="1"/>
            <a:r>
              <a:rPr lang="en-US" dirty="0"/>
              <a:t>SOAP</a:t>
            </a:r>
          </a:p>
          <a:p>
            <a:pPr lvl="2"/>
            <a:r>
              <a:rPr lang="en-US" dirty="0"/>
              <a:t>The very basics, Client and Server</a:t>
            </a:r>
          </a:p>
          <a:p>
            <a:pPr lvl="2"/>
            <a:r>
              <a:rPr lang="en-US" dirty="0"/>
              <a:t>No </a:t>
            </a:r>
            <a:r>
              <a:rPr lang="en-US" dirty="0" smtClean="0"/>
              <a:t>tools</a:t>
            </a:r>
            <a:r>
              <a:rPr lang="en-US" dirty="0"/>
              <a:t>, no PHP2WSDL </a:t>
            </a:r>
            <a:r>
              <a:rPr lang="en-US" dirty="0" smtClean="0"/>
              <a:t>generation</a:t>
            </a:r>
            <a:endParaRPr lang="en-US" dirty="0"/>
          </a:p>
          <a:p>
            <a:pPr lvl="2"/>
            <a:endParaRPr lang="en-US" dirty="0"/>
          </a:p>
          <a:p>
            <a:pPr lvl="1"/>
            <a:r>
              <a:rPr lang="en-US" dirty="0"/>
              <a:t>REST</a:t>
            </a:r>
          </a:p>
          <a:p>
            <a:pPr lvl="2"/>
            <a:r>
              <a:rPr lang="en-US" dirty="0"/>
              <a:t>Well, PHP is REST at its heart</a:t>
            </a:r>
          </a:p>
          <a:p>
            <a:pPr lvl="2"/>
            <a:r>
              <a:rPr lang="en-US" dirty="0"/>
              <a:t>But people don’t know it, so they need </a:t>
            </a:r>
            <a:r>
              <a:rPr lang="en-US" dirty="0" smtClean="0"/>
              <a:t>tools</a:t>
            </a:r>
            <a:endParaRPr lang="en-US" dirty="0"/>
          </a:p>
          <a:p>
            <a:pPr lvl="2"/>
            <a:endParaRPr lang="en-US" dirty="0"/>
          </a:p>
          <a:p>
            <a:pPr lvl="1"/>
            <a:r>
              <a:rPr lang="en-US" dirty="0"/>
              <a:t>No Security</a:t>
            </a:r>
          </a:p>
          <a:p>
            <a:pPr lvl="2"/>
            <a:r>
              <a:rPr lang="en-US" dirty="0"/>
              <a:t>Access Control is an </a:t>
            </a:r>
            <a:r>
              <a:rPr lang="en-US" dirty="0" smtClean="0"/>
              <a:t>application </a:t>
            </a:r>
            <a:r>
              <a:rPr lang="en-US" dirty="0"/>
              <a:t>issue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905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905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905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9059">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90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811F81F5-44C9-4D14-9726-C6FD6613C9C2}" type="slidenum">
              <a:rPr lang="de-DE"/>
              <a:pPr/>
              <a:t>9</a:t>
            </a:fld>
            <a:endParaRPr lang="de-DE"/>
          </a:p>
        </p:txBody>
      </p:sp>
      <p:sp>
        <p:nvSpPr>
          <p:cNvPr id="187394" name="Rectangle 2"/>
          <p:cNvSpPr>
            <a:spLocks noGrp="1" noChangeArrowheads="1"/>
          </p:cNvSpPr>
          <p:nvPr>
            <p:ph type="title"/>
          </p:nvPr>
        </p:nvSpPr>
        <p:spPr/>
        <p:txBody>
          <a:bodyPr/>
          <a:lstStyle/>
          <a:p>
            <a:r>
              <a:rPr lang="en-US"/>
              <a:t>InstantSVC:</a:t>
            </a:r>
            <a:br>
              <a:rPr lang="en-US"/>
            </a:br>
            <a:r>
              <a:rPr lang="en-US"/>
              <a:t>Basic Features</a:t>
            </a:r>
          </a:p>
        </p:txBody>
      </p:sp>
      <p:sp>
        <p:nvSpPr>
          <p:cNvPr id="187395" name="Rectangle 3"/>
          <p:cNvSpPr>
            <a:spLocks noGrp="1" noChangeArrowheads="1"/>
          </p:cNvSpPr>
          <p:nvPr>
            <p:ph type="body" idx="1"/>
          </p:nvPr>
        </p:nvSpPr>
        <p:spPr>
          <a:xfrm>
            <a:off x="719138" y="1773238"/>
            <a:ext cx="8174037" cy="4751387"/>
          </a:xfrm>
        </p:spPr>
        <p:txBody>
          <a:bodyPr/>
          <a:lstStyle/>
          <a:p>
            <a:pPr marL="523875" lvl="1" indent="-342900">
              <a:lnSpc>
                <a:spcPct val="150000"/>
              </a:lnSpc>
            </a:pPr>
            <a:r>
              <a:rPr lang="en-US" dirty="0"/>
              <a:t>PHP is an dynamic language</a:t>
            </a:r>
          </a:p>
          <a:p>
            <a:pPr marL="971550" lvl="2" indent="-342900">
              <a:lnSpc>
                <a:spcPct val="150000"/>
              </a:lnSpc>
            </a:pPr>
            <a:r>
              <a:rPr lang="en-US" dirty="0"/>
              <a:t>Extended Reflection API with </a:t>
            </a:r>
            <a:r>
              <a:rPr lang="en-US" dirty="0" smtClean="0"/>
              <a:t>information </a:t>
            </a:r>
            <a:r>
              <a:rPr lang="en-US" dirty="0"/>
              <a:t>about </a:t>
            </a:r>
            <a:r>
              <a:rPr lang="en-US" dirty="0" smtClean="0"/>
              <a:t>types</a:t>
            </a:r>
            <a:endParaRPr lang="en-US" dirty="0"/>
          </a:p>
          <a:p>
            <a:pPr marL="971550" lvl="2" indent="-342900">
              <a:lnSpc>
                <a:spcPct val="150000"/>
              </a:lnSpc>
            </a:pPr>
            <a:r>
              <a:rPr lang="en-US" dirty="0"/>
              <a:t>Annotations for PHP</a:t>
            </a:r>
          </a:p>
          <a:p>
            <a:pPr marL="523875" lvl="1" indent="-342900">
              <a:lnSpc>
                <a:spcPct val="150000"/>
              </a:lnSpc>
            </a:pPr>
            <a:r>
              <a:rPr lang="en-US" dirty="0"/>
              <a:t>Service </a:t>
            </a:r>
            <a:r>
              <a:rPr lang="en-US" dirty="0" smtClean="0"/>
              <a:t>description </a:t>
            </a:r>
            <a:r>
              <a:rPr lang="en-US" dirty="0"/>
              <a:t>for </a:t>
            </a:r>
            <a:r>
              <a:rPr lang="en-US" dirty="0" smtClean="0"/>
              <a:t>service consumers</a:t>
            </a:r>
            <a:endParaRPr lang="en-US" dirty="0"/>
          </a:p>
          <a:p>
            <a:pPr marL="971550" lvl="2" indent="-342900">
              <a:lnSpc>
                <a:spcPct val="150000"/>
              </a:lnSpc>
            </a:pPr>
            <a:r>
              <a:rPr lang="en-US" dirty="0"/>
              <a:t>WSDL Generator </a:t>
            </a:r>
            <a:r>
              <a:rPr lang="en-US" dirty="0" smtClean="0"/>
              <a:t>conforming </a:t>
            </a:r>
            <a:r>
              <a:rPr lang="en-US" dirty="0"/>
              <a:t>to WS-I Basic Profile</a:t>
            </a:r>
          </a:p>
          <a:p>
            <a:pPr marL="523875" lvl="1" indent="-342900">
              <a:lnSpc>
                <a:spcPct val="150000"/>
              </a:lnSpc>
            </a:pPr>
            <a:r>
              <a:rPr lang="en-US" dirty="0"/>
              <a:t>Services as </a:t>
            </a:r>
            <a:r>
              <a:rPr lang="en-US" dirty="0" smtClean="0"/>
              <a:t>add-on </a:t>
            </a:r>
            <a:r>
              <a:rPr lang="en-US" dirty="0"/>
              <a:t>to existing </a:t>
            </a:r>
            <a:r>
              <a:rPr lang="en-US" dirty="0" smtClean="0"/>
              <a:t>applications</a:t>
            </a:r>
            <a:endParaRPr lang="en-US" dirty="0"/>
          </a:p>
          <a:p>
            <a:pPr marL="971550" lvl="2" indent="-342900">
              <a:lnSpc>
                <a:spcPct val="150000"/>
              </a:lnSpc>
            </a:pPr>
            <a:r>
              <a:rPr lang="en-US" dirty="0"/>
              <a:t>Document/Literal </a:t>
            </a:r>
            <a:r>
              <a:rPr lang="en-US" dirty="0" smtClean="0"/>
              <a:t>adapter generator</a:t>
            </a:r>
            <a:endParaRPr lang="en-US" dirty="0"/>
          </a:p>
          <a:p>
            <a:pPr marL="523875" lvl="1" indent="-342900">
              <a:lnSpc>
                <a:spcPct val="150000"/>
              </a:lnSpc>
            </a:pPr>
            <a:r>
              <a:rPr lang="en-US" dirty="0"/>
              <a:t>Security</a:t>
            </a:r>
          </a:p>
          <a:p>
            <a:pPr marL="971550" lvl="2" indent="-342900">
              <a:lnSpc>
                <a:spcPct val="150000"/>
              </a:lnSpc>
            </a:pPr>
            <a:r>
              <a:rPr lang="en-US" dirty="0"/>
              <a:t>Implementation of WS-Security and Username Token Profile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HPI_CD">
  <a:themeElements>
    <a:clrScheme name="Benutzerdefiniert 1">
      <a:dk1>
        <a:srgbClr val="000000"/>
      </a:dk1>
      <a:lt1>
        <a:srgbClr val="FFFFFF"/>
      </a:lt1>
      <a:dk2>
        <a:srgbClr val="5A6065"/>
      </a:dk2>
      <a:lt2>
        <a:srgbClr val="868D91"/>
      </a:lt2>
      <a:accent1>
        <a:srgbClr val="0033CC"/>
      </a:accent1>
      <a:accent2>
        <a:srgbClr val="3399FF"/>
      </a:accent2>
      <a:accent3>
        <a:srgbClr val="DAE7F2"/>
      </a:accent3>
      <a:accent4>
        <a:srgbClr val="000000"/>
      </a:accent4>
      <a:accent5>
        <a:srgbClr val="00CCFF"/>
      </a:accent5>
      <a:accent6>
        <a:srgbClr val="CC3300"/>
      </a:accent6>
      <a:hlink>
        <a:srgbClr val="3399FF"/>
      </a:hlink>
      <a:folHlink>
        <a:srgbClr val="DAE7F2"/>
      </a:folHlink>
    </a:clrScheme>
    <a:fontScheme name="1_HPI_CD">
      <a:majorFont>
        <a:latin typeface="Verdana"/>
        <a:ea typeface=""/>
        <a:cs typeface="Arial"/>
      </a:majorFont>
      <a:minorFont>
        <a:latin typeface="Verdana"/>
        <a:ea typeface=""/>
        <a:cs typeface="Arial"/>
      </a:minorFont>
    </a:fontScheme>
    <a:fmtScheme name="Dactylos">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HPI_CD 1">
        <a:dk1>
          <a:srgbClr val="000000"/>
        </a:dk1>
        <a:lt1>
          <a:srgbClr val="FFFFFF"/>
        </a:lt1>
        <a:dk2>
          <a:srgbClr val="5A6065"/>
        </a:dk2>
        <a:lt2>
          <a:srgbClr val="868D91"/>
        </a:lt2>
        <a:accent1>
          <a:srgbClr val="B1063A"/>
        </a:accent1>
        <a:accent2>
          <a:srgbClr val="F6A800"/>
        </a:accent2>
        <a:accent3>
          <a:srgbClr val="FFFFFF"/>
        </a:accent3>
        <a:accent4>
          <a:srgbClr val="000000"/>
        </a:accent4>
        <a:accent5>
          <a:srgbClr val="D5AAAE"/>
        </a:accent5>
        <a:accent6>
          <a:srgbClr val="DF9800"/>
        </a:accent6>
        <a:hlink>
          <a:srgbClr val="007A9E"/>
        </a:hlink>
        <a:folHlink>
          <a:srgbClr val="C0C4C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2226</Words>
  <Application>Microsoft PowerPoint</Application>
  <PresentationFormat>Bildschirmpräsentation (4:3)</PresentationFormat>
  <Paragraphs>352</Paragraphs>
  <Slides>33</Slides>
  <Notes>23</Notes>
  <HiddenSlides>4</HiddenSlides>
  <MMClips>0</MMClips>
  <ScaleCrop>false</ScaleCrop>
  <HeadingPairs>
    <vt:vector size="6" baseType="variant">
      <vt:variant>
        <vt:lpstr>Design</vt:lpstr>
      </vt:variant>
      <vt:variant>
        <vt:i4>1</vt:i4>
      </vt:variant>
      <vt:variant>
        <vt:lpstr>Eingebettete OLE-Server</vt:lpstr>
      </vt:variant>
      <vt:variant>
        <vt:i4>1</vt:i4>
      </vt:variant>
      <vt:variant>
        <vt:lpstr>Folientitel</vt:lpstr>
      </vt:variant>
      <vt:variant>
        <vt:i4>33</vt:i4>
      </vt:variant>
    </vt:vector>
  </HeadingPairs>
  <TitlesOfParts>
    <vt:vector size="35" baseType="lpstr">
      <vt:lpstr>1_HPI_CD</vt:lpstr>
      <vt:lpstr>Visio</vt:lpstr>
      <vt:lpstr>Open Your Services to the Public!</vt:lpstr>
      <vt:lpstr>About the Project</vt:lpstr>
      <vt:lpstr>Agenda</vt:lpstr>
      <vt:lpstr>Quick Survey</vt:lpstr>
      <vt:lpstr>Services?</vt:lpstr>
      <vt:lpstr>Services: For Whom?</vt:lpstr>
      <vt:lpstr>Wish List of a Service Developer</vt:lpstr>
      <vt:lpstr>What does PHP provide?</vt:lpstr>
      <vt:lpstr>InstantSVC: Basic Features</vt:lpstr>
      <vt:lpstr>InstantSVC: Convenience Features</vt:lpstr>
      <vt:lpstr>Administration Front-End</vt:lpstr>
      <vt:lpstr>Administration Front-End</vt:lpstr>
      <vt:lpstr>Interaction Overview</vt:lpstr>
      <vt:lpstr>Interaction Overview</vt:lpstr>
      <vt:lpstr>Interaction Overview</vt:lpstr>
      <vt:lpstr>Interaction Overview</vt:lpstr>
      <vt:lpstr>Interaction Overview</vt:lpstr>
      <vt:lpstr>Interaction Overview</vt:lpstr>
      <vt:lpstr>Interaction Overview</vt:lpstr>
      <vt:lpstr>Interaction Overview</vt:lpstr>
      <vt:lpstr>Live Demo</vt:lpstr>
      <vt:lpstr>Live Demo</vt:lpstr>
      <vt:lpstr>Example Application</vt:lpstr>
      <vt:lpstr>Generation Steps</vt:lpstr>
      <vt:lpstr>Components of InstantSVC</vt:lpstr>
      <vt:lpstr>Proposed Application Architecture</vt:lpstr>
      <vt:lpstr>Summary</vt:lpstr>
      <vt:lpstr> </vt:lpstr>
      <vt:lpstr>Folie 29</vt:lpstr>
      <vt:lpstr> </vt:lpstr>
      <vt:lpstr>Suggested Reading</vt:lpstr>
      <vt:lpstr>The Core Web Services Protocol Stack</vt:lpstr>
      <vt:lpstr>Components of InstantSVC</vt:lpstr>
    </vt:vector>
  </TitlesOfParts>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InstantSVC - The PHP Web Services Builder</dc:title>
  <dc:creator>Stefan Marr, Falko Menge</dc:creator>
  <cp:lastModifiedBy>Stefan Marr</cp:lastModifiedBy>
  <cp:revision>58</cp:revision>
  <dcterms:created xsi:type="dcterms:W3CDTF">2006-06-21T13:57:13Z</dcterms:created>
  <dcterms:modified xsi:type="dcterms:W3CDTF">2007-08-26T12:49:53Z</dcterms:modified>
</cp:coreProperties>
</file>