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mfortaa SemiBold"/>
      <p:regular r:id="rId25"/>
      <p:bold r:id="rId26"/>
    </p:embeddedFont>
    <p:embeddedFont>
      <p:font typeface="Comfortaa Medium"/>
      <p:regular r:id="rId27"/>
      <p:bold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SemiBold-bold.fntdata"/><Relationship Id="rId25" Type="http://schemas.openxmlformats.org/officeDocument/2006/relationships/font" Target="fonts/ComfortaaSemiBold-regular.fntdata"/><Relationship Id="rId28" Type="http://schemas.openxmlformats.org/officeDocument/2006/relationships/font" Target="fonts/ComfortaaMedium-bold.fntdata"/><Relationship Id="rId27" Type="http://schemas.openxmlformats.org/officeDocument/2006/relationships/font" Target="fonts/Comfortaa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fb45463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fb45463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fb45463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fb45463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fb45463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fb45463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fb454637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fb454637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b45463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fb45463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fb45463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fb45463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b45463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b45463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fb454637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fb454637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fab24110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fab24110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6b648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06b648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06b6484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06b6484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6b6484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06b6484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b45463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b4546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6b6484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06b6484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b45463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b45463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b45463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b45463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fb45463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fb45463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fb45463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fb45463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hyperlink" Target="https://www.societe.com/entreprises/71_rue%20marcel%20paul/27000_EVREUX.html" TargetMode="External"/><Relationship Id="rId9" Type="http://schemas.openxmlformats.org/officeDocument/2006/relationships/hyperlink" Target="https://www.justai.co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hyperlink" Target="mailto:contact@justai.co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ère page 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800" y="-43625"/>
            <a:ext cx="9195600" cy="2064000"/>
          </a:xfrm>
          <a:prstGeom prst="rect">
            <a:avLst/>
          </a:prstGeom>
          <a:gradFill>
            <a:gsLst>
              <a:gs pos="0">
                <a:srgbClr val="229BDD"/>
              </a:gs>
              <a:gs pos="100000">
                <a:srgbClr val="1A1D4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48325" y="149600"/>
            <a:ext cx="1078325" cy="13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235500" y="1470584"/>
            <a:ext cx="8520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with neurons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387900" y="227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B5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87900" y="2605525"/>
            <a:ext cx="799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B5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11700" y="4586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9BDD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387900" y="235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9300" y="2681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000"/>
              <a:buFont typeface="Comfortaa Medium"/>
              <a:buNone/>
              <a:defRPr sz="2000">
                <a:solidFill>
                  <a:srgbClr val="242B5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2" type="subTitle"/>
          </p:nvPr>
        </p:nvSpPr>
        <p:spPr>
          <a:xfrm>
            <a:off x="235500" y="4586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1600"/>
              <a:buFont typeface="Comfortaa Medium"/>
              <a:buNone/>
              <a:defRPr sz="16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ec image BIS 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/>
          <p:nvPr/>
        </p:nvSpPr>
        <p:spPr>
          <a:xfrm>
            <a:off x="-17500" y="-5775"/>
            <a:ext cx="4526400" cy="5056800"/>
          </a:xfrm>
          <a:prstGeom prst="rect">
            <a:avLst/>
          </a:prstGeom>
          <a:solidFill>
            <a:srgbClr val="ED9852">
              <a:alpha val="3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159300" y="140225"/>
            <a:ext cx="418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311700" y="1000075"/>
            <a:ext cx="38577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4720775" y="1069600"/>
            <a:ext cx="4185300" cy="363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osé 2 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/>
          <p:nvPr/>
        </p:nvSpPr>
        <p:spPr>
          <a:xfrm>
            <a:off x="4388175" y="1765351"/>
            <a:ext cx="4550700" cy="2926500"/>
          </a:xfrm>
          <a:prstGeom prst="roundRect">
            <a:avLst>
              <a:gd fmla="val 16667" name="adj"/>
            </a:avLst>
          </a:prstGeom>
          <a:solidFill>
            <a:srgbClr val="ED9852">
              <a:alpha val="3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189250" y="1079550"/>
            <a:ext cx="4550700" cy="3016800"/>
          </a:xfrm>
          <a:prstGeom prst="roundRect">
            <a:avLst>
              <a:gd fmla="val 16667" name="adj"/>
            </a:avLst>
          </a:prstGeom>
          <a:solidFill>
            <a:srgbClr val="242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4837075" y="1838275"/>
            <a:ext cx="39951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42B5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-1455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387900" y="1152475"/>
            <a:ext cx="39951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4807500" y="1838275"/>
            <a:ext cx="39951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osé 2 BIS 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13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6095600" y="-57525"/>
            <a:ext cx="3091200" cy="5214300"/>
          </a:xfrm>
          <a:prstGeom prst="flowChartProcess">
            <a:avLst/>
          </a:prstGeom>
          <a:solidFill>
            <a:srgbClr val="242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159300" y="140225"/>
            <a:ext cx="561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3102" y="22775"/>
            <a:ext cx="31384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6179100" y="1076275"/>
            <a:ext cx="27528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311700" y="1076275"/>
            <a:ext cx="5466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/>
        </p:nvSpPr>
        <p:spPr>
          <a:xfrm>
            <a:off x="8789050" y="4835025"/>
            <a:ext cx="31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">
  <p:cSld name="CUSTOM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/>
        </p:nvSpPr>
        <p:spPr>
          <a:xfrm>
            <a:off x="3422991" y="4957075"/>
            <a:ext cx="16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87176" y="232526"/>
            <a:ext cx="1033199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422991" y="4957075"/>
            <a:ext cx="16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326375" y="2114325"/>
            <a:ext cx="1702800" cy="43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-807434" y="3663850"/>
            <a:ext cx="16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752975" y="4556883"/>
            <a:ext cx="32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B51"/>
                </a:solidFill>
              </a:rPr>
              <a:t>7</a:t>
            </a:r>
            <a:r>
              <a:rPr lang="fr">
                <a:solidFill>
                  <a:srgbClr val="000000"/>
                </a:solidFill>
                <a:uFill>
                  <a:noFill/>
                </a:uFill>
                <a:latin typeface="Comfortaa SemiBold"/>
                <a:ea typeface="Comfortaa SemiBold"/>
                <a:cs typeface="Comfortaa SemiBold"/>
                <a:sym typeface="Comfortaa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 rue Marcel Paul 27000 EVREUX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850" y="3855579"/>
            <a:ext cx="345207" cy="345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708" y="4203385"/>
            <a:ext cx="345207" cy="345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850" y="4551191"/>
            <a:ext cx="345207" cy="3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/>
        </p:nvSpPr>
        <p:spPr>
          <a:xfrm>
            <a:off x="762000" y="3828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uFill>
                  <a:noFill/>
                </a:uFill>
                <a:latin typeface="Comfortaa SemiBold"/>
                <a:ea typeface="Comfortaa SemiBold"/>
                <a:cs typeface="Comfortaa SemiBold"/>
                <a:sym typeface="Comfortaa SemiBol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contact@justai.co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762000" y="419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uFill>
                  <a:noFill/>
                </a:uFill>
                <a:latin typeface="Comfortaa SemiBold"/>
                <a:ea typeface="Comfortaa SemiBold"/>
                <a:cs typeface="Comfortaa SemiBold"/>
                <a:sym typeface="Comfortaa SemiBold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www.justai.co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2692125" y="1153500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811300" y="1808075"/>
            <a:ext cx="354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Et maintenant, </a:t>
            </a:r>
            <a:endParaRPr sz="2500">
              <a:solidFill>
                <a:srgbClr val="229BDD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 vous de jouer !</a:t>
            </a:r>
            <a:endParaRPr sz="2500">
              <a:solidFill>
                <a:srgbClr val="229BDD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3" name="Google Shape;123;p14"/>
          <p:cNvSpPr/>
          <p:nvPr/>
        </p:nvSpPr>
        <p:spPr>
          <a:xfrm rot="5400000">
            <a:off x="4508925" y="-4583050"/>
            <a:ext cx="141300" cy="91941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789050" y="4835025"/>
            <a:ext cx="31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sique 0 ">
  <p:cSld name="CUSTOM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9" name="Google Shape;129;p15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13275" y="0"/>
            <a:ext cx="109800" cy="31389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921300" y="4719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921300" y="929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3"/>
          <p:cNvSpPr txBox="1"/>
          <p:nvPr>
            <p:ph idx="3" type="subTitle"/>
          </p:nvPr>
        </p:nvSpPr>
        <p:spPr>
          <a:xfrm>
            <a:off x="921300" y="13863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3"/>
          <p:cNvSpPr txBox="1"/>
          <p:nvPr>
            <p:ph idx="4" type="subTitle"/>
          </p:nvPr>
        </p:nvSpPr>
        <p:spPr>
          <a:xfrm>
            <a:off x="921300" y="18435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5" type="subTitle"/>
          </p:nvPr>
        </p:nvSpPr>
        <p:spPr>
          <a:xfrm>
            <a:off x="921300" y="230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section 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513275" y="0"/>
            <a:ext cx="109800" cy="31389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92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845100" y="25293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section sans s-t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513275" y="0"/>
            <a:ext cx="109800" cy="31389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68900" y="250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sique 1 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sique 1 sans s-t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11700" y="7714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sique 2 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311700" y="1000075"/>
            <a:ext cx="38577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55100" y="1000075"/>
            <a:ext cx="38577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sique 3 ">
  <p:cSld name="TITLE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11700" y="1000075"/>
            <a:ext cx="27168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BDD"/>
              </a:buClr>
              <a:buSzPts val="2000"/>
              <a:buFont typeface="Comfortaa Medium"/>
              <a:buNone/>
              <a:defRPr sz="2000">
                <a:solidFill>
                  <a:srgbClr val="229BDD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9"/>
          <p:cNvSpPr txBox="1"/>
          <p:nvPr>
            <p:ph idx="3" type="body"/>
          </p:nvPr>
        </p:nvSpPr>
        <p:spPr>
          <a:xfrm>
            <a:off x="3283500" y="1000075"/>
            <a:ext cx="27168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4" type="body"/>
          </p:nvPr>
        </p:nvSpPr>
        <p:spPr>
          <a:xfrm>
            <a:off x="6179100" y="1000075"/>
            <a:ext cx="27528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Char char="●"/>
              <a:defRPr sz="1600">
                <a:solidFill>
                  <a:srgbClr val="242B5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○"/>
              <a:defRPr>
                <a:solidFill>
                  <a:srgbClr val="242B5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●"/>
              <a:defRPr>
                <a:solidFill>
                  <a:srgbClr val="242B5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ec image 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" name="Google Shape;70;p10"/>
          <p:cNvSpPr/>
          <p:nvPr/>
        </p:nvSpPr>
        <p:spPr>
          <a:xfrm rot="5400000">
            <a:off x="4531700" y="501675"/>
            <a:ext cx="105900" cy="9204300"/>
          </a:xfrm>
          <a:prstGeom prst="rect">
            <a:avLst/>
          </a:prstGeom>
          <a:gradFill>
            <a:gsLst>
              <a:gs pos="0">
                <a:srgbClr val="242655"/>
              </a:gs>
              <a:gs pos="100000">
                <a:srgbClr val="00ACE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1718" y="48150"/>
            <a:ext cx="335632" cy="4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6095600" y="-57525"/>
            <a:ext cx="3091200" cy="5214300"/>
          </a:xfrm>
          <a:prstGeom prst="flowChartProcess">
            <a:avLst/>
          </a:prstGeom>
          <a:solidFill>
            <a:srgbClr val="242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159300" y="140225"/>
            <a:ext cx="561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3102" y="22775"/>
            <a:ext cx="31384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/>
          <p:nvPr>
            <p:ph idx="2" type="pic"/>
          </p:nvPr>
        </p:nvSpPr>
        <p:spPr>
          <a:xfrm>
            <a:off x="437750" y="1125525"/>
            <a:ext cx="5176200" cy="363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179100" y="1076275"/>
            <a:ext cx="27528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/>
        </p:nvSpPr>
        <p:spPr>
          <a:xfrm>
            <a:off x="8789050" y="4835025"/>
            <a:ext cx="31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400"/>
              <a:buFont typeface="Comfortaa SemiBold"/>
              <a:buNone/>
              <a:defRPr sz="2400">
                <a:solidFill>
                  <a:srgbClr val="242B5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2800"/>
              <a:buNone/>
              <a:defRPr sz="2800">
                <a:solidFill>
                  <a:srgbClr val="242B5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600"/>
              <a:buFont typeface="Comfortaa"/>
              <a:buChar char="●"/>
              <a:defRPr sz="1600">
                <a:solidFill>
                  <a:srgbClr val="242B5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Font typeface="Comfortaa"/>
              <a:buChar char="○"/>
              <a:defRPr>
                <a:solidFill>
                  <a:srgbClr val="242B5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Char char="■"/>
              <a:defRPr>
                <a:solidFill>
                  <a:srgbClr val="242B5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B51"/>
              </a:buClr>
              <a:buSzPts val="1400"/>
              <a:buFont typeface="Comfortaa"/>
              <a:buChar char="●"/>
              <a:defRPr>
                <a:solidFill>
                  <a:srgbClr val="242B5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42B51"/>
                </a:solidFill>
              </a:defRPr>
            </a:lvl1pPr>
            <a:lvl2pPr lvl="1" algn="r">
              <a:buNone/>
              <a:defRPr sz="1300">
                <a:solidFill>
                  <a:srgbClr val="242B51"/>
                </a:solidFill>
              </a:defRPr>
            </a:lvl2pPr>
            <a:lvl3pPr lvl="2" algn="r">
              <a:buNone/>
              <a:defRPr sz="1300">
                <a:solidFill>
                  <a:srgbClr val="242B51"/>
                </a:solidFill>
              </a:defRPr>
            </a:lvl3pPr>
            <a:lvl4pPr lvl="3" algn="r">
              <a:buNone/>
              <a:defRPr sz="1300">
                <a:solidFill>
                  <a:srgbClr val="242B51"/>
                </a:solidFill>
              </a:defRPr>
            </a:lvl4pPr>
            <a:lvl5pPr lvl="4" algn="r">
              <a:buNone/>
              <a:defRPr sz="1300">
                <a:solidFill>
                  <a:srgbClr val="242B51"/>
                </a:solidFill>
              </a:defRPr>
            </a:lvl5pPr>
            <a:lvl6pPr lvl="5" algn="r">
              <a:buNone/>
              <a:defRPr sz="1300">
                <a:solidFill>
                  <a:srgbClr val="242B51"/>
                </a:solidFill>
              </a:defRPr>
            </a:lvl6pPr>
            <a:lvl7pPr lvl="6" algn="r">
              <a:buNone/>
              <a:defRPr sz="1300">
                <a:solidFill>
                  <a:srgbClr val="242B51"/>
                </a:solidFill>
              </a:defRPr>
            </a:lvl7pPr>
            <a:lvl8pPr lvl="7" algn="r">
              <a:buNone/>
              <a:defRPr sz="1300">
                <a:solidFill>
                  <a:srgbClr val="242B51"/>
                </a:solidFill>
              </a:defRPr>
            </a:lvl8pPr>
            <a:lvl9pPr lvl="8" algn="r">
              <a:buNone/>
              <a:defRPr sz="1300">
                <a:solidFill>
                  <a:srgbClr val="242B5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cikit-learn.org/stable/modules/classes.html" TargetMode="External"/><Relationship Id="rId4" Type="http://schemas.openxmlformats.org/officeDocument/2006/relationships/hyperlink" Target="https://pandas.pydata.org/docs/" TargetMode="External"/><Relationship Id="rId5" Type="http://schemas.openxmlformats.org/officeDocument/2006/relationships/hyperlink" Target="https://numpy.org/doc/stabl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tplotlib.org/stable/api/index" TargetMode="External"/><Relationship Id="rId4" Type="http://schemas.openxmlformats.org/officeDocument/2006/relationships/hyperlink" Target="https://seaborn.pydata.org/api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zindi.africa/competitions/edsa-sendy-logistics-challenge/dat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235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311700" y="26746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Pandas</a:t>
            </a:r>
            <a:endParaRPr/>
          </a:p>
        </p:txBody>
      </p:sp>
      <p:sp>
        <p:nvSpPr>
          <p:cNvPr id="141" name="Google Shape;141;p17"/>
          <p:cNvSpPr txBox="1"/>
          <p:nvPr>
            <p:ph idx="2" type="subTitle"/>
          </p:nvPr>
        </p:nvSpPr>
        <p:spPr>
          <a:xfrm>
            <a:off x="235500" y="4586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processus d’analyse peut être découpé en plusieurs étapes qui sont: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L’analyse de données : Nous cherchons à atteindre notre objectif. On utilise divers outils et techniques pour faire ressortir des informations pertinentes de nos données brutes. </a:t>
            </a:r>
            <a:r>
              <a:rPr lang="fr"/>
              <a:t>S'il</a:t>
            </a:r>
            <a:r>
              <a:rPr lang="fr"/>
              <a:t> manque des données on repart en étape 1.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Rapport et visualisation : Finalement l’analyse n’est pas pour vous seul mais à vocation à servir à d’autres. un rapport de votre analyse avec des graphiques est à rédiger afin d’être compréhensible du plus grand nombres.</a:t>
            </a:r>
            <a:endParaRPr/>
          </a:p>
        </p:txBody>
      </p:sp>
      <p:sp>
        <p:nvSpPr>
          <p:cNvPr id="214" name="Google Shape;214;p26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grandes étapes</a:t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692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845100" y="25293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</a:t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des logiciels comme Statistica ou encore hyperCube mais nous ne les aborderons pas.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Aujourd’hui, c’est principalement les </a:t>
            </a:r>
            <a:r>
              <a:rPr lang="fr"/>
              <a:t>langages</a:t>
            </a:r>
            <a:r>
              <a:rPr lang="fr"/>
              <a:t> Python et R qui sont le plus utilisés. Nous travaillerons sur </a:t>
            </a:r>
            <a:r>
              <a:rPr b="1" lang="fr"/>
              <a:t>Python3</a:t>
            </a:r>
            <a:r>
              <a:rPr lang="fr"/>
              <a:t>.</a:t>
            </a:r>
            <a:endParaRPr/>
          </a:p>
        </p:txBody>
      </p:sp>
      <p:sp>
        <p:nvSpPr>
          <p:cNvPr id="229" name="Google Shape;229;p28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</a:t>
            </a:r>
            <a:endParaRPr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aurons aussi à notre disposition des </a:t>
            </a:r>
            <a:r>
              <a:rPr lang="fr"/>
              <a:t>bibliothèques</a:t>
            </a:r>
            <a:r>
              <a:rPr lang="fr"/>
              <a:t> permettant d’accélérer le développement :</a:t>
            </a:r>
            <a:endParaRPr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fr"/>
              <a:t>scikit-learn</a:t>
            </a:r>
            <a:r>
              <a:rPr lang="fr"/>
              <a:t> : </a:t>
            </a:r>
            <a:r>
              <a:rPr lang="fr"/>
              <a:t>bibliothèque</a:t>
            </a:r>
            <a:r>
              <a:rPr lang="fr"/>
              <a:t> contenant beaucoup d’algorithme prêt à l’emploi, dont les régressions linéaires, la PCA, Classification, Clustering,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https://scikit-learn.org/stable/modules/classes.html</a:t>
            </a:r>
            <a:r>
              <a:rPr lang="fr"/>
              <a:t> </a:t>
            </a:r>
            <a:endParaRPr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fr"/>
              <a:t>pandas</a:t>
            </a:r>
            <a:r>
              <a:rPr lang="fr"/>
              <a:t> : Nous permet de </a:t>
            </a:r>
            <a:r>
              <a:rPr lang="fr"/>
              <a:t>travailler</a:t>
            </a:r>
            <a:r>
              <a:rPr lang="fr"/>
              <a:t> sur des “Dataframe”, sorte de tableau dans lequel une donnée est une ligne et chaque composante une colonne nommée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https://pandas.pydata.org/docs/</a:t>
            </a:r>
            <a:r>
              <a:rPr lang="fr"/>
              <a:t> </a:t>
            </a:r>
            <a:endParaRPr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fr"/>
              <a:t>numpy</a:t>
            </a:r>
            <a:r>
              <a:rPr lang="fr"/>
              <a:t> : Pour les fortes dimensionnalités. Nous permet de travailler sur des matrices, vecteur, 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https://numpy.org/doc/stable/</a:t>
            </a:r>
            <a:r>
              <a:rPr lang="fr"/>
              <a:t> </a:t>
            </a:r>
            <a:endParaRPr/>
          </a:p>
        </p:txBody>
      </p:sp>
      <p:sp>
        <p:nvSpPr>
          <p:cNvPr id="237" name="Google Shape;237;p29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</a:t>
            </a:r>
            <a:endParaRPr/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aurons aussi à notre disposition des </a:t>
            </a:r>
            <a:r>
              <a:rPr lang="fr"/>
              <a:t>bibliothèques</a:t>
            </a:r>
            <a:r>
              <a:rPr lang="fr"/>
              <a:t> permettant d’accélérer le développement 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fr"/>
              <a:t>matplotlib </a:t>
            </a:r>
            <a:r>
              <a:rPr lang="fr"/>
              <a:t>: Permet de générer différents types de graphiques à partir des données.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https://matplotlib.org/stable/api/index</a:t>
            </a:r>
            <a:r>
              <a:rPr lang="fr"/>
              <a:t>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fr"/>
              <a:t>seaborn </a:t>
            </a:r>
            <a:r>
              <a:rPr lang="fr"/>
              <a:t>: Comme matplotlib mais avec des fonctionnalités de présentation déjà intégrer.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https://seaborn.pydata.org/api.html</a:t>
            </a:r>
            <a:r>
              <a:rPr lang="fr"/>
              <a:t> </a:t>
            </a:r>
            <a:endParaRPr/>
          </a:p>
        </p:txBody>
      </p:sp>
      <p:sp>
        <p:nvSpPr>
          <p:cNvPr id="245" name="Google Shape;245;p30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</a:t>
            </a:r>
            <a:endParaRPr/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692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Hands-on</a:t>
            </a:r>
            <a:endParaRPr/>
          </a:p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>
            <a:off x="845100" y="25293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Jupyter notebook</a:t>
            </a:r>
            <a:endParaRPr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Hands-on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Exemple de régression linéaire et régression noyau</a:t>
            </a:r>
            <a:endParaRPr/>
          </a:p>
        </p:txBody>
      </p:sp>
      <p:sp>
        <p:nvSpPr>
          <p:cNvPr id="260" name="Google Shape;260;p32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Jupyter notebook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Hands-on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 : Analyse de données de livraisons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Différents types de graphes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Utilisation de Pandas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Générer des graphes matplotlib en passant par Pandas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Détection et corrections de valeurs aberrantes (nettoyage)</a:t>
            </a:r>
            <a:endParaRPr/>
          </a:p>
        </p:txBody>
      </p:sp>
      <p:sp>
        <p:nvSpPr>
          <p:cNvPr id="268" name="Google Shape;268;p33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Jupyter notebook</a:t>
            </a:r>
            <a:endParaRPr/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https://zindi.africa/competitions/edsa-sendy-logistics-challenge/data</a:t>
            </a:r>
            <a:r>
              <a:rPr lang="fr"/>
              <a:t> -&gt; notebook (1 cell = 1 exo)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Bonus avant exo : régression noyau</a:t>
            </a:r>
            <a:endParaRPr/>
          </a:p>
        </p:txBody>
      </p:sp>
      <p:sp>
        <p:nvSpPr>
          <p:cNvPr id="276" name="Google Shape;276;p34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148" name="Google Shape;148;p18"/>
          <p:cNvSpPr txBox="1"/>
          <p:nvPr>
            <p:ph idx="2" type="subTitle"/>
          </p:nvPr>
        </p:nvSpPr>
        <p:spPr>
          <a:xfrm>
            <a:off x="921300" y="929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d’analyses</a:t>
            </a:r>
            <a:endParaRPr/>
          </a:p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921300" y="4719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quoi ça consiste ?</a:t>
            </a:r>
            <a:endParaRPr/>
          </a:p>
        </p:txBody>
      </p:sp>
      <p:sp>
        <p:nvSpPr>
          <p:cNvPr id="150" name="Google Shape;150;p18"/>
          <p:cNvSpPr txBox="1"/>
          <p:nvPr>
            <p:ph idx="3" type="subTitle"/>
          </p:nvPr>
        </p:nvSpPr>
        <p:spPr>
          <a:xfrm>
            <a:off x="921300" y="13863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grandes étapes</a:t>
            </a:r>
            <a:endParaRPr/>
          </a:p>
        </p:txBody>
      </p:sp>
      <p:sp>
        <p:nvSpPr>
          <p:cNvPr id="151" name="Google Shape;151;p18"/>
          <p:cNvSpPr txBox="1"/>
          <p:nvPr>
            <p:ph idx="4" type="subTitle"/>
          </p:nvPr>
        </p:nvSpPr>
        <p:spPr>
          <a:xfrm>
            <a:off x="921300" y="18435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</a:t>
            </a:r>
            <a:endParaRPr/>
          </a:p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921300" y="230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Hands-on</a:t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Extraire des informations exploitables d’un grand volume de données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Nettoyer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Transformer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Modéliser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Mieux comprendre la donnée par son passé et son présent afin de mieux prévoir le futur.</a:t>
            </a:r>
            <a:endParaRPr/>
          </a:p>
        </p:txBody>
      </p:sp>
      <p:sp>
        <p:nvSpPr>
          <p:cNvPr id="160" name="Google Shape;160;p19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quoi ça consiste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L’analyse de donnée est un appuie pour la Business Intelligence: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Etude de marché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Développement produit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Avis clients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Les entreprises deviennent Data Driven</a:t>
            </a:r>
            <a:endParaRPr/>
          </a:p>
        </p:txBody>
      </p:sp>
      <p:sp>
        <p:nvSpPr>
          <p:cNvPr id="168" name="Google Shape;168;p20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quoi ça consiste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692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845100" y="25293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d’analyses</a:t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différent types d’analyses selon l’objectif que l’on souhaite atteindre 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Analyse statistique : utilise les données du passé pour comprendre le présent.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Analyse diagnostique : comprendre les causes d’un </a:t>
            </a:r>
            <a:r>
              <a:rPr lang="fr"/>
              <a:t>événement</a:t>
            </a:r>
            <a:r>
              <a:rPr lang="fr"/>
              <a:t> découvert lors d’une analyse statistique, identifier des motifs dans la donnée.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Analyse prédictive : on cherche à prédire les </a:t>
            </a:r>
            <a:r>
              <a:rPr lang="fr"/>
              <a:t>événements</a:t>
            </a:r>
            <a:r>
              <a:rPr lang="fr"/>
              <a:t> probables</a:t>
            </a:r>
            <a:endParaRPr/>
          </a:p>
        </p:txBody>
      </p:sp>
      <p:sp>
        <p:nvSpPr>
          <p:cNvPr id="183" name="Google Shape;183;p22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d’analyses</a:t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différents types d’analyses selon l’objectif que l’on souhaite atteindre 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Analyse prescriptive : combinaison des différentes analyses pour la prise de décisions</a:t>
            </a:r>
            <a:endParaRPr/>
          </a:p>
        </p:txBody>
      </p:sp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d’analyses</a:t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92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Analyses</a:t>
            </a:r>
            <a:endParaRPr/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845100" y="25293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grandes étapes</a:t>
            </a:r>
            <a:endParaRPr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Analyse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11700" y="10000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processus d’analyse peut être </a:t>
            </a:r>
            <a:r>
              <a:rPr lang="fr"/>
              <a:t>découpé</a:t>
            </a:r>
            <a:r>
              <a:rPr lang="fr"/>
              <a:t> en plusieurs étapes qui sont: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La collecte de données : les données peuvent provenir de plusieurs sources et peuvent être complexes. Il faut se fixer un objectif afin de mieux déterminer les données utiles des données superflues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Le nettoyage : On va mettre en forme la donnée pour la rendre utilisables. On en profitera aussi pour traiter le </a:t>
            </a:r>
            <a:r>
              <a:rPr lang="fr"/>
              <a:t>problème</a:t>
            </a:r>
            <a:r>
              <a:rPr lang="fr"/>
              <a:t> des données erronées / </a:t>
            </a:r>
            <a:r>
              <a:rPr lang="fr"/>
              <a:t>corrompues</a:t>
            </a:r>
            <a:endParaRPr/>
          </a:p>
        </p:txBody>
      </p:sp>
      <p:sp>
        <p:nvSpPr>
          <p:cNvPr id="206" name="Google Shape;206;p25"/>
          <p:cNvSpPr txBox="1"/>
          <p:nvPr>
            <p:ph idx="2" type="subTitle"/>
          </p:nvPr>
        </p:nvSpPr>
        <p:spPr>
          <a:xfrm>
            <a:off x="311700" y="395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grandes étapes</a:t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