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15"/>
  </p:normalViewPr>
  <p:slideViewPr>
    <p:cSldViewPr snapToGrid="0" snapToObjects="1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6720-F548-6447-9F94-7D2B9029C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:Netflix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05AC4-5B5E-1749-84F0-CDDFBA470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  <a:r>
              <a:rPr lang="en-US" dirty="0" err="1"/>
              <a:t>Seb</a:t>
            </a:r>
            <a:r>
              <a:rPr lang="en-US" dirty="0"/>
              <a:t> Creighton</a:t>
            </a:r>
          </a:p>
        </p:txBody>
      </p:sp>
    </p:spTree>
    <p:extLst>
      <p:ext uri="{BB962C8B-B14F-4D97-AF65-F5344CB8AC3E}">
        <p14:creationId xmlns:p14="http://schemas.microsoft.com/office/powerpoint/2010/main" val="201242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0F1E3-1543-004B-8850-3DF042E5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</a:rPr>
              <a:t>List of visualisations and my role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8656-5BED-3F4C-A518-5579D4B46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/>
              <a:t>Here are visualisations to be covered:</a:t>
            </a:r>
          </a:p>
          <a:p>
            <a:pPr lvl="1"/>
            <a:r>
              <a:rPr lang="en-US" dirty="0"/>
              <a:t>Distributions of Stock Prices for Netflix in 2017</a:t>
            </a:r>
          </a:p>
          <a:p>
            <a:pPr lvl="1"/>
            <a:r>
              <a:rPr lang="en-US" dirty="0"/>
              <a:t>Netflix stock and revenue for the past 4 quarters</a:t>
            </a:r>
          </a:p>
          <a:p>
            <a:pPr lvl="1"/>
            <a:r>
              <a:rPr lang="en-US" dirty="0"/>
              <a:t>Earned versus actual earnings per share</a:t>
            </a:r>
          </a:p>
          <a:p>
            <a:pPr lvl="1"/>
            <a:r>
              <a:rPr lang="en-US" dirty="0"/>
              <a:t>Netflix stock against the Dow Jones stock</a:t>
            </a:r>
          </a:p>
          <a:p>
            <a:r>
              <a:rPr lang="en-US" sz="1600"/>
              <a:t>My role is to aid financial analysts by creating some of the visualisations for a stock profile of Netflix.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0387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68293B96-AC95-4F91-A6A1-F5B9EBA75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4F5C13C-7597-47EF-A60E-E0483B591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9" name="Freeform 5">
              <a:extLst>
                <a:ext uri="{FF2B5EF4-FFF2-40B4-BE49-F238E27FC236}">
                  <a16:creationId xmlns:a16="http://schemas.microsoft.com/office/drawing/2014/main" id="{9BF75460-CBE9-47D1-A638-668E31C80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AADD2883-3611-478E-BA1D-A2874E803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7">
              <a:extLst>
                <a:ext uri="{FF2B5EF4-FFF2-40B4-BE49-F238E27FC236}">
                  <a16:creationId xmlns:a16="http://schemas.microsoft.com/office/drawing/2014/main" id="{415929DF-E668-4987-A5DB-8177C2178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8">
              <a:extLst>
                <a:ext uri="{FF2B5EF4-FFF2-40B4-BE49-F238E27FC236}">
                  <a16:creationId xmlns:a16="http://schemas.microsoft.com/office/drawing/2014/main" id="{A9A72BAB-7164-45E8-80CD-343F1AD8C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">
              <a:extLst>
                <a:ext uri="{FF2B5EF4-FFF2-40B4-BE49-F238E27FC236}">
                  <a16:creationId xmlns:a16="http://schemas.microsoft.com/office/drawing/2014/main" id="{BAF56AD6-00FC-47BA-95C0-90E27317C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id="{41F0B89B-257D-4443-ACEF-8C1783D02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">
              <a:extLst>
                <a:ext uri="{FF2B5EF4-FFF2-40B4-BE49-F238E27FC236}">
                  <a16:creationId xmlns:a16="http://schemas.microsoft.com/office/drawing/2014/main" id="{3B2455CC-7ABE-4EAF-8BB0-7D9905627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2">
              <a:extLst>
                <a:ext uri="{FF2B5EF4-FFF2-40B4-BE49-F238E27FC236}">
                  <a16:creationId xmlns:a16="http://schemas.microsoft.com/office/drawing/2014/main" id="{BB5DADAE-B476-49FA-990B-8802F909D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3">
              <a:extLst>
                <a:ext uri="{FF2B5EF4-FFF2-40B4-BE49-F238E27FC236}">
                  <a16:creationId xmlns:a16="http://schemas.microsoft.com/office/drawing/2014/main" id="{E57DA134-04BF-4C60-BE60-01F00D59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4">
              <a:extLst>
                <a:ext uri="{FF2B5EF4-FFF2-40B4-BE49-F238E27FC236}">
                  <a16:creationId xmlns:a16="http://schemas.microsoft.com/office/drawing/2014/main" id="{F5EE93A9-4768-4F8D-94F1-F4F1C4663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5">
              <a:extLst>
                <a:ext uri="{FF2B5EF4-FFF2-40B4-BE49-F238E27FC236}">
                  <a16:creationId xmlns:a16="http://schemas.microsoft.com/office/drawing/2014/main" id="{333266E9-BA12-4E99-ACAB-DB4813C79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6">
              <a:extLst>
                <a:ext uri="{FF2B5EF4-FFF2-40B4-BE49-F238E27FC236}">
                  <a16:creationId xmlns:a16="http://schemas.microsoft.com/office/drawing/2014/main" id="{F1C16801-9C8C-455E-AE48-59BB6D0E1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71B2AF91-3099-47C7-8A14-63F4CBB0C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5584900C-32C2-49A7-874A-1F8D41C35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9">
              <a:extLst>
                <a:ext uri="{FF2B5EF4-FFF2-40B4-BE49-F238E27FC236}">
                  <a16:creationId xmlns:a16="http://schemas.microsoft.com/office/drawing/2014/main" id="{83523AEA-5A6D-45E4-ACC6-1CEFD80B1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0">
              <a:extLst>
                <a:ext uri="{FF2B5EF4-FFF2-40B4-BE49-F238E27FC236}">
                  <a16:creationId xmlns:a16="http://schemas.microsoft.com/office/drawing/2014/main" id="{CFA5C26B-057A-4D27-B6F5-4FD00FB17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1">
              <a:extLst>
                <a:ext uri="{FF2B5EF4-FFF2-40B4-BE49-F238E27FC236}">
                  <a16:creationId xmlns:a16="http://schemas.microsoft.com/office/drawing/2014/main" id="{F8EB124B-9970-4101-B6EE-51FBB23CC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2">
              <a:extLst>
                <a:ext uri="{FF2B5EF4-FFF2-40B4-BE49-F238E27FC236}">
                  <a16:creationId xmlns:a16="http://schemas.microsoft.com/office/drawing/2014/main" id="{F6B2C362-04E0-48FB-9BEF-685C965AC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3">
              <a:extLst>
                <a:ext uri="{FF2B5EF4-FFF2-40B4-BE49-F238E27FC236}">
                  <a16:creationId xmlns:a16="http://schemas.microsoft.com/office/drawing/2014/main" id="{3B4FF677-CB69-4C86-9DDC-4047690F7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4">
              <a:extLst>
                <a:ext uri="{FF2B5EF4-FFF2-40B4-BE49-F238E27FC236}">
                  <a16:creationId xmlns:a16="http://schemas.microsoft.com/office/drawing/2014/main" id="{3EBE6D51-FA46-4AF0-8195-FD56F6949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5">
              <a:extLst>
                <a:ext uri="{FF2B5EF4-FFF2-40B4-BE49-F238E27FC236}">
                  <a16:creationId xmlns:a16="http://schemas.microsoft.com/office/drawing/2014/main" id="{E0C0539D-4193-466B-987B-D71FA6A82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D51DB48-98D5-49DE-AD5F-8A9734357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37768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Isosceles Triangle 22">
            <a:extLst>
              <a:ext uri="{FF2B5EF4-FFF2-40B4-BE49-F238E27FC236}">
                <a16:creationId xmlns:a16="http://schemas.microsoft.com/office/drawing/2014/main" id="{863FD0EB-DDF9-4169-BF2D-2A00FD515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223532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EFC8BAE-02F8-41B1-A078-FC60092F7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961035"/>
            <a:ext cx="5935796" cy="3267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8EB75-7D03-D147-88D5-EF702664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2039943"/>
            <a:ext cx="5767566" cy="838773"/>
          </a:xfrm>
        </p:spPr>
        <p:txBody>
          <a:bodyPr anchor="ctr">
            <a:normAutofit/>
          </a:bodyPr>
          <a:lstStyle/>
          <a:p>
            <a:pPr lvl="1"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Distributions of Stock Prices for Netflix in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8CA0B-CB24-584C-85AA-19D07C8DC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878716"/>
            <a:ext cx="5768442" cy="2262085"/>
          </a:xfrm>
        </p:spPr>
        <p:txBody>
          <a:bodyPr>
            <a:normAutofit lnSpcReduction="10000"/>
          </a:bodyPr>
          <a:lstStyle/>
          <a:p>
            <a:r>
              <a:rPr lang="en-GB" sz="1600" dirty="0">
                <a:solidFill>
                  <a:srgbClr val="FFFFFE"/>
                </a:solidFill>
              </a:rPr>
              <a:t>Average stock price increases over quarter</a:t>
            </a:r>
          </a:p>
          <a:p>
            <a:r>
              <a:rPr lang="en-GB" sz="1600" dirty="0">
                <a:solidFill>
                  <a:srgbClr val="FFFFFE"/>
                </a:solidFill>
              </a:rPr>
              <a:t>Greater distribution came in Q3</a:t>
            </a:r>
          </a:p>
          <a:p>
            <a:r>
              <a:rPr lang="en-GB" sz="1600" dirty="0">
                <a:solidFill>
                  <a:srgbClr val="FFFFFE"/>
                </a:solidFill>
              </a:rPr>
              <a:t>Q4 has greater average of </a:t>
            </a:r>
            <a:r>
              <a:rPr lang="en-GB" sz="1600" dirty="0" err="1">
                <a:solidFill>
                  <a:srgbClr val="FFFFFE"/>
                </a:solidFill>
              </a:rPr>
              <a:t>netflix</a:t>
            </a:r>
            <a:r>
              <a:rPr lang="en-GB" sz="1600" dirty="0">
                <a:solidFill>
                  <a:srgbClr val="FFFFFE"/>
                </a:solidFill>
              </a:rPr>
              <a:t> stock price whilst Q1 has lowest</a:t>
            </a:r>
          </a:p>
          <a:p>
            <a:r>
              <a:rPr lang="en-GB" sz="1600" dirty="0">
                <a:solidFill>
                  <a:srgbClr val="FFFFFE"/>
                </a:solidFill>
              </a:rPr>
              <a:t>Most of prices fall through 135-150 range</a:t>
            </a:r>
          </a:p>
          <a:p>
            <a:r>
              <a:rPr lang="en-GB" sz="1600" dirty="0">
                <a:solidFill>
                  <a:srgbClr val="FFFFFE"/>
                </a:solidFill>
              </a:rPr>
              <a:t>Lowest was around 122 whilst highest was around 205</a:t>
            </a:r>
          </a:p>
          <a:p>
            <a:endParaRPr lang="en-US" sz="1600" dirty="0">
              <a:solidFill>
                <a:srgbClr val="FFFFFE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4ABDF8E-2BF0-41B8-A658-ECB324D9E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557" y="0"/>
            <a:ext cx="4640799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A59ED4-8DA8-B34D-B0F2-8B97CF1E0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032" y="1377682"/>
            <a:ext cx="3786779" cy="401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7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0641E66-A174-43FA-B84A-6683048A7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7ED295-8A9F-42C8-97CD-D758BBA9E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F17CE396-529A-44F9-9BF5-61DFA8543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42E691B7-CD2E-45C9-87F3-A9950C71E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E7C5F583-4781-49D8-92CA-E3D0B3F6B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D5A7D1BA-D0AF-4759-8E60-32584F43A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EB6F5532-3CC8-4C04-A277-99B5B3615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436CBD62-61C7-4EE2-9668-54E2B3818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80599F96-0C1E-4A28-AB8C-B791A20EC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9BFDE536-D4A2-4EA0-9A02-D2A97D478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F970731E-350E-42EE-987B-2E27F440B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A537B0D7-2B26-4D5C-B1A0-883714435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896DEA07-B6CA-4AC3-A585-5116BB880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9F04AA7A-8859-4690-BCEE-6C08CC52B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A43822EB-7F41-43ED-BBB8-77D3C7643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4B3B38F3-F0E6-441A-868E-8607DA5F6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FCE11330-43E9-401D-9F3A-BFDF24B0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36DDC4C0-D3A4-41EC-8892-B45EA89E3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2EF8BFC1-D29D-4099-A13E-87B637976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48FB0D5F-300C-4122-93BB-104252EEF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A45BCFE4-E42D-41F7-B5DB-D89C67796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87231B-3AA7-4109-A158-8C655E2B7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5941686" cy="4477933"/>
            <a:chOff x="807084" y="1186483"/>
            <a:chExt cx="5941686" cy="447793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901AA8F-9E83-47A9-9F44-427ABA0C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780" y="1186483"/>
              <a:ext cx="5940295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25B4986D-53F3-4336-894D-B69684F6B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574311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8BD5EF9-0036-463B-A759-1B9C43579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5941686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14CB45-614F-D041-9AAA-0B8DBF64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4" y="2075505"/>
            <a:ext cx="5769989" cy="876230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Netflix stock and revenue for the past 4 quarters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F0DE2-5DD5-9843-8DA5-C2BDA9971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416" y="3906266"/>
            <a:ext cx="5769988" cy="1322587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rgbClr val="FFFEFF"/>
                </a:solidFill>
              </a:rPr>
              <a:t>Pur</a:t>
            </a:r>
            <a:r>
              <a:rPr lang="en-US" sz="1600" dirty="0">
                <a:solidFill>
                  <a:srgbClr val="FFFEFF"/>
                </a:solidFill>
              </a:rPr>
              <a:t>ple dots indicate actual and estimate value are the exact same.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rgbClr val="FFFEFF"/>
                </a:solidFill>
              </a:rPr>
              <a:t>Q2 and Q4 matches the above.</a:t>
            </a:r>
            <a:br>
              <a:rPr lang="en-US" dirty="0">
                <a:solidFill>
                  <a:srgbClr val="FFFEFF"/>
                </a:solidFill>
              </a:rPr>
            </a:b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249EA3-BDA3-4D18-8485-25140F56E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60" y="-6706"/>
            <a:ext cx="464103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B2EDC-6081-D54E-9464-E24229C54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873" y="1211105"/>
            <a:ext cx="3994952" cy="4102247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7543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293B96-AC95-4F91-A6A1-F5B9EBA75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F5C13C-7597-47EF-A60E-E0483B591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BF75460-CBE9-47D1-A638-668E31C80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ADD2883-3611-478E-BA1D-A2874E803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15929DF-E668-4987-A5DB-8177C2178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9A72BAB-7164-45E8-80CD-343F1AD8C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AF56AD6-00FC-47BA-95C0-90E27317C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41F0B89B-257D-4443-ACEF-8C1783D02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B2455CC-7ABE-4EAF-8BB0-7D9905627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B5DADAE-B476-49FA-990B-8802F909D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E57DA134-04BF-4C60-BE60-01F00D59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5EE93A9-4768-4F8D-94F1-F4F1C4663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333266E9-BA12-4E99-ACAB-DB4813C79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F1C16801-9C8C-455E-AE48-59BB6D0E1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1B2AF91-3099-47C7-8A14-63F4CBB0C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5584900C-32C2-49A7-874A-1F8D41C35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83523AEA-5A6D-45E4-ACC6-1CEFD80B1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FA5C26B-057A-4D27-B6F5-4FD00FB17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F8EB124B-9970-4101-B6EE-51FBB23CC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6B2C362-04E0-48FB-9BEF-685C965AC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3B4FF677-CB69-4C86-9DDC-4047690F7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3EBE6D51-FA46-4AF0-8195-FD56F6949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0C0539D-4193-466B-987B-D71FA6A82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D51DB48-98D5-49DE-AD5F-8A9734357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37768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22">
            <a:extLst>
              <a:ext uri="{FF2B5EF4-FFF2-40B4-BE49-F238E27FC236}">
                <a16:creationId xmlns:a16="http://schemas.microsoft.com/office/drawing/2014/main" id="{863FD0EB-DDF9-4169-BF2D-2A00FD515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223532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FC8BAE-02F8-41B1-A078-FC60092F7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961035"/>
            <a:ext cx="5935796" cy="3267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90B0D-5E4B-F041-B29A-FE5556BD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2039943"/>
            <a:ext cx="5767566" cy="838773"/>
          </a:xfrm>
        </p:spPr>
        <p:txBody>
          <a:bodyPr anchor="ctr">
            <a:normAutofit/>
          </a:bodyPr>
          <a:lstStyle/>
          <a:p>
            <a:r>
              <a:rPr lang="en-US" sz="2800" dirty="0"/>
              <a:t>Earned versus actual earnings per share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1C8C-7486-964A-A9A4-DF72A24D0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878716"/>
            <a:ext cx="5768442" cy="2262085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rgbClr val="FFFFFE"/>
                </a:solidFill>
              </a:rPr>
              <a:t>As quarter changes, revenue increases slightly exponentially.</a:t>
            </a:r>
          </a:p>
          <a:p>
            <a:r>
              <a:rPr lang="en-GB" sz="1600" dirty="0">
                <a:solidFill>
                  <a:srgbClr val="FFFFFE"/>
                </a:solidFill>
              </a:rPr>
              <a:t>As quarter changes, earnings increases.</a:t>
            </a:r>
          </a:p>
          <a:p>
            <a:r>
              <a:rPr lang="en-GB" sz="1600" dirty="0">
                <a:solidFill>
                  <a:srgbClr val="FFFFFE"/>
                </a:solidFill>
              </a:rPr>
              <a:t>Earnings constitutes roughly 5% of revenue.</a:t>
            </a:r>
            <a:endParaRPr lang="en-US" sz="1600" dirty="0">
              <a:solidFill>
                <a:srgbClr val="FFFFFE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ABDF8E-2BF0-41B8-A658-ECB324D9E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557" y="0"/>
            <a:ext cx="4640799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C17F7-CA15-8042-9158-8DC875863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179" y="1377682"/>
            <a:ext cx="3997781" cy="38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2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8">
            <a:extLst>
              <a:ext uri="{FF2B5EF4-FFF2-40B4-BE49-F238E27FC236}">
                <a16:creationId xmlns:a16="http://schemas.microsoft.com/office/drawing/2014/main" id="{398E8958-A0BD-4366-8F61-3A496C51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10">
            <a:extLst>
              <a:ext uri="{FF2B5EF4-FFF2-40B4-BE49-F238E27FC236}">
                <a16:creationId xmlns:a16="http://schemas.microsoft.com/office/drawing/2014/main" id="{D445862C-E73D-4EFB-9DD5-8A5E3473E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D2676ED1-2492-46B6-88D6-C9ED257B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58A42DCC-C6BA-4B68-9FC4-FEE65399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F81ED05C-778D-41F3-9C0E-6DE1D668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EE063861-F6FC-4CC1-A77E-5993E5E25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7E1DA2FC-6137-4EC4-B9F4-72264C39D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BFE9E3A7-993F-401D-8B16-53BFC6FA2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23757125-5D70-4D7A-B223-2FFC51F5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03C4207E-9457-436F-B9A0-C3CAEBF81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64EE9697-E49F-4E62-8318-9E2DBC6E7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0800120F-70F4-4696-BAFB-BBC0BC576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8D1E1ADB-5BAA-49F4-BE24-044E94104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9D410413-BDE6-4A4E-930A-0ACBBF8CD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0EBF657D-5B37-4F84-8833-C569EAB90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A2DBF00E-BE35-44EC-A95B-8B2EE9233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BA2C8141-5135-467E-B940-D3836B16E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44991C1A-45E7-45C6-8816-BFEDFFCCB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B88BEC13-903F-4318-B5AB-DC23ED2ED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41E259CE-D2C5-4FBC-9FAE-5AB0BBD0E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495CB679-05D8-44D1-8218-C5255295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DFCC6878-2DB4-4497-B668-E75220A2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36254A6B-DCFA-42AD-906C-C43E2CAE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33">
            <a:extLst>
              <a:ext uri="{FF2B5EF4-FFF2-40B4-BE49-F238E27FC236}">
                <a16:creationId xmlns:a16="http://schemas.microsoft.com/office/drawing/2014/main" id="{1429180E-866D-447C-A170-484000E48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22">
            <a:extLst>
              <a:ext uri="{FF2B5EF4-FFF2-40B4-BE49-F238E27FC236}">
                <a16:creationId xmlns:a16="http://schemas.microsoft.com/office/drawing/2014/main" id="{FEE51AA4-287D-4CB8-8CD4-D6986106F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77ACA7-E71A-4888-9EBD-074801D88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5DD78-F05E-8348-B3B9-1026EB51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/>
          </a:bodyPr>
          <a:lstStyle/>
          <a:p>
            <a:r>
              <a:rPr lang="en-US" sz="2500"/>
              <a:t>Netflix stock against the Dow Jones stock in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200F-68A6-0846-ABE1-5F0F55881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rgbClr val="FFFFFE"/>
                </a:solidFill>
              </a:rPr>
              <a:t>Netflix performed much worse than Dow Jones even though stock prices increased for both.</a:t>
            </a:r>
          </a:p>
          <a:p>
            <a:r>
              <a:rPr lang="en-GB" sz="1600" dirty="0">
                <a:solidFill>
                  <a:srgbClr val="FFFFFE"/>
                </a:solidFill>
              </a:rPr>
              <a:t>Dow Jones is more volatile.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2DF6337-9683-4A06-B3D5-CB22C7F4F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862" y="-6706"/>
            <a:ext cx="4642138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606E8-BE88-AE44-BA39-A89592EFC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652" y="1171575"/>
            <a:ext cx="3990545" cy="430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2299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208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Capstone Project :Netflix Data</vt:lpstr>
      <vt:lpstr>List of visualisations and my role</vt:lpstr>
      <vt:lpstr>Distributions of Stock Prices for Netflix in 2017</vt:lpstr>
      <vt:lpstr>Netflix stock and revenue for the past 4 quarters</vt:lpstr>
      <vt:lpstr>Earned versus actual earnings per share</vt:lpstr>
      <vt:lpstr>Netflix stock against the Dow Jones stock in 2017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:Netflix Data</dc:title>
  <dc:creator>Seb Creighton</dc:creator>
  <cp:lastModifiedBy>Seb Creighton</cp:lastModifiedBy>
  <cp:revision>4</cp:revision>
  <dcterms:created xsi:type="dcterms:W3CDTF">2020-04-07T16:37:14Z</dcterms:created>
  <dcterms:modified xsi:type="dcterms:W3CDTF">2020-04-07T17:26:17Z</dcterms:modified>
</cp:coreProperties>
</file>