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65" r:id="rId5"/>
    <p:sldId id="310" r:id="rId6"/>
    <p:sldId id="314" r:id="rId7"/>
    <p:sldId id="320" r:id="rId8"/>
    <p:sldId id="316" r:id="rId9"/>
    <p:sldId id="317" r:id="rId10"/>
    <p:sldId id="325" r:id="rId11"/>
    <p:sldId id="321" r:id="rId12"/>
    <p:sldId id="322" r:id="rId13"/>
    <p:sldId id="326" r:id="rId14"/>
    <p:sldId id="315" r:id="rId15"/>
    <p:sldId id="311" r:id="rId16"/>
    <p:sldId id="323" r:id="rId17"/>
    <p:sldId id="324" r:id="rId18"/>
  </p:sldIdLst>
  <p:sldSz cx="12188825" cy="6858000"/>
  <p:notesSz cx="6858000" cy="9144000"/>
  <p:custDataLst>
    <p:tags r:id="rId21"/>
  </p:custData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eu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3" d="100"/>
          <a:sy n="73" d="100"/>
        </p:scale>
        <p:origin x="618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CMS PRESTASHOP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Délai de réalisation</c:v>
                </c:pt>
                <c:pt idx="1">
                  <c:v>Budget</c:v>
                </c:pt>
                <c:pt idx="2">
                  <c:v>Souplesse</c:v>
                </c:pt>
                <c:pt idx="3">
                  <c:v>Evolutif</c:v>
                </c:pt>
                <c:pt idx="4">
                  <c:v>Sécurité</c:v>
                </c:pt>
                <c:pt idx="5">
                  <c:v>Agilité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2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8C-46B6-AD2D-77733ECEA62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FROM SCRATCH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Délai de réalisation</c:v>
                </c:pt>
                <c:pt idx="1">
                  <c:v>Budget</c:v>
                </c:pt>
                <c:pt idx="2">
                  <c:v>Souplesse</c:v>
                </c:pt>
                <c:pt idx="3">
                  <c:v>Evolutif</c:v>
                </c:pt>
                <c:pt idx="4">
                  <c:v>Sécurité</c:v>
                </c:pt>
                <c:pt idx="5">
                  <c:v>Agilité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8C-46B6-AD2D-77733ECEA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1473768"/>
        <c:axId val="398691624"/>
      </c:barChart>
      <c:catAx>
        <c:axId val="401473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8691624"/>
        <c:crosses val="autoZero"/>
        <c:auto val="1"/>
        <c:lblAlgn val="ctr"/>
        <c:lblOffset val="100"/>
        <c:noMultiLvlLbl val="0"/>
      </c:catAx>
      <c:valAx>
        <c:axId val="398691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1473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C3097D-57BA-4C15-B770-F1B624E8C9C7}" type="doc">
      <dgm:prSet loTypeId="urn:microsoft.com/office/officeart/2005/8/layout/hList6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D1A7B87-F468-4E32-A5F9-B8266DBB192B}">
      <dgm:prSet phldrT="[Texte]"/>
      <dgm:spPr/>
      <dgm:t>
        <a:bodyPr/>
        <a:lstStyle/>
        <a:p>
          <a:pPr algn="l"/>
          <a:r>
            <a:rPr lang="fr-FR" dirty="0" smtClean="0"/>
            <a:t>Groupe en expansion</a:t>
          </a:r>
          <a:endParaRPr lang="fr-FR" dirty="0"/>
        </a:p>
      </dgm:t>
    </dgm:pt>
    <dgm:pt modelId="{FC71B9BA-959E-440E-BCEC-AD16698A6A80}" type="parTrans" cxnId="{D38AD6C4-BBB9-4FB6-956F-7EEBA1EE8883}">
      <dgm:prSet/>
      <dgm:spPr/>
      <dgm:t>
        <a:bodyPr/>
        <a:lstStyle/>
        <a:p>
          <a:endParaRPr lang="fr-FR"/>
        </a:p>
      </dgm:t>
    </dgm:pt>
    <dgm:pt modelId="{F22CD9A4-6A7D-4862-88D0-FB0B0988854F}" type="sibTrans" cxnId="{D38AD6C4-BBB9-4FB6-956F-7EEBA1EE8883}">
      <dgm:prSet/>
      <dgm:spPr/>
      <dgm:t>
        <a:bodyPr/>
        <a:lstStyle/>
        <a:p>
          <a:endParaRPr lang="fr-FR"/>
        </a:p>
      </dgm:t>
    </dgm:pt>
    <dgm:pt modelId="{DA301B3B-E72A-4563-B040-853E4C534327}">
      <dgm:prSet phldrT="[Texte]"/>
      <dgm:spPr/>
      <dgm:t>
        <a:bodyPr/>
        <a:lstStyle/>
        <a:p>
          <a:pPr algn="just"/>
          <a:r>
            <a:rPr lang="fr-FR" dirty="0" smtClean="0"/>
            <a:t>5 points de vente déjà ouvert</a:t>
          </a:r>
          <a:endParaRPr lang="fr-FR" dirty="0"/>
        </a:p>
      </dgm:t>
    </dgm:pt>
    <dgm:pt modelId="{ABD85761-E05A-4940-B0DF-C87D9A876515}" type="parTrans" cxnId="{31ECADFE-C7B6-45BC-ABEF-E5613668D7E0}">
      <dgm:prSet/>
      <dgm:spPr/>
      <dgm:t>
        <a:bodyPr/>
        <a:lstStyle/>
        <a:p>
          <a:endParaRPr lang="fr-FR"/>
        </a:p>
      </dgm:t>
    </dgm:pt>
    <dgm:pt modelId="{4AB6C501-3786-4442-866B-32E243B81142}" type="sibTrans" cxnId="{31ECADFE-C7B6-45BC-ABEF-E5613668D7E0}">
      <dgm:prSet/>
      <dgm:spPr/>
      <dgm:t>
        <a:bodyPr/>
        <a:lstStyle/>
        <a:p>
          <a:endParaRPr lang="fr-FR"/>
        </a:p>
      </dgm:t>
    </dgm:pt>
    <dgm:pt modelId="{FF4709BA-C8C5-417E-825D-DC66C753BB7C}">
      <dgm:prSet phldrT="[Texte]"/>
      <dgm:spPr/>
      <dgm:t>
        <a:bodyPr/>
        <a:lstStyle/>
        <a:p>
          <a:pPr algn="just"/>
          <a:r>
            <a:rPr lang="fr-FR" dirty="0" smtClean="0"/>
            <a:t>3 nouveaux point de vente dans les 6 prochains mois</a:t>
          </a:r>
          <a:endParaRPr lang="fr-FR" dirty="0"/>
        </a:p>
      </dgm:t>
    </dgm:pt>
    <dgm:pt modelId="{4245C66A-03C4-43CC-AB5F-8A7A2EF089B9}" type="parTrans" cxnId="{B4E68686-F472-4BCC-BD36-02678ED3B79F}">
      <dgm:prSet/>
      <dgm:spPr/>
      <dgm:t>
        <a:bodyPr/>
        <a:lstStyle/>
        <a:p>
          <a:endParaRPr lang="fr-FR"/>
        </a:p>
      </dgm:t>
    </dgm:pt>
    <dgm:pt modelId="{5B1F6C56-CB97-4CDF-A239-3DC5C8D89F04}" type="sibTrans" cxnId="{B4E68686-F472-4BCC-BD36-02678ED3B79F}">
      <dgm:prSet/>
      <dgm:spPr/>
      <dgm:t>
        <a:bodyPr/>
        <a:lstStyle/>
        <a:p>
          <a:endParaRPr lang="fr-FR"/>
        </a:p>
      </dgm:t>
    </dgm:pt>
    <dgm:pt modelId="{BC2B34FB-670A-4621-93E3-7F00BEB40BED}">
      <dgm:prSet phldrT="[Texte]"/>
      <dgm:spPr/>
      <dgm:t>
        <a:bodyPr/>
        <a:lstStyle/>
        <a:p>
          <a:pPr algn="l"/>
          <a:r>
            <a:rPr lang="fr-FR" dirty="0" smtClean="0"/>
            <a:t>Système informatique</a:t>
          </a:r>
          <a:endParaRPr lang="fr-FR" dirty="0"/>
        </a:p>
      </dgm:t>
    </dgm:pt>
    <dgm:pt modelId="{AD24A849-537C-4969-AAC2-F73BC6FAC5AE}" type="parTrans" cxnId="{2FAF9064-D53C-49DC-800F-39B66608BE91}">
      <dgm:prSet/>
      <dgm:spPr/>
      <dgm:t>
        <a:bodyPr/>
        <a:lstStyle/>
        <a:p>
          <a:endParaRPr lang="fr-FR"/>
        </a:p>
      </dgm:t>
    </dgm:pt>
    <dgm:pt modelId="{02D3A6D2-C6CA-4EF8-A0AC-5FFF97905805}" type="sibTrans" cxnId="{2FAF9064-D53C-49DC-800F-39B66608BE91}">
      <dgm:prSet/>
      <dgm:spPr/>
      <dgm:t>
        <a:bodyPr/>
        <a:lstStyle/>
        <a:p>
          <a:endParaRPr lang="fr-FR"/>
        </a:p>
      </dgm:t>
    </dgm:pt>
    <dgm:pt modelId="{BF7DFAD3-C343-4056-8D46-3652688C493F}">
      <dgm:prSet phldrT="[Texte]"/>
      <dgm:spPr/>
      <dgm:t>
        <a:bodyPr/>
        <a:lstStyle/>
        <a:p>
          <a:pPr algn="just"/>
          <a:r>
            <a:rPr lang="fr-FR" dirty="0" smtClean="0"/>
            <a:t>Ne correspond pas aux attentes d’aujourd’hui</a:t>
          </a:r>
          <a:endParaRPr lang="fr-FR" dirty="0"/>
        </a:p>
      </dgm:t>
    </dgm:pt>
    <dgm:pt modelId="{2D21D485-353F-4C2A-A96B-1C746A7163CE}" type="parTrans" cxnId="{F3C25A01-9FE6-48D7-9E4B-CD0E12801F88}">
      <dgm:prSet/>
      <dgm:spPr/>
      <dgm:t>
        <a:bodyPr/>
        <a:lstStyle/>
        <a:p>
          <a:endParaRPr lang="fr-FR"/>
        </a:p>
      </dgm:t>
    </dgm:pt>
    <dgm:pt modelId="{98FB7B26-475D-4AE9-A40C-E635B65B3129}" type="sibTrans" cxnId="{F3C25A01-9FE6-48D7-9E4B-CD0E12801F88}">
      <dgm:prSet/>
      <dgm:spPr/>
      <dgm:t>
        <a:bodyPr/>
        <a:lstStyle/>
        <a:p>
          <a:endParaRPr lang="fr-FR"/>
        </a:p>
      </dgm:t>
    </dgm:pt>
    <dgm:pt modelId="{59095796-79DB-4FE0-990B-8097DA217823}">
      <dgm:prSet phldrT="[Texte]"/>
      <dgm:spPr/>
      <dgm:t>
        <a:bodyPr/>
        <a:lstStyle/>
        <a:p>
          <a:pPr algn="just"/>
          <a:r>
            <a:rPr lang="fr-FR" dirty="0" smtClean="0"/>
            <a:t>Manque une gestion centralisée des pizzerias</a:t>
          </a:r>
          <a:endParaRPr lang="fr-FR" dirty="0"/>
        </a:p>
      </dgm:t>
    </dgm:pt>
    <dgm:pt modelId="{94915DD8-895B-4071-A521-4CEDAE71D3C3}" type="parTrans" cxnId="{3CDCE1C7-AABA-4D3A-A69C-B92FBFF8CF4C}">
      <dgm:prSet/>
      <dgm:spPr/>
      <dgm:t>
        <a:bodyPr/>
        <a:lstStyle/>
        <a:p>
          <a:endParaRPr lang="fr-FR"/>
        </a:p>
      </dgm:t>
    </dgm:pt>
    <dgm:pt modelId="{F99866B7-04CD-40B8-B5E3-6D2EC4FCC075}" type="sibTrans" cxnId="{3CDCE1C7-AABA-4D3A-A69C-B92FBFF8CF4C}">
      <dgm:prSet/>
      <dgm:spPr/>
      <dgm:t>
        <a:bodyPr/>
        <a:lstStyle/>
        <a:p>
          <a:endParaRPr lang="fr-FR"/>
        </a:p>
      </dgm:t>
    </dgm:pt>
    <dgm:pt modelId="{B202B326-44D9-4878-B21A-A34CF1EC0409}">
      <dgm:prSet phldrT="[Texte]"/>
      <dgm:spPr/>
      <dgm:t>
        <a:bodyPr/>
        <a:lstStyle/>
        <a:p>
          <a:pPr algn="l"/>
          <a:r>
            <a:rPr lang="fr-FR" dirty="0" smtClean="0"/>
            <a:t>Des fonctionnalités manquantes</a:t>
          </a:r>
          <a:endParaRPr lang="fr-FR" dirty="0"/>
        </a:p>
      </dgm:t>
    </dgm:pt>
    <dgm:pt modelId="{6B0E1B09-5D21-4260-A0DF-36081E98D783}" type="sibTrans" cxnId="{6C25E509-C6BF-485F-A990-6D907F8D1688}">
      <dgm:prSet/>
      <dgm:spPr/>
      <dgm:t>
        <a:bodyPr/>
        <a:lstStyle/>
        <a:p>
          <a:endParaRPr lang="fr-FR"/>
        </a:p>
      </dgm:t>
    </dgm:pt>
    <dgm:pt modelId="{454977AE-1236-4D8F-B2D4-D0FE69DAEA29}" type="parTrans" cxnId="{6C25E509-C6BF-485F-A990-6D907F8D1688}">
      <dgm:prSet/>
      <dgm:spPr/>
      <dgm:t>
        <a:bodyPr/>
        <a:lstStyle/>
        <a:p>
          <a:endParaRPr lang="fr-FR"/>
        </a:p>
      </dgm:t>
    </dgm:pt>
    <dgm:pt modelId="{57191412-7D91-408B-8670-1EF6527E47A7}">
      <dgm:prSet phldrT="[Texte]"/>
      <dgm:spPr/>
      <dgm:t>
        <a:bodyPr/>
        <a:lstStyle/>
        <a:p>
          <a:pPr algn="just"/>
          <a:r>
            <a:rPr lang="fr-FR" dirty="0" smtClean="0"/>
            <a:t>Pour une meilleure organisation</a:t>
          </a:r>
          <a:endParaRPr lang="fr-FR" dirty="0"/>
        </a:p>
      </dgm:t>
    </dgm:pt>
    <dgm:pt modelId="{CA7AA5A8-1468-48F4-B391-F54F2D985CFE}" type="sibTrans" cxnId="{05B6A8F0-7668-4CC8-90AD-F12975648D2E}">
      <dgm:prSet/>
      <dgm:spPr/>
      <dgm:t>
        <a:bodyPr/>
        <a:lstStyle/>
        <a:p>
          <a:endParaRPr lang="fr-FR"/>
        </a:p>
      </dgm:t>
    </dgm:pt>
    <dgm:pt modelId="{38096522-7A3B-42DF-AB9F-D7A4311AD916}" type="parTrans" cxnId="{05B6A8F0-7668-4CC8-90AD-F12975648D2E}">
      <dgm:prSet/>
      <dgm:spPr/>
      <dgm:t>
        <a:bodyPr/>
        <a:lstStyle/>
        <a:p>
          <a:endParaRPr lang="fr-FR"/>
        </a:p>
      </dgm:t>
    </dgm:pt>
    <dgm:pt modelId="{5C23D1BA-B118-4E6A-B4AD-CF726D2D1BDE}">
      <dgm:prSet phldrT="[Texte]"/>
      <dgm:spPr/>
      <dgm:t>
        <a:bodyPr/>
        <a:lstStyle/>
        <a:p>
          <a:pPr algn="just"/>
          <a:r>
            <a:rPr lang="fr-FR" dirty="0" smtClean="0"/>
            <a:t>Un système sur mesure</a:t>
          </a:r>
          <a:endParaRPr lang="fr-FR" dirty="0"/>
        </a:p>
      </dgm:t>
    </dgm:pt>
    <dgm:pt modelId="{7394177B-9A7E-4090-993B-F4BE05CDA633}" type="parTrans" cxnId="{5F83C076-0799-4C59-927E-1C482725399C}">
      <dgm:prSet/>
      <dgm:spPr/>
      <dgm:t>
        <a:bodyPr/>
        <a:lstStyle/>
        <a:p>
          <a:endParaRPr lang="fr-FR"/>
        </a:p>
      </dgm:t>
    </dgm:pt>
    <dgm:pt modelId="{DF956A4F-89F3-4460-B6B5-92DFFA27BB6C}" type="sibTrans" cxnId="{5F83C076-0799-4C59-927E-1C482725399C}">
      <dgm:prSet/>
      <dgm:spPr/>
      <dgm:t>
        <a:bodyPr/>
        <a:lstStyle/>
        <a:p>
          <a:endParaRPr lang="fr-FR"/>
        </a:p>
      </dgm:t>
    </dgm:pt>
    <dgm:pt modelId="{5D1BD48D-70EB-4825-A210-0268C62D4B5A}" type="pres">
      <dgm:prSet presAssocID="{B7C3097D-57BA-4C15-B770-F1B624E8C9C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C0D77FE-EE5C-459F-8611-584B93438665}" type="pres">
      <dgm:prSet presAssocID="{5D1A7B87-F468-4E32-A5F9-B8266DBB192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7C0A77-987E-4D16-8D85-645EB73FABB9}" type="pres">
      <dgm:prSet presAssocID="{F22CD9A4-6A7D-4862-88D0-FB0B0988854F}" presName="sibTrans" presStyleCnt="0"/>
      <dgm:spPr/>
    </dgm:pt>
    <dgm:pt modelId="{C8A995AD-205E-491F-AF00-1925866653FC}" type="pres">
      <dgm:prSet presAssocID="{BC2B34FB-670A-4621-93E3-7F00BEB40BE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07C854-0444-41EA-89E8-0589E2D59892}" type="pres">
      <dgm:prSet presAssocID="{02D3A6D2-C6CA-4EF8-A0AC-5FFF97905805}" presName="sibTrans" presStyleCnt="0"/>
      <dgm:spPr/>
    </dgm:pt>
    <dgm:pt modelId="{DC439EE8-1B14-4CFF-BF24-4C34E3756C7F}" type="pres">
      <dgm:prSet presAssocID="{B202B326-44D9-4878-B21A-A34CF1EC040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1122532-6CD5-41B1-B181-84BFE12DECEB}" type="presOf" srcId="{FF4709BA-C8C5-417E-825D-DC66C753BB7C}" destId="{7C0D77FE-EE5C-459F-8611-584B93438665}" srcOrd="0" destOrd="2" presId="urn:microsoft.com/office/officeart/2005/8/layout/hList6"/>
    <dgm:cxn modelId="{3CDCE1C7-AABA-4D3A-A69C-B92FBFF8CF4C}" srcId="{BC2B34FB-670A-4621-93E3-7F00BEB40BED}" destId="{59095796-79DB-4FE0-990B-8097DA217823}" srcOrd="1" destOrd="0" parTransId="{94915DD8-895B-4071-A521-4CEDAE71D3C3}" sibTransId="{F99866B7-04CD-40B8-B5E3-6D2EC4FCC075}"/>
    <dgm:cxn modelId="{FF7169CA-9501-4D70-8126-2BB6134929D9}" type="presOf" srcId="{B7C3097D-57BA-4C15-B770-F1B624E8C9C7}" destId="{5D1BD48D-70EB-4825-A210-0268C62D4B5A}" srcOrd="0" destOrd="0" presId="urn:microsoft.com/office/officeart/2005/8/layout/hList6"/>
    <dgm:cxn modelId="{31ECADFE-C7B6-45BC-ABEF-E5613668D7E0}" srcId="{5D1A7B87-F468-4E32-A5F9-B8266DBB192B}" destId="{DA301B3B-E72A-4563-B040-853E4C534327}" srcOrd="0" destOrd="0" parTransId="{ABD85761-E05A-4940-B0DF-C87D9A876515}" sibTransId="{4AB6C501-3786-4442-866B-32E243B81142}"/>
    <dgm:cxn modelId="{6C25E509-C6BF-485F-A990-6D907F8D1688}" srcId="{B7C3097D-57BA-4C15-B770-F1B624E8C9C7}" destId="{B202B326-44D9-4878-B21A-A34CF1EC0409}" srcOrd="2" destOrd="0" parTransId="{454977AE-1236-4D8F-B2D4-D0FE69DAEA29}" sibTransId="{6B0E1B09-5D21-4260-A0DF-36081E98D783}"/>
    <dgm:cxn modelId="{EA2EE87D-3D6A-4D02-9205-5B80D1C66555}" type="presOf" srcId="{5C23D1BA-B118-4E6A-B4AD-CF726D2D1BDE}" destId="{DC439EE8-1B14-4CFF-BF24-4C34E3756C7F}" srcOrd="0" destOrd="2" presId="urn:microsoft.com/office/officeart/2005/8/layout/hList6"/>
    <dgm:cxn modelId="{D38AD6C4-BBB9-4FB6-956F-7EEBA1EE8883}" srcId="{B7C3097D-57BA-4C15-B770-F1B624E8C9C7}" destId="{5D1A7B87-F468-4E32-A5F9-B8266DBB192B}" srcOrd="0" destOrd="0" parTransId="{FC71B9BA-959E-440E-BCEC-AD16698A6A80}" sibTransId="{F22CD9A4-6A7D-4862-88D0-FB0B0988854F}"/>
    <dgm:cxn modelId="{F3C25A01-9FE6-48D7-9E4B-CD0E12801F88}" srcId="{BC2B34FB-670A-4621-93E3-7F00BEB40BED}" destId="{BF7DFAD3-C343-4056-8D46-3652688C493F}" srcOrd="0" destOrd="0" parTransId="{2D21D485-353F-4C2A-A96B-1C746A7163CE}" sibTransId="{98FB7B26-475D-4AE9-A40C-E635B65B3129}"/>
    <dgm:cxn modelId="{F70EAF05-8C57-4E01-95B5-B793BA05824F}" type="presOf" srcId="{5D1A7B87-F468-4E32-A5F9-B8266DBB192B}" destId="{7C0D77FE-EE5C-459F-8611-584B93438665}" srcOrd="0" destOrd="0" presId="urn:microsoft.com/office/officeart/2005/8/layout/hList6"/>
    <dgm:cxn modelId="{5F83C076-0799-4C59-927E-1C482725399C}" srcId="{B202B326-44D9-4878-B21A-A34CF1EC0409}" destId="{5C23D1BA-B118-4E6A-B4AD-CF726D2D1BDE}" srcOrd="1" destOrd="0" parTransId="{7394177B-9A7E-4090-993B-F4BE05CDA633}" sibTransId="{DF956A4F-89F3-4460-B6B5-92DFFA27BB6C}"/>
    <dgm:cxn modelId="{230BC32A-A67D-4B3F-8A65-06BD21F75241}" type="presOf" srcId="{BF7DFAD3-C343-4056-8D46-3652688C493F}" destId="{C8A995AD-205E-491F-AF00-1925866653FC}" srcOrd="0" destOrd="1" presId="urn:microsoft.com/office/officeart/2005/8/layout/hList6"/>
    <dgm:cxn modelId="{C2B906F0-79F5-4C28-98BF-7310FC130112}" type="presOf" srcId="{BC2B34FB-670A-4621-93E3-7F00BEB40BED}" destId="{C8A995AD-205E-491F-AF00-1925866653FC}" srcOrd="0" destOrd="0" presId="urn:microsoft.com/office/officeart/2005/8/layout/hList6"/>
    <dgm:cxn modelId="{2FB19BD2-0D27-4AE7-BB6D-99BD6820532F}" type="presOf" srcId="{DA301B3B-E72A-4563-B040-853E4C534327}" destId="{7C0D77FE-EE5C-459F-8611-584B93438665}" srcOrd="0" destOrd="1" presId="urn:microsoft.com/office/officeart/2005/8/layout/hList6"/>
    <dgm:cxn modelId="{39FFDA3A-AF10-4508-8435-51F46A6AA654}" type="presOf" srcId="{B202B326-44D9-4878-B21A-A34CF1EC0409}" destId="{DC439EE8-1B14-4CFF-BF24-4C34E3756C7F}" srcOrd="0" destOrd="0" presId="urn:microsoft.com/office/officeart/2005/8/layout/hList6"/>
    <dgm:cxn modelId="{05B6A8F0-7668-4CC8-90AD-F12975648D2E}" srcId="{B202B326-44D9-4878-B21A-A34CF1EC0409}" destId="{57191412-7D91-408B-8670-1EF6527E47A7}" srcOrd="0" destOrd="0" parTransId="{38096522-7A3B-42DF-AB9F-D7A4311AD916}" sibTransId="{CA7AA5A8-1468-48F4-B391-F54F2D985CFE}"/>
    <dgm:cxn modelId="{DB294838-D506-4C56-BE14-C87148C2A50E}" type="presOf" srcId="{59095796-79DB-4FE0-990B-8097DA217823}" destId="{C8A995AD-205E-491F-AF00-1925866653FC}" srcOrd="0" destOrd="2" presId="urn:microsoft.com/office/officeart/2005/8/layout/hList6"/>
    <dgm:cxn modelId="{2FAF9064-D53C-49DC-800F-39B66608BE91}" srcId="{B7C3097D-57BA-4C15-B770-F1B624E8C9C7}" destId="{BC2B34FB-670A-4621-93E3-7F00BEB40BED}" srcOrd="1" destOrd="0" parTransId="{AD24A849-537C-4969-AAC2-F73BC6FAC5AE}" sibTransId="{02D3A6D2-C6CA-4EF8-A0AC-5FFF97905805}"/>
    <dgm:cxn modelId="{B4E68686-F472-4BCC-BD36-02678ED3B79F}" srcId="{5D1A7B87-F468-4E32-A5F9-B8266DBB192B}" destId="{FF4709BA-C8C5-417E-825D-DC66C753BB7C}" srcOrd="1" destOrd="0" parTransId="{4245C66A-03C4-43CC-AB5F-8A7A2EF089B9}" sibTransId="{5B1F6C56-CB97-4CDF-A239-3DC5C8D89F04}"/>
    <dgm:cxn modelId="{5B5B65ED-8A62-40E2-B339-AB1269E627FD}" type="presOf" srcId="{57191412-7D91-408B-8670-1EF6527E47A7}" destId="{DC439EE8-1B14-4CFF-BF24-4C34E3756C7F}" srcOrd="0" destOrd="1" presId="urn:microsoft.com/office/officeart/2005/8/layout/hList6"/>
    <dgm:cxn modelId="{1BC7F730-1BB0-4BCB-80A9-8E5F78010B3F}" type="presParOf" srcId="{5D1BD48D-70EB-4825-A210-0268C62D4B5A}" destId="{7C0D77FE-EE5C-459F-8611-584B93438665}" srcOrd="0" destOrd="0" presId="urn:microsoft.com/office/officeart/2005/8/layout/hList6"/>
    <dgm:cxn modelId="{CC4F1985-BF17-47E3-AE9E-DEA07F85B3E4}" type="presParOf" srcId="{5D1BD48D-70EB-4825-A210-0268C62D4B5A}" destId="{EA7C0A77-987E-4D16-8D85-645EB73FABB9}" srcOrd="1" destOrd="0" presId="urn:microsoft.com/office/officeart/2005/8/layout/hList6"/>
    <dgm:cxn modelId="{0B0D35CF-EEFD-4657-8891-1E954A8FA26C}" type="presParOf" srcId="{5D1BD48D-70EB-4825-A210-0268C62D4B5A}" destId="{C8A995AD-205E-491F-AF00-1925866653FC}" srcOrd="2" destOrd="0" presId="urn:microsoft.com/office/officeart/2005/8/layout/hList6"/>
    <dgm:cxn modelId="{732C1A3A-1892-42F6-9272-FF7840DE7918}" type="presParOf" srcId="{5D1BD48D-70EB-4825-A210-0268C62D4B5A}" destId="{BC07C854-0444-41EA-89E8-0589E2D59892}" srcOrd="3" destOrd="0" presId="urn:microsoft.com/office/officeart/2005/8/layout/hList6"/>
    <dgm:cxn modelId="{0A9111A1-7049-462F-9FBC-D20B9040D008}" type="presParOf" srcId="{5D1BD48D-70EB-4825-A210-0268C62D4B5A}" destId="{DC439EE8-1B14-4CFF-BF24-4C34E3756C7F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67A0C8-CC0B-458B-AEDF-AFC4CEB531D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84EEE45-4AD0-4504-A622-B6C0D04FCE0A}">
      <dgm:prSet phldrT="[Texte]" custT="1"/>
      <dgm:spPr/>
      <dgm:t>
        <a:bodyPr/>
        <a:lstStyle/>
        <a:p>
          <a:r>
            <a:rPr lang="fr-FR" sz="2400" dirty="0" smtClean="0"/>
            <a:t>Un nouveau site internet</a:t>
          </a:r>
          <a:endParaRPr lang="fr-FR" sz="2400" dirty="0"/>
        </a:p>
      </dgm:t>
    </dgm:pt>
    <dgm:pt modelId="{28660C8E-1581-4D56-B026-1BD6EE07A517}" type="parTrans" cxnId="{7D133C8F-101A-4893-B0B9-08BEEF2DEA73}">
      <dgm:prSet/>
      <dgm:spPr/>
      <dgm:t>
        <a:bodyPr/>
        <a:lstStyle/>
        <a:p>
          <a:endParaRPr lang="fr-FR"/>
        </a:p>
      </dgm:t>
    </dgm:pt>
    <dgm:pt modelId="{F0BFCF8A-0D4F-4C80-90B3-779A771F1803}" type="sibTrans" cxnId="{7D133C8F-101A-4893-B0B9-08BEEF2DEA73}">
      <dgm:prSet/>
      <dgm:spPr/>
      <dgm:t>
        <a:bodyPr/>
        <a:lstStyle/>
        <a:p>
          <a:endParaRPr lang="fr-FR"/>
        </a:p>
      </dgm:t>
    </dgm:pt>
    <dgm:pt modelId="{7A2E25D7-9139-43C2-99F5-4E65B584A740}">
      <dgm:prSet phldrT="[Texte]" custT="1"/>
      <dgm:spPr/>
      <dgm:t>
        <a:bodyPr/>
        <a:lstStyle/>
        <a:p>
          <a:r>
            <a:rPr lang="fr-FR" sz="2000" dirty="0" smtClean="0"/>
            <a:t>Permettant aux clients de passer leurs commandes</a:t>
          </a:r>
          <a:endParaRPr lang="fr-FR" sz="2000" dirty="0"/>
        </a:p>
      </dgm:t>
    </dgm:pt>
    <dgm:pt modelId="{A1F61746-5442-4573-B081-99A75D50A881}" type="parTrans" cxnId="{F67F12ED-34DA-45C2-BD21-F68E22724020}">
      <dgm:prSet/>
      <dgm:spPr/>
      <dgm:t>
        <a:bodyPr/>
        <a:lstStyle/>
        <a:p>
          <a:endParaRPr lang="fr-FR"/>
        </a:p>
      </dgm:t>
    </dgm:pt>
    <dgm:pt modelId="{FE44104A-26C1-4AA0-BF41-01B418B90B86}" type="sibTrans" cxnId="{F67F12ED-34DA-45C2-BD21-F68E22724020}">
      <dgm:prSet/>
      <dgm:spPr/>
      <dgm:t>
        <a:bodyPr/>
        <a:lstStyle/>
        <a:p>
          <a:endParaRPr lang="fr-FR"/>
        </a:p>
      </dgm:t>
    </dgm:pt>
    <dgm:pt modelId="{8625F8FC-716B-4879-ADF9-6962A48823DD}">
      <dgm:prSet phldrT="[Texte]" custT="1"/>
      <dgm:spPr/>
      <dgm:t>
        <a:bodyPr/>
        <a:lstStyle/>
        <a:p>
          <a:r>
            <a:rPr lang="fr-FR" sz="2400" dirty="0" smtClean="0"/>
            <a:t>Un logiciel interne</a:t>
          </a:r>
          <a:endParaRPr lang="fr-FR" sz="2400" dirty="0"/>
        </a:p>
      </dgm:t>
    </dgm:pt>
    <dgm:pt modelId="{48D4540D-A29E-485B-9F89-37C1F3C7A744}" type="parTrans" cxnId="{1FCA61C5-1781-4C70-AD48-73AD414D0101}">
      <dgm:prSet/>
      <dgm:spPr/>
      <dgm:t>
        <a:bodyPr/>
        <a:lstStyle/>
        <a:p>
          <a:endParaRPr lang="fr-FR"/>
        </a:p>
      </dgm:t>
    </dgm:pt>
    <dgm:pt modelId="{633ABA4A-6D37-4B75-BA1B-ABD428D6955D}" type="sibTrans" cxnId="{1FCA61C5-1781-4C70-AD48-73AD414D0101}">
      <dgm:prSet/>
      <dgm:spPr/>
      <dgm:t>
        <a:bodyPr/>
        <a:lstStyle/>
        <a:p>
          <a:endParaRPr lang="fr-FR"/>
        </a:p>
      </dgm:t>
    </dgm:pt>
    <dgm:pt modelId="{D627867A-AF56-4763-8452-00A5046AA99E}">
      <dgm:prSet phldrT="[Texte]" custT="1"/>
      <dgm:spPr/>
      <dgm:t>
        <a:bodyPr/>
        <a:lstStyle/>
        <a:p>
          <a:r>
            <a:rPr lang="fr-FR" sz="2000" dirty="0" smtClean="0"/>
            <a:t>Proposant un aide-mémoire au pizzaïolo</a:t>
          </a:r>
          <a:endParaRPr lang="fr-FR" sz="2000" dirty="0"/>
        </a:p>
      </dgm:t>
    </dgm:pt>
    <dgm:pt modelId="{2ACD47F8-F8D2-4185-8DF5-B6F6CAECA9F8}" type="parTrans" cxnId="{9B24CCEC-A5B6-45DE-987E-21FF8657851A}">
      <dgm:prSet/>
      <dgm:spPr/>
      <dgm:t>
        <a:bodyPr/>
        <a:lstStyle/>
        <a:p>
          <a:endParaRPr lang="fr-FR"/>
        </a:p>
      </dgm:t>
    </dgm:pt>
    <dgm:pt modelId="{73137B3C-FDA7-4C09-B58C-EE3245B0A6BF}" type="sibTrans" cxnId="{9B24CCEC-A5B6-45DE-987E-21FF8657851A}">
      <dgm:prSet/>
      <dgm:spPr/>
      <dgm:t>
        <a:bodyPr/>
        <a:lstStyle/>
        <a:p>
          <a:endParaRPr lang="fr-FR"/>
        </a:p>
      </dgm:t>
    </dgm:pt>
    <dgm:pt modelId="{E007F054-48A7-4C8E-BCD2-A7BC01D1348B}">
      <dgm:prSet phldrT="[Texte]" custT="1"/>
      <dgm:spPr/>
      <dgm:t>
        <a:bodyPr/>
        <a:lstStyle/>
        <a:p>
          <a:r>
            <a:rPr lang="fr-FR" sz="2000" dirty="0" smtClean="0"/>
            <a:t>De choisir le paiement en ligne ou à la livraison</a:t>
          </a:r>
          <a:endParaRPr lang="fr-FR" sz="2000" dirty="0"/>
        </a:p>
      </dgm:t>
    </dgm:pt>
    <dgm:pt modelId="{8F8F1A25-1A26-463D-8FA0-E106034BC6AA}" type="parTrans" cxnId="{CC20AE4C-C189-45CB-9AAD-CEE280AE148A}">
      <dgm:prSet/>
      <dgm:spPr/>
      <dgm:t>
        <a:bodyPr/>
        <a:lstStyle/>
        <a:p>
          <a:endParaRPr lang="fr-FR"/>
        </a:p>
      </dgm:t>
    </dgm:pt>
    <dgm:pt modelId="{3C25D9D5-7218-416A-BDDD-7F3500F05855}" type="sibTrans" cxnId="{CC20AE4C-C189-45CB-9AAD-CEE280AE148A}">
      <dgm:prSet/>
      <dgm:spPr/>
      <dgm:t>
        <a:bodyPr/>
        <a:lstStyle/>
        <a:p>
          <a:endParaRPr lang="fr-FR"/>
        </a:p>
      </dgm:t>
    </dgm:pt>
    <dgm:pt modelId="{25A384CD-C6E0-4EC6-BDE7-6859B467871E}">
      <dgm:prSet phldrT="[Texte]" custT="1"/>
      <dgm:spPr/>
      <dgm:t>
        <a:bodyPr/>
        <a:lstStyle/>
        <a:p>
          <a:r>
            <a:rPr lang="fr-FR" sz="2000" dirty="0" smtClean="0"/>
            <a:t>De modifier ou annuler leur commande si celle-ci n’est pas encore en cours de préparation</a:t>
          </a:r>
          <a:endParaRPr lang="fr-FR" sz="2000" dirty="0"/>
        </a:p>
      </dgm:t>
    </dgm:pt>
    <dgm:pt modelId="{9D00CAF0-A6F4-49A6-BB1F-1CA5AFA5E463}" type="parTrans" cxnId="{31C5A709-8DC6-46E1-8038-446C50AF543C}">
      <dgm:prSet/>
      <dgm:spPr/>
      <dgm:t>
        <a:bodyPr/>
        <a:lstStyle/>
        <a:p>
          <a:endParaRPr lang="fr-FR"/>
        </a:p>
      </dgm:t>
    </dgm:pt>
    <dgm:pt modelId="{1375BB6E-1B4F-47EB-87AE-0308E6845E97}" type="sibTrans" cxnId="{31C5A709-8DC6-46E1-8038-446C50AF543C}">
      <dgm:prSet/>
      <dgm:spPr/>
      <dgm:t>
        <a:bodyPr/>
        <a:lstStyle/>
        <a:p>
          <a:endParaRPr lang="fr-FR"/>
        </a:p>
      </dgm:t>
    </dgm:pt>
    <dgm:pt modelId="{4C901B2F-3F90-47CE-A92B-18DDE5B18F83}">
      <dgm:prSet phldrT="[Texte]" custT="1"/>
      <dgm:spPr/>
      <dgm:t>
        <a:bodyPr/>
        <a:lstStyle/>
        <a:p>
          <a:r>
            <a:rPr lang="fr-FR" sz="2000" dirty="0" smtClean="0"/>
            <a:t>Suivi instantané des stocks, des commandes et de leurs préparations</a:t>
          </a:r>
          <a:endParaRPr lang="fr-FR" sz="2000" dirty="0"/>
        </a:p>
      </dgm:t>
    </dgm:pt>
    <dgm:pt modelId="{3D1BF0EA-7109-41D1-8BD1-BE27B529C55B}" type="parTrans" cxnId="{50B532A5-1D60-42BD-B3DF-DA03D0E72141}">
      <dgm:prSet/>
      <dgm:spPr/>
      <dgm:t>
        <a:bodyPr/>
        <a:lstStyle/>
        <a:p>
          <a:endParaRPr lang="fr-FR"/>
        </a:p>
      </dgm:t>
    </dgm:pt>
    <dgm:pt modelId="{2803E52B-739E-46A2-9215-C1FAF70C3915}" type="sibTrans" cxnId="{50B532A5-1D60-42BD-B3DF-DA03D0E72141}">
      <dgm:prSet/>
      <dgm:spPr/>
      <dgm:t>
        <a:bodyPr/>
        <a:lstStyle/>
        <a:p>
          <a:endParaRPr lang="fr-FR"/>
        </a:p>
      </dgm:t>
    </dgm:pt>
    <dgm:pt modelId="{4001B262-D596-4DBA-9469-825029A09EF7}">
      <dgm:prSet phldrT="[Texte]" custT="1"/>
      <dgm:spPr/>
      <dgm:t>
        <a:bodyPr/>
        <a:lstStyle/>
        <a:p>
          <a:r>
            <a:rPr lang="fr-FR" sz="2000" dirty="0" smtClean="0"/>
            <a:t>Ubérisation des livraisons</a:t>
          </a:r>
          <a:endParaRPr lang="fr-FR" sz="2000" dirty="0"/>
        </a:p>
      </dgm:t>
    </dgm:pt>
    <dgm:pt modelId="{A689A287-E190-4043-9D93-7B17729675DA}" type="parTrans" cxnId="{878C7E8D-00C1-4C28-97CA-C15FC17CA1D3}">
      <dgm:prSet/>
      <dgm:spPr/>
      <dgm:t>
        <a:bodyPr/>
        <a:lstStyle/>
        <a:p>
          <a:endParaRPr lang="fr-FR"/>
        </a:p>
      </dgm:t>
    </dgm:pt>
    <dgm:pt modelId="{D29EBE7E-17E0-4146-B65A-7C20F4C40420}" type="sibTrans" cxnId="{878C7E8D-00C1-4C28-97CA-C15FC17CA1D3}">
      <dgm:prSet/>
      <dgm:spPr/>
      <dgm:t>
        <a:bodyPr/>
        <a:lstStyle/>
        <a:p>
          <a:endParaRPr lang="fr-FR"/>
        </a:p>
      </dgm:t>
    </dgm:pt>
    <dgm:pt modelId="{472D1462-526E-4308-9E52-A3740DB68448}">
      <dgm:prSet phldrT="[Texte]" custT="1"/>
      <dgm:spPr/>
      <dgm:t>
        <a:bodyPr/>
        <a:lstStyle/>
        <a:p>
          <a:endParaRPr lang="fr-FR" sz="2000" dirty="0"/>
        </a:p>
      </dgm:t>
    </dgm:pt>
    <dgm:pt modelId="{A45BB31E-0314-4722-97FE-7A54830E9D04}" type="parTrans" cxnId="{FFA0CCBE-4547-433F-A6D6-05D398CB9808}">
      <dgm:prSet/>
      <dgm:spPr/>
      <dgm:t>
        <a:bodyPr/>
        <a:lstStyle/>
        <a:p>
          <a:endParaRPr lang="fr-FR"/>
        </a:p>
      </dgm:t>
    </dgm:pt>
    <dgm:pt modelId="{E25909D9-9815-4C48-8916-3869D717B732}" type="sibTrans" cxnId="{FFA0CCBE-4547-433F-A6D6-05D398CB9808}">
      <dgm:prSet/>
      <dgm:spPr/>
      <dgm:t>
        <a:bodyPr/>
        <a:lstStyle/>
        <a:p>
          <a:endParaRPr lang="fr-FR"/>
        </a:p>
      </dgm:t>
    </dgm:pt>
    <dgm:pt modelId="{3334122B-ADB3-401C-A467-64992DF44F6B}">
      <dgm:prSet phldrT="[Texte]" custT="1"/>
      <dgm:spPr/>
      <dgm:t>
        <a:bodyPr/>
        <a:lstStyle/>
        <a:p>
          <a:endParaRPr lang="fr-FR" sz="2000" dirty="0"/>
        </a:p>
      </dgm:t>
    </dgm:pt>
    <dgm:pt modelId="{2700F5AA-B65D-4684-899D-2AA00270A9A7}" type="parTrans" cxnId="{E002008E-232C-4EAE-AC85-C06249D913C1}">
      <dgm:prSet/>
      <dgm:spPr/>
      <dgm:t>
        <a:bodyPr/>
        <a:lstStyle/>
        <a:p>
          <a:endParaRPr lang="fr-FR"/>
        </a:p>
      </dgm:t>
    </dgm:pt>
    <dgm:pt modelId="{288649BC-FB66-489A-9F43-ED9A26E985F5}" type="sibTrans" cxnId="{E002008E-232C-4EAE-AC85-C06249D913C1}">
      <dgm:prSet/>
      <dgm:spPr/>
      <dgm:t>
        <a:bodyPr/>
        <a:lstStyle/>
        <a:p>
          <a:endParaRPr lang="fr-FR"/>
        </a:p>
      </dgm:t>
    </dgm:pt>
    <dgm:pt modelId="{BB1CB35D-B107-47AB-A187-09FBBAF18DBD}">
      <dgm:prSet phldrT="[Texte]" custT="1"/>
      <dgm:spPr/>
      <dgm:t>
        <a:bodyPr/>
        <a:lstStyle/>
        <a:p>
          <a:endParaRPr lang="fr-FR" sz="2000" dirty="0"/>
        </a:p>
      </dgm:t>
    </dgm:pt>
    <dgm:pt modelId="{556AE0F7-272B-4157-8429-C7EFDDDA5231}" type="parTrans" cxnId="{F64D6BA2-B419-4295-83B1-DF11465B293D}">
      <dgm:prSet/>
      <dgm:spPr/>
      <dgm:t>
        <a:bodyPr/>
        <a:lstStyle/>
        <a:p>
          <a:endParaRPr lang="fr-FR"/>
        </a:p>
      </dgm:t>
    </dgm:pt>
    <dgm:pt modelId="{B6AD1C7D-32A7-4FE3-947E-5954C3868F61}" type="sibTrans" cxnId="{F64D6BA2-B419-4295-83B1-DF11465B293D}">
      <dgm:prSet/>
      <dgm:spPr/>
      <dgm:t>
        <a:bodyPr/>
        <a:lstStyle/>
        <a:p>
          <a:endParaRPr lang="fr-FR"/>
        </a:p>
      </dgm:t>
    </dgm:pt>
    <dgm:pt modelId="{A35FDA58-F693-47CF-AC11-7EDA335BB963}">
      <dgm:prSet phldrT="[Texte]" custT="1"/>
      <dgm:spPr/>
      <dgm:t>
        <a:bodyPr/>
        <a:lstStyle/>
        <a:p>
          <a:endParaRPr lang="fr-FR" sz="2000" dirty="0"/>
        </a:p>
      </dgm:t>
    </dgm:pt>
    <dgm:pt modelId="{F48C6733-CB6E-46AE-B4BD-F6EEBE11959C}" type="parTrans" cxnId="{C6100571-20B4-41D2-A5A2-04A81EBD1CD9}">
      <dgm:prSet/>
      <dgm:spPr/>
      <dgm:t>
        <a:bodyPr/>
        <a:lstStyle/>
        <a:p>
          <a:endParaRPr lang="fr-FR"/>
        </a:p>
      </dgm:t>
    </dgm:pt>
    <dgm:pt modelId="{0BD2F882-93EC-44CF-A3BF-52E8DA3ADFBC}" type="sibTrans" cxnId="{C6100571-20B4-41D2-A5A2-04A81EBD1CD9}">
      <dgm:prSet/>
      <dgm:spPr/>
      <dgm:t>
        <a:bodyPr/>
        <a:lstStyle/>
        <a:p>
          <a:endParaRPr lang="fr-FR"/>
        </a:p>
      </dgm:t>
    </dgm:pt>
    <dgm:pt modelId="{DA86BAAA-E41F-4AD6-8538-5DBBD36DD47E}" type="pres">
      <dgm:prSet presAssocID="{8967A0C8-CC0B-458B-AEDF-AFC4CEB531D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CA507D8-94C7-4EF8-BD07-8D7F1F7A858E}" type="pres">
      <dgm:prSet presAssocID="{084EEE45-4AD0-4504-A622-B6C0D04FCE0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0A62FFD-6517-4F52-A094-6FF92FD0CC1D}" type="pres">
      <dgm:prSet presAssocID="{084EEE45-4AD0-4504-A622-B6C0D04FCE0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927C8BB-F708-48B4-9BF4-65CEDBDD2C9A}" type="pres">
      <dgm:prSet presAssocID="{8625F8FC-716B-4879-ADF9-6962A48823D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11E940C-19D0-4470-8D05-5069AB9A3F56}" type="pres">
      <dgm:prSet presAssocID="{8625F8FC-716B-4879-ADF9-6962A48823DD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184DBCE-82D5-401A-AF28-B20055FA828A}" type="presOf" srcId="{7A2E25D7-9139-43C2-99F5-4E65B584A740}" destId="{40A62FFD-6517-4F52-A094-6FF92FD0CC1D}" srcOrd="0" destOrd="1" presId="urn:microsoft.com/office/officeart/2005/8/layout/vList2"/>
    <dgm:cxn modelId="{C456A07E-2DAF-4F39-9A10-E86B41B15AA4}" type="presOf" srcId="{4C901B2F-3F90-47CE-A92B-18DDE5B18F83}" destId="{611E940C-19D0-4470-8D05-5069AB9A3F56}" srcOrd="0" destOrd="2" presId="urn:microsoft.com/office/officeart/2005/8/layout/vList2"/>
    <dgm:cxn modelId="{7D133C8F-101A-4893-B0B9-08BEEF2DEA73}" srcId="{8967A0C8-CC0B-458B-AEDF-AFC4CEB531D1}" destId="{084EEE45-4AD0-4504-A622-B6C0D04FCE0A}" srcOrd="0" destOrd="0" parTransId="{28660C8E-1581-4D56-B026-1BD6EE07A517}" sibTransId="{F0BFCF8A-0D4F-4C80-90B3-779A771F1803}"/>
    <dgm:cxn modelId="{C6100571-20B4-41D2-A5A2-04A81EBD1CD9}" srcId="{084EEE45-4AD0-4504-A622-B6C0D04FCE0A}" destId="{A35FDA58-F693-47CF-AC11-7EDA335BB963}" srcOrd="4" destOrd="0" parTransId="{F48C6733-CB6E-46AE-B4BD-F6EEBE11959C}" sibTransId="{0BD2F882-93EC-44CF-A3BF-52E8DA3ADFBC}"/>
    <dgm:cxn modelId="{D34D6984-0D68-49E1-BDF2-A995F5A5C61C}" type="presOf" srcId="{25A384CD-C6E0-4EC6-BDE7-6859B467871E}" destId="{40A62FFD-6517-4F52-A094-6FF92FD0CC1D}" srcOrd="0" destOrd="3" presId="urn:microsoft.com/office/officeart/2005/8/layout/vList2"/>
    <dgm:cxn modelId="{1FCA61C5-1781-4C70-AD48-73AD414D0101}" srcId="{8967A0C8-CC0B-458B-AEDF-AFC4CEB531D1}" destId="{8625F8FC-716B-4879-ADF9-6962A48823DD}" srcOrd="1" destOrd="0" parTransId="{48D4540D-A29E-485B-9F89-37C1F3C7A744}" sibTransId="{633ABA4A-6D37-4B75-BA1B-ABD428D6955D}"/>
    <dgm:cxn modelId="{97835EE8-3593-4FA3-85D6-D905605E331A}" type="presOf" srcId="{A35FDA58-F693-47CF-AC11-7EDA335BB963}" destId="{40A62FFD-6517-4F52-A094-6FF92FD0CC1D}" srcOrd="0" destOrd="4" presId="urn:microsoft.com/office/officeart/2005/8/layout/vList2"/>
    <dgm:cxn modelId="{5236BE34-9195-48B9-B335-E3F43BDA1B86}" type="presOf" srcId="{4001B262-D596-4DBA-9469-825029A09EF7}" destId="{611E940C-19D0-4470-8D05-5069AB9A3F56}" srcOrd="0" destOrd="3" presId="urn:microsoft.com/office/officeart/2005/8/layout/vList2"/>
    <dgm:cxn modelId="{F64D6BA2-B419-4295-83B1-DF11465B293D}" srcId="{084EEE45-4AD0-4504-A622-B6C0D04FCE0A}" destId="{BB1CB35D-B107-47AB-A187-09FBBAF18DBD}" srcOrd="5" destOrd="0" parTransId="{556AE0F7-272B-4157-8429-C7EFDDDA5231}" sibTransId="{B6AD1C7D-32A7-4FE3-947E-5954C3868F61}"/>
    <dgm:cxn modelId="{6907EBAE-CCD6-4AA9-8463-CFE1F452AB0F}" type="presOf" srcId="{8625F8FC-716B-4879-ADF9-6962A48823DD}" destId="{2927C8BB-F708-48B4-9BF4-65CEDBDD2C9A}" srcOrd="0" destOrd="0" presId="urn:microsoft.com/office/officeart/2005/8/layout/vList2"/>
    <dgm:cxn modelId="{B5A3F081-6BA4-4E04-A6C5-CB2011E0326C}" type="presOf" srcId="{8967A0C8-CC0B-458B-AEDF-AFC4CEB531D1}" destId="{DA86BAAA-E41F-4AD6-8538-5DBBD36DD47E}" srcOrd="0" destOrd="0" presId="urn:microsoft.com/office/officeart/2005/8/layout/vList2"/>
    <dgm:cxn modelId="{878C7E8D-00C1-4C28-97CA-C15FC17CA1D3}" srcId="{8625F8FC-716B-4879-ADF9-6962A48823DD}" destId="{4001B262-D596-4DBA-9469-825029A09EF7}" srcOrd="3" destOrd="0" parTransId="{A689A287-E190-4043-9D93-7B17729675DA}" sibTransId="{D29EBE7E-17E0-4146-B65A-7C20F4C40420}"/>
    <dgm:cxn modelId="{FFA0CCBE-4547-433F-A6D6-05D398CB9808}" srcId="{084EEE45-4AD0-4504-A622-B6C0D04FCE0A}" destId="{472D1462-526E-4308-9E52-A3740DB68448}" srcOrd="0" destOrd="0" parTransId="{A45BB31E-0314-4722-97FE-7A54830E9D04}" sibTransId="{E25909D9-9815-4C48-8916-3869D717B732}"/>
    <dgm:cxn modelId="{2C9845CB-65C5-4ED6-B7C1-33D608E0433A}" type="presOf" srcId="{472D1462-526E-4308-9E52-A3740DB68448}" destId="{40A62FFD-6517-4F52-A094-6FF92FD0CC1D}" srcOrd="0" destOrd="0" presId="urn:microsoft.com/office/officeart/2005/8/layout/vList2"/>
    <dgm:cxn modelId="{50B532A5-1D60-42BD-B3DF-DA03D0E72141}" srcId="{8625F8FC-716B-4879-ADF9-6962A48823DD}" destId="{4C901B2F-3F90-47CE-A92B-18DDE5B18F83}" srcOrd="2" destOrd="0" parTransId="{3D1BF0EA-7109-41D1-8BD1-BE27B529C55B}" sibTransId="{2803E52B-739E-46A2-9215-C1FAF70C3915}"/>
    <dgm:cxn modelId="{9B24CCEC-A5B6-45DE-987E-21FF8657851A}" srcId="{8625F8FC-716B-4879-ADF9-6962A48823DD}" destId="{D627867A-AF56-4763-8452-00A5046AA99E}" srcOrd="1" destOrd="0" parTransId="{2ACD47F8-F8D2-4185-8DF5-B6F6CAECA9F8}" sibTransId="{73137B3C-FDA7-4C09-B58C-EE3245B0A6BF}"/>
    <dgm:cxn modelId="{2BDEAF2C-89FF-4F1F-B39D-753F3934CD8B}" type="presOf" srcId="{3334122B-ADB3-401C-A467-64992DF44F6B}" destId="{611E940C-19D0-4470-8D05-5069AB9A3F56}" srcOrd="0" destOrd="0" presId="urn:microsoft.com/office/officeart/2005/8/layout/vList2"/>
    <dgm:cxn modelId="{CB7CD218-F7BD-4594-A81E-374F157D4944}" type="presOf" srcId="{BB1CB35D-B107-47AB-A187-09FBBAF18DBD}" destId="{40A62FFD-6517-4F52-A094-6FF92FD0CC1D}" srcOrd="0" destOrd="5" presId="urn:microsoft.com/office/officeart/2005/8/layout/vList2"/>
    <dgm:cxn modelId="{31C5A709-8DC6-46E1-8038-446C50AF543C}" srcId="{084EEE45-4AD0-4504-A622-B6C0D04FCE0A}" destId="{25A384CD-C6E0-4EC6-BDE7-6859B467871E}" srcOrd="3" destOrd="0" parTransId="{9D00CAF0-A6F4-49A6-BB1F-1CA5AFA5E463}" sibTransId="{1375BB6E-1B4F-47EB-87AE-0308E6845E97}"/>
    <dgm:cxn modelId="{32F17582-539F-4E11-BA76-A331016B53D6}" type="presOf" srcId="{E007F054-48A7-4C8E-BCD2-A7BC01D1348B}" destId="{40A62FFD-6517-4F52-A094-6FF92FD0CC1D}" srcOrd="0" destOrd="2" presId="urn:microsoft.com/office/officeart/2005/8/layout/vList2"/>
    <dgm:cxn modelId="{CC20AE4C-C189-45CB-9AAD-CEE280AE148A}" srcId="{084EEE45-4AD0-4504-A622-B6C0D04FCE0A}" destId="{E007F054-48A7-4C8E-BCD2-A7BC01D1348B}" srcOrd="2" destOrd="0" parTransId="{8F8F1A25-1A26-463D-8FA0-E106034BC6AA}" sibTransId="{3C25D9D5-7218-416A-BDDD-7F3500F05855}"/>
    <dgm:cxn modelId="{F67F12ED-34DA-45C2-BD21-F68E22724020}" srcId="{084EEE45-4AD0-4504-A622-B6C0D04FCE0A}" destId="{7A2E25D7-9139-43C2-99F5-4E65B584A740}" srcOrd="1" destOrd="0" parTransId="{A1F61746-5442-4573-B081-99A75D50A881}" sibTransId="{FE44104A-26C1-4AA0-BF41-01B418B90B86}"/>
    <dgm:cxn modelId="{4A6A7687-7EC3-4865-BECC-D510CB71AB5C}" type="presOf" srcId="{084EEE45-4AD0-4504-A622-B6C0D04FCE0A}" destId="{ECA507D8-94C7-4EF8-BD07-8D7F1F7A858E}" srcOrd="0" destOrd="0" presId="urn:microsoft.com/office/officeart/2005/8/layout/vList2"/>
    <dgm:cxn modelId="{E002008E-232C-4EAE-AC85-C06249D913C1}" srcId="{8625F8FC-716B-4879-ADF9-6962A48823DD}" destId="{3334122B-ADB3-401C-A467-64992DF44F6B}" srcOrd="0" destOrd="0" parTransId="{2700F5AA-B65D-4684-899D-2AA00270A9A7}" sibTransId="{288649BC-FB66-489A-9F43-ED9A26E985F5}"/>
    <dgm:cxn modelId="{8C7DF675-3EAA-4766-B27B-F22094AD7930}" type="presOf" srcId="{D627867A-AF56-4763-8452-00A5046AA99E}" destId="{611E940C-19D0-4470-8D05-5069AB9A3F56}" srcOrd="0" destOrd="1" presId="urn:microsoft.com/office/officeart/2005/8/layout/vList2"/>
    <dgm:cxn modelId="{DD1EC45C-A209-4EEF-891A-27108258EE0A}" type="presParOf" srcId="{DA86BAAA-E41F-4AD6-8538-5DBBD36DD47E}" destId="{ECA507D8-94C7-4EF8-BD07-8D7F1F7A858E}" srcOrd="0" destOrd="0" presId="urn:microsoft.com/office/officeart/2005/8/layout/vList2"/>
    <dgm:cxn modelId="{957DCEF7-F740-471A-80D2-863E7A9215D7}" type="presParOf" srcId="{DA86BAAA-E41F-4AD6-8538-5DBBD36DD47E}" destId="{40A62FFD-6517-4F52-A094-6FF92FD0CC1D}" srcOrd="1" destOrd="0" presId="urn:microsoft.com/office/officeart/2005/8/layout/vList2"/>
    <dgm:cxn modelId="{480DFCFB-08F9-4982-BE99-7695DDBC93BE}" type="presParOf" srcId="{DA86BAAA-E41F-4AD6-8538-5DBBD36DD47E}" destId="{2927C8BB-F708-48B4-9BF4-65CEDBDD2C9A}" srcOrd="2" destOrd="0" presId="urn:microsoft.com/office/officeart/2005/8/layout/vList2"/>
    <dgm:cxn modelId="{20BE062C-528C-4E70-83CB-7D7BA223A4F7}" type="presParOf" srcId="{DA86BAAA-E41F-4AD6-8538-5DBBD36DD47E}" destId="{611E940C-19D0-4470-8D05-5069AB9A3F5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0D77FE-EE5C-459F-8611-584B93438665}">
      <dsp:nvSpPr>
        <dsp:cNvPr id="0" name=""/>
        <dsp:cNvSpPr/>
      </dsp:nvSpPr>
      <dsp:spPr>
        <a:xfrm rot="16200000">
          <a:off x="-606722" y="607837"/>
          <a:ext cx="4114800" cy="289912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4243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Groupe en expansion</a:t>
          </a:r>
          <a:endParaRPr lang="fr-FR" sz="2400" kern="1200" dirty="0"/>
        </a:p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5 points de vente déjà ouvert</a:t>
          </a:r>
          <a:endParaRPr lang="fr-FR" sz="1900" kern="1200" dirty="0"/>
        </a:p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3 nouveaux point de vente dans les 6 prochains mois</a:t>
          </a:r>
          <a:endParaRPr lang="fr-FR" sz="1900" kern="1200" dirty="0"/>
        </a:p>
      </dsp:txBody>
      <dsp:txXfrm rot="5400000">
        <a:off x="1116" y="822959"/>
        <a:ext cx="2899125" cy="2468880"/>
      </dsp:txXfrm>
    </dsp:sp>
    <dsp:sp modelId="{C8A995AD-205E-491F-AF00-1925866653FC}">
      <dsp:nvSpPr>
        <dsp:cNvPr id="0" name=""/>
        <dsp:cNvSpPr/>
      </dsp:nvSpPr>
      <dsp:spPr>
        <a:xfrm rot="16200000">
          <a:off x="2509837" y="607837"/>
          <a:ext cx="4114800" cy="289912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4243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Système informatique</a:t>
          </a:r>
          <a:endParaRPr lang="fr-FR" sz="2400" kern="1200" dirty="0"/>
        </a:p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Ne correspond pas aux attentes d’aujourd’hui</a:t>
          </a:r>
          <a:endParaRPr lang="fr-FR" sz="1900" kern="1200" dirty="0"/>
        </a:p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Manque une gestion centralisée des pizzerias</a:t>
          </a:r>
          <a:endParaRPr lang="fr-FR" sz="1900" kern="1200" dirty="0"/>
        </a:p>
      </dsp:txBody>
      <dsp:txXfrm rot="5400000">
        <a:off x="3117675" y="822959"/>
        <a:ext cx="2899125" cy="2468880"/>
      </dsp:txXfrm>
    </dsp:sp>
    <dsp:sp modelId="{DC439EE8-1B14-4CFF-BF24-4C34E3756C7F}">
      <dsp:nvSpPr>
        <dsp:cNvPr id="0" name=""/>
        <dsp:cNvSpPr/>
      </dsp:nvSpPr>
      <dsp:spPr>
        <a:xfrm rot="16200000">
          <a:off x="5626397" y="607837"/>
          <a:ext cx="4114800" cy="289912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4243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Des fonctionnalités manquantes</a:t>
          </a:r>
          <a:endParaRPr lang="fr-FR" sz="2400" kern="1200" dirty="0"/>
        </a:p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Pour une meilleure organisation</a:t>
          </a:r>
          <a:endParaRPr lang="fr-FR" sz="1900" kern="1200" dirty="0"/>
        </a:p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Un système sur mesure</a:t>
          </a:r>
          <a:endParaRPr lang="fr-FR" sz="1900" kern="1200" dirty="0"/>
        </a:p>
      </dsp:txBody>
      <dsp:txXfrm rot="5400000">
        <a:off x="6234235" y="822959"/>
        <a:ext cx="2899125" cy="2468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A507D8-94C7-4EF8-BD07-8D7F1F7A858E}">
      <dsp:nvSpPr>
        <dsp:cNvPr id="0" name=""/>
        <dsp:cNvSpPr/>
      </dsp:nvSpPr>
      <dsp:spPr>
        <a:xfrm>
          <a:off x="0" y="4261"/>
          <a:ext cx="9134475" cy="4948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Un nouveau site internet</a:t>
          </a:r>
          <a:endParaRPr lang="fr-FR" sz="2400" kern="1200" dirty="0"/>
        </a:p>
      </dsp:txBody>
      <dsp:txXfrm>
        <a:off x="24155" y="28416"/>
        <a:ext cx="9086165" cy="446513"/>
      </dsp:txXfrm>
    </dsp:sp>
    <dsp:sp modelId="{40A62FFD-6517-4F52-A094-6FF92FD0CC1D}">
      <dsp:nvSpPr>
        <dsp:cNvPr id="0" name=""/>
        <dsp:cNvSpPr/>
      </dsp:nvSpPr>
      <dsp:spPr>
        <a:xfrm>
          <a:off x="0" y="499085"/>
          <a:ext cx="9134475" cy="1961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02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000" kern="1200" dirty="0" smtClean="0"/>
            <a:t>Permettant aux clients de passer leurs commandes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000" kern="1200" dirty="0" smtClean="0"/>
            <a:t>De choisir le paiement en ligne ou à la livraison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000" kern="1200" dirty="0" smtClean="0"/>
            <a:t>De modifier ou annuler leur commande si celle-ci n’est pas encore en cours de préparation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fr-FR" sz="2000" kern="1200" dirty="0"/>
        </a:p>
      </dsp:txBody>
      <dsp:txXfrm>
        <a:off x="0" y="499085"/>
        <a:ext cx="9134475" cy="1961025"/>
      </dsp:txXfrm>
    </dsp:sp>
    <dsp:sp modelId="{2927C8BB-F708-48B4-9BF4-65CEDBDD2C9A}">
      <dsp:nvSpPr>
        <dsp:cNvPr id="0" name=""/>
        <dsp:cNvSpPr/>
      </dsp:nvSpPr>
      <dsp:spPr>
        <a:xfrm>
          <a:off x="0" y="2460110"/>
          <a:ext cx="9134475" cy="4948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Un logiciel interne</a:t>
          </a:r>
          <a:endParaRPr lang="fr-FR" sz="2400" kern="1200" dirty="0"/>
        </a:p>
      </dsp:txBody>
      <dsp:txXfrm>
        <a:off x="24155" y="2484265"/>
        <a:ext cx="9086165" cy="446513"/>
      </dsp:txXfrm>
    </dsp:sp>
    <dsp:sp modelId="{611E940C-19D0-4470-8D05-5069AB9A3F56}">
      <dsp:nvSpPr>
        <dsp:cNvPr id="0" name=""/>
        <dsp:cNvSpPr/>
      </dsp:nvSpPr>
      <dsp:spPr>
        <a:xfrm>
          <a:off x="0" y="2954934"/>
          <a:ext cx="9134475" cy="1155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02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000" kern="1200" dirty="0" smtClean="0"/>
            <a:t>Proposant un aide-mémoire au pizzaïolo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000" kern="1200" dirty="0" smtClean="0"/>
            <a:t>Suivi instantané des stocks, des commandes et de leurs préparations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2000" kern="1200" dirty="0" smtClean="0"/>
            <a:t>Ubérisation des livraisons</a:t>
          </a:r>
          <a:endParaRPr lang="fr-FR" sz="2000" kern="1200" dirty="0"/>
        </a:p>
      </dsp:txBody>
      <dsp:txXfrm>
        <a:off x="0" y="2954934"/>
        <a:ext cx="9134475" cy="11556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4FD0811F-65A0-45DC-A418-D7D88257DA14}" type="datetime1">
              <a:rPr lang="fr-FR" smtClean="0"/>
              <a:t>30/06/2019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69BCCB5-3197-42F0-A23E-FBF35BB6BD6D}" type="datetime1">
              <a:rPr lang="fr-FR" smtClean="0"/>
              <a:pPr/>
              <a:t>30/06/2019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169FE22-A35D-4AA5-9ED0-CA5AA0D08EE7}" type="datetime1">
              <a:rPr lang="fr-FR" smtClean="0"/>
              <a:pPr/>
              <a:t>30/06/2019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B2D50EC-F18A-4356-A82F-ED015F56C2C6}" type="datetime1">
              <a:rPr lang="fr-FR" smtClean="0"/>
              <a:pPr/>
              <a:t>30/06/2019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AB5196-52B1-4918-B153-34A0C9A4A7AD}" type="datetime1">
              <a:rPr lang="fr-FR" smtClean="0"/>
              <a:pPr/>
              <a:t>30/06/2019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99499F-CA45-4A76-BC24-F973E24AC3FB}" type="datetime1">
              <a:rPr lang="fr-FR" smtClean="0"/>
              <a:pPr/>
              <a:t>30/06/2019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17870C-A0A5-4D92-B86D-C2791EFA3A23}" type="datetime1">
              <a:rPr lang="fr-FR" smtClean="0"/>
              <a:pPr/>
              <a:t>30/06/2019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12A7B89-83CE-4355-8D19-9AD5D8179E27}" type="datetime1">
              <a:rPr lang="fr-FR" smtClean="0"/>
              <a:pPr/>
              <a:t>30/06/2019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rtl="0">
              <a:defRPr/>
            </a:lvl1pPr>
          </a:lstStyle>
          <a:p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A4593A4-CD22-4D89-9631-B432485C88BE}" type="datetime1">
              <a:rPr lang="fr-FR" smtClean="0"/>
              <a:pPr/>
              <a:t>30/06/2019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F3045D-8AE6-4E47-932F-47FA387FEA34}" type="datetime1">
              <a:rPr lang="fr-FR" smtClean="0"/>
              <a:pPr/>
              <a:t>30/06/2019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82C9DA-93FE-4DDE-8920-2C8AB1F5E18A}" type="datetime1">
              <a:rPr lang="fr-FR" smtClean="0"/>
              <a:pPr/>
              <a:t>30/06/2019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002A6A-F78C-474F-BA6B-17AE42EC613D}" type="datetime1">
              <a:rPr lang="fr-FR" smtClean="0"/>
              <a:pPr/>
              <a:t>30/06/2019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06553-4B01-4903-B663-70E503E45D52}" type="datetime1">
              <a:rPr lang="fr-FR" smtClean="0"/>
              <a:pPr/>
              <a:t>30/06/2019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Projet : OC Pizz</a:t>
            </a:r>
            <a:r>
              <a:rPr lang="fr-FR" dirty="0"/>
              <a:t>a</a:t>
            </a:r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Solution technique et fonctionnelle</a:t>
            </a:r>
          </a:p>
          <a:p>
            <a:endParaRPr lang="fr-FR" dirty="0"/>
          </a:p>
          <a:p>
            <a:r>
              <a:rPr lang="fr-FR" dirty="0" smtClean="0"/>
              <a:t>Par Sébastien darr</a:t>
            </a:r>
            <a:r>
              <a:rPr lang="fr-FR" dirty="0"/>
              <a:t>é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775" y="6238875"/>
            <a:ext cx="2943225" cy="6191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Représentation du site par un de nos modèles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276" y="1905000"/>
            <a:ext cx="6512343" cy="4204176"/>
          </a:xfrm>
        </p:spPr>
      </p:pic>
      <p:sp>
        <p:nvSpPr>
          <p:cNvPr id="8" name="Titre 6"/>
          <p:cNvSpPr txBox="1">
            <a:spLocks/>
          </p:cNvSpPr>
          <p:nvPr/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4 – Présentation des solutions</a:t>
            </a:r>
            <a:br>
              <a:rPr lang="fr-FR" smtClean="0"/>
            </a:br>
            <a:r>
              <a:rPr lang="fr-FR" smtClean="0"/>
              <a:t>			</a:t>
            </a:r>
            <a:r>
              <a:rPr lang="fr-FR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Solution N°2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02441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5 – Notre préconisation</a:t>
            </a:r>
            <a:br>
              <a:rPr lang="fr-FR" dirty="0" smtClean="0"/>
            </a:br>
            <a:r>
              <a:rPr lang="fr-FR" dirty="0" smtClean="0"/>
              <a:t>		</a:t>
            </a:r>
            <a:r>
              <a:rPr lang="fr-F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Tableau comparatif</a:t>
            </a:r>
            <a:endParaRPr lang="fr-F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20009" y="1905000"/>
            <a:ext cx="2148807" cy="762000"/>
          </a:xfrm>
        </p:spPr>
        <p:txBody>
          <a:bodyPr rtlCol="0"/>
          <a:lstStyle/>
          <a:p>
            <a:pPr rtl="0"/>
            <a:r>
              <a:rPr lang="fr-FR" dirty="0" smtClean="0"/>
              <a:t>Solution n°1 </a:t>
            </a:r>
          </a:p>
        </p:txBody>
      </p:sp>
      <p:graphicFrame>
        <p:nvGraphicFramePr>
          <p:cNvPr id="13" name="Espace réservé du contenu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19505051"/>
              </p:ext>
            </p:extLst>
          </p:nvPr>
        </p:nvGraphicFramePr>
        <p:xfrm>
          <a:off x="1233834" y="2667000"/>
          <a:ext cx="972115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85">
                  <a:extLst>
                    <a:ext uri="{9D8B030D-6E8A-4147-A177-3AD203B41FA5}">
                      <a16:colId xmlns:a16="http://schemas.microsoft.com/office/drawing/2014/main" val="3154626600"/>
                    </a:ext>
                  </a:extLst>
                </a:gridCol>
                <a:gridCol w="3240385">
                  <a:extLst>
                    <a:ext uri="{9D8B030D-6E8A-4147-A177-3AD203B41FA5}">
                      <a16:colId xmlns:a16="http://schemas.microsoft.com/office/drawing/2014/main" val="1188928821"/>
                    </a:ext>
                  </a:extLst>
                </a:gridCol>
                <a:gridCol w="3240385">
                  <a:extLst>
                    <a:ext uri="{9D8B030D-6E8A-4147-A177-3AD203B41FA5}">
                      <a16:colId xmlns:a16="http://schemas.microsoft.com/office/drawing/2014/main" val="1483791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CMS PRESTASHOP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FROM SCRATCH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Délai de réalisation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82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Budget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€€€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€€€€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Souplesse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77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Evolutif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349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Sécurité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03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Agilité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245899"/>
                  </a:ext>
                </a:extLst>
              </a:tr>
            </a:tbl>
          </a:graphicData>
        </a:graphic>
      </p:graphicFrame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8147147" y="1883546"/>
            <a:ext cx="2411761" cy="762000"/>
          </a:xfrm>
        </p:spPr>
        <p:txBody>
          <a:bodyPr rtlCol="0"/>
          <a:lstStyle/>
          <a:p>
            <a:pPr rtl="0"/>
            <a:r>
              <a:rPr lang="fr-FR" dirty="0" smtClean="0"/>
              <a:t>Solution n°2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775" y="6238875"/>
            <a:ext cx="2943225" cy="619125"/>
          </a:xfrm>
          <a:prstGeom prst="rect">
            <a:avLst/>
          </a:prstGeom>
        </p:spPr>
      </p:pic>
      <p:sp>
        <p:nvSpPr>
          <p:cNvPr id="18" name="Étoile à 5 branches 17"/>
          <p:cNvSpPr/>
          <p:nvPr/>
        </p:nvSpPr>
        <p:spPr>
          <a:xfrm>
            <a:off x="5374332" y="3068960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Étoile à 5 branches 18"/>
          <p:cNvSpPr/>
          <p:nvPr/>
        </p:nvSpPr>
        <p:spPr>
          <a:xfrm>
            <a:off x="5760422" y="3068960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Étoile à 5 branches 19"/>
          <p:cNvSpPr/>
          <p:nvPr/>
        </p:nvSpPr>
        <p:spPr>
          <a:xfrm>
            <a:off x="6160703" y="3068960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Étoile à 5 branches 20"/>
          <p:cNvSpPr/>
          <p:nvPr/>
        </p:nvSpPr>
        <p:spPr>
          <a:xfrm>
            <a:off x="6520743" y="3068960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Étoile à 5 branches 22"/>
          <p:cNvSpPr/>
          <p:nvPr/>
        </p:nvSpPr>
        <p:spPr>
          <a:xfrm>
            <a:off x="8830716" y="3068960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Étoile à 5 branches 23"/>
          <p:cNvSpPr/>
          <p:nvPr/>
        </p:nvSpPr>
        <p:spPr>
          <a:xfrm>
            <a:off x="9216806" y="3068960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Étoile à 5 branches 24"/>
          <p:cNvSpPr/>
          <p:nvPr/>
        </p:nvSpPr>
        <p:spPr>
          <a:xfrm>
            <a:off x="9617087" y="3068960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Étoile à 5 branches 25"/>
          <p:cNvSpPr/>
          <p:nvPr/>
        </p:nvSpPr>
        <p:spPr>
          <a:xfrm>
            <a:off x="5590356" y="3796021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Étoile à 5 branches 26"/>
          <p:cNvSpPr/>
          <p:nvPr/>
        </p:nvSpPr>
        <p:spPr>
          <a:xfrm>
            <a:off x="5976446" y="3796021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Étoile à 5 branches 27"/>
          <p:cNvSpPr/>
          <p:nvPr/>
        </p:nvSpPr>
        <p:spPr>
          <a:xfrm>
            <a:off x="6376727" y="3796021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Étoile à 5 branches 28"/>
          <p:cNvSpPr/>
          <p:nvPr/>
        </p:nvSpPr>
        <p:spPr>
          <a:xfrm>
            <a:off x="5590356" y="4195936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Étoile à 5 branches 29"/>
          <p:cNvSpPr/>
          <p:nvPr/>
        </p:nvSpPr>
        <p:spPr>
          <a:xfrm>
            <a:off x="5976446" y="4195936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Étoile à 5 branches 30"/>
          <p:cNvSpPr/>
          <p:nvPr/>
        </p:nvSpPr>
        <p:spPr>
          <a:xfrm>
            <a:off x="6376727" y="4195936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Étoile à 5 branches 31"/>
          <p:cNvSpPr/>
          <p:nvPr/>
        </p:nvSpPr>
        <p:spPr>
          <a:xfrm>
            <a:off x="5590356" y="494116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Étoile à 5 branches 32"/>
          <p:cNvSpPr/>
          <p:nvPr/>
        </p:nvSpPr>
        <p:spPr>
          <a:xfrm>
            <a:off x="5976446" y="494116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Étoile à 5 branches 33"/>
          <p:cNvSpPr/>
          <p:nvPr/>
        </p:nvSpPr>
        <p:spPr>
          <a:xfrm>
            <a:off x="6376727" y="494116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Étoile à 5 branches 34"/>
          <p:cNvSpPr/>
          <p:nvPr/>
        </p:nvSpPr>
        <p:spPr>
          <a:xfrm>
            <a:off x="5774613" y="4541564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Étoile à 5 branches 35"/>
          <p:cNvSpPr/>
          <p:nvPr/>
        </p:nvSpPr>
        <p:spPr>
          <a:xfrm>
            <a:off x="6160703" y="4541564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Étoile à 5 branches 37"/>
          <p:cNvSpPr/>
          <p:nvPr/>
        </p:nvSpPr>
        <p:spPr>
          <a:xfrm>
            <a:off x="8686700" y="422108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Étoile à 5 branches 38"/>
          <p:cNvSpPr/>
          <p:nvPr/>
        </p:nvSpPr>
        <p:spPr>
          <a:xfrm>
            <a:off x="9072790" y="422108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Étoile à 5 branches 39"/>
          <p:cNvSpPr/>
          <p:nvPr/>
        </p:nvSpPr>
        <p:spPr>
          <a:xfrm>
            <a:off x="9473071" y="422108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Étoile à 5 branches 40"/>
          <p:cNvSpPr/>
          <p:nvPr/>
        </p:nvSpPr>
        <p:spPr>
          <a:xfrm>
            <a:off x="9833111" y="422108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Étoile à 5 branches 41"/>
          <p:cNvSpPr/>
          <p:nvPr/>
        </p:nvSpPr>
        <p:spPr>
          <a:xfrm>
            <a:off x="8470676" y="3789040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Étoile à 5 branches 42"/>
          <p:cNvSpPr/>
          <p:nvPr/>
        </p:nvSpPr>
        <p:spPr>
          <a:xfrm>
            <a:off x="8856766" y="3789040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Étoile à 5 branches 43"/>
          <p:cNvSpPr/>
          <p:nvPr/>
        </p:nvSpPr>
        <p:spPr>
          <a:xfrm>
            <a:off x="9257047" y="3789040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Étoile à 5 branches 44"/>
          <p:cNvSpPr/>
          <p:nvPr/>
        </p:nvSpPr>
        <p:spPr>
          <a:xfrm>
            <a:off x="9617087" y="3789040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Étoile à 5 branches 45"/>
          <p:cNvSpPr/>
          <p:nvPr/>
        </p:nvSpPr>
        <p:spPr>
          <a:xfrm>
            <a:off x="9985511" y="3789040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Étoile à 5 branches 46"/>
          <p:cNvSpPr/>
          <p:nvPr/>
        </p:nvSpPr>
        <p:spPr>
          <a:xfrm>
            <a:off x="8462292" y="458112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Étoile à 5 branches 47"/>
          <p:cNvSpPr/>
          <p:nvPr/>
        </p:nvSpPr>
        <p:spPr>
          <a:xfrm>
            <a:off x="8848382" y="458112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Étoile à 5 branches 48"/>
          <p:cNvSpPr/>
          <p:nvPr/>
        </p:nvSpPr>
        <p:spPr>
          <a:xfrm>
            <a:off x="9248663" y="458112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Étoile à 5 branches 49"/>
          <p:cNvSpPr/>
          <p:nvPr/>
        </p:nvSpPr>
        <p:spPr>
          <a:xfrm>
            <a:off x="9608703" y="458112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Étoile à 5 branches 50"/>
          <p:cNvSpPr/>
          <p:nvPr/>
        </p:nvSpPr>
        <p:spPr>
          <a:xfrm>
            <a:off x="9977127" y="458112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Étoile à 5 branches 51"/>
          <p:cNvSpPr/>
          <p:nvPr/>
        </p:nvSpPr>
        <p:spPr>
          <a:xfrm>
            <a:off x="8470676" y="494116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Étoile à 5 branches 52"/>
          <p:cNvSpPr/>
          <p:nvPr/>
        </p:nvSpPr>
        <p:spPr>
          <a:xfrm>
            <a:off x="8856766" y="494116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Étoile à 5 branches 53"/>
          <p:cNvSpPr/>
          <p:nvPr/>
        </p:nvSpPr>
        <p:spPr>
          <a:xfrm>
            <a:off x="9257047" y="494116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Étoile à 5 branches 54"/>
          <p:cNvSpPr/>
          <p:nvPr/>
        </p:nvSpPr>
        <p:spPr>
          <a:xfrm>
            <a:off x="9617087" y="494116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Étoile à 5 branches 55"/>
          <p:cNvSpPr/>
          <p:nvPr/>
        </p:nvSpPr>
        <p:spPr>
          <a:xfrm>
            <a:off x="9985511" y="4941168"/>
            <a:ext cx="293749" cy="28803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 1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fr-F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/>
            </a:r>
            <a:br>
              <a:rPr lang="fr-F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fr-FR" dirty="0"/>
              <a:t>5 – Notre </a:t>
            </a:r>
            <a:r>
              <a:rPr lang="fr-FR" dirty="0" smtClean="0"/>
              <a:t>préconisation</a:t>
            </a:r>
            <a:br>
              <a:rPr lang="fr-FR" dirty="0" smtClean="0"/>
            </a:br>
            <a:r>
              <a:rPr lang="fr-FR" dirty="0"/>
              <a:t>	</a:t>
            </a:r>
            <a:r>
              <a:rPr lang="fr-FR" dirty="0" smtClean="0"/>
              <a:t>	</a:t>
            </a:r>
            <a:r>
              <a:rPr lang="fr-F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Comparaison sous forme graphique</a:t>
            </a:r>
            <a:endParaRPr lang="fr-F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" name="Espace réservé du contenu 5" descr="Histogramme groupé - graphique linéaire combiné" title="Graphiqu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606656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8775" y="6238875"/>
            <a:ext cx="2943225" cy="6191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 – Notre préconisation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17444" y="2348879"/>
            <a:ext cx="9134391" cy="288032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dirty="0" smtClean="0"/>
              <a:t>Après comparaison, même si le budget est un peu plus important , nous vous préconisons d’opter pour la solution dites « From Scratch ».</a:t>
            </a:r>
          </a:p>
          <a:p>
            <a:pPr marL="0" indent="0" algn="just">
              <a:buNone/>
            </a:pPr>
            <a:r>
              <a:rPr lang="fr-FR" dirty="0" smtClean="0"/>
              <a:t>Celui-ci sera entièrement sur mesure et répondra précisément à vos attentes.</a:t>
            </a:r>
          </a:p>
          <a:p>
            <a:pPr marL="0" indent="0" algn="just">
              <a:buNone/>
            </a:pPr>
            <a:r>
              <a:rPr lang="fr-FR" dirty="0" smtClean="0"/>
              <a:t>De plus, si l’on souhaite des améliorations dans le futur, nous serions totalement en capacité de le produire, contrairement à la solution CMS où nous somme dépendant de la société détentrice.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775" y="6238875"/>
            <a:ext cx="2943225" cy="6191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5434284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Merci de votre attention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775" y="6238875"/>
            <a:ext cx="2943225" cy="6191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7178149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fr-FR" dirty="0" smtClean="0"/>
              <a:t>1 </a:t>
            </a:r>
            <a:r>
              <a:rPr lang="fr-FR" dirty="0"/>
              <a:t>–</a:t>
            </a:r>
            <a:r>
              <a:rPr lang="fr-FR" dirty="0" smtClean="0"/>
              <a:t> Contexte</a:t>
            </a:r>
          </a:p>
          <a:p>
            <a:r>
              <a:rPr lang="fr-FR" dirty="0" smtClean="0"/>
              <a:t>2 – Vos attentes</a:t>
            </a:r>
          </a:p>
          <a:p>
            <a:r>
              <a:rPr lang="fr-FR" dirty="0"/>
              <a:t>3</a:t>
            </a:r>
            <a:r>
              <a:rPr lang="fr-FR" dirty="0" smtClean="0"/>
              <a:t> – Solutions proposées</a:t>
            </a:r>
          </a:p>
          <a:p>
            <a:pPr rtl="0"/>
            <a:r>
              <a:rPr lang="fr-FR" dirty="0"/>
              <a:t>4</a:t>
            </a:r>
            <a:r>
              <a:rPr lang="fr-FR" dirty="0" smtClean="0"/>
              <a:t> – Présentation des solutions</a:t>
            </a:r>
          </a:p>
          <a:p>
            <a:pPr rtl="0"/>
            <a:r>
              <a:rPr lang="fr-FR" dirty="0" smtClean="0"/>
              <a:t>5 – Notre préconisation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775" y="6238875"/>
            <a:ext cx="2943225" cy="6191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1 – </a:t>
            </a:r>
            <a:r>
              <a:rPr lang="fr-FR" dirty="0" smtClean="0"/>
              <a:t>Contexte</a:t>
            </a:r>
            <a:endParaRPr lang="fr-FR" dirty="0"/>
          </a:p>
        </p:txBody>
      </p:sp>
      <p:graphicFrame>
        <p:nvGraphicFramePr>
          <p:cNvPr id="10" name="Espace réservé du contenu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2982573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Imag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48775" y="6238875"/>
            <a:ext cx="2943225" cy="6191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C0D77FE-EE5C-459F-8611-584B934386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>
                                            <p:graphicEl>
                                              <a:dgm id="{7C0D77FE-EE5C-459F-8611-584B934386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8A995AD-205E-491F-AF00-1925866653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>
                                            <p:graphicEl>
                                              <a:dgm id="{C8A995AD-205E-491F-AF00-1925866653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C439EE8-1B14-4CFF-BF24-4C34E3756C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">
                                            <p:graphicEl>
                                              <a:dgm id="{DC439EE8-1B14-4CFF-BF24-4C34E3756C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 – Vos attentes</a:t>
            </a:r>
            <a:endParaRPr lang="fr-FR" dirty="0"/>
          </a:p>
        </p:txBody>
      </p:sp>
      <p:graphicFrame>
        <p:nvGraphicFramePr>
          <p:cNvPr id="11" name="Espace réservé du contenu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510980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Imag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48775" y="6238875"/>
            <a:ext cx="2943225" cy="6191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74080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CA507D8-94C7-4EF8-BD07-8D7F1F7A85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graphicEl>
                                              <a:dgm id="{ECA507D8-94C7-4EF8-BD07-8D7F1F7A85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graphicEl>
                                              <a:dgm id="{ECA507D8-94C7-4EF8-BD07-8D7F1F7A85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graphicEl>
                                              <a:dgm id="{ECA507D8-94C7-4EF8-BD07-8D7F1F7A85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0A62FFD-6517-4F52-A094-6FF92FD0CC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graphicEl>
                                              <a:dgm id="{40A62FFD-6517-4F52-A094-6FF92FD0CC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graphicEl>
                                              <a:dgm id="{40A62FFD-6517-4F52-A094-6FF92FD0CC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graphicEl>
                                              <a:dgm id="{40A62FFD-6517-4F52-A094-6FF92FD0CC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927C8BB-F708-48B4-9BF4-65CEDBDD2C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graphicEl>
                                              <a:dgm id="{2927C8BB-F708-48B4-9BF4-65CEDBDD2C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graphicEl>
                                              <a:dgm id="{2927C8BB-F708-48B4-9BF4-65CEDBDD2C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graphicEl>
                                              <a:dgm id="{2927C8BB-F708-48B4-9BF4-65CEDBDD2C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11E940C-19D0-4470-8D05-5069AB9A3F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graphicEl>
                                              <a:dgm id="{611E940C-19D0-4470-8D05-5069AB9A3F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graphicEl>
                                              <a:dgm id="{611E940C-19D0-4470-8D05-5069AB9A3F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graphicEl>
                                              <a:dgm id="{611E940C-19D0-4470-8D05-5069AB9A3F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3 – Solutions proposées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algn="just"/>
            <a:r>
              <a:rPr lang="fr-FR" dirty="0" smtClean="0"/>
              <a:t>La 1ere solution se tourne vers un CMS (Content Management System).  Cette solution permet la </a:t>
            </a:r>
            <a:r>
              <a:rPr lang="fr-FR" dirty="0"/>
              <a:t>structuration du contenu d’un site Web et la hiérarchisation des utilisateurs du site, en leur attribuant des rôles bien </a:t>
            </a:r>
            <a:r>
              <a:rPr lang="fr-FR" dirty="0" smtClean="0"/>
              <a:t>précis.</a:t>
            </a:r>
          </a:p>
          <a:p>
            <a:pPr marL="0" indent="0">
              <a:buNone/>
            </a:pPr>
            <a:endParaRPr lang="fr-FR" dirty="0" smtClean="0"/>
          </a:p>
          <a:p>
            <a:pPr algn="just"/>
            <a:r>
              <a:rPr lang="fr-FR" dirty="0" smtClean="0"/>
              <a:t>La 2eme solution serait de partir « From Scratch ». Cette solution permet de réaliser un projet entièrement sur mesure.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775" y="6238875"/>
            <a:ext cx="2943225" cy="6191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 – Présentation des solutions</a:t>
            </a:r>
            <a:br>
              <a:rPr lang="fr-FR" dirty="0" smtClean="0"/>
            </a:br>
            <a:r>
              <a:rPr lang="fr-FR" dirty="0" smtClean="0"/>
              <a:t>			</a:t>
            </a:r>
            <a:r>
              <a:rPr lang="fr-F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Solution N°1</a:t>
            </a:r>
            <a:endParaRPr lang="fr-F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10036" y="1902889"/>
            <a:ext cx="9001000" cy="4114801"/>
          </a:xfrm>
        </p:spPr>
        <p:txBody>
          <a:bodyPr/>
          <a:lstStyle/>
          <a:p>
            <a:pPr marL="0" indent="0" algn="just">
              <a:buNone/>
            </a:pPr>
            <a:r>
              <a:rPr lang="fr-FR" sz="2000" dirty="0" smtClean="0"/>
              <a:t>Pour cette solution, nous avons choisi PrestaShop comme CMS. Il est développé sous PHP et MySQL. </a:t>
            </a:r>
          </a:p>
          <a:p>
            <a:pPr marL="0" indent="0" algn="just">
              <a:buNone/>
            </a:pPr>
            <a:r>
              <a:rPr lang="fr-FR" sz="2000" dirty="0" smtClean="0"/>
              <a:t>Elle permet la gestion des catalogues produits, commandes, promotions et les livraisons. Son </a:t>
            </a:r>
            <a:r>
              <a:rPr lang="fr-FR" sz="2000" dirty="0"/>
              <a:t>développement est assuré grâce au soutien d'une communauté de contributeurs et par les équipes internes de </a:t>
            </a:r>
            <a:r>
              <a:rPr lang="fr-FR" sz="2000" dirty="0" smtClean="0"/>
              <a:t>l'éditeur.</a:t>
            </a:r>
          </a:p>
          <a:p>
            <a:pPr marL="0" indent="0" algn="just">
              <a:buNone/>
            </a:pPr>
            <a:endParaRPr lang="fr-FR" dirty="0" smtClean="0"/>
          </a:p>
          <a:p>
            <a:pPr marL="0" indent="0" algn="just">
              <a:buNone/>
            </a:pPr>
            <a:r>
              <a:rPr lang="fr-FR" sz="2000" dirty="0" smtClean="0"/>
              <a:t>Un hébergeur web étant indispensable, nous nous sommes donc tournés vers OVH. C’est l’un des serveurs les plus utilisés en Europe, reconnu pour sa rapidité et ses multiples services.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 descr="PrestaShop — Wikipé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47" y="1902889"/>
            <a:ext cx="1801732" cy="1512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 6" descr="OVH — Wikipé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67" y="4365104"/>
            <a:ext cx="1889892" cy="13071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8775" y="6238875"/>
            <a:ext cx="2943225" cy="6191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Représentation du site par un CMS</a:t>
            </a:r>
            <a:endParaRPr lang="fr-FR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292" y="1915953"/>
            <a:ext cx="6400800" cy="4270328"/>
          </a:xfrm>
        </p:spPr>
      </p:pic>
      <p:sp>
        <p:nvSpPr>
          <p:cNvPr id="10" name="Titre 1"/>
          <p:cNvSpPr txBox="1">
            <a:spLocks/>
          </p:cNvSpPr>
          <p:nvPr/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4 – Présentation des solutions</a:t>
            </a:r>
            <a:br>
              <a:rPr lang="fr-FR" dirty="0" smtClean="0"/>
            </a:br>
            <a:r>
              <a:rPr lang="fr-FR" dirty="0" smtClean="0"/>
              <a:t>			</a:t>
            </a:r>
            <a:r>
              <a:rPr lang="fr-F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Solution N°1</a:t>
            </a:r>
            <a:endParaRPr lang="fr-F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380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2413" y="116632"/>
            <a:ext cx="9144001" cy="1371600"/>
          </a:xfrm>
        </p:spPr>
        <p:txBody>
          <a:bodyPr/>
          <a:lstStyle/>
          <a:p>
            <a:r>
              <a:rPr lang="fr-FR" dirty="0" smtClean="0"/>
              <a:t>4 – Présentation des solutions</a:t>
            </a:r>
            <a:br>
              <a:rPr lang="fr-FR" dirty="0" smtClean="0"/>
            </a:br>
            <a:r>
              <a:rPr lang="fr-FR" dirty="0" smtClean="0"/>
              <a:t>			</a:t>
            </a:r>
            <a:r>
              <a:rPr lang="fr-F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Solution N°2</a:t>
            </a:r>
            <a:endParaRPr lang="fr-F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9796" y="1542849"/>
            <a:ext cx="11161240" cy="878039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 smtClean="0"/>
              <a:t>En partant « </a:t>
            </a:r>
            <a:r>
              <a:rPr lang="fr-FR" dirty="0"/>
              <a:t>F</a:t>
            </a:r>
            <a:r>
              <a:rPr lang="fr-FR" dirty="0" smtClean="0"/>
              <a:t>rom Scratch », nous donc toute la liberté de construire notre système, en voici une représentation :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775" y="6238875"/>
            <a:ext cx="2943225" cy="6191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4" name="Image 3" descr="Computer User Icon · Free image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658" y="2013012"/>
            <a:ext cx="479884" cy="47988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708511" y="2349241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Utilisateurs</a:t>
            </a:r>
            <a:endParaRPr lang="fr-FR" sz="16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2313991" y="2852937"/>
            <a:ext cx="6264696" cy="1014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3970175" y="292494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OC PIZZA</a:t>
            </a:r>
            <a:endParaRPr lang="fr-FR" b="1" dirty="0"/>
          </a:p>
        </p:txBody>
      </p:sp>
      <p:sp>
        <p:nvSpPr>
          <p:cNvPr id="12" name="Rectangle 11"/>
          <p:cNvSpPr/>
          <p:nvPr/>
        </p:nvSpPr>
        <p:spPr>
          <a:xfrm>
            <a:off x="1522413" y="2751881"/>
            <a:ext cx="7956375" cy="344324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Image 13" descr="Bootstrap (front-end framework) - Wikipedi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606" y="2921956"/>
            <a:ext cx="452475" cy="454360"/>
          </a:xfrm>
          <a:prstGeom prst="rect">
            <a:avLst/>
          </a:prstGeom>
        </p:spPr>
      </p:pic>
      <p:pic>
        <p:nvPicPr>
          <p:cNvPr id="15" name="Image 14" descr="Computer Laptop Apple · Free vector graphic on Pixaba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00" y="3284984"/>
            <a:ext cx="764683" cy="510585"/>
          </a:xfrm>
          <a:prstGeom prst="rect">
            <a:avLst/>
          </a:prstGeom>
        </p:spPr>
      </p:pic>
      <p:sp>
        <p:nvSpPr>
          <p:cNvPr id="16" name="Flèche courbée vers la droite 15"/>
          <p:cNvSpPr/>
          <p:nvPr/>
        </p:nvSpPr>
        <p:spPr>
          <a:xfrm>
            <a:off x="4294212" y="2486728"/>
            <a:ext cx="576064" cy="740552"/>
          </a:xfrm>
          <a:prstGeom prst="curved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Flèche courbée vers la droite 18"/>
          <p:cNvSpPr/>
          <p:nvPr/>
        </p:nvSpPr>
        <p:spPr>
          <a:xfrm rot="10800000">
            <a:off x="6022404" y="2420888"/>
            <a:ext cx="576064" cy="720080"/>
          </a:xfrm>
          <a:prstGeom prst="curved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22" name="Image 21" descr="OVH — Wikipédia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60" y="5509230"/>
            <a:ext cx="740325" cy="5120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3" name="Rectangle 22"/>
          <p:cNvSpPr/>
          <p:nvPr/>
        </p:nvSpPr>
        <p:spPr>
          <a:xfrm>
            <a:off x="1773932" y="4000751"/>
            <a:ext cx="7474844" cy="1228449"/>
          </a:xfrm>
          <a:prstGeom prst="rect">
            <a:avLst/>
          </a:prstGeom>
          <a:noFill/>
          <a:ln w="5715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 descr="File:Maven logo.svg - Wikimedia Commons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748" y="4509120"/>
            <a:ext cx="2202460" cy="5041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Flèche courbée vers la droite 19"/>
          <p:cNvSpPr/>
          <p:nvPr/>
        </p:nvSpPr>
        <p:spPr>
          <a:xfrm>
            <a:off x="4366220" y="3573016"/>
            <a:ext cx="576064" cy="773860"/>
          </a:xfrm>
          <a:prstGeom prst="curved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Flèche courbée vers la droite 20"/>
          <p:cNvSpPr/>
          <p:nvPr/>
        </p:nvSpPr>
        <p:spPr>
          <a:xfrm rot="10800000">
            <a:off x="5950396" y="3429000"/>
            <a:ext cx="576064" cy="839700"/>
          </a:xfrm>
          <a:prstGeom prst="curved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6" name="Connecteur droit 25"/>
          <p:cNvCxnSpPr/>
          <p:nvPr/>
        </p:nvCxnSpPr>
        <p:spPr>
          <a:xfrm>
            <a:off x="6922503" y="4268700"/>
            <a:ext cx="0" cy="744476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 28" descr="Apache Tomcat – Wikipedie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753" y="4115408"/>
            <a:ext cx="911926" cy="1289615"/>
          </a:xfrm>
          <a:prstGeom prst="rect">
            <a:avLst/>
          </a:prstGeom>
        </p:spPr>
      </p:pic>
      <p:pic>
        <p:nvPicPr>
          <p:cNvPr id="30" name="Image 29" descr="JBW 2012 | Going Mobile with your RichFaces Applications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888" y="4221088"/>
            <a:ext cx="472722" cy="8146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1" name="ZoneTexte 30"/>
          <p:cNvSpPr txBox="1"/>
          <p:nvPr/>
        </p:nvSpPr>
        <p:spPr>
          <a:xfrm>
            <a:off x="2926060" y="4067780"/>
            <a:ext cx="185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Applications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7259287" y="4067780"/>
            <a:ext cx="185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2313991" y="3294276"/>
            <a:ext cx="126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BootStrap</a:t>
            </a:r>
            <a:endParaRPr lang="fr-FR" dirty="0"/>
          </a:p>
        </p:txBody>
      </p:sp>
      <p:pic>
        <p:nvPicPr>
          <p:cNvPr id="36" name="Image 35" descr="Image vectorielle gratuite: Base De Données, De Stockage ...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895" y="5301208"/>
            <a:ext cx="809492" cy="893918"/>
          </a:xfrm>
          <a:prstGeom prst="rect">
            <a:avLst/>
          </a:prstGeom>
        </p:spPr>
      </p:pic>
      <p:sp>
        <p:nvSpPr>
          <p:cNvPr id="37" name="ZoneTexte 36"/>
          <p:cNvSpPr txBox="1"/>
          <p:nvPr/>
        </p:nvSpPr>
        <p:spPr>
          <a:xfrm>
            <a:off x="6022404" y="5589240"/>
            <a:ext cx="248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Base de données</a:t>
            </a:r>
            <a:endParaRPr lang="fr-FR" dirty="0"/>
          </a:p>
        </p:txBody>
      </p:sp>
      <p:sp>
        <p:nvSpPr>
          <p:cNvPr id="38" name="Flèche courbée vers la droite 37"/>
          <p:cNvSpPr/>
          <p:nvPr/>
        </p:nvSpPr>
        <p:spPr>
          <a:xfrm rot="10800000">
            <a:off x="5950397" y="4821547"/>
            <a:ext cx="576064" cy="839700"/>
          </a:xfrm>
          <a:prstGeom prst="curved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9" name="Flèche courbée vers la droite 38"/>
          <p:cNvSpPr/>
          <p:nvPr/>
        </p:nvSpPr>
        <p:spPr>
          <a:xfrm>
            <a:off x="4366220" y="4941168"/>
            <a:ext cx="576064" cy="773860"/>
          </a:xfrm>
          <a:prstGeom prst="curved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405733" y="5589240"/>
            <a:ext cx="132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Hébergeur</a:t>
            </a:r>
            <a:endParaRPr lang="fr-FR" dirty="0"/>
          </a:p>
        </p:txBody>
      </p:sp>
      <p:pic>
        <p:nvPicPr>
          <p:cNvPr id="7" name="Image 6" descr="PostgreSQL - Wikipedia, la enciclopedia libre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296" y="5421630"/>
            <a:ext cx="568785" cy="58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494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9" grpId="0" animBg="1"/>
      <p:bldP spid="11" grpId="0"/>
      <p:bldP spid="12" grpId="0" animBg="1"/>
      <p:bldP spid="16" grpId="0" animBg="1"/>
      <p:bldP spid="19" grpId="0" animBg="1"/>
      <p:bldP spid="23" grpId="0" animBg="1"/>
      <p:bldP spid="20" grpId="0" animBg="1"/>
      <p:bldP spid="21" grpId="0" animBg="1"/>
      <p:bldP spid="31" grpId="0"/>
      <p:bldP spid="32" grpId="0"/>
      <p:bldP spid="33" grpId="0"/>
      <p:bldP spid="37" grpId="0"/>
      <p:bldP spid="38" grpId="0" animBg="1"/>
      <p:bldP spid="39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 – Présentation des solutions</a:t>
            </a:r>
            <a:br>
              <a:rPr lang="fr-FR" dirty="0"/>
            </a:br>
            <a:r>
              <a:rPr lang="fr-FR" dirty="0"/>
              <a:t>			</a:t>
            </a:r>
            <a:r>
              <a:rPr lang="fr-F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Solution N°2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3338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 smtClean="0"/>
              <a:t>Nous allons détaillé ici, les outils que nous avons utilisés pour le développement de cette solution.</a:t>
            </a:r>
          </a:p>
          <a:p>
            <a:pPr algn="just"/>
            <a:r>
              <a:rPr lang="fr-FR" sz="2000" u="sng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Bootstrap</a:t>
            </a:r>
            <a:r>
              <a:rPr lang="fr-FR" sz="2000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:</a:t>
            </a:r>
            <a:r>
              <a:rPr lang="fr-FR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000" dirty="0" smtClean="0"/>
              <a:t>Véritable référence en matière de Framework CSS, il est propice au démarrage rapide et efficace d’un site web.</a:t>
            </a:r>
          </a:p>
          <a:p>
            <a:pPr algn="just"/>
            <a:r>
              <a:rPr lang="fr-FR" sz="2000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Java EE :</a:t>
            </a:r>
            <a:r>
              <a:rPr lang="fr-FR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000" dirty="0"/>
              <a:t>Langage sous lequel le système serait développé. Il est la référence pour le développement d’application pour les entreprises</a:t>
            </a:r>
            <a:r>
              <a:rPr lang="fr-FR" sz="2000" dirty="0" smtClean="0"/>
              <a:t>.</a:t>
            </a:r>
          </a:p>
          <a:p>
            <a:pPr algn="just"/>
            <a:r>
              <a:rPr lang="fr-FR" sz="2000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Maven :</a:t>
            </a:r>
            <a:r>
              <a:rPr lang="fr-FR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 </a:t>
            </a:r>
            <a:r>
              <a:rPr lang="fr-FR" sz="2000" dirty="0" smtClean="0"/>
              <a:t>Outil permettant la gestion des projets Java.</a:t>
            </a:r>
            <a:endParaRPr lang="fr-FR" sz="2000" u="sng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fr-FR" sz="2000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Tomcat :</a:t>
            </a:r>
            <a:r>
              <a:rPr lang="fr-FR" sz="2000" dirty="0" smtClean="0"/>
              <a:t> Serveur d’application Java multiplateforme et open source.</a:t>
            </a:r>
          </a:p>
          <a:p>
            <a:pPr algn="just"/>
            <a:r>
              <a:rPr lang="fr-FR" sz="2000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PostgreSQL </a:t>
            </a:r>
            <a:r>
              <a:rPr lang="fr-FR" sz="2000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</a:t>
            </a:r>
            <a:r>
              <a:rPr lang="fr-FR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000" dirty="0"/>
              <a:t>Robuste, performant, stable et </a:t>
            </a:r>
            <a:r>
              <a:rPr lang="fr-FR" sz="2000" dirty="0" smtClean="0"/>
              <a:t>open-source.</a:t>
            </a:r>
            <a:endParaRPr lang="fr-FR" sz="2000" dirty="0"/>
          </a:p>
          <a:p>
            <a:pPr algn="just"/>
            <a:r>
              <a:rPr lang="fr-FR" sz="2000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OVH :</a:t>
            </a:r>
            <a:r>
              <a:rPr lang="fr-FR" sz="2000" dirty="0" smtClean="0"/>
              <a:t> Leader des hébergeurs, attractif et variété de modules.</a:t>
            </a:r>
            <a:endParaRPr lang="fr-FR" sz="20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775" y="6238875"/>
            <a:ext cx="2943225" cy="6191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42208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unnel bleu numérique 16: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5_TF02895261_TF02895261.potx" id="{D591E305-304E-4F08-83F3-B9147EDAAFB5}" vid="{F4994B82-D552-431A-8540-55AA87CE1401}"/>
    </a:ext>
  </a:extLst>
</a:theme>
</file>

<file path=ppt/theme/theme2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4873beb7-5857-4685-be1f-d57550cc96cc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tunnel bleu numérique pour les professionnels (grand écran)</Template>
  <TotalTime>0</TotalTime>
  <Words>486</Words>
  <Application>Microsoft Office PowerPoint</Application>
  <PresentationFormat>Personnalisé</PresentationFormat>
  <Paragraphs>79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7" baseType="lpstr">
      <vt:lpstr>Arial</vt:lpstr>
      <vt:lpstr>Corbel</vt:lpstr>
      <vt:lpstr>Tunnel bleu numérique 16:9</vt:lpstr>
      <vt:lpstr>Projet : OC Pizza</vt:lpstr>
      <vt:lpstr>Sommaire</vt:lpstr>
      <vt:lpstr>1 – Contexte</vt:lpstr>
      <vt:lpstr>2 – Vos attentes</vt:lpstr>
      <vt:lpstr>3 – Solutions proposées</vt:lpstr>
      <vt:lpstr>4 – Présentation des solutions    Solution N°1</vt:lpstr>
      <vt:lpstr>Représentation du site par un CMS</vt:lpstr>
      <vt:lpstr>4 – Présentation des solutions    Solution N°2</vt:lpstr>
      <vt:lpstr>4 – Présentation des solutions    Solution N°2</vt:lpstr>
      <vt:lpstr>Représentation du site par un de nos modèles</vt:lpstr>
      <vt:lpstr>5 – Notre préconisation   Tableau comparatif</vt:lpstr>
      <vt:lpstr> 5 – Notre préconisation   Comparaison sous forme graphique</vt:lpstr>
      <vt:lpstr>5 – Notre préconisation</vt:lpstr>
      <vt:lpstr>Merci de votre attention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2019-05-29T09:04:56Z</dcterms:created>
  <dcterms:modified xsi:type="dcterms:W3CDTF">2019-06-30T08:15:48Z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