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⚙️ Analyse de l'algorithme de force brute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L'algorithme de force brute génère toutes les combinaisons possibles d'actions et calcule le coût et le bénéfice pour chaque combinaison.</a:t>
            </a:r>
          </a:p>
          <a:p>
            <a:r>
              <a:rPr lang="fr-FR" dirty="0"/>
              <a:t>Il sélectionne ensuite la combinaison qui respecte le budget et maximise le bénéfice.</a:t>
            </a:r>
          </a:p>
          <a:p>
            <a:r>
              <a:rPr lang="fr-FR" dirty="0"/>
              <a:t>Complexité temporelle : O(n * 2^n)</a:t>
            </a:r>
          </a:p>
          <a:p>
            <a:r>
              <a:rPr lang="fr-FR" dirty="0"/>
              <a:t>Complexité spatiale : O(2^n)</a:t>
            </a:r>
          </a:p>
          <a:p>
            <a:r>
              <a:rPr lang="fr-FR" dirty="0"/>
              <a:t>Limites : Très inefficace pour un grand nombre d'actions en raison de l'explosion combinatoire.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✅ Pseudocode de la solution optimisée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1. Initialiser une table </a:t>
            </a:r>
            <a:r>
              <a:rPr lang="fr-FR" dirty="0" err="1"/>
              <a:t>dp</a:t>
            </a:r>
            <a:r>
              <a:rPr lang="fr-FR" dirty="0"/>
              <a:t> de taille (n+1) x (budget_max+1) avec des zéros.</a:t>
            </a:r>
          </a:p>
          <a:p>
            <a:pPr marL="0" indent="0">
              <a:buNone/>
            </a:pPr>
            <a:r>
              <a:rPr lang="fr-FR" dirty="0"/>
              <a:t>2. Pour chaque action i de 1 à n :</a:t>
            </a:r>
          </a:p>
          <a:p>
            <a:pPr marL="0" indent="0">
              <a:buNone/>
            </a:pPr>
            <a:r>
              <a:rPr lang="fr-FR" dirty="0"/>
              <a:t>   a. Pour chaque budget de 0 à </a:t>
            </a:r>
            <a:r>
              <a:rPr lang="fr-FR" dirty="0" err="1"/>
              <a:t>budget_max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      i. Si le coût de l'action est inférieur ou égal au budget :</a:t>
            </a:r>
          </a:p>
          <a:p>
            <a:pPr marL="0" indent="0">
              <a:buNone/>
            </a:pPr>
            <a:r>
              <a:rPr lang="fr-FR" dirty="0"/>
              <a:t>         - </a:t>
            </a:r>
            <a:r>
              <a:rPr lang="fr-FR" dirty="0" err="1"/>
              <a:t>dp</a:t>
            </a:r>
            <a:r>
              <a:rPr lang="fr-FR" dirty="0"/>
              <a:t>[i][budget] = max(</a:t>
            </a:r>
            <a:r>
              <a:rPr lang="fr-FR" dirty="0" err="1"/>
              <a:t>dp</a:t>
            </a:r>
            <a:r>
              <a:rPr lang="fr-FR" dirty="0"/>
              <a:t>[i-1][budget], </a:t>
            </a:r>
            <a:r>
              <a:rPr lang="fr-FR" dirty="0" err="1"/>
              <a:t>dp</a:t>
            </a:r>
            <a:r>
              <a:rPr lang="fr-FR" dirty="0"/>
              <a:t>[i-1][budget - </a:t>
            </a:r>
            <a:r>
              <a:rPr lang="fr-FR" dirty="0" err="1"/>
              <a:t>cost</a:t>
            </a:r>
            <a:r>
              <a:rPr lang="fr-FR" dirty="0"/>
              <a:t>] + profit)</a:t>
            </a:r>
          </a:p>
          <a:p>
            <a:pPr marL="0" indent="0">
              <a:buNone/>
            </a:pPr>
            <a:r>
              <a:rPr lang="fr-FR" dirty="0"/>
              <a:t>      ii. Sinon :</a:t>
            </a:r>
          </a:p>
          <a:p>
            <a:pPr marL="0" indent="0">
              <a:buNone/>
            </a:pPr>
            <a:r>
              <a:rPr lang="fr-FR" dirty="0"/>
              <a:t>         - </a:t>
            </a:r>
            <a:r>
              <a:rPr lang="fr-FR" dirty="0" err="1"/>
              <a:t>dp</a:t>
            </a:r>
            <a:r>
              <a:rPr lang="fr-FR" dirty="0"/>
              <a:t>[i][budget] = </a:t>
            </a:r>
            <a:r>
              <a:rPr lang="fr-FR" dirty="0" err="1"/>
              <a:t>dp</a:t>
            </a:r>
            <a:r>
              <a:rPr lang="fr-FR" dirty="0"/>
              <a:t>[i-1][budget]</a:t>
            </a:r>
          </a:p>
          <a:p>
            <a:pPr marL="0" indent="0">
              <a:buNone/>
            </a:pPr>
            <a:r>
              <a:rPr lang="fr-FR" dirty="0"/>
              <a:t>3. Retrouver les actions sélectionnées en retraçant la table </a:t>
            </a:r>
            <a:r>
              <a:rPr lang="fr-FR" dirty="0" err="1"/>
              <a:t>dp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Description de l'algorithme optimisé et ses limites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L'algorithme optimisé utilise la programmation dynamique pour résoudre le problème du sac à dos (</a:t>
            </a:r>
            <a:r>
              <a:rPr lang="fr-FR" dirty="0" err="1"/>
              <a:t>Knapsack</a:t>
            </a:r>
            <a:r>
              <a:rPr lang="fr-FR" dirty="0"/>
              <a:t>). Il maximise le bénéfice tout en respectant le budget en utilisant une table pour stocker les résultats intermédiaires.</a:t>
            </a:r>
          </a:p>
          <a:p>
            <a:r>
              <a:rPr lang="fr-FR" dirty="0"/>
              <a:t>Complexité temporelle : O(n * </a:t>
            </a:r>
            <a:r>
              <a:rPr lang="fr-FR" dirty="0" err="1"/>
              <a:t>budget_max</a:t>
            </a:r>
            <a:r>
              <a:rPr lang="fr-FR" dirty="0"/>
              <a:t>)</a:t>
            </a:r>
          </a:p>
          <a:p>
            <a:r>
              <a:rPr lang="fr-FR" dirty="0"/>
              <a:t>Complexité spatiale : O(n * </a:t>
            </a:r>
            <a:r>
              <a:rPr lang="fr-FR" dirty="0" err="1"/>
              <a:t>budget_max</a:t>
            </a:r>
            <a:r>
              <a:rPr lang="fr-FR" dirty="0"/>
              <a:t>)</a:t>
            </a:r>
          </a:p>
          <a:p>
            <a:r>
              <a:rPr lang="fr-FR" dirty="0"/>
              <a:t>Limites : Nécessite une quantité de mémoire proportionnelle au budget et au nombre d'actions. Peut ne pas être efficace pour des budgets très élevés ou un très grand nombre d'actions.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🎯 Comparaison des performances entre brute force et optimisé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L'algorithme optimisé est généralement préférable en raison de sa meilleure efficacité temporelle et spatiale.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B8AD6CD-1B3F-AF8B-3033-E12D82F41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80310"/>
              </p:ext>
            </p:extLst>
          </p:nvPr>
        </p:nvGraphicFramePr>
        <p:xfrm>
          <a:off x="704088" y="1778000"/>
          <a:ext cx="773582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608">
                  <a:extLst>
                    <a:ext uri="{9D8B030D-6E8A-4147-A177-3AD203B41FA5}">
                      <a16:colId xmlns:a16="http://schemas.microsoft.com/office/drawing/2014/main" val="813389164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1411742394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41776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Force brute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Optimisé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d’exécution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d’une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8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Complexité temporelle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2^n)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</a:t>
                      </a:r>
                      <a:r>
                        <a:rPr lang="fr-FR" dirty="0" err="1"/>
                        <a:t>budget_max</a:t>
                      </a:r>
                      <a:r>
                        <a:rPr lang="fr-FR" dirty="0"/>
                        <a:t>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8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Complexité spatiale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</a:t>
                      </a:r>
                      <a:r>
                        <a:rPr lang="fr-FR" dirty="0" err="1"/>
                        <a:t>budget_max</a:t>
                      </a:r>
                      <a:r>
                        <a:rPr lang="fr-FR" dirty="0"/>
                        <a:t>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716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2800" b="0" i="0" dirty="0">
                <a:solidFill>
                  <a:srgbClr val="424242"/>
                </a:solidFill>
                <a:effectLst/>
                <a:latin typeface="Segoe Sans"/>
              </a:rPr>
              <a:t>Les deux fichiers ont été nettoyés (suppression des prix négatifs ou nuls, filtrage des bénéfices excessifs (supérieurs à 40%)).</a:t>
            </a:r>
            <a:endParaRPr lang="fr-FR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Analyse des résultats de l'algorithme optimisé par rapport aux décisions de </a:t>
            </a:r>
            <a:r>
              <a:rPr lang="fr-FR" dirty="0" err="1"/>
              <a:t>Sienna</a:t>
            </a:r>
            <a:endParaRPr lang="fr-F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1D7F71-1544-4347-C8E6-A9BD7A9235DF}"/>
              </a:ext>
            </a:extLst>
          </p:cNvPr>
          <p:cNvSpPr txBox="1">
            <a:spLocks/>
          </p:cNvSpPr>
          <p:nvPr/>
        </p:nvSpPr>
        <p:spPr>
          <a:xfrm>
            <a:off x="685800" y="660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Comparaison des Algorithmes d'Investissement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7FF36-4BDE-1380-A9D0-4FA88A6F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 des résultats - </a:t>
            </a:r>
            <a:r>
              <a:rPr lang="fr-FR" dirty="0" err="1"/>
              <a:t>Dataset</a:t>
            </a:r>
            <a:r>
              <a:rPr lang="fr-FR" dirty="0"/>
              <a:t>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13724F8-5D7F-B037-24A9-C555C4E1C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365"/>
              </p:ext>
            </p:extLst>
          </p:nvPr>
        </p:nvGraphicFramePr>
        <p:xfrm>
          <a:off x="457200" y="1600200"/>
          <a:ext cx="82296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917855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47238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1623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</a:t>
                      </a:r>
                      <a:r>
                        <a:rPr lang="fr-FR" dirty="0" err="1"/>
                        <a:t>Sienna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Actions sélectionnées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Share-NFKM, Share-PNBE, Share-LQXO, Share-IXFI, Share-PUDT, Share-QIID, Share-URDO, Share-OFWH, Share-LFGX, Share-TECI, Share-BDMW, Share-IZCN, Share-LGSU, Share-ODFR, Share-SJAK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Share-GRUT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499,57 €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498,76 €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Bénéfice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196,58 €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196,61 €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2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7FF36-4BDE-1380-A9D0-4FA88A6F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 des résultats - </a:t>
            </a:r>
            <a:r>
              <a:rPr lang="fr-FR" dirty="0" err="1"/>
              <a:t>Dataset</a:t>
            </a:r>
            <a:r>
              <a:rPr lang="fr-FR" dirty="0"/>
              <a:t>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13724F8-5D7F-B037-24A9-C555C4E1C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08475"/>
              </p:ext>
            </p:extLst>
          </p:nvPr>
        </p:nvGraphicFramePr>
        <p:xfrm>
          <a:off x="457200" y="1600200"/>
          <a:ext cx="8229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917855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47238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1623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</a:t>
                      </a:r>
                      <a:r>
                        <a:rPr lang="fr-FR" dirty="0" err="1"/>
                        <a:t>Sienna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Actions sélectionnées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Share-ICHU, Share-RGUQ, Share-UUEZ, Share-MXQF, Share-UWVI, Share-ACFX, Share-URZP, Share-NGBD, Share-EGHA, Share-FXQO, Share-TWII, Share-RHIE, Share-GJHJ, Share-MZYQ, Share-PWAT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Share-ECAQ, Share-IXCI</a:t>
                      </a:r>
                    </a:p>
                    <a:p>
                      <a:r>
                        <a:rPr lang="fr-FR" dirty="0"/>
                        <a:t>Share-FWBE, Share-ZOFA, </a:t>
                      </a:r>
                    </a:p>
                    <a:p>
                      <a:r>
                        <a:rPr lang="fr-FR" dirty="0"/>
                        <a:t>Share-PLLK, Share-YFVZ, </a:t>
                      </a:r>
                    </a:p>
                    <a:p>
                      <a:r>
                        <a:rPr lang="fr-FR" dirty="0"/>
                        <a:t>Share-ANFX, Share-PATS, </a:t>
                      </a:r>
                    </a:p>
                    <a:p>
                      <a:r>
                        <a:rPr lang="fr-FR" dirty="0"/>
                        <a:t>Share-NDKR, Share-ALIY, </a:t>
                      </a:r>
                    </a:p>
                    <a:p>
                      <a:r>
                        <a:rPr lang="fr-FR" dirty="0"/>
                        <a:t>Share-JWGF, Share-JGTW, </a:t>
                      </a:r>
                    </a:p>
                    <a:p>
                      <a:r>
                        <a:rPr lang="fr-FR" dirty="0"/>
                        <a:t>Share-FAPS, Share-VCAX, </a:t>
                      </a:r>
                    </a:p>
                    <a:p>
                      <a:r>
                        <a:rPr lang="fr-FR" dirty="0"/>
                        <a:t>Share-LFXB, Share-DWSK, </a:t>
                      </a:r>
                    </a:p>
                    <a:p>
                      <a:r>
                        <a:rPr lang="fr-FR" dirty="0"/>
                        <a:t>Share-XQII, Share-ROOM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498,11 €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489,24 €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Bénéfice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189,81 €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193,78 €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2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553</Words>
  <Application>Microsoft Office PowerPoint</Application>
  <PresentationFormat>Affichage à l'écran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Segoe Sans</vt:lpstr>
      <vt:lpstr>Office Theme</vt:lpstr>
      <vt:lpstr>⚙️ Analyse de l'algorithme de force brute</vt:lpstr>
      <vt:lpstr>✅ Pseudocode de la solution optimisée</vt:lpstr>
      <vt:lpstr>Description de l'algorithme optimisé et ses limites</vt:lpstr>
      <vt:lpstr>🎯 Comparaison des performances entre brute force et optimisé</vt:lpstr>
      <vt:lpstr>Les deux fichiers ont été nettoyés (suppression des prix négatifs ou nuls, filtrage des bénéfices excessifs (supérieurs à 40%)).</vt:lpstr>
      <vt:lpstr>Comparaison des résultats - Dataset 1</vt:lpstr>
      <vt:lpstr>Comparaison des résultats - Dataset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Sébastien GRISON</dc:creator>
  <cp:keywords/>
  <dc:description>generated using python-pptx</dc:description>
  <cp:lastModifiedBy>Sébastien GRISON</cp:lastModifiedBy>
  <cp:revision>7</cp:revision>
  <dcterms:created xsi:type="dcterms:W3CDTF">2013-01-27T09:14:16Z</dcterms:created>
  <dcterms:modified xsi:type="dcterms:W3CDTF">2025-05-20T12:05:11Z</dcterms:modified>
  <cp:category/>
</cp:coreProperties>
</file>