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  <p:cmAuthor id="1" name="Elena Casiraghi" initials="" lastIdx="5" clrIdx="1"/>
  <p:cmAuthor id="2" name="Barbara Rita Barricelli" initials="BRB" lastIdx="1" clrIdx="2">
    <p:extLst>
      <p:ext uri="{19B8F6BF-5375-455C-9EA6-DF929625EA0E}">
        <p15:presenceInfo xmlns:p15="http://schemas.microsoft.com/office/powerpoint/2012/main" userId="Barbara Rita Barricelli" providerId="None"/>
      </p:ext>
    </p:extLst>
  </p:cmAuthor>
  <p:cmAuthor id="3" name="Bianchessi, Nicola" initials="BN" lastIdx="1" clrIdx="3">
    <p:extLst>
      <p:ext uri="{19B8F6BF-5375-455C-9EA6-DF929625EA0E}">
        <p15:presenceInfo xmlns:p15="http://schemas.microsoft.com/office/powerpoint/2012/main" userId="S-1-5-21-1997477047-1508330638-219632125-4400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99EF3-10B6-40B1-A1DB-67CF18B542B0}">
  <a:tblStyle styleId="{DA599EF3-10B6-40B1-A1DB-67CF18B542B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D"/>
          </a:solidFill>
        </a:fill>
      </a:tcStyle>
    </a:wholeTbl>
    <a:band1H>
      <a:tcTxStyle/>
      <a:tcStyle>
        <a:tcBdr/>
        <a:fill>
          <a:solidFill>
            <a:srgbClr val="CCCC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CC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  <p:guide pos="10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9-26T12:06:03.972" idx="1">
    <p:pos x="5679" y="861"/>
    <p:text>Come aggiorniamo?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50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18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PPT_ScienzeFarmaceutich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609600"/>
            <a:ext cx="9140825" cy="16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 rot="5400000">
            <a:off x="5086350" y="533400"/>
            <a:ext cx="2743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 rot="5400000">
            <a:off x="7643019" y="3090069"/>
            <a:ext cx="3454400" cy="19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 rot="5400000">
            <a:off x="3671094" y="1218406"/>
            <a:ext cx="3454400" cy="569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33400" y="13335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Trebuchet MS"/>
              <a:buChar char="•"/>
              <a:defRPr sz="2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–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–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00600" y="13335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Trebuchet MS"/>
              <a:buChar char="•"/>
              <a:defRPr sz="2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–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–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  <a:defRPr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None/>
              <a:defRPr sz="18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  <a:defRPr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None/>
              <a:defRPr sz="18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Trebuchet MS"/>
              <a:buChar char="•"/>
              <a:defRPr sz="32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Trebuchet MS"/>
              <a:buChar char="–"/>
              <a:defRPr sz="2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rebuchet MS"/>
              <a:buNone/>
              <a:defRPr sz="12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424242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rebuchet MS"/>
              <a:buNone/>
              <a:defRPr sz="12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Trebuchet MS"/>
              <a:buNone/>
              <a:defRPr sz="9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2667000" y="-800100"/>
            <a:ext cx="4114800" cy="8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 rot="5400000">
            <a:off x="5029200" y="1562100"/>
            <a:ext cx="5676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 rot="5400000">
            <a:off x="762000" y="-457200"/>
            <a:ext cx="56769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>
  <p:cSld name="Titolo verticale e test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zato">
  <p:cSld name="Layout personalizzat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571750" y="30480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•"/>
              <a:defRPr sz="28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–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–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534150" y="30480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•"/>
              <a:defRPr sz="28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–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–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  <a:defRPr sz="24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1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  <a:defRPr sz="24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–"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4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Char char="•"/>
              <a:defRPr sz="32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–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»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3"/>
          <p:cNvCxnSpPr/>
          <p:nvPr/>
        </p:nvCxnSpPr>
        <p:spPr>
          <a:xfrm>
            <a:off x="533400" y="906463"/>
            <a:ext cx="86106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–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Trebuchet MS"/>
              <a:buChar char="»"/>
              <a:defRPr sz="16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 descr="PPT_ScienzeFarmaceutiche-07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59055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5"/>
          <p:cNvCxnSpPr/>
          <p:nvPr/>
        </p:nvCxnSpPr>
        <p:spPr>
          <a:xfrm rot="10800000" flipH="1">
            <a:off x="0" y="906463"/>
            <a:ext cx="9144000" cy="7937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25" descr="PPT_ScienzeFarmaceutiche-03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6264275"/>
            <a:ext cx="9144000" cy="593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dinfmi.unimi.it/it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gna.di.unimi.i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/>
        </p:nvSpPr>
        <p:spPr>
          <a:xfrm>
            <a:off x="467544" y="2348880"/>
            <a:ext cx="8136904" cy="116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Laboratorio Di Programmazione (A.A. 2018-2019)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Lezione 0 – Introduzione al corso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38"/>
          <p:cNvSpPr txBox="1"/>
          <p:nvPr/>
        </p:nvSpPr>
        <p:spPr>
          <a:xfrm>
            <a:off x="0" y="5085184"/>
            <a:ext cx="914400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7931724" marR="0" lvl="1" indent="-37474524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31724" marR="0" lvl="1" indent="-37474524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Informatica per la Comunicazione Digitale</a:t>
            </a:r>
            <a:endParaRPr/>
          </a:p>
          <a:p>
            <a:pPr marL="37931724" marR="0" lvl="1" indent="-37474524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&gt;&gt; Elena Casiraghi (Turno A), Barbara Rita Barricelli (Turno B)</a:t>
            </a:r>
            <a:endParaRPr/>
          </a:p>
          <a:p>
            <a:pPr marL="37931724" marR="0" lvl="1" indent="-37474524" algn="l" rtl="0">
              <a:spcBef>
                <a:spcPts val="20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31724" marR="0" lvl="1" indent="-37474524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Informatica Musicale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7931724" marR="0" lvl="1" indent="-37474524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&gt;&gt; Marco Casazza (Turno A), Nicola Bianchessi (Turno B)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Docenti</a:t>
            </a:r>
            <a:endParaRPr sz="2800" b="1" i="0" u="none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39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r>
              <a:rPr lang="it-IT"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Informatica per la Comunicazione Digitale</a:t>
            </a:r>
            <a:endParaRPr sz="2400" b="1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</a:pPr>
            <a:r>
              <a:rPr lang="it-IT"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A </a:t>
            </a:r>
            <a:r>
              <a:rPr lang="it-IT"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(cognomi dalla "A" alla "L"): Elena Casiraghi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</a:pPr>
            <a:r>
              <a:rPr lang="it-IT"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B </a:t>
            </a:r>
            <a:r>
              <a:rPr lang="it-IT"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(cognomi dalla "M" alla "Z"): Barbara Rita Barricelli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20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20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r>
              <a:rPr lang="it-IT"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Informatica Musicale</a:t>
            </a:r>
            <a:endParaRPr sz="2400" b="1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</a:pPr>
            <a:r>
              <a:rPr lang="it-IT"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A </a:t>
            </a:r>
            <a:r>
              <a:rPr lang="it-IT"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(cognomi dalla "A" alla "L"): Marco Casazza</a:t>
            </a:r>
            <a:endParaRPr sz="20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•"/>
            </a:pPr>
            <a:r>
              <a:rPr lang="it-IT" sz="20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B </a:t>
            </a:r>
            <a:r>
              <a:rPr lang="it-IT" sz="20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(cognomi dalla "M" alla "Z"): Nicola Bianchessi</a:t>
            </a:r>
            <a:endParaRPr sz="20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 dirty="0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Orario delle lezioni – Informatica ComDig</a:t>
            </a:r>
            <a:endParaRPr sz="2800" b="1" i="0" u="none" strike="noStrike" cap="none" dirty="0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Orario: 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Mercoledì, 13.30 – 17.30</a:t>
            </a: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A: </a:t>
            </a:r>
            <a:r>
              <a:rPr lang="it-IT" sz="240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r>
              <a:rPr lang="it-IT" sz="2400" b="1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Omega</a:t>
            </a: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/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B: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dirty="0"/>
              <a:t>Aula 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Sigma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baseline="30000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Calendario lezioni </a:t>
            </a:r>
            <a:r>
              <a:rPr lang="it-IT" sz="18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(Attenzione: sono possibili variazioni. Controllare gli avvisi sulla pagina del corso.)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0" name="Google Shape;150;p40"/>
          <p:cNvGraphicFramePr/>
          <p:nvPr>
            <p:extLst>
              <p:ext uri="{D42A27DB-BD31-4B8C-83A1-F6EECF244321}">
                <p14:modId xmlns:p14="http://schemas.microsoft.com/office/powerpoint/2010/main" val="2471649549"/>
              </p:ext>
            </p:extLst>
          </p:nvPr>
        </p:nvGraphicFramePr>
        <p:xfrm>
          <a:off x="1691680" y="4455120"/>
          <a:ext cx="6096000" cy="1854250"/>
        </p:xfrm>
        <a:graphic>
          <a:graphicData uri="http://schemas.openxmlformats.org/drawingml/2006/table">
            <a:tbl>
              <a:tblPr firstRow="1">
                <a:noFill/>
                <a:tableStyleId>{DA599EF3-10B6-40B1-A1DB-67CF18B542B0}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FFFFFF"/>
                          </a:solidFill>
                        </a:rPr>
                        <a:t>OTTOBRE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FFFFFF"/>
                          </a:solidFill>
                        </a:rPr>
                        <a:t>NOVEMBRE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FFFFFF"/>
                          </a:solidFill>
                        </a:rPr>
                        <a:t>DICEMBRE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FFFFFF"/>
                          </a:solidFill>
                        </a:rPr>
                        <a:t>GENNAIO</a:t>
                      </a:r>
                      <a:endParaRPr sz="18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smtClean="0">
                          <a:solidFill>
                            <a:srgbClr val="424242"/>
                          </a:solidFill>
                        </a:rPr>
                        <a:t>17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7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5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9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24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14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12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16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31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21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19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28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Orario delle lezioni – Informatica Musicale</a:t>
            </a:r>
            <a:endParaRPr sz="2800" b="1" i="0" u="none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Orario: 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Lunedì, 13.30 – 17.30</a:t>
            </a:r>
            <a:endParaRPr sz="2400" b="0" i="0" u="none" strike="noStrike" cap="none" dirty="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/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A: </a:t>
            </a:r>
            <a:r>
              <a:rPr lang="it-IT" dirty="0"/>
              <a:t>Aula 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Delta</a:t>
            </a: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/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Turno B: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dirty="0"/>
              <a:t>Aula 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Gamma</a:t>
            </a: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baseline="300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Calendario lezioni </a:t>
            </a:r>
            <a:r>
              <a:rPr lang="it-IT" sz="18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(Attenzione: sono possibili variazioni. Controllare gli avvisi sulla pagina del corso.)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7" name="Google Shape;157;p41"/>
          <p:cNvGraphicFramePr/>
          <p:nvPr>
            <p:extLst>
              <p:ext uri="{D42A27DB-BD31-4B8C-83A1-F6EECF244321}">
                <p14:modId xmlns:p14="http://schemas.microsoft.com/office/powerpoint/2010/main" val="3062700198"/>
              </p:ext>
            </p:extLst>
          </p:nvPr>
        </p:nvGraphicFramePr>
        <p:xfrm>
          <a:off x="1691680" y="4455120"/>
          <a:ext cx="6096000" cy="1854250"/>
        </p:xfrm>
        <a:graphic>
          <a:graphicData uri="http://schemas.openxmlformats.org/drawingml/2006/table">
            <a:tbl>
              <a:tblPr firstRow="1">
                <a:noFill/>
                <a:tableStyleId>{DA599EF3-10B6-40B1-A1DB-67CF18B542B0}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OTTOBRE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NOVEMBRE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DICEMBRE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GENNAIO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smtClean="0">
                          <a:solidFill>
                            <a:srgbClr val="424242"/>
                          </a:solidFill>
                        </a:rPr>
                        <a:t>15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5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3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7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22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12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10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14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29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19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17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26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Libri di testo consigliati</a:t>
            </a:r>
            <a:endParaRPr sz="2800" b="1" i="0" u="none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The Way to Go: A Thorough Introduction to the Go Programming Language</a:t>
            </a:r>
            <a:r>
              <a:rPr lang="it-IT"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- Ivo Balbaert (iUniverse Inc)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The Go Programming Language</a:t>
            </a:r>
            <a:r>
              <a:rPr lang="it-IT" sz="2400" b="0" i="0" u="none" strike="noStrike" cap="non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- Alan A. Donovan, Brian W. Kernighan (Addison-Wesley)</a:t>
            </a: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Pagina del corso e Ricevimento</a:t>
            </a:r>
            <a:endParaRPr sz="2800" b="1" i="0" u="none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Pagina del </a:t>
            </a:r>
            <a:r>
              <a:rPr lang="it-IT" sz="2400" b="1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corso:</a:t>
            </a:r>
            <a:endParaRPr dirty="0"/>
          </a:p>
          <a:p>
            <a:pPr marL="342900" marR="0" lvl="0" indent="-292100" algn="l" rtl="0">
              <a:spcBef>
                <a:spcPts val="16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Trebuchet MS"/>
              <a:buNone/>
            </a:pPr>
            <a:endParaRPr sz="8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indent="0">
              <a:spcBef>
                <a:spcPts val="400"/>
              </a:spcBef>
              <a:buSzPts val="2000"/>
              <a:buNone/>
            </a:pPr>
            <a:r>
              <a:rPr lang="it-IT" sz="2100" u="sng" dirty="0"/>
              <a:t>Portale ariel (ariel.unimi.it)</a:t>
            </a:r>
            <a:r>
              <a:rPr lang="it-IT" sz="2100" dirty="0" smtClean="0"/>
              <a:t>: </a:t>
            </a:r>
          </a:p>
          <a:p>
            <a:pPr marL="355600" indent="0">
              <a:spcBef>
                <a:spcPts val="400"/>
              </a:spcBef>
              <a:buSzPts val="2000"/>
              <a:buNone/>
            </a:pPr>
            <a:r>
              <a:rPr lang="it-IT" sz="2100" dirty="0" smtClean="0"/>
              <a:t>- Informatica ComDig </a:t>
            </a:r>
            <a:r>
              <a:rPr lang="it-IT" sz="2100" dirty="0"/>
              <a:t>- https://bbarricellipl.ariel.ctu.unimi.it</a:t>
            </a:r>
            <a:endParaRPr lang="it-IT" sz="1000" dirty="0" smtClean="0"/>
          </a:p>
          <a:p>
            <a:pPr marL="355600" indent="0">
              <a:spcBef>
                <a:spcPts val="400"/>
              </a:spcBef>
              <a:buSzPts val="2000"/>
              <a:buNone/>
            </a:pPr>
            <a:r>
              <a:rPr lang="it-IT" sz="2100" dirty="0" smtClean="0"/>
              <a:t>- Informatica Musicale </a:t>
            </a:r>
            <a:r>
              <a:rPr lang="it-IT" sz="2100" dirty="0"/>
              <a:t>- https://mcasazzapud.ariel.ctu.unimi.it</a:t>
            </a:r>
            <a:endParaRPr lang="it-IT" sz="2100" dirty="0" smtClean="0"/>
          </a:p>
          <a:p>
            <a:pPr marL="35560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lang="it-IT" sz="1000" b="0" i="1" u="none" strike="noStrike" cap="none" dirty="0" smtClean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r>
              <a:rPr lang="it-IT" sz="2000" b="0" i="1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Controllare </a:t>
            </a:r>
            <a:r>
              <a:rPr lang="it-IT" sz="2000" b="0" i="1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periodicamente per avvisi, calendario lezioni, materiali del corso, date appelli, </a:t>
            </a:r>
            <a:r>
              <a:rPr lang="it-IT" sz="2000" b="0" i="1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  <a:p>
            <a:pPr marL="35560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1000" b="0" i="1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Ricevimento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su appuntamento:</a:t>
            </a:r>
            <a:endParaRPr dirty="0"/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1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0" name="Google Shape;170;p43"/>
          <p:cNvGraphicFramePr/>
          <p:nvPr>
            <p:extLst>
              <p:ext uri="{D42A27DB-BD31-4B8C-83A1-F6EECF244321}">
                <p14:modId xmlns:p14="http://schemas.microsoft.com/office/powerpoint/2010/main" val="1301819525"/>
              </p:ext>
            </p:extLst>
          </p:nvPr>
        </p:nvGraphicFramePr>
        <p:xfrm>
          <a:off x="1295355" y="4521175"/>
          <a:ext cx="7158425" cy="1854250"/>
        </p:xfrm>
        <a:graphic>
          <a:graphicData uri="http://schemas.openxmlformats.org/drawingml/2006/table">
            <a:tbl>
              <a:tblPr firstRow="1">
                <a:noFill/>
                <a:tableStyleId>{DA599EF3-10B6-40B1-A1DB-67CF18B542B0}</a:tableStyleId>
              </a:tblPr>
              <a:tblGrid>
                <a:gridCol w="25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/>
                        <a:t>DOCENTE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/>
                        <a:t>EMAIL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UFFICIO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Elena Casiraghi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elena.casiraghi (at) unimi.it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6006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Barbara Rita Barricelli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err="1">
                          <a:solidFill>
                            <a:srgbClr val="424242"/>
                          </a:solidFill>
                        </a:rPr>
                        <a:t>barbara.barricelli</a:t>
                      </a: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 (</a:t>
                      </a:r>
                      <a:r>
                        <a:rPr lang="it-IT" sz="1800" u="none" strike="noStrike" cap="none" dirty="0" err="1">
                          <a:solidFill>
                            <a:srgbClr val="424242"/>
                          </a:solidFill>
                        </a:rPr>
                        <a:t>at</a:t>
                      </a: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) unimi.it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3021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Marco Casazza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err="1">
                          <a:solidFill>
                            <a:srgbClr val="424242"/>
                          </a:solidFill>
                        </a:rPr>
                        <a:t>marco.casazza</a:t>
                      </a: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 (</a:t>
                      </a:r>
                      <a:r>
                        <a:rPr lang="it-IT" sz="1800" u="none" strike="noStrike" cap="none" dirty="0" err="1">
                          <a:solidFill>
                            <a:srgbClr val="424242"/>
                          </a:solidFill>
                        </a:rPr>
                        <a:t>at</a:t>
                      </a:r>
                      <a:r>
                        <a:rPr lang="it-IT" sz="1800" u="none" strike="noStrike" cap="none" dirty="0">
                          <a:solidFill>
                            <a:srgbClr val="424242"/>
                          </a:solidFill>
                        </a:rPr>
                        <a:t>) unimi.it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>
                          <a:solidFill>
                            <a:srgbClr val="424242"/>
                          </a:solidFill>
                        </a:rPr>
                        <a:t>3018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Nicola Bianchessi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>
                          <a:solidFill>
                            <a:srgbClr val="424242"/>
                          </a:solidFill>
                        </a:rPr>
                        <a:t>nicola.bianchessi (at) unimi.it</a:t>
                      </a:r>
                      <a:endParaRPr sz="1800" u="none" strike="noStrike" cap="none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smtClean="0">
                          <a:solidFill>
                            <a:srgbClr val="424242"/>
                          </a:solidFill>
                        </a:rPr>
                        <a:t>3018</a:t>
                      </a:r>
                      <a:endParaRPr sz="180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7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Modalità d’esame</a:t>
            </a:r>
            <a:endParaRPr sz="2800" b="1" i="0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1"/>
          </p:nvPr>
        </p:nvSpPr>
        <p:spPr>
          <a:xfrm>
            <a:off x="810100" y="914400"/>
            <a:ext cx="8129100" cy="58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Propedeuticità: </a:t>
            </a:r>
            <a:r>
              <a:rPr lang="it-IT" sz="24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per poter sostenere alcuni esami del secondo e terzo anno è necessario superare l’esame di programmazione (&gt;&gt; </a:t>
            </a:r>
            <a:r>
              <a:rPr lang="it-IT" sz="24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CCDINFMI</a:t>
            </a: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endParaRPr sz="90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Due </a:t>
            </a: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prove </a:t>
            </a:r>
            <a:r>
              <a:rPr lang="it-IT" sz="2400" b="1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distinte: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</a:pPr>
            <a:r>
              <a:rPr lang="it-IT" sz="20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Teoria:</a:t>
            </a:r>
            <a:r>
              <a:rPr lang="it-IT" sz="20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it-IT" sz="20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Prof. Sebastiano Vigna</a:t>
            </a: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Char char="–"/>
            </a:pPr>
            <a:r>
              <a:rPr lang="it-IT" sz="20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Laboratorio:</a:t>
            </a:r>
            <a:r>
              <a:rPr lang="it-IT" sz="20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Esercizi di programmazione in laboratorio. Valutazione in lettere: dalla A (ottimo) alla D (sufficiente) – E è insufficiente. </a:t>
            </a:r>
            <a:endParaRPr lang="it-IT" sz="2000" b="0" i="0" u="none" strike="noStrike" cap="none" dirty="0" smtClean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/>
            <a:r>
              <a:rPr lang="it-IT" u="sng" dirty="0" smtClean="0"/>
              <a:t>La </a:t>
            </a:r>
            <a:r>
              <a:rPr lang="it-IT" u="sng" dirty="0"/>
              <a:t>prova di </a:t>
            </a:r>
            <a:r>
              <a:rPr lang="it-IT" b="1" u="sng" dirty="0"/>
              <a:t>Teoria</a:t>
            </a:r>
            <a:r>
              <a:rPr lang="it-IT" u="sng" dirty="0"/>
              <a:t> </a:t>
            </a:r>
            <a:r>
              <a:rPr lang="it-IT" u="sng" dirty="0" smtClean="0"/>
              <a:t>e </a:t>
            </a:r>
            <a:r>
              <a:rPr lang="it-IT" u="sng" dirty="0"/>
              <a:t>la prova di </a:t>
            </a:r>
            <a:r>
              <a:rPr lang="it-IT" b="1" u="sng" dirty="0"/>
              <a:t>Laboratorio</a:t>
            </a:r>
            <a:r>
              <a:rPr lang="it-IT" u="sng" dirty="0" smtClean="0"/>
              <a:t> devono essere sostenute nello ‘stesso’ appello. </a:t>
            </a:r>
            <a:br>
              <a:rPr lang="it-IT" u="sng" dirty="0" smtClean="0"/>
            </a:br>
            <a:r>
              <a:rPr lang="it-IT" u="sng" dirty="0" smtClean="0"/>
              <a:t>La prova di </a:t>
            </a:r>
            <a:r>
              <a:rPr lang="it-IT" b="1" u="sng" dirty="0" smtClean="0"/>
              <a:t>Teoria</a:t>
            </a:r>
            <a:r>
              <a:rPr lang="it-IT" u="sng" dirty="0" smtClean="0"/>
              <a:t> può essere sostenuta solo dopo aver superato la prova di </a:t>
            </a:r>
            <a:r>
              <a:rPr lang="it-IT" b="1" u="sng" dirty="0" smtClean="0"/>
              <a:t>Laboratorio</a:t>
            </a:r>
            <a:r>
              <a:rPr lang="it-IT" dirty="0" smtClean="0"/>
              <a:t>.</a:t>
            </a: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r>
              <a:rPr lang="it-IT" sz="1200" dirty="0"/>
              <a:t>						</a:t>
            </a:r>
            <a:endParaRPr sz="1200"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r>
              <a:rPr lang="it-IT" sz="2000" b="1" u="sng" dirty="0">
                <a:solidFill>
                  <a:srgbClr val="FF0000"/>
                </a:solidFill>
              </a:rPr>
              <a:t>ATTENZIONE: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dirty="0"/>
              <a:t>Per gli ex-java, ovvero gli studenti del secondo e terzo anno di </a:t>
            </a:r>
            <a:r>
              <a:rPr lang="it-IT" sz="2000" dirty="0" err="1"/>
              <a:t>ComDig</a:t>
            </a:r>
            <a:r>
              <a:rPr lang="it-IT" sz="2000" dirty="0"/>
              <a:t> e </a:t>
            </a:r>
            <a:r>
              <a:rPr lang="it-IT" sz="2000" dirty="0" err="1"/>
              <a:t>InfoMus</a:t>
            </a:r>
            <a:r>
              <a:rPr lang="it-IT" sz="2000" dirty="0"/>
              <a:t>: potrete sostenere la prova utilizzando codice </a:t>
            </a:r>
            <a:r>
              <a:rPr lang="it-IT" sz="2000" dirty="0" smtClean="0"/>
              <a:t>java fino a luglio 2019 compreso. Gli </a:t>
            </a:r>
            <a:r>
              <a:rPr lang="it-IT" sz="2000" dirty="0"/>
              <a:t>ex-java di </a:t>
            </a:r>
            <a:r>
              <a:rPr lang="it-IT" sz="2000" dirty="0" err="1"/>
              <a:t>InfoMus</a:t>
            </a:r>
            <a:r>
              <a:rPr lang="it-IT" sz="2000" dirty="0"/>
              <a:t> devono iscriversi all’appello di Elena Casiraghi!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339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71B50"/>
                </a:solidFill>
                <a:latin typeface="Trebuchet MS"/>
                <a:ea typeface="Trebuchet MS"/>
                <a:cs typeface="Trebuchet MS"/>
                <a:sym typeface="Trebuchet MS"/>
              </a:rPr>
              <a:t>Appelli d’esame</a:t>
            </a:r>
            <a:endParaRPr sz="2800" b="1" i="0" u="none" strike="noStrike" cap="none">
              <a:solidFill>
                <a:srgbClr val="071B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45"/>
          <p:cNvSpPr txBox="1">
            <a:spLocks noGrp="1"/>
          </p:cNvSpPr>
          <p:nvPr>
            <p:ph type="body" idx="1"/>
          </p:nvPr>
        </p:nvSpPr>
        <p:spPr>
          <a:xfrm>
            <a:off x="683568" y="1333500"/>
            <a:ext cx="8382000" cy="54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rebuchet MS"/>
              <a:buNone/>
            </a:pPr>
            <a:r>
              <a:rPr lang="it-IT" sz="2000" b="0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Attenzione: sono possibili variazioni. Controllare gli avvisi sulla pagina del corso.</a:t>
            </a:r>
            <a:endParaRPr sz="20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r>
              <a:rPr lang="it-IT" sz="2400" b="0" i="0" u="none" strike="noStrike" cap="none" dirty="0" smtClean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Char char="•"/>
            </a:pP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Iscrizione </a:t>
            </a:r>
            <a:r>
              <a:rPr lang="it-IT" sz="2400" b="1" i="0" u="sng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obbligatoria</a:t>
            </a:r>
            <a:r>
              <a:rPr lang="it-IT" sz="2400" b="1" i="0" u="none" strike="noStrike" cap="none" dirty="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rPr>
              <a:t> tramite SIFA</a:t>
            </a: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Trebuchet MS"/>
              <a:buNone/>
            </a:pPr>
            <a:endParaRPr sz="2400" b="0" i="0" u="none" strike="noStrike" cap="none" dirty="0">
              <a:solidFill>
                <a:srgbClr val="42424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3" name="Google Shape;183;p45"/>
          <p:cNvGraphicFramePr/>
          <p:nvPr>
            <p:extLst>
              <p:ext uri="{D42A27DB-BD31-4B8C-83A1-F6EECF244321}">
                <p14:modId xmlns:p14="http://schemas.microsoft.com/office/powerpoint/2010/main" val="1508519039"/>
              </p:ext>
            </p:extLst>
          </p:nvPr>
        </p:nvGraphicFramePr>
        <p:xfrm>
          <a:off x="869944" y="2316478"/>
          <a:ext cx="8195622" cy="1128685"/>
        </p:xfrm>
        <a:graphic>
          <a:graphicData uri="http://schemas.openxmlformats.org/drawingml/2006/table">
            <a:tbl>
              <a:tblPr firstRow="1">
                <a:noFill/>
                <a:tableStyleId>{DA599EF3-10B6-40B1-A1DB-67CF18B542B0}</a:tableStyleId>
              </a:tblPr>
              <a:tblGrid>
                <a:gridCol w="1365937">
                  <a:extLst>
                    <a:ext uri="{9D8B030D-6E8A-4147-A177-3AD203B41FA5}">
                      <a16:colId xmlns:a16="http://schemas.microsoft.com/office/drawing/2014/main" val="3770775223"/>
                    </a:ext>
                  </a:extLst>
                </a:gridCol>
                <a:gridCol w="136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46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smtClean="0"/>
                        <a:t>GENNAIO 2019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/>
                        <a:t>FEBBRAIO 2019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GIUGNO 2019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LUGLIO 2019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SETTEMBRE 2019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GENNAIO 2020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u="none" strike="noStrike" cap="none" dirty="0" smtClean="0">
                          <a:solidFill>
                            <a:srgbClr val="424242"/>
                          </a:solidFill>
                        </a:rPr>
                        <a:t>29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dirty="0" smtClean="0">
                          <a:solidFill>
                            <a:srgbClr val="424242"/>
                          </a:solidFill>
                        </a:rPr>
                        <a:t>19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u="none" strike="noStrike" cap="none" dirty="0" smtClean="0">
                          <a:solidFill>
                            <a:srgbClr val="424242"/>
                          </a:solidFill>
                        </a:rPr>
                        <a:t>1</a:t>
                      </a:r>
                      <a:r>
                        <a:rPr lang="it-IT" sz="1800" b="0" dirty="0" smtClean="0">
                          <a:solidFill>
                            <a:srgbClr val="424242"/>
                          </a:solidFill>
                        </a:rPr>
                        <a:t>0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dirty="0" smtClean="0">
                          <a:solidFill>
                            <a:srgbClr val="424242"/>
                          </a:solidFill>
                        </a:rPr>
                        <a:t>5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dirty="0" smtClean="0">
                          <a:solidFill>
                            <a:srgbClr val="424242"/>
                          </a:solidFill>
                        </a:rPr>
                        <a:t>11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dirty="0" smtClean="0">
                          <a:solidFill>
                            <a:srgbClr val="424242"/>
                          </a:solidFill>
                        </a:rPr>
                        <a:t>27</a:t>
                      </a:r>
                      <a:endParaRPr sz="1800" b="0" u="none" strike="noStrike" cap="none" dirty="0">
                        <a:solidFill>
                          <a:srgbClr val="42424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e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464</Words>
  <Application>Microsoft Office PowerPoint</Application>
  <PresentationFormat>Presentazione su schermo (4:3)</PresentationFormat>
  <Paragraphs>148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copertine</vt:lpstr>
      <vt:lpstr>1_Tema di Office</vt:lpstr>
      <vt:lpstr>Tema di Office</vt:lpstr>
      <vt:lpstr>Presentazione standard di PowerPoint</vt:lpstr>
      <vt:lpstr>Docenti</vt:lpstr>
      <vt:lpstr>Orario delle lezioni – Informatica ComDig</vt:lpstr>
      <vt:lpstr>Orario delle lezioni – Informatica Musicale</vt:lpstr>
      <vt:lpstr>Libri di testo consigliati</vt:lpstr>
      <vt:lpstr>Pagina del corso e Ricevimento</vt:lpstr>
      <vt:lpstr>Modalità d’esame</vt:lpstr>
      <vt:lpstr>Appelli d’esame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barbara</dc:creator>
  <cp:lastModifiedBy>barbara</cp:lastModifiedBy>
  <cp:revision>15</cp:revision>
  <dcterms:modified xsi:type="dcterms:W3CDTF">2018-10-11T09:19:01Z</dcterms:modified>
</cp:coreProperties>
</file>