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  <p:sldMasterId id="2147483684" r:id="rId3"/>
  </p:sldMasterIdLst>
  <p:notesMasterIdLst>
    <p:notesMasterId r:id="rId49"/>
  </p:notesMasterIdLst>
  <p:sldIdLst>
    <p:sldId id="256" r:id="rId4"/>
    <p:sldId id="302" r:id="rId5"/>
    <p:sldId id="300" r:id="rId6"/>
    <p:sldId id="301" r:id="rId7"/>
    <p:sldId id="260" r:id="rId8"/>
    <p:sldId id="261" r:id="rId9"/>
    <p:sldId id="263" r:id="rId10"/>
    <p:sldId id="30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04" r:id="rId25"/>
    <p:sldId id="305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4" r:id="rId42"/>
    <p:sldId id="295" r:id="rId43"/>
    <p:sldId id="296" r:id="rId44"/>
    <p:sldId id="297" r:id="rId45"/>
    <p:sldId id="298" r:id="rId46"/>
    <p:sldId id="293" r:id="rId47"/>
    <p:sldId id="299" r:id="rId48"/>
  </p:sldIdLst>
  <p:sldSz cx="9144000" cy="6858000" type="screen4x3"/>
  <p:notesSz cx="6858000" cy="9144000"/>
  <p:defaultTextStyle>
    <a:defPPr>
      <a:defRPr lang="it-IT" alt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0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bara Rita Barricelli" initials="BRB" lastIdx="2" clrIdx="0">
    <p:extLst>
      <p:ext uri="{19B8F6BF-5375-455C-9EA6-DF929625EA0E}">
        <p15:presenceInfo xmlns:p15="http://schemas.microsoft.com/office/powerpoint/2012/main" userId="Barbara Rita Barricelli" providerId="None"/>
      </p:ext>
    </p:extLst>
  </p:cmAuthor>
  <p:cmAuthor id="2" name="Bianchessi, Nicola" initials="BN" lastIdx="4" clrIdx="1">
    <p:extLst>
      <p:ext uri="{19B8F6BF-5375-455C-9EA6-DF929625EA0E}">
        <p15:presenceInfo xmlns:p15="http://schemas.microsoft.com/office/powerpoint/2012/main" userId="S-1-5-21-1997477047-1508330638-219632125-4400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FFFFFF"/>
    <a:srgbClr val="0C3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748CDE-22DD-42DB-88F6-2F8813CA528D}" v="3" dt="2018-07-31T13:55:53.700"/>
    <p1510:client id="{A81CBF13-2CA3-A157-E814-F32A4CA8E882}" v="45" dt="2018-07-31T15:16:19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7" autoAdjust="0"/>
    <p:restoredTop sz="84521" autoAdjust="0"/>
  </p:normalViewPr>
  <p:slideViewPr>
    <p:cSldViewPr showGuides="1">
      <p:cViewPr varScale="1">
        <p:scale>
          <a:sx n="74" d="100"/>
          <a:sy n="74" d="100"/>
        </p:scale>
        <p:origin x="1651" y="67"/>
      </p:cViewPr>
      <p:guideLst>
        <p:guide orient="horz" pos="2160"/>
        <p:guide pos="2880"/>
        <p:guide pos="10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8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 alt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it-IT" altLang="it-IT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 alt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D40643-67A2-4840-A57B-FC6BE3185151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Geneva" pitchFamily="-112" charset="-128"/>
        <a:cs typeface="Geneva" pitchFamily="-8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Comune a tutti i sistemi è invece la possibilità di interfacciarsi con l’utente tramite dei comandi impartiti (su linee successive) usando solamente la tastiera e un opportuno interprete (shell/Linux, Command Prompt/Windows), utilizzando un’interfaccia a linea di comando.</a:t>
            </a:r>
          </a:p>
          <a:p>
            <a:endParaRPr lang="it-IT" dirty="0" smtClean="0"/>
          </a:p>
          <a:p>
            <a:r>
              <a:rPr lang="it-IT" dirty="0" smtClean="0"/>
              <a:t>L’interprete</a:t>
            </a:r>
            <a:r>
              <a:rPr lang="it-IT" baseline="0" dirty="0" smtClean="0"/>
              <a:t> dei comandi fornisce/gestisce l’interfaccia a linea di comando.</a:t>
            </a:r>
          </a:p>
          <a:p>
            <a:endParaRPr lang="it-IT" baseline="0" dirty="0" smtClean="0"/>
          </a:p>
          <a:p>
            <a:r>
              <a:rPr lang="it-IT" baseline="0" dirty="0" smtClean="0"/>
              <a:t>L’interfaccia a linea di comando è solitamente implementata da un terminale a caratteri...</a:t>
            </a:r>
          </a:p>
          <a:p>
            <a:endParaRPr lang="it-IT" baseline="0" dirty="0" smtClean="0"/>
          </a:p>
          <a:p>
            <a:endParaRPr lang="it-IT" baseline="0" dirty="0" smtClean="0"/>
          </a:p>
          <a:p>
            <a:endParaRPr lang="it-IT" baseline="0" dirty="0" smtClean="0"/>
          </a:p>
          <a:p>
            <a:endParaRPr lang="it-IT" baseline="0" dirty="0" smtClean="0"/>
          </a:p>
          <a:p>
            <a:r>
              <a:rPr lang="it-IT" dirty="0" smtClean="0"/>
              <a:t>__________</a:t>
            </a: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__________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https://en.wikipedia.org/wiki/Unix_shell</a:t>
            </a:r>
          </a:p>
          <a:p>
            <a:endParaRPr lang="en-US" dirty="0" smtClean="0"/>
          </a:p>
          <a:p>
            <a:r>
              <a:rPr lang="en-US" dirty="0" smtClean="0"/>
              <a:t>A Unix shell is a command-line interpreter or shell that provides a traditional Unix-like command-line user interface.</a:t>
            </a:r>
          </a:p>
          <a:p>
            <a:endParaRPr lang="en-US" dirty="0" smtClean="0"/>
          </a:p>
          <a:p>
            <a:r>
              <a:rPr lang="en-US" dirty="0" smtClean="0"/>
              <a:t>Users typically interact with a Unix shell using a terminal emulator.</a:t>
            </a:r>
          </a:p>
          <a:p>
            <a:r>
              <a:rPr lang="it-IT" baseline="0" dirty="0" smtClean="0"/>
              <a:t>__________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https://en.wikipedia.org/wiki/Cmd.exe</a:t>
            </a:r>
          </a:p>
          <a:p>
            <a:endParaRPr lang="en-US" dirty="0" smtClean="0"/>
          </a:p>
          <a:p>
            <a:r>
              <a:rPr lang="en-US" dirty="0" smtClean="0"/>
              <a:t>Command Prompt interacts with the user through a command-line interface. In Windows, this interface is implemented through Win32 console.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__________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https://en.wikipedia.org/wiki/Command-line_interface</a:t>
            </a:r>
          </a:p>
          <a:p>
            <a:endParaRPr lang="en-US" dirty="0" smtClean="0"/>
          </a:p>
          <a:p>
            <a:r>
              <a:rPr lang="en-US" dirty="0" smtClean="0"/>
              <a:t>A command-line interface or command language interpreter (CLI), also known as command-line user interface, console user interface[1] and character user interface (CUI), is a means of interacting with a computer program where the user (or client) issues commands to the program in the form of successive lines of text (command lines). A program which handles the interface is called a command language interpreter or shell (computing).</a:t>
            </a:r>
          </a:p>
          <a:p>
            <a:endParaRPr lang="it-IT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command-line interface is a means of interacting with a computer program where the user (or client) issues commands to the program in the form of successive lines of text (command lines). A program which handles the interface is called a command language interpreter or shell (computing).</a:t>
            </a:r>
            <a:endParaRPr lang="it-IT" dirty="0" smtClean="0"/>
          </a:p>
          <a:p>
            <a:endParaRPr lang="it-IT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0643-67A2-4840-A57B-FC6BE3185151}" type="slidenum">
              <a:rPr lang="it-IT" altLang="it-IT" smtClean="0"/>
              <a:pPr/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1470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https://it.wikipedia.org/wiki/Percorso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D40643-67A2-4840-A57B-FC6BE3185151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265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Vedere il contenuto di un file: cat, more, less</a:t>
            </a:r>
          </a:p>
          <a:p>
            <a:r>
              <a:rPr lang="it-IT" dirty="0" smtClean="0"/>
              <a:t>- per visualizzare sullo schermo il contenuto di un file:</a:t>
            </a:r>
          </a:p>
          <a:p>
            <a:r>
              <a:rPr lang="it-IT" dirty="0" smtClean="0"/>
              <a:t>cat file</a:t>
            </a:r>
          </a:p>
          <a:p>
            <a:r>
              <a:rPr lang="it-IT" dirty="0" smtClean="0"/>
              <a:t>- lo stesso, ma una schermata per volta:</a:t>
            </a:r>
          </a:p>
          <a:p>
            <a:r>
              <a:rPr lang="it-IT" dirty="0" smtClean="0"/>
              <a:t>more file</a:t>
            </a:r>
          </a:p>
          <a:p>
            <a:r>
              <a:rPr lang="it-IT" dirty="0" smtClean="0"/>
              <a:t>- lo stesso, con la possibilità di scorrere anche all'indietro:</a:t>
            </a:r>
          </a:p>
          <a:p>
            <a:r>
              <a:rPr lang="it-IT" dirty="0" smtClean="0"/>
              <a:t>less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0643-67A2-4840-A57B-FC6BE3185151}" type="slidenum">
              <a:rPr lang="it-IT" altLang="it-IT" smtClean="0"/>
              <a:pPr/>
              <a:t>27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87975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https://help.ubuntu.com/community/find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0643-67A2-4840-A57B-FC6BE3185151}" type="slidenum">
              <a:rPr lang="it-IT" altLang="it-IT" smtClean="0"/>
              <a:pPr/>
              <a:t>32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1752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terminale a caratteri è l’implementazione della command-line</a:t>
            </a:r>
            <a:r>
              <a:rPr lang="it-IT" baseline="0" dirty="0" smtClean="0"/>
              <a:t> user interface.</a:t>
            </a:r>
          </a:p>
          <a:p>
            <a:endParaRPr lang="it-IT" baseline="0" dirty="0" smtClean="0"/>
          </a:p>
          <a:p>
            <a:r>
              <a:rPr lang="it-IT" baseline="0" dirty="0" smtClean="0"/>
              <a:t>User – Command-line User Interface - </a:t>
            </a:r>
            <a:r>
              <a:rPr lang="en-US" baseline="0" dirty="0" smtClean="0"/>
              <a:t>C</a:t>
            </a:r>
            <a:r>
              <a:rPr lang="en-US" dirty="0" smtClean="0"/>
              <a:t>ommand-line Interpreter – O.S.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0643-67A2-4840-A57B-FC6BE3185151}" type="slidenum">
              <a:rPr lang="it-IT" altLang="it-IT" smtClean="0"/>
              <a:pPr/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6108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Avviare</a:t>
            </a:r>
            <a:r>
              <a:rPr lang="it-IT" baseline="0" dirty="0" smtClean="0"/>
              <a:t> l’esecuzione della shell</a:t>
            </a:r>
            <a:r>
              <a:rPr lang="it-IT" dirty="0" smtClean="0"/>
              <a:t> (terminal)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0643-67A2-4840-A57B-FC6BE3185151}" type="slidenum">
              <a:rPr lang="it-IT" altLang="it-IT" smtClean="0"/>
              <a:pPr/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74241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file systems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basano</a:t>
            </a:r>
            <a:r>
              <a:rPr lang="en-US" dirty="0" smtClean="0"/>
              <a:t> </a:t>
            </a:r>
            <a:r>
              <a:rPr lang="en-US" dirty="0" err="1" smtClean="0"/>
              <a:t>tipicamente</a:t>
            </a:r>
            <a:r>
              <a:rPr lang="en-US" dirty="0" smtClean="0"/>
              <a:t> sui </a:t>
            </a:r>
            <a:r>
              <a:rPr lang="en-US" dirty="0" err="1" smtClean="0"/>
              <a:t>concetti</a:t>
            </a:r>
            <a:r>
              <a:rPr lang="en-US" dirty="0" smtClean="0"/>
              <a:t> di file e directory (folder)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0643-67A2-4840-A57B-FC6BE3185151}" type="slidenum">
              <a:rPr lang="it-IT" altLang="it-IT" smtClean="0"/>
              <a:pPr/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558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0643-67A2-4840-A57B-FC6BE3185151}" type="slidenum">
              <a:rPr lang="it-IT" altLang="it-IT" smtClean="0"/>
              <a:pPr/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4259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dirty="0" smtClean="0"/>
              <a:t>Ogni file all’interno del file system è individuato,</a:t>
            </a:r>
            <a:r>
              <a:rPr lang="it-IT" altLang="it-IT" baseline="0" dirty="0" smtClean="0"/>
              <a:t> in modo univoco,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0643-67A2-4840-A57B-FC6BE3185151}" type="slidenum">
              <a:rPr lang="it-IT" altLang="it-IT" smtClean="0"/>
              <a:pPr/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9478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Mostrare utilizzo comando ‘pwd’...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0643-67A2-4840-A57B-FC6BE3185151}" type="slidenum">
              <a:rPr lang="it-IT" altLang="it-IT" smtClean="0"/>
              <a:pPr/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28076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Definire il pathname</a:t>
            </a:r>
            <a:r>
              <a:rPr lang="it-IT" baseline="0" dirty="0" smtClean="0"/>
              <a:t> relativo per identificare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0643-67A2-4840-A57B-FC6BE3185151}" type="slidenum">
              <a:rPr lang="it-IT" altLang="it-IT" smtClean="0"/>
              <a:pPr/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60777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https://it.wikipedia.org/wiki/Percorso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D40643-67A2-4840-A57B-FC6BE3185151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28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PPT_ScienzeFarmaceutiche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8" y="609600"/>
            <a:ext cx="914082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52700" y="3184525"/>
            <a:ext cx="6438900" cy="641350"/>
          </a:xfrm>
        </p:spPr>
        <p:txBody>
          <a:bodyPr numCol="1"/>
          <a:lstStyle>
            <a:lvl1pPr>
              <a:defRPr/>
            </a:lvl1pPr>
          </a:lstStyle>
          <a:p>
            <a:r>
              <a:rPr lang="it-IT" altLang="it-IT"/>
              <a:t>Fare clic per modificare lo stile del titolo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65400" y="2743200"/>
            <a:ext cx="6883400" cy="419100"/>
          </a:xfrm>
        </p:spPr>
        <p:txBody>
          <a:bodyPr numCol="1"/>
          <a:lstStyle>
            <a:lvl1pPr marL="0" indent="0">
              <a:defRPr/>
            </a:lvl1pPr>
          </a:lstStyle>
          <a:p>
            <a:r>
              <a:rPr lang="it-IT" alt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007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it-IT" altLang="it-IT"/>
              <a:t>Modifica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8159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396288" y="2336800"/>
            <a:ext cx="1947862" cy="3454400"/>
          </a:xfrm>
        </p:spPr>
        <p:txBody>
          <a:bodyPr vert="eaVert" numCol="1"/>
          <a:lstStyle/>
          <a:p>
            <a:r>
              <a:rPr lang="it-IT" alt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2552700" y="2336800"/>
            <a:ext cx="5691188" cy="3454400"/>
          </a:xfrm>
        </p:spPr>
        <p:txBody>
          <a:bodyPr vert="eaVert" numCol="1"/>
          <a:lstStyle/>
          <a:p>
            <a:pPr lvl="0"/>
            <a:r>
              <a:rPr lang="it-IT" altLang="it-IT"/>
              <a:t>Modifica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98272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alt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46929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numCol="1"/>
          <a:lstStyle/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17088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numCol="1" anchor="t"/>
          <a:lstStyle>
            <a:lvl1pPr algn="l">
              <a:defRPr sz="4000" b="1" cap="all"/>
            </a:lvl1pPr>
          </a:lstStyle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numCol="1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9975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numCol="1"/>
          <a:lstStyle/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510032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numCol="1"/>
          <a:lstStyle>
            <a:lvl1pPr>
              <a:defRPr/>
            </a:lvl1pPr>
          </a:lstStyle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09831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numCol="1"/>
          <a:lstStyle/>
          <a:p>
            <a:r>
              <a:rPr lang="it-IT" alt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1001903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270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9381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it-IT" altLang="it-IT"/>
              <a:t>Modifica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057961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alt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47022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numCol="1"/>
          <a:lstStyle/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numCol="1"/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51764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 numCol="1"/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15853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numCol="1"/>
          <a:lstStyle/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74BA1B6-3136-4090-8DD9-F95A7CED2945}" type="datetime1">
              <a:rPr lang="it-IT" altLang="it-IT"/>
              <a:pPr/>
              <a:t>11/10/2018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74E53C-A979-47F1-813B-2C96F01BD29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77561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it-IT" alt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alt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07340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627810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numCol="1" anchor="t"/>
          <a:lstStyle>
            <a:lvl1pPr algn="l">
              <a:defRPr sz="4000" b="1" cap="all"/>
            </a:lvl1pPr>
          </a:lstStyle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numCol="1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72597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33400" y="1333500"/>
            <a:ext cx="4114800" cy="4114800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00600" y="1333500"/>
            <a:ext cx="4114800" cy="4114800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885775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numCol="1"/>
          <a:lstStyle>
            <a:lvl1pPr>
              <a:defRPr/>
            </a:lvl1pPr>
          </a:lstStyle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737721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213882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numCol="1" anchor="t"/>
          <a:lstStyle>
            <a:lvl1pPr algn="l">
              <a:defRPr sz="4000" b="1" cap="all"/>
            </a:lvl1pPr>
          </a:lstStyle>
          <a:p>
            <a:r>
              <a:rPr lang="it-IT" alt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numCol="1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alt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197839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4144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505056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alt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441824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9598499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19900" y="-228600"/>
            <a:ext cx="2095500" cy="5676900"/>
          </a:xfrm>
        </p:spPr>
        <p:txBody>
          <a:bodyPr vert="eaVert" numCol="1"/>
          <a:lstStyle/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33400" y="-228600"/>
            <a:ext cx="6134100" cy="5676900"/>
          </a:xfrm>
        </p:spPr>
        <p:txBody>
          <a:bodyPr vert="eaVert" numCol="1"/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0428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71750" y="3048000"/>
            <a:ext cx="3810000" cy="2743200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altLang="it-IT"/>
              <a:t>Modifica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34150" y="3048000"/>
            <a:ext cx="3810000" cy="2743200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altLang="it-IT"/>
              <a:t>Modifica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3809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numCol="1"/>
          <a:lstStyle>
            <a:lvl1pPr>
              <a:defRPr/>
            </a:lvl1pPr>
          </a:lstStyle>
          <a:p>
            <a:r>
              <a:rPr lang="it-IT" alt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alt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altLang="it-IT"/>
              <a:t>Modifica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alt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altLang="it-IT"/>
              <a:t>Modifica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8670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64114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979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it-IT" alt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altLang="it-IT"/>
              <a:t>Modifica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alt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1033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it-IT" alt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alt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alt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4540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2700" y="2336800"/>
            <a:ext cx="77724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0" y="3048000"/>
            <a:ext cx="7772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i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bg1"/>
          </a:solidFill>
          <a:latin typeface="+mn-lt"/>
          <a:ea typeface="ヒラギノ角ゴ Pro W3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Geneva" pitchFamily="-112" charset="-128"/>
          <a:cs typeface="Geneva" pitchFamily="-8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it-IT" alt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"/>
          <p:cNvSpPr>
            <a:spLocks noChangeShapeType="1"/>
          </p:cNvSpPr>
          <p:nvPr userDrawn="1"/>
        </p:nvSpPr>
        <p:spPr>
          <a:xfrm flipV="1">
            <a:off x="0" y="906463"/>
            <a:ext cx="9144000" cy="7937"/>
          </a:xfrm>
          <a:prstGeom prst="line">
            <a:avLst/>
          </a:prstGeom>
          <a:noFill/>
          <a:ln w="9525">
            <a:solidFill>
              <a:srgbClr val="172171"/>
            </a:solidFill>
            <a:round/>
            <a:headEnd/>
            <a:tailEnd/>
          </a:ln>
        </p:spPr>
        <p:txBody>
          <a:bodyPr wrap="none" numCol="1" anchor="ctr"/>
          <a:lstStyle/>
          <a:p>
            <a:pPr>
              <a:defRPr/>
            </a:pPr>
            <a:endParaRPr lang="it-IT" altLang="it-IT"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pic>
        <p:nvPicPr>
          <p:cNvPr id="13315" name="Immagine 9" descr="PPT_ScienzeFarmaceutiche-03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264275"/>
            <a:ext cx="9144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Geneva" pitchFamily="-112" charset="-128"/>
          <a:cs typeface="Geneva" pitchFamily="-8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 alt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>
          <a:xfrm>
            <a:off x="533400" y="906463"/>
            <a:ext cx="8610600" cy="0"/>
          </a:xfrm>
          <a:prstGeom prst="line">
            <a:avLst/>
          </a:prstGeom>
          <a:noFill/>
          <a:ln w="9525">
            <a:solidFill>
              <a:srgbClr val="172171"/>
            </a:solidFill>
            <a:round/>
            <a:headEnd/>
            <a:tailEnd/>
          </a:ln>
        </p:spPr>
        <p:txBody>
          <a:bodyPr wrap="none" numCol="1" anchor="ctr"/>
          <a:lstStyle/>
          <a:p>
            <a:pPr>
              <a:defRPr/>
            </a:pPr>
            <a:endParaRPr lang="it-IT" altLang="it-IT">
              <a:latin typeface="Arial" pitchFamily="-105" charset="0"/>
              <a:ea typeface="ＭＳ Ｐゴシック" pitchFamily="-105" charset="-128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35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26629" name="Immagine 10" descr="PPT_ScienzeFarmaceutiche-07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905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2424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2424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24242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424242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424242"/>
          </a:solidFill>
          <a:latin typeface="+mn-lt"/>
          <a:ea typeface="Geneva" pitchFamily="-112" charset="-128"/>
          <a:cs typeface="Geneva" pitchFamily="-8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42424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42424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42424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424242"/>
          </a:solidFill>
          <a:latin typeface="+mn-lt"/>
          <a:ea typeface="+mn-ea"/>
        </a:defRPr>
      </a:lvl9pPr>
    </p:bodyStyle>
    <p:otherStyle>
      <a:defPPr>
        <a:defRPr lang="it-IT" alt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 txBox="1">
            <a:spLocks noChangeArrowheads="1"/>
          </p:cNvSpPr>
          <p:nvPr/>
        </p:nvSpPr>
        <p:spPr>
          <a:xfrm>
            <a:off x="467544" y="2348880"/>
            <a:ext cx="8136904" cy="116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numCol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2000" dirty="0">
                <a:solidFill>
                  <a:schemeClr val="bg1"/>
                </a:solidFill>
                <a:latin typeface="Trebuchet MS" panose="020B0603020202020204" pitchFamily="34" charset="0"/>
              </a:rPr>
              <a:t>Laboratorio Di Programmazione (A.A. 2018-2019)</a:t>
            </a:r>
          </a:p>
          <a:p>
            <a:endParaRPr lang="it-IT" altLang="it-IT" sz="18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endParaRPr lang="it-IT" altLang="it-IT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it-IT" altLang="it-IT" sz="3200" dirty="0">
                <a:solidFill>
                  <a:schemeClr val="bg1"/>
                </a:solidFill>
                <a:latin typeface="Trebuchet MS" panose="020B0603020202020204" pitchFamily="34" charset="0"/>
              </a:rPr>
              <a:t>Lezione 1 – Uso di Linux</a:t>
            </a:r>
          </a:p>
          <a:p>
            <a:endParaRPr lang="it-IT" altLang="it-IT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endParaRPr lang="it-IT" altLang="it-IT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0963" name="Rectangle 3"/>
          <p:cNvSpPr txBox="1">
            <a:spLocks noChangeArrowheads="1"/>
          </p:cNvSpPr>
          <p:nvPr/>
        </p:nvSpPr>
        <p:spPr>
          <a:xfrm>
            <a:off x="0" y="5085184"/>
            <a:ext cx="914400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numCol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</a:pPr>
            <a:endParaRPr lang="it-IT" altLang="it-IT" sz="8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Informatica per la Comunicazione Digitale</a:t>
            </a:r>
          </a:p>
          <a:p>
            <a:pPr lvl="1">
              <a:spcBef>
                <a:spcPct val="20000"/>
              </a:spcBef>
              <a:tabLst>
                <a:tab pos="719138" algn="l"/>
              </a:tabLst>
            </a:pP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   &gt;&gt; Elena Casiraghi (Turno A), Barbara Rita Barricelli (Turno B)</a:t>
            </a:r>
          </a:p>
          <a:p>
            <a:pPr lvl="1">
              <a:spcBef>
                <a:spcPct val="20000"/>
              </a:spcBef>
            </a:pPr>
            <a:endParaRPr lang="it-IT" altLang="it-IT" sz="10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Informatica Musicale</a:t>
            </a:r>
          </a:p>
          <a:p>
            <a:pPr lvl="1">
              <a:spcBef>
                <a:spcPct val="20000"/>
              </a:spcBef>
            </a:pP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   &gt;&gt; Marco Casazza (Turno A), Nicola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Bianchessi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(Turno B)</a:t>
            </a:r>
          </a:p>
          <a:p>
            <a:pPr>
              <a:spcBef>
                <a:spcPct val="20000"/>
              </a:spcBef>
            </a:pPr>
            <a:endParaRPr lang="it-IT" altLang="it-IT" sz="18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spcBef>
                <a:spcPct val="20000"/>
              </a:spcBef>
            </a:pPr>
            <a:endParaRPr lang="it-IT" altLang="it-IT" sz="1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File e directory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Un file memorizza permanentemente una serie di informazioni aventi unità logica</a:t>
            </a:r>
          </a:p>
          <a:p>
            <a:pPr lvl="1">
              <a:spcAft>
                <a:spcPts val="1000"/>
              </a:spcAft>
            </a:pPr>
            <a:r>
              <a:rPr lang="it-IT" altLang="it-IT" sz="2400" dirty="0"/>
              <a:t>una applicazione (elaboratore testi, visualizzatore di clip multimediali, …)</a:t>
            </a:r>
          </a:p>
          <a:p>
            <a:pPr lvl="1">
              <a:spcAft>
                <a:spcPts val="1000"/>
              </a:spcAft>
            </a:pPr>
            <a:r>
              <a:rPr lang="it-IT" altLang="it-IT" sz="2400" dirty="0"/>
              <a:t>dei dati (una relazione, un video musicale, …)</a:t>
            </a:r>
          </a:p>
          <a:p>
            <a:pPr>
              <a:spcAft>
                <a:spcPts val="1000"/>
              </a:spcAft>
            </a:pPr>
            <a:endParaRPr lang="it-IT" altLang="it-IT" dirty="0"/>
          </a:p>
          <a:p>
            <a:pPr>
              <a:spcAft>
                <a:spcPts val="1000"/>
              </a:spcAft>
            </a:pPr>
            <a:r>
              <a:rPr lang="it-IT" altLang="it-IT" dirty="0"/>
              <a:t>Una directory (o cartella, o folder) è un contenitore di oggetti, che possono essere file o altre directory.</a:t>
            </a:r>
          </a:p>
        </p:txBody>
      </p:sp>
    </p:spTree>
    <p:extLst>
      <p:ext uri="{BB962C8B-B14F-4D97-AF65-F5344CB8AC3E}">
        <p14:creationId xmlns:p14="http://schemas.microsoft.com/office/powerpoint/2010/main" val="10550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Gerarchia del file </a:t>
            </a:r>
            <a:r>
              <a:rPr lang="it-IT" altLang="it-IT" dirty="0" err="1"/>
              <a:t>system</a:t>
            </a:r>
            <a:endParaRPr lang="it-IT" alt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Un file </a:t>
            </a:r>
            <a:r>
              <a:rPr lang="it-IT" altLang="it-IT" dirty="0" err="1"/>
              <a:t>system</a:t>
            </a:r>
            <a:r>
              <a:rPr lang="it-IT" altLang="it-IT" dirty="0"/>
              <a:t> ha quindi una struttura gerarchica (in particolare, ad albero) nella quale:</a:t>
            </a:r>
          </a:p>
          <a:p>
            <a:pPr lvl="1">
              <a:spcAft>
                <a:spcPts val="1000"/>
              </a:spcAft>
            </a:pPr>
            <a:r>
              <a:rPr lang="it-IT" altLang="it-IT" sz="2400" dirty="0"/>
              <a:t>i file sono le estremità (foglie)</a:t>
            </a:r>
          </a:p>
          <a:p>
            <a:pPr lvl="1">
              <a:spcAft>
                <a:spcPts val="1000"/>
              </a:spcAft>
            </a:pPr>
            <a:r>
              <a:rPr lang="it-IT" altLang="it-IT" sz="2400" dirty="0"/>
              <a:t>le directory sono i nodi rimanenti</a:t>
            </a:r>
          </a:p>
          <a:p>
            <a:pPr lvl="1">
              <a:spcAft>
                <a:spcPts val="1000"/>
              </a:spcAft>
            </a:pPr>
            <a:r>
              <a:rPr lang="it-IT" altLang="it-IT" sz="2400" dirty="0"/>
              <a:t>esiste un’unica directory (radice) cui tutta la struttura fa capo</a:t>
            </a:r>
          </a:p>
        </p:txBody>
      </p:sp>
    </p:spTree>
    <p:extLst>
      <p:ext uri="{BB962C8B-B14F-4D97-AF65-F5344CB8AC3E}">
        <p14:creationId xmlns:p14="http://schemas.microsoft.com/office/powerpoint/2010/main" val="27801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Gerarchia del file </a:t>
            </a:r>
            <a:r>
              <a:rPr lang="it-IT" altLang="it-IT" dirty="0" err="1"/>
              <a:t>system</a:t>
            </a:r>
            <a:endParaRPr lang="it-IT" altLang="it-IT" dirty="0"/>
          </a:p>
        </p:txBody>
      </p:sp>
      <p:sp>
        <p:nvSpPr>
          <p:cNvPr id="71" name="Rettangolo 70"/>
          <p:cNvSpPr/>
          <p:nvPr/>
        </p:nvSpPr>
        <p:spPr>
          <a:xfrm>
            <a:off x="4522158" y="980728"/>
            <a:ext cx="612000" cy="576064"/>
          </a:xfrm>
          <a:prstGeom prst="rect">
            <a:avLst/>
          </a:prstGeom>
          <a:noFill/>
          <a:ln w="9525" cap="flat" cmpd="sng" algn="ctr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72" name="Rettangolo 71"/>
          <p:cNvSpPr/>
          <p:nvPr/>
        </p:nvSpPr>
        <p:spPr>
          <a:xfrm>
            <a:off x="891472" y="2077366"/>
            <a:ext cx="612000" cy="576064"/>
          </a:xfrm>
          <a:prstGeom prst="rect">
            <a:avLst/>
          </a:prstGeom>
          <a:noFill/>
          <a:ln w="9525" cap="flat" cmpd="sng" algn="ctr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bin</a:t>
            </a:r>
          </a:p>
        </p:txBody>
      </p:sp>
      <p:sp>
        <p:nvSpPr>
          <p:cNvPr id="73" name="Rettangolo 72"/>
          <p:cNvSpPr/>
          <p:nvPr/>
        </p:nvSpPr>
        <p:spPr>
          <a:xfrm>
            <a:off x="2110972" y="2060848"/>
            <a:ext cx="612000" cy="576064"/>
          </a:xfrm>
          <a:prstGeom prst="rect">
            <a:avLst/>
          </a:prstGeom>
          <a:noFill/>
          <a:ln w="9525" cap="flat" cmpd="sng" algn="ctr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boot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</p:txBody>
      </p:sp>
      <p:sp>
        <p:nvSpPr>
          <p:cNvPr id="74" name="Rettangolo 73"/>
          <p:cNvSpPr/>
          <p:nvPr/>
        </p:nvSpPr>
        <p:spPr>
          <a:xfrm>
            <a:off x="1475656" y="3025924"/>
            <a:ext cx="612000" cy="576064"/>
          </a:xfrm>
          <a:prstGeom prst="rect">
            <a:avLst/>
          </a:prstGeom>
          <a:noFill/>
          <a:ln w="9525" cap="flat" cmpd="sng" algn="ctr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dev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</p:txBody>
      </p:sp>
      <p:sp>
        <p:nvSpPr>
          <p:cNvPr id="75" name="Rettangolo 74"/>
          <p:cNvSpPr/>
          <p:nvPr/>
        </p:nvSpPr>
        <p:spPr>
          <a:xfrm>
            <a:off x="2718472" y="3023499"/>
            <a:ext cx="612000" cy="576064"/>
          </a:xfrm>
          <a:prstGeom prst="rect">
            <a:avLst/>
          </a:prstGeom>
          <a:noFill/>
          <a:ln w="9525" cap="flat" cmpd="sng" algn="ctr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home</a:t>
            </a:r>
          </a:p>
        </p:txBody>
      </p:sp>
      <p:sp>
        <p:nvSpPr>
          <p:cNvPr id="76" name="Rettangolo 75"/>
          <p:cNvSpPr/>
          <p:nvPr/>
        </p:nvSpPr>
        <p:spPr>
          <a:xfrm>
            <a:off x="3937684" y="3023499"/>
            <a:ext cx="612000" cy="576064"/>
          </a:xfrm>
          <a:prstGeom prst="rect">
            <a:avLst/>
          </a:prstGeom>
          <a:noFill/>
          <a:ln w="9525" cap="flat" cmpd="sng" algn="ctr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etc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</p:txBody>
      </p:sp>
      <p:sp>
        <p:nvSpPr>
          <p:cNvPr id="77" name="Rettangolo 76"/>
          <p:cNvSpPr/>
          <p:nvPr/>
        </p:nvSpPr>
        <p:spPr>
          <a:xfrm>
            <a:off x="4549972" y="2060848"/>
            <a:ext cx="612000" cy="576064"/>
          </a:xfrm>
          <a:prstGeom prst="rect">
            <a:avLst/>
          </a:prstGeom>
          <a:noFill/>
          <a:ln w="9525" cap="flat" cmpd="sng" algn="ctr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lib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</p:txBody>
      </p:sp>
      <p:sp>
        <p:nvSpPr>
          <p:cNvPr id="78" name="Rettangolo 77"/>
          <p:cNvSpPr/>
          <p:nvPr/>
        </p:nvSpPr>
        <p:spPr>
          <a:xfrm>
            <a:off x="3330472" y="2060848"/>
            <a:ext cx="612000" cy="576064"/>
          </a:xfrm>
          <a:prstGeom prst="rect">
            <a:avLst/>
          </a:prstGeom>
          <a:noFill/>
          <a:ln w="9525" cap="flat" cmpd="sng" algn="ctr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mnt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</p:txBody>
      </p:sp>
      <p:sp>
        <p:nvSpPr>
          <p:cNvPr id="79" name="Rettangolo 78"/>
          <p:cNvSpPr/>
          <p:nvPr/>
        </p:nvSpPr>
        <p:spPr>
          <a:xfrm>
            <a:off x="5162470" y="3023499"/>
            <a:ext cx="612000" cy="576064"/>
          </a:xfrm>
          <a:prstGeom prst="rect">
            <a:avLst/>
          </a:prstGeom>
          <a:noFill/>
          <a:ln w="9525" cap="flat" cmpd="sng" algn="ctr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opt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</p:txBody>
      </p:sp>
      <p:sp>
        <p:nvSpPr>
          <p:cNvPr id="80" name="Rettangolo 79"/>
          <p:cNvSpPr/>
          <p:nvPr/>
        </p:nvSpPr>
        <p:spPr>
          <a:xfrm>
            <a:off x="5769472" y="2060848"/>
            <a:ext cx="612000" cy="576064"/>
          </a:xfrm>
          <a:prstGeom prst="rect">
            <a:avLst/>
          </a:prstGeom>
          <a:noFill/>
          <a:ln w="9525" cap="flat" cmpd="sng" algn="ctr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sbin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</p:txBody>
      </p:sp>
      <p:sp>
        <p:nvSpPr>
          <p:cNvPr id="81" name="Rettangolo 80"/>
          <p:cNvSpPr/>
          <p:nvPr/>
        </p:nvSpPr>
        <p:spPr>
          <a:xfrm>
            <a:off x="6399713" y="3026154"/>
            <a:ext cx="612000" cy="576064"/>
          </a:xfrm>
          <a:prstGeom prst="rect">
            <a:avLst/>
          </a:prstGeom>
          <a:noFill/>
          <a:ln w="9525" cap="flat" cmpd="sng" algn="ctr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 err="1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u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sr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</p:txBody>
      </p:sp>
      <p:sp>
        <p:nvSpPr>
          <p:cNvPr id="82" name="Rettangolo 81"/>
          <p:cNvSpPr/>
          <p:nvPr/>
        </p:nvSpPr>
        <p:spPr>
          <a:xfrm>
            <a:off x="6988972" y="2060848"/>
            <a:ext cx="612000" cy="576064"/>
          </a:xfrm>
          <a:prstGeom prst="rect">
            <a:avLst/>
          </a:prstGeom>
          <a:noFill/>
          <a:ln w="9525" cap="flat" cmpd="sng" algn="ctr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tmp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</p:txBody>
      </p:sp>
      <p:sp>
        <p:nvSpPr>
          <p:cNvPr id="83" name="Rettangolo 82"/>
          <p:cNvSpPr/>
          <p:nvPr/>
        </p:nvSpPr>
        <p:spPr>
          <a:xfrm>
            <a:off x="7600972" y="3023499"/>
            <a:ext cx="612000" cy="576064"/>
          </a:xfrm>
          <a:prstGeom prst="rect">
            <a:avLst/>
          </a:prstGeom>
          <a:noFill/>
          <a:ln w="9525" cap="flat" cmpd="sng" algn="ctr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var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</p:txBody>
      </p:sp>
      <p:sp>
        <p:nvSpPr>
          <p:cNvPr id="84" name="Rettangolo 83"/>
          <p:cNvSpPr/>
          <p:nvPr/>
        </p:nvSpPr>
        <p:spPr>
          <a:xfrm>
            <a:off x="8208472" y="2060848"/>
            <a:ext cx="612000" cy="576064"/>
          </a:xfrm>
          <a:prstGeom prst="rect">
            <a:avLst/>
          </a:prstGeom>
          <a:noFill/>
          <a:ln w="9525" cap="flat" cmpd="sng" algn="ctr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proc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</p:txBody>
      </p:sp>
      <p:sp>
        <p:nvSpPr>
          <p:cNvPr id="86" name="Rettangolo 85"/>
          <p:cNvSpPr/>
          <p:nvPr/>
        </p:nvSpPr>
        <p:spPr>
          <a:xfrm>
            <a:off x="2431993" y="4348676"/>
            <a:ext cx="1173092" cy="576064"/>
          </a:xfrm>
          <a:prstGeom prst="rect">
            <a:avLst/>
          </a:prstGeom>
          <a:noFill/>
          <a:ln w="9525" cap="flat" cmpd="sng" algn="ctr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casiraghi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</p:txBody>
      </p:sp>
      <p:sp>
        <p:nvSpPr>
          <p:cNvPr id="87" name="Rettangolo arrotondato 86"/>
          <p:cNvSpPr/>
          <p:nvPr/>
        </p:nvSpPr>
        <p:spPr>
          <a:xfrm>
            <a:off x="1677176" y="5680740"/>
            <a:ext cx="2680953" cy="576064"/>
          </a:xfrm>
          <a:prstGeom prst="roundRect">
            <a:avLst/>
          </a:prstGeom>
          <a:noFill/>
          <a:ln w="9525" cap="flat" cmpd="sng" algn="ctr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 err="1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Programma_Lab_Prog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</p:txBody>
      </p:sp>
      <p:cxnSp>
        <p:nvCxnSpPr>
          <p:cNvPr id="90" name="Connettore diritto 89"/>
          <p:cNvCxnSpPr>
            <a:stCxn id="71" idx="2"/>
          </p:cNvCxnSpPr>
          <p:nvPr/>
        </p:nvCxnSpPr>
        <p:spPr>
          <a:xfrm>
            <a:off x="4828158" y="1556792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Connettore diritto 91"/>
          <p:cNvCxnSpPr/>
          <p:nvPr/>
        </p:nvCxnSpPr>
        <p:spPr>
          <a:xfrm flipV="1">
            <a:off x="1197472" y="1843097"/>
            <a:ext cx="7334968" cy="1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Connettore diritto 93"/>
          <p:cNvCxnSpPr/>
          <p:nvPr/>
        </p:nvCxnSpPr>
        <p:spPr>
          <a:xfrm>
            <a:off x="1197472" y="1843097"/>
            <a:ext cx="0" cy="232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Connettore diritto 94"/>
          <p:cNvCxnSpPr/>
          <p:nvPr/>
        </p:nvCxnSpPr>
        <p:spPr>
          <a:xfrm>
            <a:off x="2414976" y="1843097"/>
            <a:ext cx="0" cy="2168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Connettore diritto 95"/>
          <p:cNvCxnSpPr/>
          <p:nvPr/>
        </p:nvCxnSpPr>
        <p:spPr>
          <a:xfrm>
            <a:off x="3636472" y="1844824"/>
            <a:ext cx="0" cy="2168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Connettore diritto 97"/>
          <p:cNvCxnSpPr/>
          <p:nvPr/>
        </p:nvCxnSpPr>
        <p:spPr>
          <a:xfrm>
            <a:off x="4828158" y="1844824"/>
            <a:ext cx="0" cy="2168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Connettore diritto 98"/>
          <p:cNvCxnSpPr/>
          <p:nvPr/>
        </p:nvCxnSpPr>
        <p:spPr>
          <a:xfrm>
            <a:off x="6074869" y="1844824"/>
            <a:ext cx="0" cy="2168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Connettore diritto 99"/>
          <p:cNvCxnSpPr/>
          <p:nvPr/>
        </p:nvCxnSpPr>
        <p:spPr>
          <a:xfrm>
            <a:off x="7319769" y="1843097"/>
            <a:ext cx="0" cy="2168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Connettore diritto 100"/>
          <p:cNvCxnSpPr/>
          <p:nvPr/>
        </p:nvCxnSpPr>
        <p:spPr>
          <a:xfrm>
            <a:off x="8532440" y="1844024"/>
            <a:ext cx="0" cy="2168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Connettore diritto 102"/>
          <p:cNvCxnSpPr/>
          <p:nvPr/>
        </p:nvCxnSpPr>
        <p:spPr>
          <a:xfrm>
            <a:off x="1779995" y="1843097"/>
            <a:ext cx="0" cy="11828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Connettore diritto 104"/>
          <p:cNvCxnSpPr/>
          <p:nvPr/>
        </p:nvCxnSpPr>
        <p:spPr>
          <a:xfrm>
            <a:off x="3039143" y="1843097"/>
            <a:ext cx="0" cy="11828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Connettore diritto 105"/>
          <p:cNvCxnSpPr/>
          <p:nvPr/>
        </p:nvCxnSpPr>
        <p:spPr>
          <a:xfrm>
            <a:off x="4243749" y="1843097"/>
            <a:ext cx="0" cy="11828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Connettore diritto 106"/>
          <p:cNvCxnSpPr/>
          <p:nvPr/>
        </p:nvCxnSpPr>
        <p:spPr>
          <a:xfrm>
            <a:off x="5467972" y="1843097"/>
            <a:ext cx="0" cy="11828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Connettore diritto 107"/>
          <p:cNvCxnSpPr/>
          <p:nvPr/>
        </p:nvCxnSpPr>
        <p:spPr>
          <a:xfrm>
            <a:off x="6705713" y="1840672"/>
            <a:ext cx="0" cy="11828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Connettore diritto 108"/>
          <p:cNvCxnSpPr/>
          <p:nvPr/>
        </p:nvCxnSpPr>
        <p:spPr>
          <a:xfrm>
            <a:off x="7906972" y="1840671"/>
            <a:ext cx="0" cy="11828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Connettore diritto 111"/>
          <p:cNvCxnSpPr/>
          <p:nvPr/>
        </p:nvCxnSpPr>
        <p:spPr>
          <a:xfrm>
            <a:off x="3018539" y="3599563"/>
            <a:ext cx="0" cy="75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Connettore diritto 112"/>
          <p:cNvCxnSpPr/>
          <p:nvPr/>
        </p:nvCxnSpPr>
        <p:spPr>
          <a:xfrm>
            <a:off x="3017653" y="4924740"/>
            <a:ext cx="0" cy="75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252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File System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268760"/>
            <a:ext cx="8382000" cy="5328592"/>
          </a:xfrm>
        </p:spPr>
        <p:txBody>
          <a:bodyPr numCol="1"/>
          <a:lstStyle/>
          <a:p>
            <a:pPr>
              <a:spcAft>
                <a:spcPts val="0"/>
              </a:spcAft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/bin</a:t>
            </a:r>
            <a:r>
              <a:rPr lang="it-IT" altLang="it-IT" sz="2000" dirty="0"/>
              <a:t>	eseguibili</a:t>
            </a:r>
          </a:p>
          <a:p>
            <a:pPr>
              <a:spcAft>
                <a:spcPts val="0"/>
              </a:spcAft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  <a:r>
              <a:rPr lang="it-IT" altLang="it-IT" sz="2000" dirty="0"/>
              <a:t>	file per l’esecuzione del </a:t>
            </a:r>
            <a:r>
              <a:rPr lang="it-IT" altLang="it-IT" sz="2000" dirty="0" err="1"/>
              <a:t>s.o</a:t>
            </a:r>
            <a:r>
              <a:rPr lang="it-IT" altLang="it-IT" sz="2000" dirty="0"/>
              <a:t>.</a:t>
            </a:r>
          </a:p>
          <a:p>
            <a:pPr>
              <a:spcAft>
                <a:spcPts val="0"/>
              </a:spcAft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it-IT" altLang="it-IT" sz="2000" dirty="0"/>
              <a:t>	</a:t>
            </a:r>
            <a:r>
              <a:rPr lang="it-IT" altLang="it-IT" sz="2000" dirty="0" err="1"/>
              <a:t>device</a:t>
            </a:r>
            <a:r>
              <a:rPr lang="it-IT" altLang="it-IT" sz="2000" dirty="0"/>
              <a:t> driver</a:t>
            </a:r>
          </a:p>
          <a:p>
            <a:pPr>
              <a:spcAft>
                <a:spcPts val="0"/>
              </a:spcAft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it-IT" altLang="it-IT" sz="2000" dirty="0"/>
              <a:t>	file di configurazione</a:t>
            </a:r>
          </a:p>
          <a:p>
            <a:pPr>
              <a:spcAft>
                <a:spcPts val="0"/>
              </a:spcAft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/home</a:t>
            </a:r>
            <a:r>
              <a:rPr lang="it-IT" altLang="it-IT" sz="2000" dirty="0"/>
              <a:t>	home directory degli utenti</a:t>
            </a:r>
          </a:p>
          <a:p>
            <a:pPr>
              <a:spcAft>
                <a:spcPts val="0"/>
              </a:spcAft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it-IT" altLang="it-IT" sz="2000" dirty="0"/>
              <a:t>	librerie di sistema</a:t>
            </a:r>
          </a:p>
          <a:p>
            <a:pPr>
              <a:spcAft>
                <a:spcPts val="0"/>
              </a:spcAft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it-IT" altLang="it-IT" sz="2000" dirty="0"/>
              <a:t>	</a:t>
            </a:r>
            <a:r>
              <a:rPr lang="it-IT" altLang="it-IT" sz="2000" dirty="0" err="1"/>
              <a:t>mount</a:t>
            </a:r>
            <a:r>
              <a:rPr lang="it-IT" altLang="it-IT" sz="2000" dirty="0"/>
              <a:t> </a:t>
            </a:r>
            <a:r>
              <a:rPr lang="it-IT" altLang="it-IT" sz="2000" dirty="0" err="1"/>
              <a:t>point</a:t>
            </a:r>
            <a:r>
              <a:rPr lang="it-IT" altLang="it-IT" sz="2000" dirty="0"/>
              <a:t> per file </a:t>
            </a:r>
            <a:r>
              <a:rPr lang="it-IT" altLang="it-IT" sz="2000" dirty="0" err="1"/>
              <a:t>system</a:t>
            </a:r>
            <a:r>
              <a:rPr lang="it-IT" altLang="it-IT" sz="2000" dirty="0"/>
              <a:t> esterni</a:t>
            </a:r>
          </a:p>
          <a:p>
            <a:pPr>
              <a:spcAft>
                <a:spcPts val="0"/>
              </a:spcAft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it-IT" altLang="it-IT" sz="2000" dirty="0"/>
              <a:t>	</a:t>
            </a:r>
            <a:r>
              <a:rPr lang="it-IT" altLang="it-IT" sz="2000" dirty="0" err="1"/>
              <a:t>packages</a:t>
            </a:r>
            <a:r>
              <a:rPr lang="it-IT" altLang="it-IT" sz="2000" dirty="0"/>
              <a:t> e </a:t>
            </a:r>
            <a:r>
              <a:rPr lang="it-IT" altLang="it-IT" sz="2000" dirty="0" err="1"/>
              <a:t>add-on</a:t>
            </a:r>
            <a:endParaRPr lang="it-IT" altLang="it-IT" sz="2000" dirty="0"/>
          </a:p>
          <a:p>
            <a:pPr>
              <a:spcAft>
                <a:spcPts val="0"/>
              </a:spcAft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it-IT" altLang="it-IT" sz="2000" dirty="0"/>
              <a:t>	directory dell’amministratore</a:t>
            </a:r>
          </a:p>
          <a:p>
            <a:pPr>
              <a:spcAft>
                <a:spcPts val="0"/>
              </a:spcAft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it-IT" altLang="it-IT" sz="2000" dirty="0"/>
              <a:t>	eseguibili di sistema</a:t>
            </a:r>
          </a:p>
          <a:p>
            <a:pPr>
              <a:spcAft>
                <a:spcPts val="0"/>
              </a:spcAft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altLang="it-IT" sz="2000" dirty="0"/>
              <a:t>	file temporanei</a:t>
            </a:r>
          </a:p>
          <a:p>
            <a:pPr>
              <a:spcAft>
                <a:spcPts val="0"/>
              </a:spcAft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altLang="it-IT" sz="2000" dirty="0"/>
              <a:t>	applicazioni</a:t>
            </a:r>
          </a:p>
          <a:p>
            <a:pPr>
              <a:spcAft>
                <a:spcPts val="0"/>
              </a:spcAft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2000" dirty="0"/>
              <a:t>	file variabili (ad es. log, aree di </a:t>
            </a:r>
            <a:r>
              <a:rPr lang="it-IT" altLang="it-IT" sz="2000" dirty="0" err="1"/>
              <a:t>spool</a:t>
            </a:r>
            <a:r>
              <a:rPr lang="it-IT" altLang="it-IT" sz="2000" dirty="0"/>
              <a:t>)</a:t>
            </a:r>
          </a:p>
          <a:p>
            <a:pPr>
              <a:spcAft>
                <a:spcPts val="0"/>
              </a:spcAft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it-IT" altLang="it-IT" sz="2000" dirty="0"/>
              <a:t>	processi in esecuzione ed informazioni sul sistema</a:t>
            </a:r>
          </a:p>
        </p:txBody>
      </p:sp>
    </p:spTree>
    <p:extLst>
      <p:ext uri="{BB962C8B-B14F-4D97-AF65-F5344CB8AC3E}">
        <p14:creationId xmlns:p14="http://schemas.microsoft.com/office/powerpoint/2010/main" val="296022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File </a:t>
            </a:r>
            <a:r>
              <a:rPr lang="it-IT" altLang="it-IT" dirty="0" err="1"/>
              <a:t>system</a:t>
            </a:r>
            <a:r>
              <a:rPr lang="it-IT" altLang="it-IT" dirty="0"/>
              <a:t> strutturati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La possibilità di inserire directory nelle directory fornisce l’opportunità di creare dei file </a:t>
            </a:r>
            <a:r>
              <a:rPr lang="it-IT" altLang="it-IT" dirty="0" err="1"/>
              <a:t>system</a:t>
            </a:r>
            <a:r>
              <a:rPr lang="it-IT" altLang="it-IT" dirty="0"/>
              <a:t> strutturati, in cui le informazioni sono memorizzate in modo ordinato.</a:t>
            </a:r>
          </a:p>
          <a:p>
            <a:pPr>
              <a:spcAft>
                <a:spcPts val="1000"/>
              </a:spcAft>
            </a:pPr>
            <a:endParaRPr lang="it-IT" altLang="it-IT" dirty="0"/>
          </a:p>
          <a:p>
            <a:pPr>
              <a:spcAft>
                <a:spcPts val="1000"/>
              </a:spcAft>
            </a:pPr>
            <a:r>
              <a:rPr lang="it-IT" altLang="it-IT" dirty="0"/>
              <a:t>In file </a:t>
            </a:r>
            <a:r>
              <a:rPr lang="it-IT" altLang="it-IT" dirty="0" err="1"/>
              <a:t>system</a:t>
            </a:r>
            <a:r>
              <a:rPr lang="it-IT" altLang="it-IT" dirty="0"/>
              <a:t> ben strutturati risulta più facile localizzare ed accedere alle informazioni in modo veloce.</a:t>
            </a:r>
          </a:p>
        </p:txBody>
      </p:sp>
    </p:spTree>
    <p:extLst>
      <p:ext uri="{BB962C8B-B14F-4D97-AF65-F5344CB8AC3E}">
        <p14:creationId xmlns:p14="http://schemas.microsoft.com/office/powerpoint/2010/main" val="17624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 err="1"/>
              <a:t>Pathname</a:t>
            </a:r>
            <a:endParaRPr lang="it-IT" alt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Ogni file all’interno del file </a:t>
            </a:r>
            <a:r>
              <a:rPr lang="it-IT" altLang="it-IT" dirty="0" err="1"/>
              <a:t>system</a:t>
            </a:r>
            <a:r>
              <a:rPr lang="it-IT" altLang="it-IT" dirty="0"/>
              <a:t> è individuato in base alla sua posizione nell’albero, cioè al cammino (</a:t>
            </a:r>
            <a:r>
              <a:rPr lang="it-IT" altLang="it-IT" b="1" dirty="0" err="1"/>
              <a:t>pathname</a:t>
            </a:r>
            <a:r>
              <a:rPr lang="it-IT" altLang="it-IT" dirty="0"/>
              <a:t> o </a:t>
            </a:r>
            <a:r>
              <a:rPr lang="it-IT" altLang="it-IT" b="1" dirty="0" err="1"/>
              <a:t>path</a:t>
            </a:r>
            <a:r>
              <a:rPr lang="it-IT" altLang="it-IT" dirty="0"/>
              <a:t>) che si deve percorrere per raggiungerlo partendo dalla radice.</a:t>
            </a:r>
          </a:p>
          <a:p>
            <a:pPr>
              <a:spcAft>
                <a:spcPts val="1000"/>
              </a:spcAft>
            </a:pPr>
            <a:endParaRPr lang="it-IT" altLang="it-IT" dirty="0"/>
          </a:p>
          <a:p>
            <a:pPr>
              <a:spcAft>
                <a:spcPts val="1000"/>
              </a:spcAft>
            </a:pPr>
            <a:r>
              <a:rPr lang="it-IT" altLang="it-IT" dirty="0"/>
              <a:t>Se voglio indicare il programma del corso di laboratorio devo specificare il cammino:</a:t>
            </a:r>
            <a:br>
              <a:rPr lang="it-IT" altLang="it-IT" dirty="0"/>
            </a:br>
            <a:endParaRPr lang="it-IT" altLang="it-IT" dirty="0"/>
          </a:p>
          <a:p>
            <a:pPr>
              <a:spcAft>
                <a:spcPts val="1000"/>
              </a:spcAft>
            </a:pPr>
            <a:r>
              <a:rPr lang="it-IT" altLang="it-IT" dirty="0"/>
              <a:t>/home/</a:t>
            </a:r>
            <a:r>
              <a:rPr lang="it-IT" altLang="it-IT" dirty="0" err="1"/>
              <a:t>casiraghi/Programma_Lab_Prog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3003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File </a:t>
            </a:r>
            <a:r>
              <a:rPr lang="it-IT" altLang="it-IT" dirty="0" err="1"/>
              <a:t>system</a:t>
            </a:r>
            <a:r>
              <a:rPr lang="it-IT" altLang="it-IT" dirty="0"/>
              <a:t> in Linux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La radice della struttura gerarchica è la </a:t>
            </a:r>
            <a:r>
              <a:rPr lang="it-IT" altLang="it-IT" dirty="0" err="1"/>
              <a:t>root</a:t>
            </a:r>
            <a:r>
              <a:rPr lang="it-IT" altLang="it-IT" dirty="0"/>
              <a:t> directory, indicata dal carattere </a:t>
            </a:r>
            <a:r>
              <a:rPr lang="it-IT" altLang="it-IT" dirty="0" err="1"/>
              <a:t>slash</a:t>
            </a:r>
            <a:r>
              <a:rPr lang="it-IT" altLang="it-IT" dirty="0"/>
              <a:t> (/) .</a:t>
            </a:r>
          </a:p>
          <a:p>
            <a:pPr>
              <a:spcAft>
                <a:spcPts val="1000"/>
              </a:spcAft>
            </a:pPr>
            <a:endParaRPr lang="it-IT" altLang="it-IT" dirty="0"/>
          </a:p>
          <a:p>
            <a:pPr>
              <a:spcAft>
                <a:spcPts val="1000"/>
              </a:spcAft>
            </a:pPr>
            <a:r>
              <a:rPr lang="it-IT" altLang="it-IT" dirty="0"/>
              <a:t>I nodi di un </a:t>
            </a:r>
            <a:r>
              <a:rPr lang="it-IT" altLang="it-IT" dirty="0" err="1"/>
              <a:t>pathname</a:t>
            </a:r>
            <a:r>
              <a:rPr lang="it-IT" altLang="it-IT" dirty="0"/>
              <a:t> sono separati dal carattere </a:t>
            </a:r>
            <a:r>
              <a:rPr lang="it-IT" altLang="it-IT" dirty="0" err="1"/>
              <a:t>slash</a:t>
            </a:r>
            <a:r>
              <a:rPr lang="it-IT" altLang="it-IT" dirty="0"/>
              <a:t> (/).</a:t>
            </a:r>
          </a:p>
        </p:txBody>
      </p:sp>
    </p:spTree>
    <p:extLst>
      <p:ext uri="{BB962C8B-B14F-4D97-AF65-F5344CB8AC3E}">
        <p14:creationId xmlns:p14="http://schemas.microsoft.com/office/powerpoint/2010/main" val="30107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Visualizzazione di directory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Il comando </a:t>
            </a:r>
            <a:r>
              <a:rPr lang="it-IT" alt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it-IT" altLang="it-IT" dirty="0"/>
              <a:t> visualizza il </a:t>
            </a:r>
            <a:r>
              <a:rPr lang="it-IT" altLang="it-IT" dirty="0" err="1"/>
              <a:t>pathname</a:t>
            </a:r>
            <a:r>
              <a:rPr lang="it-IT" altLang="it-IT" dirty="0"/>
              <a:t> della directory in cui si è attualmente posizionati (directory corrente):</a:t>
            </a:r>
          </a:p>
          <a:p>
            <a:pPr>
              <a:spcAft>
                <a:spcPts val="1000"/>
              </a:spcAft>
            </a:pPr>
            <a:endParaRPr lang="it-IT" altLang="it-IT" dirty="0"/>
          </a:p>
          <a:p>
            <a:pPr marL="0" indent="0">
              <a:spcAft>
                <a:spcPts val="1000"/>
              </a:spcAft>
              <a:buNone/>
            </a:pP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alt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it-IT" alt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it-IT" alt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casiraghi</a:t>
            </a:r>
            <a:endParaRPr lang="it-IT" alt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000"/>
              </a:spcAft>
            </a:pPr>
            <a:endParaRPr lang="it-IT" altLang="it-IT" dirty="0"/>
          </a:p>
          <a:p>
            <a:pPr>
              <a:spcAft>
                <a:spcPts val="1000"/>
              </a:spcAft>
            </a:pPr>
            <a:r>
              <a:rPr lang="it-IT" altLang="it-IT" dirty="0"/>
              <a:t>Quando si esegue un terminale, la directory corrente è automaticamente impostata alla propria home directory.</a:t>
            </a:r>
          </a:p>
        </p:txBody>
      </p:sp>
    </p:spTree>
    <p:extLst>
      <p:ext uri="{BB962C8B-B14F-4D97-AF65-F5344CB8AC3E}">
        <p14:creationId xmlns:p14="http://schemas.microsoft.com/office/powerpoint/2010/main" val="759573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Visualizzazione di directory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Il comando </a:t>
            </a:r>
            <a:r>
              <a:rPr lang="it-IT" alt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it-IT" altLang="it-IT" dirty="0"/>
              <a:t> permette di visualizzare il contenuto della directory corrente.</a:t>
            </a:r>
          </a:p>
          <a:p>
            <a:pPr>
              <a:spcAft>
                <a:spcPts val="1000"/>
              </a:spcAft>
            </a:pPr>
            <a:endParaRPr lang="it-IT" altLang="it-IT" dirty="0"/>
          </a:p>
          <a:p>
            <a:pPr>
              <a:spcAft>
                <a:spcPts val="1000"/>
              </a:spcAft>
            </a:pPr>
            <a:r>
              <a:rPr lang="it-IT" altLang="it-IT" dirty="0"/>
              <a:t>Se dopo </a:t>
            </a:r>
            <a:r>
              <a:rPr lang="it-IT" alt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it-IT" altLang="it-IT" dirty="0"/>
              <a:t> si specifica il nome di una directory, vengono visualizzati i contenuti di quest’ultima.</a:t>
            </a:r>
          </a:p>
          <a:p>
            <a:pPr marL="0" indent="0">
              <a:spcAft>
                <a:spcPts val="1000"/>
              </a:spcAft>
              <a:buNone/>
            </a:pPr>
            <a:endParaRPr lang="it-IT" altLang="it-IT" sz="1800" dirty="0"/>
          </a:p>
          <a:p>
            <a:pPr marL="400050" lvl="1" indent="0">
              <a:spcAft>
                <a:spcPts val="1000"/>
              </a:spcAft>
              <a:buNone/>
            </a:pPr>
            <a:r>
              <a:rPr lang="it-IT" altLang="it-IT" sz="2400" dirty="0"/>
              <a:t>. indica la directory corrente</a:t>
            </a:r>
          </a:p>
          <a:p>
            <a:pPr marL="400050" lvl="1" indent="0">
              <a:spcAft>
                <a:spcPts val="1000"/>
              </a:spcAft>
              <a:buNone/>
            </a:pPr>
            <a:r>
              <a:rPr lang="it-IT" altLang="it-IT" sz="2400" dirty="0"/>
              <a:t>.. indica la directory che contiene la directory corrente</a:t>
            </a:r>
          </a:p>
        </p:txBody>
      </p:sp>
    </p:spTree>
    <p:extLst>
      <p:ext uri="{BB962C8B-B14F-4D97-AF65-F5344CB8AC3E}">
        <p14:creationId xmlns:p14="http://schemas.microsoft.com/office/powerpoint/2010/main" val="1365420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 err="1"/>
              <a:t>Path</a:t>
            </a:r>
            <a:r>
              <a:rPr lang="it-IT" altLang="it-IT" dirty="0"/>
              <a:t> assoluti e relativi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Il nome di una directory può essere indicato specificando:</a:t>
            </a:r>
          </a:p>
          <a:p>
            <a:pPr>
              <a:spcAft>
                <a:spcPts val="1000"/>
              </a:spcAft>
            </a:pPr>
            <a:endParaRPr lang="it-IT" altLang="it-IT" dirty="0"/>
          </a:p>
          <a:p>
            <a:pPr lvl="1">
              <a:spcAft>
                <a:spcPts val="1000"/>
              </a:spcAft>
            </a:pPr>
            <a:r>
              <a:rPr lang="it-IT" altLang="it-IT" sz="2400" dirty="0"/>
              <a:t>un </a:t>
            </a:r>
            <a:r>
              <a:rPr lang="it-IT" altLang="it-IT" sz="2400" b="1" dirty="0" err="1"/>
              <a:t>pathname</a:t>
            </a:r>
            <a:r>
              <a:rPr lang="it-IT" altLang="it-IT" sz="2400" b="1" dirty="0"/>
              <a:t> assoluto</a:t>
            </a:r>
            <a:r>
              <a:rPr lang="it-IT" altLang="it-IT" sz="2400" dirty="0"/>
              <a:t>, specificando tutto il percorso a partire dalla </a:t>
            </a:r>
            <a:r>
              <a:rPr lang="it-IT" altLang="it-IT" sz="2400" dirty="0" err="1"/>
              <a:t>root</a:t>
            </a:r>
            <a:r>
              <a:rPr lang="it-IT" altLang="it-IT" sz="2400" dirty="0"/>
              <a:t> directory</a:t>
            </a:r>
          </a:p>
          <a:p>
            <a:pPr lvl="1">
              <a:spcAft>
                <a:spcPts val="1000"/>
              </a:spcAft>
            </a:pPr>
            <a:r>
              <a:rPr lang="it-IT" altLang="it-IT" sz="2400" dirty="0"/>
              <a:t>un </a:t>
            </a:r>
            <a:r>
              <a:rPr lang="it-IT" altLang="it-IT" sz="2400" b="1" dirty="0" err="1"/>
              <a:t>pathname</a:t>
            </a:r>
            <a:r>
              <a:rPr lang="it-IT" altLang="it-IT" sz="2400" b="1" dirty="0"/>
              <a:t> relativo</a:t>
            </a:r>
            <a:r>
              <a:rPr lang="it-IT" altLang="it-IT" sz="2400" dirty="0"/>
              <a:t>, specificando uno dei possibili percorsi a partire dalla directory corrente</a:t>
            </a:r>
          </a:p>
        </p:txBody>
      </p:sp>
    </p:spTree>
    <p:extLst>
      <p:ext uri="{BB962C8B-B14F-4D97-AF65-F5344CB8AC3E}">
        <p14:creationId xmlns:p14="http://schemas.microsoft.com/office/powerpoint/2010/main" val="220398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Funzionalità di un Sistema </a:t>
            </a:r>
            <a:r>
              <a:rPr lang="it-IT" altLang="it-IT" dirty="0" smtClean="0"/>
              <a:t>Operativo</a:t>
            </a:r>
            <a:endParaRPr lang="it-IT" alt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48814"/>
            <a:ext cx="8064896" cy="562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8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Spostamento tra directory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Il comando </a:t>
            </a: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it-IT" altLang="it-IT" dirty="0"/>
              <a:t> permette di cambiare la directory corrente:</a:t>
            </a:r>
          </a:p>
          <a:p>
            <a:pPr>
              <a:spcAft>
                <a:spcPts val="1000"/>
              </a:spcAft>
            </a:pPr>
            <a:endParaRPr lang="it-IT" altLang="it-IT" dirty="0"/>
          </a:p>
          <a:p>
            <a:pPr lvl="1">
              <a:spcAft>
                <a:spcPts val="1000"/>
              </a:spcAft>
            </a:pPr>
            <a:r>
              <a:rPr lang="it-IT" altLang="it-IT" sz="2400" dirty="0"/>
              <a:t>se non vengono specificati argomenti, ci si posiziona nella home directory</a:t>
            </a:r>
          </a:p>
          <a:p>
            <a:pPr lvl="1">
              <a:spcAft>
                <a:spcPts val="1000"/>
              </a:spcAft>
            </a:pPr>
            <a:r>
              <a:rPr lang="it-IT" altLang="it-IT" sz="2400" dirty="0"/>
              <a:t>se viene specificato come argomento il </a:t>
            </a:r>
            <a:r>
              <a:rPr lang="it-IT" altLang="it-IT" sz="2400" dirty="0" err="1"/>
              <a:t>pathname</a:t>
            </a:r>
            <a:r>
              <a:rPr lang="it-IT" altLang="it-IT" sz="2400" dirty="0"/>
              <a:t> (assoluto o relativo) di una directory, ci si posiziona in quest’ultima</a:t>
            </a:r>
          </a:p>
        </p:txBody>
      </p:sp>
    </p:spTree>
    <p:extLst>
      <p:ext uri="{BB962C8B-B14F-4D97-AF65-F5344CB8AC3E}">
        <p14:creationId xmlns:p14="http://schemas.microsoft.com/office/powerpoint/2010/main" val="3546788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Esercizio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Esplorate il file </a:t>
            </a:r>
            <a:r>
              <a:rPr lang="it-IT" altLang="it-IT" dirty="0" err="1"/>
              <a:t>system</a:t>
            </a:r>
            <a:endParaRPr lang="it-IT" altLang="it-IT" sz="2400" dirty="0"/>
          </a:p>
        </p:txBody>
      </p:sp>
    </p:spTree>
    <p:extLst>
      <p:ext uri="{BB962C8B-B14F-4D97-AF65-F5344CB8AC3E}">
        <p14:creationId xmlns:p14="http://schemas.microsoft.com/office/powerpoint/2010/main" val="3403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683568" y="13335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2424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24242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424242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Geneva" pitchFamily="-112" charset="-128"/>
                <a:cs typeface="Geneva" pitchFamily="-8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t-IT" altLang="it-I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Trebuchet MS"/>
                <a:ea typeface="ＭＳ Ｐゴシック"/>
              </a:rPr>
              <a:t>Inserite la directory corrente o il pathname relativo nelle celle vuote della seguente tabella:</a:t>
            </a:r>
            <a:endParaRPr kumimoji="0" lang="it-IT" altLang="it-IT" sz="2400" b="0" i="0" u="none" strike="noStrike" kern="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Trebuchet MS"/>
              <a:ea typeface="ＭＳ Ｐゴシック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Esercizio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53088" y="2481072"/>
          <a:ext cx="8382000" cy="2967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5699">
                  <a:extLst>
                    <a:ext uri="{9D8B030D-6E8A-4147-A177-3AD203B41FA5}">
                      <a16:colId xmlns:a16="http://schemas.microsoft.com/office/drawing/2014/main" val="2375192326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304299946"/>
                    </a:ext>
                  </a:extLst>
                </a:gridCol>
                <a:gridCol w="2982045">
                  <a:extLst>
                    <a:ext uri="{9D8B030D-6E8A-4147-A177-3AD203B41FA5}">
                      <a16:colId xmlns:a16="http://schemas.microsoft.com/office/drawing/2014/main" val="3249252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Pathname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assoluto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Directory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corrente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Pathname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relativo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8818336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000" dirty="0">
                          <a:solidFill>
                            <a:schemeClr val="tx1"/>
                          </a:solidFill>
                          <a:effectLst/>
                        </a:rPr>
                        <a:t>/home/ciccioformaggio/Documents/document.odt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/home/</a:t>
                      </a:r>
                      <a:r>
                        <a:rPr lang="en-US" sz="1000" dirty="0" err="1">
                          <a:effectLst/>
                        </a:rPr>
                        <a:t>ciccioformaggio</a:t>
                      </a:r>
                      <a:r>
                        <a:rPr lang="en-US" sz="1000" dirty="0">
                          <a:effectLst/>
                        </a:rPr>
                        <a:t>/Documents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000" dirty="0">
                          <a:effectLst/>
                        </a:rPr>
                        <a:t>document.odt “oppure” .\document.odt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79510866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000" dirty="0">
                          <a:effectLst/>
                        </a:rPr>
                        <a:t>home/ciccioformaggio/Documents/document.odt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6359816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000" dirty="0">
                          <a:effectLst/>
                        </a:rPr>
                        <a:t>/home/ciccioformaggio/Images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66239006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../../document.odt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99641858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usr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100611602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/home/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ciccioformaggio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/Documents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/home/</a:t>
                      </a:r>
                      <a:r>
                        <a:rPr lang="en-US" sz="1000" dirty="0" err="1">
                          <a:effectLst/>
                        </a:rPr>
                        <a:t>ciccioformaggio</a:t>
                      </a:r>
                      <a:r>
                        <a:rPr lang="en-US" sz="1000" dirty="0">
                          <a:effectLst/>
                        </a:rPr>
                        <a:t>/Documents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9578296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home/</a:t>
                      </a:r>
                      <a:r>
                        <a:rPr lang="en-US" sz="1000" dirty="0" err="1">
                          <a:effectLst/>
                        </a:rPr>
                        <a:t>ciccioformaggio</a:t>
                      </a:r>
                      <a:r>
                        <a:rPr lang="en-US" sz="1000" dirty="0">
                          <a:effectLst/>
                        </a:rPr>
                        <a:t>/Documents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71109225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..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55573551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/home/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ciccioformaggio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/Images/sea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1272621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../home/</a:t>
                      </a:r>
                      <a:r>
                        <a:rPr lang="en-US" sz="1000" dirty="0" err="1">
                          <a:effectLst/>
                        </a:rPr>
                        <a:t>ciccioformaggio</a:t>
                      </a:r>
                      <a:r>
                        <a:rPr lang="en-US" sz="1000" dirty="0">
                          <a:effectLst/>
                        </a:rPr>
                        <a:t>/Documents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908789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8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Esercizio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4213" y="1899856"/>
          <a:ext cx="8382000" cy="2934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375192326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304299946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3249252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Percorso assoluto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Directory corrente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effectLst/>
                        </a:rPr>
                        <a:t>Percorso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effectLst/>
                        </a:rPr>
                        <a:t>relativo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8818336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800" dirty="0">
                          <a:solidFill>
                            <a:schemeClr val="tx1"/>
                          </a:solidFill>
                          <a:effectLst/>
                        </a:rPr>
                        <a:t>/home/ciccioformaggio/Documents/document.odt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/home/ciccioformaggio/Documents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800">
                          <a:effectLst/>
                        </a:rPr>
                        <a:t>document.odt “oppure” .\document.odt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79510866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800">
                          <a:effectLst/>
                        </a:rPr>
                        <a:t>/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800">
                          <a:effectLst/>
                        </a:rPr>
                        <a:t>home/ciccioformaggio/Documents/document.odt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6359816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800">
                          <a:effectLst/>
                        </a:rPr>
                        <a:t>/home/ciccioformaggio/Images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800">
                          <a:effectLst/>
                        </a:rPr>
                        <a:t>../document.odt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66239006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800">
                          <a:effectLst/>
                        </a:rPr>
                        <a:t>/home/ciccioformaggio/Images/ho</a:t>
                      </a:r>
                      <a:r>
                        <a:rPr lang="en-US" sz="800">
                          <a:effectLst/>
                        </a:rPr>
                        <a:t>lydays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../../document.odt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99641858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/usr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800">
                          <a:effectLst/>
                        </a:rPr>
                        <a:t>../home/ciccioformaggio/Documents/document.odt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100611602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/home/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effectLst/>
                        </a:rPr>
                        <a:t>ciccioformaggio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/Documents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/home/</a:t>
                      </a:r>
                      <a:r>
                        <a:rPr lang="en-US" sz="800" dirty="0" err="1">
                          <a:effectLst/>
                        </a:rPr>
                        <a:t>ciccioformaggio</a:t>
                      </a:r>
                      <a:r>
                        <a:rPr lang="en-US" sz="800" dirty="0">
                          <a:effectLst/>
                        </a:rPr>
                        <a:t>/Documents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9578296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/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home/ciccioformaggio/Documents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71109225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/home/ciccioformaggio/Images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..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55573551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smtClean="0">
                          <a:effectLst/>
                        </a:rPr>
                        <a:t>home/</a:t>
                      </a:r>
                      <a:r>
                        <a:rPr lang="en-US" sz="800" dirty="0" err="1" smtClean="0">
                          <a:effectLst/>
                        </a:rPr>
                        <a:t>ciccioformaggio</a:t>
                      </a:r>
                      <a:r>
                        <a:rPr lang="en-US" sz="800" dirty="0" smtClean="0">
                          <a:effectLst/>
                        </a:rPr>
                        <a:t>/Images/sea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../..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1272621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/usr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../home/</a:t>
                      </a:r>
                      <a:r>
                        <a:rPr lang="en-US" sz="800" dirty="0" err="1">
                          <a:effectLst/>
                        </a:rPr>
                        <a:t>ciccioformaggio</a:t>
                      </a:r>
                      <a:r>
                        <a:rPr lang="en-US" sz="800" dirty="0">
                          <a:effectLst/>
                        </a:rPr>
                        <a:t>/Documents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908789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900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Operazioni con le directory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Creazione: tramite il comando </a:t>
            </a:r>
            <a:r>
              <a:rPr lang="it-IT" alt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endParaRPr lang="it-IT" alt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000"/>
              </a:spcAft>
            </a:pPr>
            <a:r>
              <a:rPr lang="it-IT" altLang="it-IT" dirty="0"/>
              <a:t>Eliminazione: tramite il comando </a:t>
            </a:r>
            <a:r>
              <a:rPr lang="it-IT" alt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it-IT" altLang="it-IT" dirty="0"/>
              <a:t> (eseguito solo se la directory è vuota)</a:t>
            </a:r>
          </a:p>
          <a:p>
            <a:pPr>
              <a:spcAft>
                <a:spcPts val="1000"/>
              </a:spcAft>
            </a:pPr>
            <a:r>
              <a:rPr lang="it-IT" altLang="it-IT" dirty="0"/>
              <a:t>Eliminazione di una directory e del suo contenuto: tramite il comando </a:t>
            </a:r>
            <a:r>
              <a:rPr lang="it-IT" alt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it-IT" alt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dirty="0"/>
              <a:t>(ATTENZIONE!)</a:t>
            </a:r>
          </a:p>
          <a:p>
            <a:pPr>
              <a:spcAft>
                <a:spcPts val="1000"/>
              </a:spcAft>
            </a:pPr>
            <a:r>
              <a:rPr lang="it-IT" altLang="it-IT" dirty="0"/>
              <a:t>Altre operazioni (spostamento, variazione del nome, …): tramite gli stessi comandi visti per i file (vedi oltre)</a:t>
            </a:r>
          </a:p>
        </p:txBody>
      </p:sp>
    </p:spTree>
    <p:extLst>
      <p:ext uri="{BB962C8B-B14F-4D97-AF65-F5344CB8AC3E}">
        <p14:creationId xmlns:p14="http://schemas.microsoft.com/office/powerpoint/2010/main" val="1154636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 err="1"/>
              <a:t>Wildcard</a:t>
            </a:r>
            <a:endParaRPr lang="it-IT" alt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Nello specificare i </a:t>
            </a:r>
            <a:r>
              <a:rPr lang="it-IT" altLang="it-IT" dirty="0" err="1"/>
              <a:t>pathname</a:t>
            </a:r>
            <a:r>
              <a:rPr lang="it-IT" altLang="it-IT" dirty="0"/>
              <a:t> di file o directory, è possibile indicare un’espressione contenente dei </a:t>
            </a:r>
            <a:r>
              <a:rPr lang="it-IT" altLang="it-IT" b="1" dirty="0"/>
              <a:t>caratteri jolly </a:t>
            </a:r>
            <a:r>
              <a:rPr lang="it-IT" altLang="it-IT" dirty="0"/>
              <a:t>(o </a:t>
            </a:r>
            <a:r>
              <a:rPr lang="it-IT" altLang="it-IT" b="1" dirty="0" err="1"/>
              <a:t>wildcard</a:t>
            </a:r>
            <a:r>
              <a:rPr lang="it-IT" altLang="it-IT" dirty="0"/>
              <a:t>) </a:t>
            </a:r>
          </a:p>
          <a:p>
            <a:pPr marL="800100" lvl="2" indent="0">
              <a:spcAft>
                <a:spcPts val="1000"/>
              </a:spcAft>
              <a:buNone/>
            </a:pP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altLang="it-IT" dirty="0"/>
              <a:t> indica una qualunque sequenza di caratteri</a:t>
            </a:r>
          </a:p>
          <a:p>
            <a:pPr marL="800100" lvl="2" indent="0">
              <a:spcAft>
                <a:spcPts val="1000"/>
              </a:spcAft>
              <a:buNone/>
            </a:pP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it-IT" altLang="it-IT" dirty="0"/>
              <a:t> indica un qualunque carattere</a:t>
            </a:r>
          </a:p>
          <a:p>
            <a:pPr marL="800100" lvl="2" indent="0">
              <a:spcAft>
                <a:spcPts val="1000"/>
              </a:spcAft>
              <a:buNone/>
            </a:pP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it-IT" altLang="it-IT" dirty="0"/>
              <a:t> indica un qualunque carattere appartenente alla sequenza indicata tra le parentesi</a:t>
            </a:r>
          </a:p>
        </p:txBody>
      </p:sp>
    </p:spTree>
    <p:extLst>
      <p:ext uri="{BB962C8B-B14F-4D97-AF65-F5344CB8AC3E}">
        <p14:creationId xmlns:p14="http://schemas.microsoft.com/office/powerpoint/2010/main" val="2603798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Esempi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69152"/>
              </p:ext>
            </p:extLst>
          </p:nvPr>
        </p:nvGraphicFramePr>
        <p:xfrm>
          <a:off x="1587797" y="1700808"/>
          <a:ext cx="6336705" cy="21945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800201">
                  <a:extLst>
                    <a:ext uri="{9D8B030D-6E8A-4147-A177-3AD203B41FA5}">
                      <a16:colId xmlns:a16="http://schemas.microsoft.com/office/drawing/2014/main" val="3422635791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114548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alt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altLang="it-IT" sz="2400" dirty="0"/>
                        <a:t>Diventa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95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altLang="it-IT" sz="2400" b="0" dirty="0">
                          <a:solidFill>
                            <a:srgbClr val="4242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altLang="it-IT" sz="2400" b="0" dirty="0">
                          <a:solidFill>
                            <a:srgbClr val="424242"/>
                          </a:solidFill>
                        </a:rPr>
                        <a:t>m, ma, mb, …,</a:t>
                      </a:r>
                      <a:r>
                        <a:rPr lang="it-IT" altLang="it-IT" sz="2400" b="0" baseline="0" dirty="0">
                          <a:solidFill>
                            <a:srgbClr val="424242"/>
                          </a:solidFill>
                        </a:rPr>
                        <a:t> </a:t>
                      </a:r>
                      <a:r>
                        <a:rPr lang="it-IT" altLang="it-IT" sz="2400" b="0" baseline="0" dirty="0" err="1">
                          <a:solidFill>
                            <a:srgbClr val="424242"/>
                          </a:solidFill>
                        </a:rPr>
                        <a:t>maa</a:t>
                      </a:r>
                      <a:r>
                        <a:rPr lang="it-IT" altLang="it-IT" sz="2400" b="0" baseline="0" dirty="0">
                          <a:solidFill>
                            <a:srgbClr val="424242"/>
                          </a:solidFill>
                        </a:rPr>
                        <a:t>, </a:t>
                      </a:r>
                      <a:r>
                        <a:rPr lang="it-IT" altLang="it-IT" sz="2400" b="0" baseline="0" dirty="0" err="1">
                          <a:solidFill>
                            <a:srgbClr val="424242"/>
                          </a:solidFill>
                        </a:rPr>
                        <a:t>mab</a:t>
                      </a:r>
                      <a:r>
                        <a:rPr lang="it-IT" altLang="it-IT" sz="2400" b="0" baseline="0" dirty="0">
                          <a:solidFill>
                            <a:srgbClr val="424242"/>
                          </a:solidFill>
                        </a:rPr>
                        <a:t>, …</a:t>
                      </a:r>
                      <a:endParaRPr lang="it-IT" altLang="it-IT" sz="2400" b="0" dirty="0">
                        <a:solidFill>
                          <a:srgbClr val="42424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53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altLang="it-IT" sz="2400" b="0" dirty="0" err="1">
                          <a:solidFill>
                            <a:srgbClr val="4242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m?lo</a:t>
                      </a:r>
                      <a:endParaRPr lang="it-IT" altLang="it-IT" sz="2400" b="0" dirty="0">
                        <a:solidFill>
                          <a:srgbClr val="42424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altLang="it-IT" sz="2400" b="0" dirty="0">
                          <a:solidFill>
                            <a:srgbClr val="424242"/>
                          </a:solidFill>
                        </a:rPr>
                        <a:t>malo, </a:t>
                      </a:r>
                      <a:r>
                        <a:rPr lang="it-IT" altLang="it-IT" sz="2400" b="0" dirty="0" err="1">
                          <a:solidFill>
                            <a:srgbClr val="424242"/>
                          </a:solidFill>
                        </a:rPr>
                        <a:t>mblo</a:t>
                      </a:r>
                      <a:r>
                        <a:rPr lang="it-IT" altLang="it-IT" sz="2400" b="0" dirty="0">
                          <a:solidFill>
                            <a:srgbClr val="424242"/>
                          </a:solidFill>
                        </a:rPr>
                        <a:t>, </a:t>
                      </a:r>
                      <a:r>
                        <a:rPr lang="it-IT" altLang="it-IT" sz="2400" b="0" dirty="0" err="1">
                          <a:solidFill>
                            <a:srgbClr val="424242"/>
                          </a:solidFill>
                        </a:rPr>
                        <a:t>mclo</a:t>
                      </a:r>
                      <a:r>
                        <a:rPr lang="it-IT" altLang="it-IT" sz="2400" b="0" dirty="0">
                          <a:solidFill>
                            <a:srgbClr val="424242"/>
                          </a:solidFill>
                        </a:rPr>
                        <a:t>, </a:t>
                      </a:r>
                      <a:r>
                        <a:rPr lang="it-IT" altLang="it-IT" sz="2400" b="0" dirty="0" err="1">
                          <a:solidFill>
                            <a:srgbClr val="424242"/>
                          </a:solidFill>
                        </a:rPr>
                        <a:t>mdlo</a:t>
                      </a:r>
                      <a:r>
                        <a:rPr lang="it-IT" altLang="it-IT" sz="2400" b="0" dirty="0">
                          <a:solidFill>
                            <a:srgbClr val="424242"/>
                          </a:solidFill>
                        </a:rPr>
                        <a:t>,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3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altLang="it-IT" sz="2400" b="0" dirty="0">
                          <a:solidFill>
                            <a:srgbClr val="4242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m[</a:t>
                      </a:r>
                      <a:r>
                        <a:rPr lang="it-IT" altLang="it-IT" sz="2400" b="0" dirty="0" err="1">
                          <a:solidFill>
                            <a:srgbClr val="4242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aeiou</a:t>
                      </a:r>
                      <a:r>
                        <a:rPr lang="it-IT" altLang="it-IT" sz="2400" b="0" dirty="0">
                          <a:solidFill>
                            <a:srgbClr val="4242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altLang="it-IT" sz="2400" b="0" dirty="0">
                          <a:solidFill>
                            <a:srgbClr val="424242"/>
                          </a:solidFill>
                        </a:rPr>
                        <a:t>malo, melo, </a:t>
                      </a:r>
                      <a:r>
                        <a:rPr lang="it-IT" altLang="it-IT" sz="2400" b="0" dirty="0" err="1">
                          <a:solidFill>
                            <a:srgbClr val="424242"/>
                          </a:solidFill>
                        </a:rPr>
                        <a:t>milo</a:t>
                      </a:r>
                      <a:r>
                        <a:rPr lang="it-IT" altLang="it-IT" sz="2400" b="0" dirty="0">
                          <a:solidFill>
                            <a:srgbClr val="424242"/>
                          </a:solidFill>
                        </a:rPr>
                        <a:t>, molo, mulo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145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829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Operazioni su file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Creazione: tramite il comando </a:t>
            </a:r>
            <a:r>
              <a:rPr lang="it-IT" alt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endParaRPr lang="it-IT" alt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000"/>
              </a:spcAft>
            </a:pPr>
            <a:r>
              <a:rPr lang="it-IT" altLang="it-IT" dirty="0"/>
              <a:t>Apertura</a:t>
            </a:r>
          </a:p>
          <a:p>
            <a:pPr lvl="1">
              <a:spcAft>
                <a:spcPts val="1000"/>
              </a:spcAft>
            </a:pPr>
            <a:r>
              <a:rPr lang="it-IT" altLang="it-IT" sz="2400" dirty="0"/>
              <a:t>di file eseguibili: scrivendone il nome</a:t>
            </a:r>
          </a:p>
          <a:p>
            <a:pPr lvl="1">
              <a:spcAft>
                <a:spcPts val="1000"/>
              </a:spcAft>
            </a:pPr>
            <a:r>
              <a:rPr lang="it-IT" altLang="it-IT" sz="2400" dirty="0"/>
              <a:t>di file di dati: tramite le relative applicazioni</a:t>
            </a:r>
          </a:p>
          <a:p>
            <a:pPr>
              <a:spcAft>
                <a:spcPts val="1000"/>
              </a:spcAft>
            </a:pPr>
            <a:r>
              <a:rPr lang="it-IT" altLang="it-IT" dirty="0"/>
              <a:t>Visualizzazione dei contenuti: tramite i comandi </a:t>
            </a:r>
            <a:r>
              <a:rPr lang="it-IT" alt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it-IT" altLang="it-IT" dirty="0"/>
              <a:t>, </a:t>
            </a: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it-IT" altLang="it-IT" dirty="0"/>
              <a:t> e </a:t>
            </a:r>
            <a:r>
              <a:rPr lang="it-IT" alt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endParaRPr lang="it-IT" alt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000"/>
              </a:spcAft>
            </a:pPr>
            <a:r>
              <a:rPr lang="it-IT" altLang="it-IT" dirty="0"/>
              <a:t>Spostamento e/o modifica del nome: tramite il comando </a:t>
            </a: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it-IT" altLang="it-IT" dirty="0"/>
              <a:t> (vale anche per le directory) </a:t>
            </a:r>
          </a:p>
          <a:p>
            <a:pPr>
              <a:spcAft>
                <a:spcPts val="1000"/>
              </a:spcAft>
            </a:pPr>
            <a:r>
              <a:rPr lang="it-IT" altLang="it-IT" dirty="0"/>
              <a:t>Cancellazione: tramite il comando </a:t>
            </a:r>
            <a:r>
              <a:rPr lang="it-IT" alt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endParaRPr lang="it-IT" alt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44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Home directory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Ogni utente abilitato ad accedere al sistema ha una propria home directory contenuta in </a:t>
            </a: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/home </a:t>
            </a:r>
            <a:r>
              <a:rPr lang="it-IT" altLang="it-IT" dirty="0"/>
              <a:t>e avente come nome il proprio nome utente</a:t>
            </a:r>
          </a:p>
          <a:p>
            <a:pPr>
              <a:spcAft>
                <a:spcPts val="1000"/>
              </a:spcAft>
            </a:pPr>
            <a:endParaRPr lang="it-IT" altLang="it-IT" dirty="0"/>
          </a:p>
          <a:p>
            <a:pPr>
              <a:spcAft>
                <a:spcPts val="1000"/>
              </a:spcAft>
            </a:pPr>
            <a:r>
              <a:rPr lang="it-IT" altLang="it-IT" dirty="0"/>
              <a:t>Nell’indicazione di un </a:t>
            </a:r>
            <a:r>
              <a:rPr lang="it-IT" altLang="it-IT" dirty="0" err="1"/>
              <a:t>pathname</a:t>
            </a:r>
            <a:r>
              <a:rPr lang="it-IT" altLang="it-IT" dirty="0"/>
              <a:t>, la home directory dell’utente attualmente connesso è abbreviabile usando il carattere tilde (</a:t>
            </a: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it-IT" alt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8825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Permessi sui file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Gli utenti possono specificare i seguenti </a:t>
            </a:r>
            <a:r>
              <a:rPr lang="it-IT" altLang="it-IT" b="1" dirty="0"/>
              <a:t>permessi di accesso</a:t>
            </a:r>
            <a:r>
              <a:rPr lang="it-IT" altLang="it-IT" dirty="0"/>
              <a:t>:</a:t>
            </a:r>
          </a:p>
          <a:p>
            <a:pPr>
              <a:spcAft>
                <a:spcPts val="1000"/>
              </a:spcAft>
            </a:pPr>
            <a:endParaRPr lang="it-IT" altLang="it-IT" dirty="0"/>
          </a:p>
          <a:p>
            <a:pPr lvl="1">
              <a:spcAft>
                <a:spcPts val="1000"/>
              </a:spcAft>
            </a:pPr>
            <a:r>
              <a:rPr lang="it-IT" altLang="it-IT" sz="2400" b="1" dirty="0"/>
              <a:t>Read</a:t>
            </a:r>
            <a:r>
              <a:rPr lang="it-IT" altLang="it-IT" sz="2400" dirty="0"/>
              <a:t> (R) indica se possono essere letti i contenuti di un file o di una cartella</a:t>
            </a:r>
          </a:p>
          <a:p>
            <a:pPr lvl="1">
              <a:spcAft>
                <a:spcPts val="1000"/>
              </a:spcAft>
            </a:pPr>
            <a:r>
              <a:rPr lang="it-IT" altLang="it-IT" sz="2400" b="1" dirty="0"/>
              <a:t>Write</a:t>
            </a:r>
            <a:r>
              <a:rPr lang="it-IT" altLang="it-IT" sz="2400" dirty="0"/>
              <a:t> (W) indica se è possibile modificare il contenuto di un file o di una cartella</a:t>
            </a:r>
          </a:p>
          <a:p>
            <a:pPr lvl="1">
              <a:spcAft>
                <a:spcPts val="1000"/>
              </a:spcAft>
            </a:pPr>
            <a:r>
              <a:rPr lang="it-IT" altLang="it-IT" sz="2400" b="1" dirty="0" err="1"/>
              <a:t>Execute</a:t>
            </a:r>
            <a:r>
              <a:rPr lang="it-IT" altLang="it-IT" sz="2400" dirty="0"/>
              <a:t> (X) indica se è possibile eseguire un file o posizionarsi all’interno di una cartella</a:t>
            </a:r>
          </a:p>
        </p:txBody>
      </p:sp>
    </p:spTree>
    <p:extLst>
      <p:ext uri="{BB962C8B-B14F-4D97-AF65-F5344CB8AC3E}">
        <p14:creationId xmlns:p14="http://schemas.microsoft.com/office/powerpoint/2010/main" val="110598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 smtClean="0"/>
              <a:t>Graphical/Command-line User Interface</a:t>
            </a:r>
            <a:endParaRPr lang="it-IT" alt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 smtClean="0"/>
              <a:t>Permettono l’interazione tra l’utente ed il sistema operativo.</a:t>
            </a:r>
          </a:p>
          <a:p>
            <a:pPr>
              <a:spcAft>
                <a:spcPts val="1000"/>
              </a:spcAft>
            </a:pPr>
            <a:r>
              <a:rPr lang="it-IT" altLang="it-IT" dirty="0" smtClean="0"/>
              <a:t>In </a:t>
            </a:r>
            <a:r>
              <a:rPr lang="it-IT" altLang="it-IT" dirty="0"/>
              <a:t>alcuni sistema </a:t>
            </a:r>
            <a:r>
              <a:rPr lang="it-IT" altLang="it-IT" dirty="0" smtClean="0"/>
              <a:t>operativi, ad es. Windows,</a:t>
            </a:r>
            <a:r>
              <a:rPr lang="it-IT" altLang="it-IT" dirty="0"/>
              <a:t> l’interfaccia grafica è una </a:t>
            </a:r>
            <a:r>
              <a:rPr lang="it-IT" altLang="it-IT" b="1" dirty="0"/>
              <a:t>componente </a:t>
            </a:r>
            <a:r>
              <a:rPr lang="it-IT" altLang="it-IT" b="1" dirty="0" smtClean="0"/>
              <a:t>integrata.</a:t>
            </a:r>
            <a:endParaRPr lang="it-IT" altLang="it-IT" dirty="0"/>
          </a:p>
          <a:p>
            <a:pPr>
              <a:spcAft>
                <a:spcPts val="1000"/>
              </a:spcAft>
            </a:pPr>
            <a:r>
              <a:rPr lang="it-IT" altLang="it-IT" dirty="0" smtClean="0"/>
              <a:t>In </a:t>
            </a:r>
            <a:r>
              <a:rPr lang="it-IT" altLang="it-IT" dirty="0"/>
              <a:t>alcuni sistema </a:t>
            </a:r>
            <a:r>
              <a:rPr lang="it-IT" altLang="it-IT" dirty="0" smtClean="0"/>
              <a:t>operativi, ad es. Linux, </a:t>
            </a:r>
            <a:r>
              <a:rPr lang="it-IT" altLang="it-IT" dirty="0"/>
              <a:t>l’interfaccia grafica è una </a:t>
            </a:r>
            <a:r>
              <a:rPr lang="it-IT" altLang="it-IT" b="1" dirty="0"/>
              <a:t>componente opzionale </a:t>
            </a:r>
            <a:r>
              <a:rPr lang="it-IT" altLang="it-IT" dirty="0"/>
              <a:t>(si possono anche installare differenti interfacce</a:t>
            </a:r>
            <a:r>
              <a:rPr lang="it-IT" altLang="it-IT" dirty="0" smtClean="0"/>
              <a:t>).</a:t>
            </a:r>
            <a:endParaRPr lang="it-IT" altLang="it-IT" dirty="0"/>
          </a:p>
          <a:p>
            <a:pPr>
              <a:spcAft>
                <a:spcPts val="1000"/>
              </a:spcAft>
            </a:pPr>
            <a:r>
              <a:rPr lang="it-IT" altLang="it-IT" dirty="0"/>
              <a:t>Comune a tutti i sistema </a:t>
            </a:r>
            <a:r>
              <a:rPr lang="it-IT" altLang="it-IT" dirty="0" smtClean="0"/>
              <a:t>operativi </a:t>
            </a:r>
            <a:r>
              <a:rPr lang="it-IT" altLang="it-IT" dirty="0"/>
              <a:t>è invece la possibilità di </a:t>
            </a:r>
            <a:r>
              <a:rPr lang="it-IT" altLang="it-IT" dirty="0" smtClean="0"/>
              <a:t> interfacciarsi </a:t>
            </a:r>
            <a:r>
              <a:rPr lang="it-IT" altLang="it-IT" dirty="0"/>
              <a:t>con </a:t>
            </a:r>
            <a:r>
              <a:rPr lang="it-IT" altLang="it-IT" dirty="0" smtClean="0"/>
              <a:t>l’utente </a:t>
            </a:r>
            <a:r>
              <a:rPr lang="it-IT" altLang="it-IT" dirty="0"/>
              <a:t>tramite dei comandi impartiti usando solamente la tastiera e un opportuno interprete (</a:t>
            </a:r>
            <a:r>
              <a:rPr lang="it-IT" altLang="it-IT" b="1" dirty="0" smtClean="0"/>
              <a:t>shell/Linux, Command Prompt/Windows</a:t>
            </a:r>
            <a:r>
              <a:rPr lang="it-IT" altLang="it-IT" dirty="0" smtClean="0"/>
              <a:t>).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937793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Permessi sui file (2)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I permessi sui file sono specificabili su tre livelli:</a:t>
            </a:r>
          </a:p>
          <a:p>
            <a:pPr lvl="1">
              <a:spcAft>
                <a:spcPts val="1000"/>
              </a:spcAft>
            </a:pPr>
            <a:r>
              <a:rPr lang="it-IT" altLang="it-IT" sz="2400" dirty="0"/>
              <a:t>relativamente all’utente che li crea</a:t>
            </a:r>
          </a:p>
          <a:p>
            <a:pPr lvl="1">
              <a:spcAft>
                <a:spcPts val="1000"/>
              </a:spcAft>
            </a:pPr>
            <a:r>
              <a:rPr lang="it-IT" altLang="it-IT" sz="2400" dirty="0"/>
              <a:t>relativamente agli utenti facenti parte dello stesso gruppo dell’utente che li crea</a:t>
            </a:r>
          </a:p>
          <a:p>
            <a:pPr lvl="1">
              <a:spcAft>
                <a:spcPts val="1000"/>
              </a:spcAft>
            </a:pPr>
            <a:r>
              <a:rPr lang="it-IT" altLang="it-IT" sz="2400" dirty="0"/>
              <a:t>relativamente ai rimanenti utenti</a:t>
            </a:r>
          </a:p>
          <a:p>
            <a:pPr>
              <a:spcAft>
                <a:spcPts val="1000"/>
              </a:spcAft>
            </a:pPr>
            <a:r>
              <a:rPr lang="it-IT" altLang="it-IT" dirty="0"/>
              <a:t>Sono specificati da un terzetto di caratteri</a:t>
            </a:r>
            <a:endParaRPr lang="it-IT" altLang="it-IT" sz="2400" dirty="0"/>
          </a:p>
        </p:txBody>
      </p:sp>
      <p:sp>
        <p:nvSpPr>
          <p:cNvPr id="4" name="Google Shape;491;p57"/>
          <p:cNvSpPr txBox="1"/>
          <p:nvPr/>
        </p:nvSpPr>
        <p:spPr>
          <a:xfrm>
            <a:off x="1057249" y="4546148"/>
            <a:ext cx="7843990" cy="1598266"/>
          </a:xfrm>
          <a:prstGeom prst="rect">
            <a:avLst/>
          </a:prstGeom>
          <a:solidFill>
            <a:srgbClr val="000000"/>
          </a:solidFill>
          <a:ln w="126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1200"/>
              <a:buFont typeface="Courier New"/>
              <a:buNone/>
            </a:pPr>
            <a:r>
              <a:rPr sz="1400" dirty="0">
                <a:solidFill>
                  <a:srgbClr val="FFFFFF"/>
                </a:solidFill>
                <a:latin typeface="Courier New"/>
              </a:rPr>
              <a:t>$ ls -l</a:t>
            </a:r>
            <a:endParaRPr lang="it-IT" sz="1400">
              <a:latin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Font typeface="Courier New"/>
              <a:buNone/>
            </a:pPr>
            <a:r>
              <a:rPr sz="1400" dirty="0">
                <a:solidFill>
                  <a:srgbClr val="FFFFFF"/>
                </a:solidFill>
                <a:latin typeface="Courier New"/>
              </a:rPr>
              <a:t>total 8</a:t>
            </a:r>
            <a:endParaRPr sz="14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Font typeface="Courier New"/>
              <a:buNone/>
            </a:pPr>
            <a:r>
              <a:rPr sz="1400" dirty="0" err="1">
                <a:solidFill>
                  <a:srgbClr val="FFFFFF"/>
                </a:solidFill>
                <a:latin typeface="Courier New"/>
              </a:rPr>
              <a:t>drwxrwxr</a:t>
            </a:r>
            <a:r>
              <a:rPr sz="1400" dirty="0">
                <a:solidFill>
                  <a:srgbClr val="FFFFFF"/>
                </a:solidFill>
                <a:latin typeface="Courier New"/>
              </a:rPr>
              <a:t>-x 17 user group 4096 Jul 31 12:18 Dir</a:t>
            </a:r>
            <a:endParaRPr sz="14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339933"/>
              </a:buClr>
            </a:pPr>
            <a:r>
              <a:rPr sz="1400" dirty="0">
                <a:solidFill>
                  <a:srgbClr val="FFFFFF"/>
                </a:solidFill>
                <a:latin typeface="Courier New"/>
              </a:rPr>
              <a:t>-</a:t>
            </a:r>
            <a:r>
              <a:rPr sz="1400" dirty="0" err="1">
                <a:solidFill>
                  <a:srgbClr val="FFFFFF"/>
                </a:solidFill>
                <a:latin typeface="Courier New"/>
              </a:rPr>
              <a:t>rwxrwxr</a:t>
            </a:r>
            <a:r>
              <a:rPr sz="1400" dirty="0">
                <a:solidFill>
                  <a:srgbClr val="FFFFFF"/>
                </a:solidFill>
                <a:latin typeface="Courier New"/>
              </a:rPr>
              <a:t>-x</a:t>
            </a:r>
            <a:r>
              <a:rPr lang="it-IT" sz="1400" dirty="0">
                <a:solidFill>
                  <a:srgbClr val="FFFFFF"/>
                </a:solidFill>
                <a:latin typeface="Courier New"/>
              </a:rPr>
              <a:t> </a:t>
            </a:r>
            <a:r>
              <a:rPr sz="1400" dirty="0">
                <a:solidFill>
                  <a:srgbClr val="FFFFFF"/>
                </a:solidFill>
                <a:latin typeface="Courier New"/>
              </a:rPr>
              <a:t> 1 user group</a:t>
            </a:r>
            <a:r>
              <a:rPr lang="it-IT" sz="1400" dirty="0">
                <a:solidFill>
                  <a:srgbClr val="FFFFFF"/>
                </a:solidFill>
                <a:latin typeface="Courier New"/>
              </a:rPr>
              <a:t> </a:t>
            </a:r>
            <a:r>
              <a:rPr sz="1400" dirty="0">
                <a:solidFill>
                  <a:srgbClr val="FFFFFF"/>
                </a:solidFill>
                <a:latin typeface="Courier New"/>
              </a:rPr>
              <a:t> 218 Jul 30 16:08 File</a:t>
            </a:r>
            <a:endParaRPr sz="14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dirty="0">
              <a:solidFill>
                <a:srgbClr val="339933"/>
              </a:solidFill>
              <a:latin typeface="Courier New"/>
              <a:ea typeface="Courier New"/>
              <a:cs typeface="Courier New"/>
            </a:endParaRPr>
          </a:p>
        </p:txBody>
      </p:sp>
      <p:sp>
        <p:nvSpPr>
          <p:cNvPr id="5" name="rect4"/>
          <p:cNvSpPr/>
          <p:nvPr/>
        </p:nvSpPr>
        <p:spPr>
          <a:xfrm>
            <a:off x="1101299" y="5004293"/>
            <a:ext cx="1189139" cy="4491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501826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Documentazione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Il comando </a:t>
            </a: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it-IT" altLang="it-IT" dirty="0"/>
              <a:t> permette di visualizzare una descrizione delle funzionalità dei vari comandi utilizzabili all’interno di un terminale.</a:t>
            </a:r>
          </a:p>
          <a:p>
            <a:pPr>
              <a:spcAft>
                <a:spcPts val="1000"/>
              </a:spcAft>
            </a:pPr>
            <a:endParaRPr lang="it-IT" altLang="it-IT" dirty="0"/>
          </a:p>
          <a:p>
            <a:pPr>
              <a:spcAft>
                <a:spcPts val="1000"/>
              </a:spcAft>
            </a:pPr>
            <a:r>
              <a:rPr lang="it-IT" altLang="it-IT" dirty="0"/>
              <a:t>Esempi</a:t>
            </a:r>
          </a:p>
          <a:p>
            <a:pPr lvl="1">
              <a:spcAft>
                <a:spcPts val="1000"/>
              </a:spcAft>
            </a:pPr>
            <a:r>
              <a:rPr lang="it-IT" alt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it-IT" alt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it-IT" alt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1000"/>
              </a:spcAft>
            </a:pPr>
            <a:r>
              <a:rPr lang="it-IT" alt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man cd</a:t>
            </a:r>
          </a:p>
          <a:p>
            <a:pPr lvl="1">
              <a:spcAft>
                <a:spcPts val="1000"/>
              </a:spcAft>
            </a:pPr>
            <a:r>
              <a:rPr lang="it-IT" alt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it-IT" alt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endParaRPr lang="it-IT" alt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3"/>
          <p:cNvSpPr txBox="1"/>
          <p:nvPr/>
        </p:nvSpPr>
        <p:spPr>
          <a:xfrm>
            <a:off x="3152718" y="3043666"/>
            <a:ext cx="5813676" cy="33724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anchor="t"/>
          <a:lstStyle/>
          <a:p>
            <a:r>
              <a:rPr sz="1200" dirty="0">
                <a:latin typeface="Courier New"/>
                <a:cs typeface="Courier New"/>
              </a:rPr>
              <a:t>LS(1)</a:t>
            </a:r>
            <a:r>
              <a:rPr lang="it-IT" sz="1200" dirty="0">
                <a:latin typeface="Courier New"/>
                <a:cs typeface="Courier New"/>
              </a:rPr>
              <a:t>                         </a:t>
            </a:r>
            <a:r>
              <a:rPr sz="1200" dirty="0">
                <a:latin typeface="Courier New"/>
                <a:cs typeface="Courier New"/>
              </a:rPr>
              <a:t> User Commands</a:t>
            </a:r>
            <a:r>
              <a:rPr lang="it-IT" sz="1200" dirty="0">
                <a:latin typeface="Courier New"/>
                <a:cs typeface="Courier New"/>
              </a:rPr>
              <a:t>                        </a:t>
            </a:r>
            <a:r>
              <a:rPr sz="1200" dirty="0">
                <a:latin typeface="Courier New"/>
                <a:cs typeface="Courier New"/>
              </a:rPr>
              <a:t> LS(1)</a:t>
            </a:r>
            <a:endParaRPr lang="it-IT" sz="1200">
              <a:latin typeface="Courier New"/>
              <a:cs typeface="Courier New"/>
            </a:endParaRPr>
          </a:p>
          <a:p>
            <a:r>
              <a:rPr sz="1200" dirty="0">
                <a:latin typeface="Courier New"/>
                <a:cs typeface="Courier New"/>
              </a:rPr>
              <a:t>NAME</a:t>
            </a:r>
            <a:endParaRPr sz="1200">
              <a:latin typeface="Courier New"/>
              <a:cs typeface="Courier New"/>
            </a:endParaRPr>
          </a:p>
          <a:p>
            <a:r>
              <a:rPr lang="it-IT" sz="1200" dirty="0">
                <a:latin typeface="Courier New"/>
                <a:cs typeface="Courier New"/>
              </a:rPr>
              <a:t>      </a:t>
            </a:r>
            <a:r>
              <a:rPr sz="1200" dirty="0">
                <a:latin typeface="Courier New"/>
                <a:cs typeface="Courier New"/>
              </a:rPr>
              <a:t> ls - list directory contents</a:t>
            </a:r>
            <a:endParaRPr sz="1200">
              <a:latin typeface="Courier New"/>
              <a:cs typeface="Courier New"/>
            </a:endParaRPr>
          </a:p>
          <a:p>
            <a:r>
              <a:rPr sz="1200" dirty="0">
                <a:latin typeface="Courier New"/>
                <a:cs typeface="Courier New"/>
              </a:rPr>
              <a:t>SYNOPSIS</a:t>
            </a:r>
            <a:endParaRPr sz="1200">
              <a:latin typeface="Courier New"/>
              <a:cs typeface="Courier New"/>
            </a:endParaRPr>
          </a:p>
          <a:p>
            <a:r>
              <a:rPr lang="it-IT" sz="1200" dirty="0">
                <a:latin typeface="Courier New"/>
                <a:cs typeface="Courier New"/>
              </a:rPr>
              <a:t>      </a:t>
            </a:r>
            <a:r>
              <a:rPr sz="1200" dirty="0">
                <a:latin typeface="Courier New"/>
                <a:cs typeface="Courier New"/>
              </a:rPr>
              <a:t> ls [OPTION]... [FILE]...</a:t>
            </a:r>
            <a:endParaRPr sz="1200">
              <a:latin typeface="Courier New"/>
              <a:cs typeface="Courier New"/>
            </a:endParaRPr>
          </a:p>
          <a:p>
            <a:r>
              <a:rPr sz="1200" dirty="0">
                <a:latin typeface="Courier New"/>
                <a:cs typeface="Courier New"/>
              </a:rPr>
              <a:t>DESCRIPTION</a:t>
            </a:r>
            <a:endParaRPr sz="1200">
              <a:latin typeface="Courier New"/>
              <a:cs typeface="Courier New"/>
            </a:endParaRPr>
          </a:p>
          <a:p>
            <a:r>
              <a:rPr lang="it-IT" sz="1200" dirty="0">
                <a:latin typeface="Courier New"/>
                <a:cs typeface="Courier New"/>
              </a:rPr>
              <a:t>      </a:t>
            </a:r>
            <a:r>
              <a:rPr sz="1200" dirty="0">
                <a:latin typeface="Courier New"/>
                <a:cs typeface="Courier New"/>
              </a:rPr>
              <a:t> List</a:t>
            </a:r>
            <a:r>
              <a:rPr lang="it-IT" sz="1200" dirty="0">
                <a:latin typeface="Courier New"/>
                <a:cs typeface="Courier New"/>
              </a:rPr>
              <a:t>  </a:t>
            </a:r>
            <a:r>
              <a:rPr sz="1200" dirty="0">
                <a:latin typeface="Courier New"/>
                <a:cs typeface="Courier New"/>
              </a:rPr>
              <a:t> information</a:t>
            </a:r>
            <a:r>
              <a:rPr lang="it-IT" sz="1200" dirty="0">
                <a:latin typeface="Courier New"/>
                <a:cs typeface="Courier New"/>
              </a:rPr>
              <a:t> </a:t>
            </a:r>
            <a:r>
              <a:rPr sz="1200" dirty="0">
                <a:latin typeface="Courier New"/>
                <a:cs typeface="Courier New"/>
              </a:rPr>
              <a:t> about</a:t>
            </a:r>
            <a:r>
              <a:rPr lang="it-IT" sz="1200" dirty="0">
                <a:latin typeface="Courier New"/>
                <a:cs typeface="Courier New"/>
              </a:rPr>
              <a:t> </a:t>
            </a:r>
            <a:r>
              <a:rPr sz="1200" dirty="0">
                <a:latin typeface="Courier New"/>
                <a:cs typeface="Courier New"/>
              </a:rPr>
              <a:t> the</a:t>
            </a:r>
            <a:r>
              <a:rPr lang="it-IT" sz="1200" dirty="0">
                <a:latin typeface="Courier New"/>
                <a:cs typeface="Courier New"/>
              </a:rPr>
              <a:t> </a:t>
            </a:r>
            <a:r>
              <a:rPr sz="1200" dirty="0">
                <a:latin typeface="Courier New"/>
                <a:cs typeface="Courier New"/>
              </a:rPr>
              <a:t> FILEs</a:t>
            </a:r>
            <a:r>
              <a:rPr lang="it-IT" sz="1200" dirty="0">
                <a:latin typeface="Courier New"/>
                <a:cs typeface="Courier New"/>
              </a:rPr>
              <a:t> </a:t>
            </a:r>
            <a:r>
              <a:rPr sz="1200" dirty="0">
                <a:latin typeface="Courier New"/>
                <a:cs typeface="Courier New"/>
              </a:rPr>
              <a:t> (the</a:t>
            </a:r>
            <a:r>
              <a:rPr lang="it-IT" sz="1200" dirty="0">
                <a:latin typeface="Courier New"/>
                <a:cs typeface="Courier New"/>
              </a:rPr>
              <a:t> </a:t>
            </a:r>
            <a:r>
              <a:rPr sz="1200" dirty="0">
                <a:latin typeface="Courier New"/>
                <a:cs typeface="Courier New"/>
              </a:rPr>
              <a:t> current</a:t>
            </a:r>
            <a:r>
              <a:rPr lang="it-IT" sz="1200" dirty="0">
                <a:latin typeface="Courier New"/>
                <a:cs typeface="Courier New"/>
              </a:rPr>
              <a:t> </a:t>
            </a:r>
            <a:r>
              <a:rPr sz="1200" dirty="0">
                <a:latin typeface="Courier New"/>
                <a:cs typeface="Courier New"/>
              </a:rPr>
              <a:t> directory</a:t>
            </a:r>
            <a:r>
              <a:rPr lang="it-IT" sz="1200" dirty="0">
                <a:latin typeface="Courier New"/>
                <a:cs typeface="Courier New"/>
              </a:rPr>
              <a:t> </a:t>
            </a:r>
            <a:r>
              <a:rPr sz="1200" dirty="0">
                <a:latin typeface="Courier New"/>
                <a:cs typeface="Courier New"/>
              </a:rPr>
              <a:t> by default).</a:t>
            </a:r>
            <a:r>
              <a:rPr lang="it-IT" sz="1200" dirty="0">
                <a:latin typeface="Courier New"/>
                <a:cs typeface="Courier New"/>
              </a:rPr>
              <a:t> </a:t>
            </a:r>
            <a:r>
              <a:rPr sz="1200" dirty="0">
                <a:latin typeface="Courier New"/>
                <a:cs typeface="Courier New"/>
              </a:rPr>
              <a:t> Sort entries alphabetically if</a:t>
            </a:r>
            <a:r>
              <a:rPr lang="it-IT" sz="1200" dirty="0">
                <a:latin typeface="Courier New"/>
                <a:cs typeface="Courier New"/>
              </a:rPr>
              <a:t> </a:t>
            </a:r>
            <a:r>
              <a:rPr sz="1200" dirty="0">
                <a:latin typeface="Courier New"/>
                <a:cs typeface="Courier New"/>
              </a:rPr>
              <a:t> none</a:t>
            </a:r>
            <a:r>
              <a:rPr lang="it-IT" sz="1200" dirty="0">
                <a:latin typeface="Courier New"/>
                <a:cs typeface="Courier New"/>
              </a:rPr>
              <a:t> </a:t>
            </a:r>
            <a:r>
              <a:rPr sz="1200" dirty="0">
                <a:latin typeface="Courier New"/>
                <a:cs typeface="Courier New"/>
              </a:rPr>
              <a:t> of</a:t>
            </a:r>
            <a:r>
              <a:rPr lang="it-IT" sz="1200" dirty="0">
                <a:latin typeface="Courier New"/>
                <a:cs typeface="Courier New"/>
              </a:rPr>
              <a:t> </a:t>
            </a:r>
            <a:r>
              <a:rPr sz="1200" dirty="0">
                <a:latin typeface="Courier New"/>
                <a:cs typeface="Courier New"/>
              </a:rPr>
              <a:t> -</a:t>
            </a:r>
            <a:r>
              <a:rPr sz="1200" dirty="0" err="1">
                <a:latin typeface="Courier New"/>
                <a:cs typeface="Courier New"/>
              </a:rPr>
              <a:t>cftuvSUX</a:t>
            </a:r>
            <a:r>
              <a:rPr lang="it-IT" sz="1200" dirty="0">
                <a:latin typeface="Courier New"/>
                <a:cs typeface="Courier New"/>
              </a:rPr>
              <a:t>  </a:t>
            </a:r>
            <a:r>
              <a:rPr sz="1200" dirty="0">
                <a:latin typeface="Courier New"/>
                <a:cs typeface="Courier New"/>
              </a:rPr>
              <a:t>nor</a:t>
            </a:r>
            <a:r>
              <a:rPr lang="it-IT" sz="1200" dirty="0">
                <a:latin typeface="Courier New"/>
                <a:cs typeface="Courier New"/>
              </a:rPr>
              <a:t> </a:t>
            </a:r>
            <a:r>
              <a:rPr sz="1200" dirty="0">
                <a:latin typeface="Courier New"/>
                <a:cs typeface="Courier New"/>
              </a:rPr>
              <a:t>--sort is specified.</a:t>
            </a:r>
          </a:p>
          <a:p>
            <a:endParaRPr sz="1200" dirty="0">
              <a:latin typeface="Courier New"/>
              <a:cs typeface="Courier New"/>
            </a:endParaRPr>
          </a:p>
          <a:p>
            <a:r>
              <a:rPr lang="it-IT" sz="1200" dirty="0">
                <a:latin typeface="Courier New"/>
                <a:cs typeface="Courier New"/>
              </a:rPr>
              <a:t>      </a:t>
            </a:r>
            <a:r>
              <a:rPr sz="1200" dirty="0">
                <a:latin typeface="Courier New"/>
                <a:cs typeface="Courier New"/>
              </a:rPr>
              <a:t> Mandatory arguments to long options are mandatory for short options</a:t>
            </a:r>
            <a:r>
              <a:rPr lang="it-IT" sz="1200" dirty="0">
                <a:latin typeface="Courier New"/>
                <a:cs typeface="Courier New"/>
              </a:rPr>
              <a:t> </a:t>
            </a:r>
            <a:r>
              <a:rPr sz="1200" dirty="0">
                <a:latin typeface="Courier New"/>
                <a:cs typeface="Courier New"/>
              </a:rPr>
              <a:t>too.</a:t>
            </a:r>
          </a:p>
          <a:p>
            <a:endParaRPr sz="1200" dirty="0">
              <a:latin typeface="Courier New"/>
              <a:cs typeface="Courier New"/>
            </a:endParaRPr>
          </a:p>
          <a:p>
            <a:r>
              <a:rPr lang="it-IT" sz="1200" dirty="0">
                <a:latin typeface="Courier New"/>
                <a:cs typeface="Courier New"/>
              </a:rPr>
              <a:t>      </a:t>
            </a:r>
            <a:r>
              <a:rPr sz="1200" dirty="0">
                <a:latin typeface="Courier New"/>
                <a:cs typeface="Courier New"/>
              </a:rPr>
              <a:t> -a, --all</a:t>
            </a:r>
            <a:endParaRPr sz="1200">
              <a:latin typeface="Courier New"/>
              <a:cs typeface="Courier New"/>
            </a:endParaRPr>
          </a:p>
          <a:p>
            <a:r>
              <a:rPr lang="it-IT" sz="1200" dirty="0">
                <a:latin typeface="Courier New"/>
                <a:cs typeface="Courier New"/>
              </a:rPr>
              <a:t>             </a:t>
            </a:r>
            <a:r>
              <a:rPr sz="1200" dirty="0">
                <a:latin typeface="Courier New"/>
                <a:cs typeface="Courier New"/>
              </a:rPr>
              <a:t> do not ignore entries starting with .</a:t>
            </a:r>
            <a:endParaRPr sz="1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65514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Ricerche nel file </a:t>
            </a:r>
            <a:r>
              <a:rPr lang="it-IT" altLang="it-IT" dirty="0" err="1"/>
              <a:t>system</a:t>
            </a:r>
            <a:endParaRPr lang="it-IT" alt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1915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it-IT" altLang="it-IT" dirty="0"/>
              <a:t> esegue una ricerca ricorsiva a partire da una directory specificata. È una utility molto potente (è possibile specificare nomi parziali, indicare le date entro cui effettuare la ricerca, …). Risulta però complessa da utilizzare.</a:t>
            </a:r>
          </a:p>
          <a:p>
            <a:pPr>
              <a:spcAft>
                <a:spcPts val="1000"/>
              </a:spcAft>
            </a:pP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locate</a:t>
            </a:r>
            <a:r>
              <a:rPr lang="it-IT" altLang="it-IT" dirty="0"/>
              <a:t> esegue una ricerca su un archivio aggiornato periodicamente.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588259E-3222-4C88-942F-3BEB17B55CEB}"/>
              </a:ext>
            </a:extLst>
          </p:cNvPr>
          <p:cNvSpPr/>
          <p:nvPr/>
        </p:nvSpPr>
        <p:spPr>
          <a:xfrm>
            <a:off x="798368" y="4504459"/>
            <a:ext cx="8049490" cy="16937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t-IT" sz="1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it-IT" sz="1200" dirty="0" err="1">
                <a:solidFill>
                  <a:srgbClr val="FFFFFF"/>
                </a:solidFill>
                <a:latin typeface="Courier New"/>
                <a:cs typeface="Courier New"/>
              </a:rPr>
              <a:t>ls</a:t>
            </a:r>
            <a:r>
              <a:rPr lang="it-IT" sz="1200" dirty="0">
                <a:solidFill>
                  <a:srgbClr val="FFFFFF"/>
                </a:solidFill>
                <a:latin typeface="Courier New"/>
                <a:cs typeface="Courier New"/>
              </a:rPr>
              <a:t>       </a:t>
            </a:r>
          </a:p>
          <a:p>
            <a:r>
              <a:rPr lang="it-IT" sz="1200" dirty="0">
                <a:solidFill>
                  <a:srgbClr val="FFFFFF"/>
                </a:solidFill>
                <a:latin typeface="Courier New"/>
                <a:cs typeface="Courier New"/>
              </a:rPr>
              <a:t>Lab04</a:t>
            </a:r>
          </a:p>
          <a:p>
            <a:endParaRPr lang="it-IT" sz="1200" dirty="0">
              <a:latin typeface="Courier New"/>
              <a:cs typeface="Courier New"/>
            </a:endParaRPr>
          </a:p>
          <a:p>
            <a:r>
              <a:rPr lang="it-IT" sz="1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it-IT" sz="1200" dirty="0" err="1">
                <a:solidFill>
                  <a:srgbClr val="FFFFFF"/>
                </a:solidFill>
                <a:latin typeface="Courier New"/>
                <a:cs typeface="Courier New"/>
              </a:rPr>
              <a:t>find</a:t>
            </a:r>
            <a:r>
              <a:rPr lang="it-IT" sz="1200" dirty="0">
                <a:solidFill>
                  <a:srgbClr val="FFFFFF"/>
                </a:solidFill>
                <a:latin typeface="Courier New"/>
                <a:cs typeface="Courier New"/>
              </a:rPr>
              <a:t> Lab04 -name 'es*'</a:t>
            </a:r>
          </a:p>
          <a:p>
            <a:r>
              <a:rPr lang="it-IT" sz="1200" dirty="0">
                <a:solidFill>
                  <a:srgbClr val="FFFFFF"/>
                </a:solidFill>
                <a:latin typeface="Courier New"/>
                <a:cs typeface="Courier New"/>
              </a:rPr>
              <a:t>Lab04/Es10/es10.go</a:t>
            </a:r>
          </a:p>
          <a:p>
            <a:r>
              <a:rPr lang="it-IT" sz="1200" dirty="0">
                <a:solidFill>
                  <a:srgbClr val="FFFFFF"/>
                </a:solidFill>
                <a:latin typeface="Courier New"/>
                <a:cs typeface="Courier New"/>
              </a:rPr>
              <a:t>Lab04/Es03/es3.go</a:t>
            </a:r>
          </a:p>
          <a:p>
            <a:r>
              <a:rPr lang="it-IT" sz="1200" dirty="0">
                <a:solidFill>
                  <a:srgbClr val="FFFFFF"/>
                </a:solidFill>
                <a:latin typeface="Courier New"/>
                <a:cs typeface="Courier New"/>
              </a:rPr>
              <a:t>Lab04/Es03/es3_bis.go</a:t>
            </a:r>
          </a:p>
          <a:p>
            <a:r>
              <a:rPr lang="it-IT" sz="1200" dirty="0">
                <a:solidFill>
                  <a:srgbClr val="FFFFFF"/>
                </a:solidFill>
                <a:latin typeface="Courier New"/>
                <a:cs typeface="Courier New"/>
              </a:rPr>
              <a:t>Lab04/Es15/es15.go</a:t>
            </a:r>
          </a:p>
        </p:txBody>
      </p:sp>
    </p:spTree>
    <p:extLst>
      <p:ext uri="{BB962C8B-B14F-4D97-AF65-F5344CB8AC3E}">
        <p14:creationId xmlns:p14="http://schemas.microsoft.com/office/powerpoint/2010/main" val="3047765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 err="1"/>
              <a:t>Redirezione</a:t>
            </a:r>
            <a:r>
              <a:rPr lang="it-IT" altLang="it-IT" dirty="0"/>
              <a:t> da/a file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831804"/>
          </a:xfrm>
        </p:spPr>
        <p:txBody>
          <a:bodyPr numCol="1"/>
          <a:lstStyle/>
          <a:p>
            <a:pPr marL="0" indent="0">
              <a:spcAft>
                <a:spcPts val="1000"/>
              </a:spcAft>
              <a:buNone/>
            </a:pPr>
            <a:r>
              <a:rPr lang="it-IT" altLang="it-IT" dirty="0"/>
              <a:t>È possibile utilizzare dei file per:</a:t>
            </a:r>
          </a:p>
          <a:p>
            <a:pPr>
              <a:spcAft>
                <a:spcPts val="1000"/>
              </a:spcAft>
            </a:pPr>
            <a:r>
              <a:rPr lang="it-IT" altLang="it-IT" dirty="0"/>
              <a:t>memorizzare l’output (</a:t>
            </a:r>
            <a:r>
              <a:rPr lang="it-IT" altLang="it-IT" dirty="0" err="1"/>
              <a:t>stdout</a:t>
            </a:r>
            <a:r>
              <a:rPr lang="it-IT" altLang="it-IT" dirty="0"/>
              <a:t>) di un comando, indicando dopo di questo il carattere di maggiore (</a:t>
            </a: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altLang="it-IT" dirty="0"/>
              <a:t>) seguito dal nome del file</a:t>
            </a:r>
          </a:p>
          <a:p>
            <a:pPr>
              <a:spcAft>
                <a:spcPts val="1000"/>
              </a:spcAft>
            </a:pPr>
            <a:r>
              <a:rPr lang="it-IT" altLang="it-IT" dirty="0"/>
              <a:t>due caratteri di maggiore (</a:t>
            </a: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it-IT" altLang="it-IT" dirty="0"/>
              <a:t>) indicano che l’output del comando deve essere aggiunto al file, che non viene sovrascritto</a:t>
            </a:r>
          </a:p>
          <a:p>
            <a:pPr>
              <a:spcAft>
                <a:spcPts val="1000"/>
              </a:spcAft>
            </a:pPr>
            <a:r>
              <a:rPr lang="it-IT" altLang="it-IT" dirty="0"/>
              <a:t>memorizzare l’input (</a:t>
            </a:r>
            <a:r>
              <a:rPr lang="it-IT" altLang="it-IT" dirty="0" err="1"/>
              <a:t>stdin</a:t>
            </a:r>
            <a:r>
              <a:rPr lang="it-IT" altLang="it-IT" dirty="0"/>
              <a:t>) di un comando, indicando dopo di questo il carattere di minore (</a:t>
            </a: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altLang="it-IT" dirty="0"/>
              <a:t>) seguito dal nome del file</a:t>
            </a:r>
          </a:p>
        </p:txBody>
      </p:sp>
    </p:spTree>
    <p:extLst>
      <p:ext uri="{BB962C8B-B14F-4D97-AF65-F5344CB8AC3E}">
        <p14:creationId xmlns:p14="http://schemas.microsoft.com/office/powerpoint/2010/main" val="3933223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Esempio</a:t>
            </a:r>
          </a:p>
        </p:txBody>
      </p:sp>
      <p:sp>
        <p:nvSpPr>
          <p:cNvPr id="5" name="Google Shape;523;p61"/>
          <p:cNvSpPr txBox="1">
            <a:spLocks/>
          </p:cNvSpPr>
          <p:nvPr/>
        </p:nvSpPr>
        <p:spPr>
          <a:xfrm>
            <a:off x="971600" y="1340768"/>
            <a:ext cx="7772400" cy="4997400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vert="horz" wrap="square" lIns="90000" tIns="46800" rIns="90000" bIns="468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2424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24242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424242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Geneva" pitchFamily="-112" charset="-128"/>
                <a:cs typeface="Geneva" pitchFamily="-8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0000"/>
              </a:buClr>
              <a:buSzPts val="1600"/>
              <a:buNone/>
            </a:pPr>
            <a:r>
              <a:rPr lang="it-IT" sz="1200" kern="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it-IT" sz="1200" kern="0" dirty="0" err="1">
                <a:solidFill>
                  <a:srgbClr val="FFFFFF"/>
                </a:solidFill>
                <a:latin typeface="Courier New"/>
                <a:cs typeface="Courier New"/>
              </a:rPr>
              <a:t>ls</a:t>
            </a:r>
            <a:endParaRPr lang="it-IT" sz="1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Clr>
                <a:srgbClr val="000000"/>
              </a:buClr>
              <a:buSzPts val="1600"/>
              <a:buNone/>
            </a:pPr>
            <a:r>
              <a:rPr lang="it-IT" sz="1200" kern="0" dirty="0">
                <a:solidFill>
                  <a:srgbClr val="FFFFFF"/>
                </a:solidFill>
                <a:latin typeface="Courier New"/>
                <a:cs typeface="Courier New"/>
              </a:rPr>
              <a:t>Es01  Es02  Es03  Es04  Es05  Es06  Es07  Es08  Es09 </a:t>
            </a:r>
          </a:p>
          <a:p>
            <a:pPr>
              <a:buClr>
                <a:srgbClr val="000000"/>
              </a:buClr>
              <a:buSzPts val="1600"/>
              <a:buNone/>
            </a:pPr>
            <a:endParaRPr lang="it-IT" sz="1200" kern="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Clr>
                <a:srgbClr val="000000"/>
              </a:buClr>
              <a:buSzPts val="1600"/>
              <a:buNone/>
            </a:pPr>
            <a:r>
              <a:rPr lang="it-IT" sz="1200" kern="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it-IT" sz="1200" kern="0" dirty="0" err="1">
                <a:solidFill>
                  <a:srgbClr val="FFFFFF"/>
                </a:solidFill>
                <a:latin typeface="Courier New"/>
                <a:cs typeface="Courier New"/>
              </a:rPr>
              <a:t>ls</a:t>
            </a:r>
            <a:r>
              <a:rPr lang="it-IT" sz="1200" kern="0" dirty="0">
                <a:solidFill>
                  <a:srgbClr val="FFFFFF"/>
                </a:solidFill>
                <a:latin typeface="Courier New"/>
                <a:cs typeface="Courier New"/>
              </a:rPr>
              <a:t> &gt; output</a:t>
            </a:r>
          </a:p>
          <a:p>
            <a:pPr>
              <a:buClr>
                <a:srgbClr val="000000"/>
              </a:buClr>
              <a:buSzPts val="1600"/>
              <a:buNone/>
            </a:pPr>
            <a:endParaRPr lang="it-IT" sz="1200" kern="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Clr>
                <a:srgbClr val="000000"/>
              </a:buClr>
              <a:buSzPts val="1600"/>
              <a:buNone/>
            </a:pPr>
            <a:r>
              <a:rPr lang="it-IT" sz="1200" kern="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it-IT" sz="1200" kern="0" dirty="0" err="1">
                <a:solidFill>
                  <a:srgbClr val="FFFFFF"/>
                </a:solidFill>
                <a:latin typeface="Courier New"/>
                <a:cs typeface="Courier New"/>
              </a:rPr>
              <a:t>cat</a:t>
            </a:r>
            <a:r>
              <a:rPr lang="it-IT" sz="1200" kern="0" dirty="0">
                <a:solidFill>
                  <a:srgbClr val="FFFFFF"/>
                </a:solidFill>
                <a:latin typeface="Courier New"/>
                <a:cs typeface="Courier New"/>
              </a:rPr>
              <a:t> output </a:t>
            </a:r>
            <a:endParaRPr lang="it-IT" sz="1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Clr>
                <a:srgbClr val="000000"/>
              </a:buClr>
              <a:buSzPts val="1600"/>
              <a:buNone/>
            </a:pPr>
            <a:r>
              <a:rPr lang="it-IT" sz="1200" kern="0" dirty="0">
                <a:solidFill>
                  <a:srgbClr val="FFFFFF"/>
                </a:solidFill>
                <a:latin typeface="Courier New"/>
                <a:cs typeface="Courier New"/>
              </a:rPr>
              <a:t>Es01</a:t>
            </a:r>
            <a:endParaRPr lang="it-IT" sz="1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Clr>
                <a:srgbClr val="000000"/>
              </a:buClr>
              <a:buSzPts val="1600"/>
              <a:buNone/>
            </a:pPr>
            <a:r>
              <a:rPr lang="it-IT" sz="1200" kern="0" dirty="0">
                <a:solidFill>
                  <a:srgbClr val="FFFFFF"/>
                </a:solidFill>
                <a:latin typeface="Courier New"/>
                <a:cs typeface="Courier New"/>
              </a:rPr>
              <a:t>Es02</a:t>
            </a:r>
            <a:endParaRPr lang="it-IT" sz="1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Clr>
                <a:srgbClr val="000000"/>
              </a:buClr>
              <a:buSzPts val="1600"/>
              <a:buNone/>
            </a:pPr>
            <a:r>
              <a:rPr lang="it-IT" sz="1200" kern="0" dirty="0">
                <a:solidFill>
                  <a:srgbClr val="FFFFFF"/>
                </a:solidFill>
                <a:latin typeface="Courier New"/>
                <a:cs typeface="Courier New"/>
              </a:rPr>
              <a:t>Es03</a:t>
            </a:r>
            <a:endParaRPr lang="it-IT" sz="1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Clr>
                <a:srgbClr val="000000"/>
              </a:buClr>
              <a:buSzPts val="1600"/>
              <a:buNone/>
            </a:pPr>
            <a:r>
              <a:rPr lang="it-IT" sz="1200" kern="0" dirty="0">
                <a:solidFill>
                  <a:srgbClr val="FFFFFF"/>
                </a:solidFill>
                <a:latin typeface="Courier New"/>
                <a:cs typeface="Courier New"/>
              </a:rPr>
              <a:t>Es04</a:t>
            </a:r>
            <a:endParaRPr lang="it-IT" sz="1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Clr>
                <a:srgbClr val="000000"/>
              </a:buClr>
              <a:buSzPts val="1600"/>
              <a:buNone/>
            </a:pPr>
            <a:r>
              <a:rPr lang="it-IT" sz="1200" kern="0" dirty="0">
                <a:solidFill>
                  <a:srgbClr val="FFFFFF"/>
                </a:solidFill>
                <a:latin typeface="Courier New"/>
                <a:cs typeface="Courier New"/>
              </a:rPr>
              <a:t>Es05</a:t>
            </a:r>
            <a:endParaRPr lang="it-IT" sz="1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Clr>
                <a:srgbClr val="000000"/>
              </a:buClr>
              <a:buSzPts val="1600"/>
              <a:buNone/>
            </a:pPr>
            <a:r>
              <a:rPr lang="it-IT" sz="1200" kern="0" dirty="0">
                <a:solidFill>
                  <a:srgbClr val="FFFFFF"/>
                </a:solidFill>
                <a:latin typeface="Courier New"/>
                <a:cs typeface="Courier New"/>
              </a:rPr>
              <a:t>Es06</a:t>
            </a:r>
            <a:endParaRPr lang="it-IT" sz="1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Clr>
                <a:srgbClr val="000000"/>
              </a:buClr>
              <a:buSzPts val="1600"/>
              <a:buNone/>
            </a:pPr>
            <a:r>
              <a:rPr lang="it-IT" sz="1200" kern="0" dirty="0">
                <a:solidFill>
                  <a:srgbClr val="FFFFFF"/>
                </a:solidFill>
                <a:latin typeface="Courier New"/>
                <a:cs typeface="Courier New"/>
              </a:rPr>
              <a:t>Es07</a:t>
            </a:r>
            <a:endParaRPr lang="it-IT" sz="1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Clr>
                <a:srgbClr val="000000"/>
              </a:buClr>
              <a:buSzPts val="1600"/>
              <a:buNone/>
            </a:pPr>
            <a:r>
              <a:rPr lang="it-IT" sz="1200" kern="0" dirty="0">
                <a:solidFill>
                  <a:srgbClr val="FFFFFF"/>
                </a:solidFill>
                <a:latin typeface="Courier New"/>
                <a:cs typeface="Courier New"/>
              </a:rPr>
              <a:t>Es08</a:t>
            </a:r>
            <a:endParaRPr lang="it-IT" sz="1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Clr>
                <a:srgbClr val="000000"/>
              </a:buClr>
              <a:buSzPts val="1600"/>
              <a:buNone/>
            </a:pPr>
            <a:r>
              <a:rPr lang="it-IT" sz="1200" kern="0" dirty="0">
                <a:solidFill>
                  <a:srgbClr val="FFFFFF"/>
                </a:solidFill>
                <a:latin typeface="Courier New"/>
                <a:cs typeface="Courier New"/>
              </a:rPr>
              <a:t>Es09</a:t>
            </a:r>
            <a:endParaRPr lang="it-IT" sz="1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Clr>
                <a:srgbClr val="000000"/>
              </a:buClr>
              <a:buSzPts val="1600"/>
              <a:buNone/>
            </a:pPr>
            <a:r>
              <a:rPr lang="it-IT" sz="1200" kern="0" dirty="0">
                <a:solidFill>
                  <a:srgbClr val="FFFFFF"/>
                </a:solidFill>
                <a:latin typeface="Courier New"/>
                <a:cs typeface="Courier New"/>
              </a:rPr>
              <a:t>output</a:t>
            </a:r>
            <a:endParaRPr lang="it-IT" sz="1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Clr>
                <a:srgbClr val="000000"/>
              </a:buClr>
              <a:buSzPts val="1600"/>
              <a:buNone/>
            </a:pPr>
            <a:endParaRPr lang="it-IT" sz="1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buClr>
                <a:srgbClr val="000000"/>
              </a:buClr>
              <a:buSzPts val="1600"/>
              <a:buNone/>
            </a:pPr>
            <a:r>
              <a:rPr lang="it-IT" sz="1200" kern="0" dirty="0">
                <a:solidFill>
                  <a:srgbClr val="FFFFFF"/>
                </a:solidFill>
                <a:latin typeface="Courier New"/>
                <a:cs typeface="Courier New"/>
              </a:rPr>
              <a:t>$ mail -s "Oggetto Mail" marco &lt; output</a:t>
            </a:r>
            <a:endParaRPr lang="it-IT" sz="1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421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Esercizio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831804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Creare nella home directory una cartella.</a:t>
            </a:r>
          </a:p>
          <a:p>
            <a:pPr>
              <a:spcAft>
                <a:spcPts val="1000"/>
              </a:spcAft>
            </a:pPr>
            <a:endParaRPr lang="it-IT" altLang="it-IT" dirty="0"/>
          </a:p>
          <a:p>
            <a:pPr>
              <a:spcAft>
                <a:spcPts val="1000"/>
              </a:spcAft>
            </a:pPr>
            <a:r>
              <a:rPr lang="it-IT" altLang="it-IT" dirty="0"/>
              <a:t>Creare all’interno di quest’ultima dei file.</a:t>
            </a:r>
          </a:p>
          <a:p>
            <a:pPr>
              <a:spcAft>
                <a:spcPts val="1000"/>
              </a:spcAft>
            </a:pPr>
            <a:endParaRPr lang="it-IT" altLang="it-IT" dirty="0"/>
          </a:p>
          <a:p>
            <a:pPr>
              <a:spcAft>
                <a:spcPts val="1000"/>
              </a:spcAft>
            </a:pPr>
            <a:r>
              <a:rPr lang="it-IT" altLang="it-IT" dirty="0"/>
              <a:t>Creare nella cartella una serie di altre cartelle ed esercitarsi a creare, spostare e copiare file al loro interno.</a:t>
            </a:r>
          </a:p>
        </p:txBody>
      </p:sp>
    </p:spTree>
    <p:extLst>
      <p:ext uri="{BB962C8B-B14F-4D97-AF65-F5344CB8AC3E}">
        <p14:creationId xmlns:p14="http://schemas.microsoft.com/office/powerpoint/2010/main" val="1133871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Completamento automatico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831804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Spesso non è necessario scrivere per esteso il nome di un file: basta</a:t>
            </a:r>
          </a:p>
          <a:p>
            <a:pPr lvl="1">
              <a:spcAft>
                <a:spcPts val="1000"/>
              </a:spcAft>
            </a:pPr>
            <a:r>
              <a:rPr lang="it-IT" altLang="it-IT" sz="2400" dirty="0"/>
              <a:t>iniziare a scriverne il nome</a:t>
            </a:r>
          </a:p>
          <a:p>
            <a:pPr lvl="1">
              <a:spcAft>
                <a:spcPts val="1000"/>
              </a:spcAft>
            </a:pPr>
            <a:r>
              <a:rPr lang="it-IT" altLang="it-IT" sz="2400" dirty="0"/>
              <a:t>premere il tasto di tabulazione</a:t>
            </a:r>
          </a:p>
          <a:p>
            <a:pPr>
              <a:spcAft>
                <a:spcPts val="1000"/>
              </a:spcAft>
            </a:pPr>
            <a:endParaRPr lang="it-IT" altLang="it-IT" dirty="0"/>
          </a:p>
          <a:p>
            <a:pPr>
              <a:spcAft>
                <a:spcPts val="1000"/>
              </a:spcAft>
            </a:pPr>
            <a:r>
              <a:rPr lang="it-IT" altLang="it-IT" dirty="0"/>
              <a:t>Se i caratteri scritti individuano uno e un solo file nella directory corrente, il suo nome viene automaticamente “completato” dalla </a:t>
            </a:r>
            <a:r>
              <a:rPr lang="it-IT" altLang="it-IT" dirty="0" err="1"/>
              <a:t>shell</a:t>
            </a:r>
            <a:r>
              <a:rPr lang="it-IT" alt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506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Completamento automatico (2)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831804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Se i caratteri inseriti non individuano un unico file la pressione di TAB non ha effetti visibili e viene emesso un suono.</a:t>
            </a:r>
          </a:p>
          <a:p>
            <a:pPr>
              <a:spcAft>
                <a:spcPts val="1000"/>
              </a:spcAft>
            </a:pPr>
            <a:endParaRPr lang="it-IT" altLang="it-IT" dirty="0"/>
          </a:p>
          <a:p>
            <a:pPr>
              <a:spcAft>
                <a:spcPts val="1000"/>
              </a:spcAft>
            </a:pPr>
            <a:r>
              <a:rPr lang="it-IT" altLang="it-IT" dirty="0"/>
              <a:t>Premendo una seconda volta TAB si otterrà un elenco dei file compatibili con i caratteri specificati.</a:t>
            </a:r>
          </a:p>
          <a:p>
            <a:pPr>
              <a:spcAft>
                <a:spcPts val="1000"/>
              </a:spcAft>
            </a:pPr>
            <a:endParaRPr lang="it-IT" altLang="it-IT" dirty="0"/>
          </a:p>
          <a:p>
            <a:pPr>
              <a:spcAft>
                <a:spcPts val="1000"/>
              </a:spcAft>
            </a:pPr>
            <a:r>
              <a:rPr lang="it-IT" altLang="it-IT" dirty="0"/>
              <a:t>Il completamento automatico funziona anche con i nomi di comandi della </a:t>
            </a:r>
            <a:r>
              <a:rPr lang="it-IT" altLang="it-IT" dirty="0" err="1"/>
              <a:t>shell</a:t>
            </a:r>
            <a:r>
              <a:rPr lang="it-IT" alt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6903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Compilare ed eseguire un programma go con comandi Linux/Unix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831804"/>
          </a:xfrm>
        </p:spPr>
        <p:txBody>
          <a:bodyPr numCol="1"/>
          <a:lstStyle/>
          <a:p>
            <a:pPr marL="0" indent="0">
              <a:spcAft>
                <a:spcPts val="1000"/>
              </a:spcAft>
              <a:buNone/>
            </a:pPr>
            <a:r>
              <a:rPr lang="it-IT" altLang="it-IT" dirty="0"/>
              <a:t>Sono disponibili diversi strumenti per formattare, compilare ed eseguire codice in go:</a:t>
            </a:r>
          </a:p>
          <a:p>
            <a:pPr>
              <a:spcAft>
                <a:spcPts val="1000"/>
              </a:spcAft>
              <a:buFont typeface="Arial"/>
              <a:buChar char="•"/>
            </a:pPr>
            <a:r>
              <a:rPr lang="it-IT" altLang="it-IT" dirty="0">
                <a:latin typeface="Courier New"/>
                <a:cs typeface="Courier New"/>
              </a:rPr>
              <a:t>go </a:t>
            </a:r>
            <a:r>
              <a:rPr lang="it-IT" altLang="it-IT" dirty="0" err="1">
                <a:latin typeface="Courier New"/>
                <a:cs typeface="Courier New"/>
              </a:rPr>
              <a:t>fmt</a:t>
            </a:r>
            <a:r>
              <a:rPr lang="it-IT" altLang="it-IT" dirty="0">
                <a:latin typeface="Trebuchet MS"/>
                <a:cs typeface="Courier New"/>
              </a:rPr>
              <a:t>: formatta il codice di un singolo file o di un intero package go</a:t>
            </a:r>
          </a:p>
          <a:p>
            <a:pPr>
              <a:spcAft>
                <a:spcPts val="1000"/>
              </a:spcAft>
              <a:buFont typeface="Arial"/>
              <a:buChar char="•"/>
            </a:pPr>
            <a:r>
              <a:rPr lang="it-IT" altLang="it-IT" dirty="0">
                <a:latin typeface="Courier New"/>
                <a:cs typeface="Courier New"/>
              </a:rPr>
              <a:t>go doc</a:t>
            </a:r>
            <a:r>
              <a:rPr lang="it-IT" altLang="it-IT" dirty="0"/>
              <a:t>: restituisce informazioni su un package</a:t>
            </a:r>
          </a:p>
          <a:p>
            <a:pPr>
              <a:spcAft>
                <a:spcPts val="1000"/>
              </a:spcAft>
              <a:buFont typeface="Arial"/>
              <a:buChar char="•"/>
            </a:pPr>
            <a:r>
              <a:rPr lang="it-IT" altLang="it-IT" dirty="0">
                <a:latin typeface="Courier New"/>
                <a:cs typeface="Courier New"/>
              </a:rPr>
              <a:t>go </a:t>
            </a:r>
            <a:r>
              <a:rPr lang="it-IT" altLang="it-IT" dirty="0" err="1">
                <a:latin typeface="Courier New"/>
                <a:cs typeface="Courier New"/>
              </a:rPr>
              <a:t>run</a:t>
            </a:r>
            <a:r>
              <a:rPr lang="it-IT" altLang="it-IT" dirty="0"/>
              <a:t>: compila ed esegue un file go</a:t>
            </a:r>
          </a:p>
          <a:p>
            <a:pPr>
              <a:spcAft>
                <a:spcPts val="1000"/>
              </a:spcAft>
              <a:buFont typeface="Arial"/>
              <a:buChar char="•"/>
            </a:pPr>
            <a:r>
              <a:rPr lang="it-IT" altLang="it-IT" dirty="0">
                <a:latin typeface="Courier New"/>
                <a:cs typeface="Courier New"/>
              </a:rPr>
              <a:t>go build</a:t>
            </a:r>
            <a:r>
              <a:rPr lang="it-IT" altLang="it-IT" dirty="0"/>
              <a:t>: compila package creando un eseguibile</a:t>
            </a:r>
          </a:p>
          <a:p>
            <a:pPr>
              <a:spcAft>
                <a:spcPts val="1000"/>
              </a:spcAft>
              <a:buFont typeface="Arial"/>
              <a:buChar char="•"/>
            </a:pPr>
            <a:r>
              <a:rPr lang="it-IT" altLang="it-IT" dirty="0">
                <a:latin typeface="Courier New"/>
                <a:cs typeface="Courier New"/>
              </a:rPr>
              <a:t>go help [comando]</a:t>
            </a:r>
            <a:r>
              <a:rPr lang="it-IT" altLang="it-IT" dirty="0"/>
              <a:t>: fornisce la documentazione per lo strumento go [comando]</a:t>
            </a:r>
          </a:p>
          <a:p>
            <a:pPr marL="0" indent="0">
              <a:spcAft>
                <a:spcPts val="1000"/>
              </a:spcAft>
              <a:buNone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905223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6405E-C674-4BA1-89A9-BDDCAC00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– </a:t>
            </a:r>
            <a:r>
              <a:rPr lang="it-IT" dirty="0">
                <a:latin typeface="Courier New"/>
                <a:cs typeface="Courier New"/>
              </a:rPr>
              <a:t>go </a:t>
            </a:r>
            <a:r>
              <a:rPr lang="it-IT" dirty="0" err="1">
                <a:latin typeface="Courier New"/>
                <a:cs typeface="Courier New"/>
              </a:rPr>
              <a:t>fmt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A463891-385B-4AD2-A5B7-8FC4E58F722A}"/>
              </a:ext>
            </a:extLst>
          </p:cNvPr>
          <p:cNvSpPr/>
          <p:nvPr/>
        </p:nvSpPr>
        <p:spPr>
          <a:xfrm>
            <a:off x="815686" y="1162050"/>
            <a:ext cx="8023513" cy="10875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t-IT" sz="1200" dirty="0">
                <a:latin typeface="Courier New"/>
                <a:ea typeface="ＭＳ Ｐゴシック" pitchFamily="-105" charset="-128"/>
                <a:cs typeface="Courier New"/>
              </a:rPr>
              <a:t>$ </a:t>
            </a:r>
            <a:r>
              <a:rPr lang="it-IT" sz="1200" dirty="0" err="1">
                <a:latin typeface="Courier New"/>
                <a:ea typeface="ＭＳ Ｐゴシック" pitchFamily="-105" charset="-128"/>
                <a:cs typeface="Courier New"/>
              </a:rPr>
              <a:t>ls</a:t>
            </a:r>
            <a:endParaRPr lang="it-IT" sz="1200" dirty="0">
              <a:latin typeface="Courier New"/>
              <a:cs typeface="Courier New"/>
            </a:endParaRPr>
          </a:p>
          <a:p>
            <a:r>
              <a:rPr lang="it-IT" sz="1200" dirty="0" err="1">
                <a:latin typeface="Courier New"/>
                <a:ea typeface="ＭＳ Ｐゴシック" pitchFamily="-105" charset="-128"/>
                <a:cs typeface="Courier New"/>
              </a:rPr>
              <a:t>main.go</a:t>
            </a:r>
            <a:endParaRPr lang="it-IT" sz="1200" dirty="0">
              <a:latin typeface="Courier New"/>
              <a:cs typeface="Courier New"/>
            </a:endParaRPr>
          </a:p>
          <a:p>
            <a:endParaRPr lang="it-IT" sz="1200" dirty="0">
              <a:latin typeface="Courier New"/>
              <a:cs typeface="Courier New"/>
            </a:endParaRPr>
          </a:p>
          <a:p>
            <a:r>
              <a:rPr lang="it-IT" sz="1200" dirty="0">
                <a:latin typeface="Courier New"/>
                <a:cs typeface="Courier New"/>
              </a:rPr>
              <a:t>$ go </a:t>
            </a:r>
            <a:r>
              <a:rPr lang="it-IT" sz="1200" dirty="0" err="1">
                <a:latin typeface="Courier New"/>
                <a:cs typeface="Courier New"/>
              </a:rPr>
              <a:t>fmt</a:t>
            </a:r>
            <a:r>
              <a:rPr lang="it-IT" sz="1200" dirty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main.go</a:t>
            </a:r>
            <a:endParaRPr lang="it-IT" sz="1200" dirty="0">
              <a:latin typeface="Courier New"/>
              <a:cs typeface="Courier New"/>
            </a:endParaRPr>
          </a:p>
          <a:p>
            <a:r>
              <a:rPr lang="it-IT" sz="1200" dirty="0" err="1">
                <a:latin typeface="Courier New"/>
                <a:cs typeface="Courier New"/>
              </a:rPr>
              <a:t>main.go</a:t>
            </a:r>
            <a:endParaRPr lang="it-IT" sz="1200" dirty="0">
              <a:latin typeface="Courier New"/>
              <a:cs typeface="Courier New"/>
            </a:endParaRPr>
          </a:p>
          <a:p>
            <a:endParaRPr lang="it-IT" sz="1200" dirty="0">
              <a:latin typeface="Courier New"/>
              <a:cs typeface="Courier New"/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C95A6B0D-EBD6-43CB-9973-0E675FFEFAFE}"/>
              </a:ext>
            </a:extLst>
          </p:cNvPr>
          <p:cNvSpPr/>
          <p:nvPr/>
        </p:nvSpPr>
        <p:spPr>
          <a:xfrm>
            <a:off x="4169387" y="3905389"/>
            <a:ext cx="978408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3338080"/>
            <a:ext cx="3152775" cy="161925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86" y="3306748"/>
            <a:ext cx="36766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3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Shell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980728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Viene chiamato </a:t>
            </a:r>
            <a:r>
              <a:rPr lang="it-IT" altLang="it-IT" dirty="0" err="1"/>
              <a:t>shell</a:t>
            </a:r>
            <a:r>
              <a:rPr lang="it-IT" altLang="it-IT" dirty="0"/>
              <a:t> un particolare interprete per i comandi che l’utente inserisce in un terminale a caratteri. </a:t>
            </a:r>
          </a:p>
          <a:p>
            <a:pPr>
              <a:spcAft>
                <a:spcPts val="1000"/>
              </a:spcAft>
            </a:pPr>
            <a:r>
              <a:rPr lang="it-IT" altLang="it-IT" dirty="0"/>
              <a:t>Linux è radicato sul concetto di </a:t>
            </a:r>
            <a:r>
              <a:rPr lang="it-IT" altLang="it-IT" dirty="0" smtClean="0"/>
              <a:t>shell: </a:t>
            </a:r>
            <a:r>
              <a:rPr lang="it-IT" altLang="it-IT" dirty="0"/>
              <a:t>l’interfaccia con cui l’utente dialoga con l’elaboratore si basa su un terminale a caratteri. Alcuni esempi: </a:t>
            </a:r>
            <a:r>
              <a:rPr lang="it-IT" altLang="it-IT" dirty="0" err="1"/>
              <a:t>Sh</a:t>
            </a:r>
            <a:r>
              <a:rPr lang="it-IT" altLang="it-IT" dirty="0"/>
              <a:t> (</a:t>
            </a:r>
            <a:r>
              <a:rPr lang="it-IT" altLang="it-IT" dirty="0" err="1"/>
              <a:t>shell</a:t>
            </a:r>
            <a:r>
              <a:rPr lang="it-IT" altLang="it-IT" dirty="0"/>
              <a:t>), </a:t>
            </a:r>
            <a:r>
              <a:rPr lang="it-IT" altLang="it-IT" dirty="0" err="1"/>
              <a:t>Csh</a:t>
            </a:r>
            <a:r>
              <a:rPr lang="it-IT" altLang="it-IT" dirty="0"/>
              <a:t> (C </a:t>
            </a:r>
            <a:r>
              <a:rPr lang="it-IT" altLang="it-IT" dirty="0" err="1"/>
              <a:t>shell</a:t>
            </a:r>
            <a:r>
              <a:rPr lang="it-IT" altLang="it-IT" dirty="0"/>
              <a:t>), </a:t>
            </a:r>
            <a:r>
              <a:rPr lang="it-IT" altLang="it-IT" dirty="0" err="1"/>
              <a:t>Tcsh</a:t>
            </a:r>
            <a:r>
              <a:rPr lang="it-IT" altLang="it-IT" dirty="0"/>
              <a:t> (TC </a:t>
            </a:r>
            <a:r>
              <a:rPr lang="it-IT" altLang="it-IT" dirty="0" err="1"/>
              <a:t>shell</a:t>
            </a:r>
            <a:r>
              <a:rPr lang="it-IT" altLang="it-IT" dirty="0"/>
              <a:t>), </a:t>
            </a:r>
            <a:r>
              <a:rPr lang="it-IT" altLang="it-IT" dirty="0" err="1"/>
              <a:t>Ksh</a:t>
            </a:r>
            <a:r>
              <a:rPr lang="it-IT" altLang="it-IT" dirty="0"/>
              <a:t> (Korn </a:t>
            </a:r>
            <a:r>
              <a:rPr lang="it-IT" altLang="it-IT" dirty="0" err="1"/>
              <a:t>shell</a:t>
            </a:r>
            <a:r>
              <a:rPr lang="it-IT" altLang="it-IT" dirty="0"/>
              <a:t>), </a:t>
            </a:r>
            <a:r>
              <a:rPr lang="it-IT" altLang="it-IT" dirty="0" err="1"/>
              <a:t>Bash</a:t>
            </a:r>
            <a:r>
              <a:rPr lang="it-IT" altLang="it-IT" dirty="0"/>
              <a:t> (</a:t>
            </a:r>
            <a:r>
              <a:rPr lang="it-IT" altLang="it-IT" dirty="0" err="1"/>
              <a:t>Bourne</a:t>
            </a:r>
            <a:r>
              <a:rPr lang="it-IT" altLang="it-IT" dirty="0"/>
              <a:t> </a:t>
            </a:r>
            <a:r>
              <a:rPr lang="it-IT" altLang="it-IT" dirty="0" err="1"/>
              <a:t>Again</a:t>
            </a:r>
            <a:r>
              <a:rPr lang="it-IT" altLang="it-IT" dirty="0"/>
              <a:t> Shell)</a:t>
            </a:r>
          </a:p>
        </p:txBody>
      </p:sp>
      <p:pic>
        <p:nvPicPr>
          <p:cNvPr id="4" name="Google Shape;22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7235" y="4293096"/>
            <a:ext cx="5614665" cy="2467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5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6405E-C674-4BA1-89A9-BDDCAC00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– </a:t>
            </a:r>
            <a:r>
              <a:rPr lang="it-IT" dirty="0">
                <a:latin typeface="Courier New"/>
                <a:cs typeface="Courier New"/>
              </a:rPr>
              <a:t>go doc</a:t>
            </a:r>
            <a:endParaRPr lang="it-IT" dirty="0" err="1">
              <a:latin typeface="Courier New"/>
              <a:cs typeface="Courier New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A463891-385B-4AD2-A5B7-8FC4E58F722A}"/>
              </a:ext>
            </a:extLst>
          </p:cNvPr>
          <p:cNvSpPr/>
          <p:nvPr/>
        </p:nvSpPr>
        <p:spPr>
          <a:xfrm>
            <a:off x="815686" y="1162050"/>
            <a:ext cx="8023513" cy="1745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t-IT" sz="1200" dirty="0">
                <a:latin typeface="Courier New"/>
                <a:ea typeface="ＭＳ Ｐゴシック" pitchFamily="-105" charset="-128"/>
                <a:cs typeface="Courier New"/>
              </a:rPr>
              <a:t>$ </a:t>
            </a:r>
            <a:r>
              <a:rPr lang="it-IT" sz="1200" dirty="0" err="1">
                <a:latin typeface="Courier New"/>
                <a:ea typeface="ＭＳ Ｐゴシック" pitchFamily="-105" charset="-128"/>
                <a:cs typeface="Courier New"/>
              </a:rPr>
              <a:t>ls</a:t>
            </a:r>
            <a:endParaRPr lang="it-IT" sz="1200" dirty="0">
              <a:latin typeface="Courier New"/>
              <a:cs typeface="Courier New"/>
            </a:endParaRPr>
          </a:p>
          <a:p>
            <a:r>
              <a:rPr lang="it-IT" sz="1200" dirty="0" err="1">
                <a:latin typeface="Courier New"/>
                <a:ea typeface="ＭＳ Ｐゴシック" pitchFamily="-105" charset="-128"/>
                <a:cs typeface="Courier New"/>
              </a:rPr>
              <a:t>main.go</a:t>
            </a:r>
            <a:endParaRPr lang="it-IT" sz="1200" dirty="0">
              <a:latin typeface="Courier New"/>
              <a:cs typeface="Courier New"/>
            </a:endParaRPr>
          </a:p>
          <a:p>
            <a:endParaRPr lang="it-IT" sz="1200" dirty="0">
              <a:latin typeface="Courier New"/>
              <a:cs typeface="Courier New"/>
            </a:endParaRPr>
          </a:p>
          <a:p>
            <a:r>
              <a:rPr lang="it-IT" sz="1200" dirty="0">
                <a:latin typeface="Courier New"/>
                <a:cs typeface="Courier New"/>
              </a:rPr>
              <a:t>$ go doc</a:t>
            </a:r>
          </a:p>
          <a:p>
            <a:r>
              <a:rPr lang="it-IT" sz="1200" dirty="0">
                <a:latin typeface="Courier New"/>
                <a:cs typeface="Courier New"/>
              </a:rPr>
              <a:t>Hello World Package</a:t>
            </a:r>
          </a:p>
          <a:p>
            <a:endParaRPr lang="it-IT" sz="1200" dirty="0">
              <a:latin typeface="Courier New"/>
              <a:cs typeface="Courier New"/>
            </a:endParaRPr>
          </a:p>
          <a:p>
            <a:r>
              <a:rPr lang="it-IT" sz="1200" dirty="0">
                <a:latin typeface="Courier New"/>
                <a:cs typeface="Courier New"/>
              </a:rPr>
              <a:t>Un semplice Hello World in go</a:t>
            </a:r>
          </a:p>
          <a:p>
            <a:endParaRPr lang="it-IT" sz="1200" dirty="0">
              <a:latin typeface="Courier New"/>
              <a:cs typeface="Courier New"/>
            </a:endParaRPr>
          </a:p>
          <a:p>
            <a:endParaRPr lang="it-IT" sz="1200" dirty="0">
              <a:latin typeface="Courier New"/>
              <a:cs typeface="Courier New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155372"/>
            <a:ext cx="38100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14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6405E-C674-4BA1-89A9-BDDCAC00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– </a:t>
            </a:r>
            <a:r>
              <a:rPr lang="it-IT" dirty="0">
                <a:latin typeface="Courier New"/>
                <a:cs typeface="Courier New"/>
              </a:rPr>
              <a:t>go </a:t>
            </a:r>
            <a:r>
              <a:rPr lang="it-IT" dirty="0" err="1">
                <a:latin typeface="Courier New"/>
                <a:cs typeface="Courier New"/>
              </a:rPr>
              <a:t>run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A463891-385B-4AD2-A5B7-8FC4E58F722A}"/>
              </a:ext>
            </a:extLst>
          </p:cNvPr>
          <p:cNvSpPr/>
          <p:nvPr/>
        </p:nvSpPr>
        <p:spPr>
          <a:xfrm>
            <a:off x="815686" y="1162050"/>
            <a:ext cx="8023513" cy="10875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t-IT" sz="1200" dirty="0">
                <a:latin typeface="Courier New"/>
                <a:ea typeface="ＭＳ Ｐゴシック" pitchFamily="-105" charset="-128"/>
                <a:cs typeface="Courier New"/>
              </a:rPr>
              <a:t>$ </a:t>
            </a:r>
            <a:r>
              <a:rPr lang="it-IT" sz="1200" dirty="0" err="1">
                <a:latin typeface="Courier New"/>
                <a:ea typeface="ＭＳ Ｐゴシック" pitchFamily="-105" charset="-128"/>
                <a:cs typeface="Courier New"/>
              </a:rPr>
              <a:t>ls</a:t>
            </a:r>
            <a:endParaRPr lang="it-IT" sz="1200" dirty="0">
              <a:latin typeface="Courier New"/>
              <a:cs typeface="Courier New"/>
            </a:endParaRPr>
          </a:p>
          <a:p>
            <a:r>
              <a:rPr lang="it-IT" sz="1200" dirty="0" err="1">
                <a:latin typeface="Courier New"/>
                <a:ea typeface="ＭＳ Ｐゴシック" pitchFamily="-105" charset="-128"/>
                <a:cs typeface="Courier New"/>
              </a:rPr>
              <a:t>main.go</a:t>
            </a:r>
            <a:endParaRPr lang="it-IT" sz="1200" dirty="0">
              <a:latin typeface="Courier New"/>
              <a:cs typeface="Courier New"/>
            </a:endParaRPr>
          </a:p>
          <a:p>
            <a:endParaRPr lang="it-IT" sz="1200" dirty="0">
              <a:latin typeface="Courier New"/>
              <a:cs typeface="Courier New"/>
            </a:endParaRPr>
          </a:p>
          <a:p>
            <a:r>
              <a:rPr lang="it-IT" sz="1200" dirty="0">
                <a:latin typeface="Courier New"/>
                <a:cs typeface="Courier New"/>
              </a:rPr>
              <a:t>$ go </a:t>
            </a:r>
            <a:r>
              <a:rPr lang="it-IT" sz="1200" dirty="0" err="1">
                <a:latin typeface="Courier New"/>
                <a:cs typeface="Courier New"/>
              </a:rPr>
              <a:t>run</a:t>
            </a:r>
            <a:r>
              <a:rPr lang="it-IT" sz="1200" dirty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main.go</a:t>
            </a:r>
            <a:r>
              <a:rPr lang="it-IT" sz="1200" dirty="0">
                <a:latin typeface="Courier New"/>
                <a:cs typeface="Courier New"/>
              </a:rPr>
              <a:t> </a:t>
            </a:r>
            <a:endParaRPr lang="it-IT"/>
          </a:p>
          <a:p>
            <a:r>
              <a:rPr lang="it-IT" sz="1200" dirty="0">
                <a:latin typeface="Courier New"/>
                <a:cs typeface="Courier New"/>
              </a:rPr>
              <a:t>Hello world!</a:t>
            </a:r>
            <a:endParaRPr lang="it-IT" dirty="0"/>
          </a:p>
          <a:p>
            <a:endParaRPr lang="it-IT" sz="1200" dirty="0">
              <a:latin typeface="Courier New"/>
              <a:cs typeface="Courier New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924944"/>
            <a:ext cx="38100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10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6405E-C674-4BA1-89A9-BDDCAC00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– </a:t>
            </a:r>
            <a:r>
              <a:rPr lang="it-IT" dirty="0">
                <a:latin typeface="Courier New"/>
                <a:cs typeface="Courier New"/>
              </a:rPr>
              <a:t>go build</a:t>
            </a:r>
            <a:endParaRPr lang="it-IT" dirty="0" err="1">
              <a:latin typeface="Courier New"/>
              <a:cs typeface="Courier New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A463891-385B-4AD2-A5B7-8FC4E58F722A}"/>
              </a:ext>
            </a:extLst>
          </p:cNvPr>
          <p:cNvSpPr/>
          <p:nvPr/>
        </p:nvSpPr>
        <p:spPr>
          <a:xfrm>
            <a:off x="815686" y="1162050"/>
            <a:ext cx="8023513" cy="2195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t-IT" sz="1200" dirty="0">
                <a:latin typeface="Courier New"/>
                <a:ea typeface="ＭＳ Ｐゴシック" pitchFamily="-105" charset="-128"/>
                <a:cs typeface="Courier New"/>
              </a:rPr>
              <a:t>$ </a:t>
            </a:r>
            <a:r>
              <a:rPr lang="it-IT" sz="1200" dirty="0" err="1">
                <a:latin typeface="Courier New"/>
                <a:ea typeface="ＭＳ Ｐゴシック" pitchFamily="-105" charset="-128"/>
                <a:cs typeface="Courier New"/>
              </a:rPr>
              <a:t>ls</a:t>
            </a:r>
            <a:endParaRPr lang="it-IT" sz="1200" dirty="0">
              <a:latin typeface="Courier New"/>
              <a:cs typeface="Courier New"/>
            </a:endParaRPr>
          </a:p>
          <a:p>
            <a:r>
              <a:rPr lang="it-IT" sz="1200" dirty="0" err="1">
                <a:latin typeface="Courier New"/>
                <a:ea typeface="ＭＳ Ｐゴシック" pitchFamily="-105" charset="-128"/>
                <a:cs typeface="Courier New"/>
              </a:rPr>
              <a:t>main.go</a:t>
            </a:r>
            <a:endParaRPr lang="it-IT" sz="1200" dirty="0">
              <a:latin typeface="Courier New"/>
              <a:cs typeface="Courier New"/>
            </a:endParaRPr>
          </a:p>
          <a:p>
            <a:endParaRPr lang="it-IT" sz="1200" dirty="0">
              <a:latin typeface="Courier New"/>
              <a:cs typeface="Courier New"/>
            </a:endParaRPr>
          </a:p>
          <a:p>
            <a:r>
              <a:rPr lang="it-IT" sz="1200" dirty="0">
                <a:latin typeface="Courier New"/>
                <a:cs typeface="Courier New"/>
              </a:rPr>
              <a:t>$ go build -o Hello</a:t>
            </a:r>
          </a:p>
          <a:p>
            <a:endParaRPr lang="it-IT" sz="1200" dirty="0">
              <a:latin typeface="Courier New"/>
              <a:cs typeface="Courier New"/>
            </a:endParaRPr>
          </a:p>
          <a:p>
            <a:r>
              <a:rPr lang="it-IT" sz="1200" dirty="0">
                <a:latin typeface="Courier New"/>
                <a:cs typeface="Courier New"/>
              </a:rPr>
              <a:t>$ </a:t>
            </a:r>
            <a:r>
              <a:rPr lang="it-IT" sz="1200" dirty="0" err="1">
                <a:latin typeface="Courier New"/>
                <a:cs typeface="Courier New"/>
              </a:rPr>
              <a:t>ls</a:t>
            </a:r>
            <a:endParaRPr lang="it-IT" sz="1200" dirty="0">
              <a:latin typeface="Courier New"/>
              <a:cs typeface="Courier New"/>
            </a:endParaRPr>
          </a:p>
          <a:p>
            <a:r>
              <a:rPr lang="it-IT" sz="1200" dirty="0">
                <a:latin typeface="Courier New"/>
                <a:cs typeface="Courier New"/>
              </a:rPr>
              <a:t>Hello  </a:t>
            </a:r>
            <a:r>
              <a:rPr lang="it-IT" sz="1200" dirty="0" err="1">
                <a:latin typeface="Courier New"/>
                <a:cs typeface="Courier New"/>
              </a:rPr>
              <a:t>main.go</a:t>
            </a:r>
            <a:endParaRPr lang="it-IT" sz="1200" dirty="0">
              <a:latin typeface="Courier New"/>
              <a:cs typeface="Courier New"/>
            </a:endParaRPr>
          </a:p>
          <a:p>
            <a:endParaRPr lang="it-IT" sz="1200" dirty="0">
              <a:latin typeface="Courier New"/>
              <a:cs typeface="Courier New"/>
            </a:endParaRPr>
          </a:p>
          <a:p>
            <a:r>
              <a:rPr lang="it-IT" sz="1200" dirty="0">
                <a:latin typeface="Courier New"/>
                <a:cs typeface="Courier New"/>
              </a:rPr>
              <a:t>$ ./Hello </a:t>
            </a:r>
          </a:p>
          <a:p>
            <a:r>
              <a:rPr lang="it-IT" sz="1200" dirty="0">
                <a:latin typeface="Courier New"/>
                <a:cs typeface="Courier New"/>
              </a:rPr>
              <a:t>Hello world!</a:t>
            </a:r>
          </a:p>
          <a:p>
            <a:endParaRPr lang="it-IT" sz="1200" dirty="0">
              <a:latin typeface="Courier New"/>
              <a:cs typeface="Courier New"/>
            </a:endParaRPr>
          </a:p>
          <a:p>
            <a:endParaRPr lang="it-IT" sz="1200" dirty="0">
              <a:latin typeface="Courier New"/>
              <a:cs typeface="Courier New"/>
            </a:endParaRPr>
          </a:p>
          <a:p>
            <a:endParaRPr lang="it-IT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0496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6405E-C674-4BA1-89A9-BDDCAC00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– </a:t>
            </a:r>
            <a:r>
              <a:rPr lang="it-IT" dirty="0">
                <a:latin typeface="Courier New"/>
                <a:cs typeface="Courier New"/>
              </a:rPr>
              <a:t>go help</a:t>
            </a:r>
            <a:endParaRPr lang="it-IT" dirty="0" err="1">
              <a:latin typeface="Courier New"/>
              <a:cs typeface="Courier New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A463891-385B-4AD2-A5B7-8FC4E58F722A}"/>
              </a:ext>
            </a:extLst>
          </p:cNvPr>
          <p:cNvSpPr/>
          <p:nvPr/>
        </p:nvSpPr>
        <p:spPr>
          <a:xfrm>
            <a:off x="815686" y="1162050"/>
            <a:ext cx="8023513" cy="36160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t-IT" sz="1200" dirty="0">
                <a:latin typeface="Courier New"/>
                <a:ea typeface="ＭＳ Ｐゴシック" pitchFamily="-105" charset="-128"/>
                <a:cs typeface="Courier New"/>
              </a:rPr>
              <a:t>$ </a:t>
            </a:r>
            <a:r>
              <a:rPr lang="it-IT" sz="1200" dirty="0">
                <a:latin typeface="Courier New"/>
                <a:cs typeface="Courier New"/>
              </a:rPr>
              <a:t>go help build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it-IT" sz="1200" dirty="0">
                <a:latin typeface="Courier New"/>
                <a:cs typeface="Courier New"/>
              </a:rPr>
              <a:t>usage: go build [-o output] [-i] [build flags] [packages]</a:t>
            </a:r>
          </a:p>
          <a:p>
            <a:endParaRPr lang="it-IT" sz="1200" dirty="0">
              <a:latin typeface="Courier New"/>
              <a:cs typeface="Courier New"/>
            </a:endParaRPr>
          </a:p>
          <a:p>
            <a:r>
              <a:rPr lang="it-IT" sz="1200" dirty="0">
                <a:latin typeface="Courier New"/>
                <a:cs typeface="Courier New"/>
              </a:rPr>
              <a:t>Build </a:t>
            </a:r>
            <a:r>
              <a:rPr lang="it-IT" sz="1200" dirty="0" err="1">
                <a:latin typeface="Courier New"/>
                <a:cs typeface="Courier New"/>
              </a:rPr>
              <a:t>compiles</a:t>
            </a:r>
            <a:r>
              <a:rPr lang="it-IT" sz="1200" dirty="0">
                <a:latin typeface="Courier New"/>
                <a:cs typeface="Courier New"/>
              </a:rPr>
              <a:t> the </a:t>
            </a:r>
            <a:r>
              <a:rPr lang="it-IT" sz="1200" dirty="0" err="1">
                <a:latin typeface="Courier New"/>
                <a:cs typeface="Courier New"/>
              </a:rPr>
              <a:t>packages</a:t>
            </a:r>
            <a:r>
              <a:rPr lang="it-IT" sz="1200" dirty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named</a:t>
            </a:r>
            <a:r>
              <a:rPr lang="it-IT" sz="1200" dirty="0">
                <a:latin typeface="Courier New"/>
                <a:cs typeface="Courier New"/>
              </a:rPr>
              <a:t> by the import paths,</a:t>
            </a:r>
          </a:p>
          <a:p>
            <a:r>
              <a:rPr lang="it-IT" sz="1200" dirty="0">
                <a:latin typeface="Courier New"/>
                <a:cs typeface="Courier New"/>
              </a:rPr>
              <a:t>along with their dependencies, but it does not install the results.</a:t>
            </a:r>
          </a:p>
          <a:p>
            <a:endParaRPr lang="it-IT" sz="1200" dirty="0">
              <a:latin typeface="Courier New"/>
              <a:cs typeface="Courier New"/>
            </a:endParaRPr>
          </a:p>
          <a:p>
            <a:r>
              <a:rPr lang="it-IT" sz="1200" dirty="0" err="1">
                <a:latin typeface="Courier New"/>
                <a:cs typeface="Courier New"/>
              </a:rPr>
              <a:t>If</a:t>
            </a:r>
            <a:r>
              <a:rPr lang="it-IT" sz="1200" dirty="0">
                <a:latin typeface="Courier New"/>
                <a:cs typeface="Courier New"/>
              </a:rPr>
              <a:t> the </a:t>
            </a:r>
            <a:r>
              <a:rPr lang="it-IT" sz="1200" dirty="0" err="1">
                <a:latin typeface="Courier New"/>
                <a:cs typeface="Courier New"/>
              </a:rPr>
              <a:t>arguments</a:t>
            </a:r>
            <a:r>
              <a:rPr lang="it-IT" sz="1200" dirty="0">
                <a:latin typeface="Courier New"/>
                <a:cs typeface="Courier New"/>
              </a:rPr>
              <a:t> to build are a list of .go </a:t>
            </a:r>
            <a:r>
              <a:rPr lang="it-IT" sz="1200" dirty="0" err="1">
                <a:latin typeface="Courier New"/>
                <a:cs typeface="Courier New"/>
              </a:rPr>
              <a:t>files</a:t>
            </a:r>
            <a:r>
              <a:rPr lang="it-IT" sz="1200" dirty="0">
                <a:latin typeface="Courier New"/>
                <a:cs typeface="Courier New"/>
              </a:rPr>
              <a:t>, build </a:t>
            </a:r>
            <a:r>
              <a:rPr lang="it-IT" sz="1200" dirty="0" err="1">
                <a:latin typeface="Courier New"/>
                <a:cs typeface="Courier New"/>
              </a:rPr>
              <a:t>treats</a:t>
            </a:r>
            <a:endParaRPr lang="it-IT" sz="1200" dirty="0">
              <a:latin typeface="Courier New"/>
              <a:cs typeface="Courier New"/>
            </a:endParaRPr>
          </a:p>
          <a:p>
            <a:r>
              <a:rPr lang="it-IT" sz="1200" dirty="0" err="1">
                <a:latin typeface="Courier New"/>
                <a:cs typeface="Courier New"/>
              </a:rPr>
              <a:t>them</a:t>
            </a:r>
            <a:r>
              <a:rPr lang="it-IT" sz="1200" dirty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as</a:t>
            </a:r>
            <a:r>
              <a:rPr lang="it-IT" sz="1200" dirty="0">
                <a:latin typeface="Courier New"/>
                <a:cs typeface="Courier New"/>
              </a:rPr>
              <a:t> a list of source </a:t>
            </a:r>
            <a:r>
              <a:rPr lang="it-IT" sz="1200" dirty="0" err="1">
                <a:latin typeface="Courier New"/>
                <a:cs typeface="Courier New"/>
              </a:rPr>
              <a:t>files</a:t>
            </a:r>
            <a:r>
              <a:rPr lang="it-IT" sz="1200" dirty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specifying</a:t>
            </a:r>
            <a:r>
              <a:rPr lang="it-IT" sz="1200" dirty="0">
                <a:latin typeface="Courier New"/>
                <a:cs typeface="Courier New"/>
              </a:rPr>
              <a:t> a single package. </a:t>
            </a:r>
          </a:p>
          <a:p>
            <a:endParaRPr lang="it-IT" sz="1200" dirty="0">
              <a:latin typeface="Courier New"/>
              <a:cs typeface="Courier New"/>
            </a:endParaRPr>
          </a:p>
          <a:p>
            <a:r>
              <a:rPr lang="it-IT" sz="1200" dirty="0" err="1">
                <a:latin typeface="Courier New"/>
                <a:cs typeface="Courier New"/>
              </a:rPr>
              <a:t>When</a:t>
            </a:r>
            <a:r>
              <a:rPr lang="it-IT" sz="1200" dirty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compiling</a:t>
            </a:r>
            <a:r>
              <a:rPr lang="it-IT" sz="1200" dirty="0">
                <a:latin typeface="Courier New"/>
                <a:cs typeface="Courier New"/>
              </a:rPr>
              <a:t> a single main package, build writes</a:t>
            </a:r>
          </a:p>
          <a:p>
            <a:r>
              <a:rPr lang="it-IT" sz="1200" dirty="0">
                <a:latin typeface="Courier New"/>
                <a:cs typeface="Courier New"/>
              </a:rPr>
              <a:t>the </a:t>
            </a:r>
            <a:r>
              <a:rPr lang="it-IT" sz="1200" dirty="0" err="1">
                <a:latin typeface="Courier New"/>
                <a:cs typeface="Courier New"/>
              </a:rPr>
              <a:t>resulting</a:t>
            </a:r>
            <a:r>
              <a:rPr lang="it-IT" sz="1200" dirty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executable</a:t>
            </a:r>
            <a:r>
              <a:rPr lang="it-IT" sz="1200" dirty="0">
                <a:latin typeface="Courier New"/>
                <a:cs typeface="Courier New"/>
              </a:rPr>
              <a:t> to an output file named after</a:t>
            </a:r>
          </a:p>
          <a:p>
            <a:r>
              <a:rPr lang="it-IT" sz="1200" dirty="0">
                <a:latin typeface="Courier New"/>
                <a:cs typeface="Courier New"/>
              </a:rPr>
              <a:t>the first source file ('go build ed.go rx.go' writes 'ed' or 'ed.exe')</a:t>
            </a:r>
          </a:p>
          <a:p>
            <a:r>
              <a:rPr lang="it-IT" sz="1200" dirty="0">
                <a:latin typeface="Courier New"/>
                <a:cs typeface="Courier New"/>
              </a:rPr>
              <a:t>or the source code directory ('go build unix/sam' writes 'sam' or 'sam.exe').</a:t>
            </a:r>
          </a:p>
          <a:p>
            <a:r>
              <a:rPr lang="it-IT" sz="1200" dirty="0">
                <a:latin typeface="Courier New"/>
                <a:cs typeface="Courier New"/>
              </a:rPr>
              <a:t>The '.exe' suffix is added when writing a Windows executable.</a:t>
            </a:r>
          </a:p>
          <a:p>
            <a:endParaRPr lang="it-IT" sz="1200" dirty="0">
              <a:latin typeface="Courier New"/>
              <a:cs typeface="Courier New"/>
            </a:endParaRPr>
          </a:p>
          <a:p>
            <a:r>
              <a:rPr lang="it-IT" sz="1200" dirty="0" err="1">
                <a:latin typeface="Courier New"/>
                <a:cs typeface="Courier New"/>
              </a:rPr>
              <a:t>When</a:t>
            </a:r>
            <a:r>
              <a:rPr lang="it-IT" sz="1200" dirty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compiling</a:t>
            </a:r>
            <a:r>
              <a:rPr lang="it-IT" sz="1200" dirty="0">
                <a:latin typeface="Courier New"/>
                <a:cs typeface="Courier New"/>
              </a:rPr>
              <a:t> multiple </a:t>
            </a:r>
            <a:r>
              <a:rPr lang="it-IT" sz="1200" dirty="0" err="1">
                <a:latin typeface="Courier New"/>
                <a:cs typeface="Courier New"/>
              </a:rPr>
              <a:t>packages</a:t>
            </a:r>
            <a:r>
              <a:rPr lang="it-IT" sz="1200" dirty="0">
                <a:latin typeface="Courier New"/>
                <a:cs typeface="Courier New"/>
              </a:rPr>
              <a:t> or a single non-main package,</a:t>
            </a:r>
          </a:p>
          <a:p>
            <a:r>
              <a:rPr lang="it-IT" sz="1200" dirty="0">
                <a:latin typeface="Courier New"/>
                <a:cs typeface="Courier New"/>
              </a:rPr>
              <a:t>build </a:t>
            </a:r>
            <a:r>
              <a:rPr lang="it-IT" sz="1200" dirty="0" err="1">
                <a:latin typeface="Courier New"/>
                <a:cs typeface="Courier New"/>
              </a:rPr>
              <a:t>compiles</a:t>
            </a:r>
            <a:r>
              <a:rPr lang="it-IT" sz="1200" dirty="0">
                <a:latin typeface="Courier New"/>
                <a:cs typeface="Courier New"/>
              </a:rPr>
              <a:t> the </a:t>
            </a:r>
            <a:r>
              <a:rPr lang="it-IT" sz="1200" dirty="0" err="1">
                <a:latin typeface="Courier New"/>
                <a:cs typeface="Courier New"/>
              </a:rPr>
              <a:t>packages</a:t>
            </a:r>
            <a:r>
              <a:rPr lang="it-IT" sz="1200" dirty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but</a:t>
            </a:r>
            <a:r>
              <a:rPr lang="it-IT" sz="1200" dirty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discards</a:t>
            </a:r>
            <a:r>
              <a:rPr lang="it-IT" sz="1200" dirty="0">
                <a:latin typeface="Courier New"/>
                <a:cs typeface="Courier New"/>
              </a:rPr>
              <a:t> the resulting object,</a:t>
            </a:r>
          </a:p>
          <a:p>
            <a:r>
              <a:rPr lang="it-IT" sz="1200" dirty="0">
                <a:latin typeface="Courier New"/>
                <a:cs typeface="Courier New"/>
              </a:rPr>
              <a:t>serving only as a check that the packages can be built.</a:t>
            </a:r>
          </a:p>
          <a:p>
            <a:endParaRPr lang="it-IT" sz="1200" dirty="0">
              <a:latin typeface="Courier New"/>
              <a:cs typeface="Courier New"/>
            </a:endParaRPr>
          </a:p>
          <a:p>
            <a:endParaRPr lang="it-IT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3689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Con Windows è tutto uguale!</a:t>
            </a:r>
          </a:p>
        </p:txBody>
      </p:sp>
      <p:sp>
        <p:nvSpPr>
          <p:cNvPr id="4" name="Rettangolo 3"/>
          <p:cNvSpPr/>
          <p:nvPr/>
        </p:nvSpPr>
        <p:spPr>
          <a:xfrm>
            <a:off x="755576" y="1124744"/>
            <a:ext cx="8136904" cy="54726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C:\</a:t>
            </a:r>
            <a:r>
              <a:rPr lang="it-IT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Users\marco&gt;cd 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Desktop</a:t>
            </a:r>
          </a:p>
          <a:p>
            <a:endParaRPr lang="it-IT" sz="1200" dirty="0">
              <a:solidFill>
                <a:schemeClr val="bg1"/>
              </a:solidFill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  <a:p>
            <a:r>
              <a:rPr lang="it-IT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C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:\</a:t>
            </a:r>
            <a:r>
              <a:rPr lang="it-IT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Users\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marco</a:t>
            </a:r>
            <a:r>
              <a:rPr lang="it-IT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\Desktop&gt;mkdir 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Test</a:t>
            </a:r>
          </a:p>
          <a:p>
            <a:endParaRPr lang="it-IT" sz="1200" dirty="0">
              <a:solidFill>
                <a:schemeClr val="bg1"/>
              </a:solidFill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  <a:p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C:\</a:t>
            </a:r>
            <a:r>
              <a:rPr lang="it-IT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Users\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marco</a:t>
            </a:r>
            <a:r>
              <a:rPr lang="it-IT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\Desktop&gt;dir</a:t>
            </a:r>
            <a:endParaRPr lang="it-IT" sz="1200" dirty="0">
              <a:solidFill>
                <a:schemeClr val="bg1"/>
              </a:solidFill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  <a:p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 Il volume nell'unità C non ha etichetta.</a:t>
            </a:r>
          </a:p>
          <a:p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 Numero di serie del volume: 4665-8176</a:t>
            </a:r>
          </a:p>
          <a:p>
            <a:endParaRPr lang="it-IT" sz="1200" dirty="0">
              <a:solidFill>
                <a:schemeClr val="bg1"/>
              </a:solidFill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  <a:p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 Directory di C:\Users\marco\Desktop</a:t>
            </a:r>
          </a:p>
          <a:p>
            <a:endParaRPr lang="it-IT" sz="1200" dirty="0">
              <a:solidFill>
                <a:schemeClr val="bg1"/>
              </a:solidFill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  <a:p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01/08/2018  10:38    &lt;DIR&gt;          .</a:t>
            </a:r>
          </a:p>
          <a:p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01/08/2018  10:38    &lt;DIR&gt;          ..</a:t>
            </a:r>
          </a:p>
          <a:p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01/08/2018  10:31           809.938 Lab01-Linux.pptx</a:t>
            </a:r>
          </a:p>
          <a:p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01/08/2018  10:38               131 </a:t>
            </a:r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main.go</a:t>
            </a:r>
            <a:endParaRPr lang="it-IT" sz="1200" dirty="0">
              <a:solidFill>
                <a:schemeClr val="bg1"/>
              </a:solidFill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  <a:p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               2 File        810.069 byte</a:t>
            </a:r>
          </a:p>
          <a:p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               2 Directory  30.551.392.256 byte </a:t>
            </a:r>
            <a:r>
              <a:rPr lang="it-IT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disponibili</a:t>
            </a:r>
          </a:p>
          <a:p>
            <a:endParaRPr kumimoji="0" 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  <a:p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C:\</a:t>
            </a:r>
            <a:r>
              <a:rPr lang="it-IT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Users\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marco</a:t>
            </a:r>
            <a:r>
              <a:rPr lang="it-IT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\Desktop&gt;go </a:t>
            </a:r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fmt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main.go</a:t>
            </a:r>
            <a:endParaRPr lang="it-IT" sz="1200" dirty="0">
              <a:solidFill>
                <a:schemeClr val="bg1"/>
              </a:solidFill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  <a:p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main.go</a:t>
            </a:r>
            <a:endParaRPr lang="it-IT" sz="1200" dirty="0">
              <a:solidFill>
                <a:schemeClr val="bg1"/>
              </a:solidFill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  <a:p>
            <a:endParaRPr lang="it-IT" sz="1200" dirty="0">
              <a:solidFill>
                <a:schemeClr val="bg1"/>
              </a:solidFill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  <a:p>
            <a:r>
              <a:rPr lang="it-IT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C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:\</a:t>
            </a:r>
            <a:r>
              <a:rPr lang="it-IT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Users\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marco</a:t>
            </a:r>
            <a:r>
              <a:rPr lang="it-IT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\Desktop&gt;go </a:t>
            </a:r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run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main.go</a:t>
            </a:r>
            <a:endParaRPr lang="it-IT" sz="1200" dirty="0">
              <a:solidFill>
                <a:schemeClr val="bg1"/>
              </a:solidFill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  <a:p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Hello world!</a:t>
            </a:r>
            <a:endParaRPr kumimoji="0" lang="it-IT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25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Linux </a:t>
            </a:r>
            <a:r>
              <a:rPr lang="en-US" dirty="0" err="1" smtClean="0"/>
              <a:t>su</a:t>
            </a:r>
            <a:r>
              <a:rPr lang="en-US" dirty="0" smtClean="0"/>
              <a:t> Windows?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25" y="1050956"/>
            <a:ext cx="5734850" cy="3105583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1043608" y="4293096"/>
            <a:ext cx="7776864" cy="2376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t-IT" sz="1200" dirty="0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marco@DESKTOP-GAK3SDN:~$ </a:t>
            </a:r>
            <a:r>
              <a:rPr lang="it-IT" sz="1200" dirty="0" err="1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ls</a:t>
            </a:r>
            <a:r>
              <a:rPr lang="it-IT" sz="1200" dirty="0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 -l                                                                                          </a:t>
            </a:r>
            <a:r>
              <a:rPr lang="it-IT" sz="1200" dirty="0" err="1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total</a:t>
            </a:r>
            <a:r>
              <a:rPr lang="it-IT" sz="1200" dirty="0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 0                                                                                                                 -</a:t>
            </a:r>
            <a:r>
              <a:rPr lang="it-IT" sz="1200" dirty="0" err="1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rw-rw-rw</a:t>
            </a:r>
            <a:r>
              <a:rPr lang="it-IT" sz="1200" dirty="0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- 1 marco </a:t>
            </a:r>
            <a:r>
              <a:rPr lang="it-IT" sz="1200" dirty="0" err="1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marco</a:t>
            </a:r>
            <a:r>
              <a:rPr lang="it-IT" sz="1200" dirty="0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 72 </a:t>
            </a:r>
            <a:r>
              <a:rPr lang="it-IT" sz="1200" dirty="0" err="1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Aug</a:t>
            </a:r>
            <a:r>
              <a:rPr lang="it-IT" sz="1200" dirty="0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  1 11:13 </a:t>
            </a:r>
            <a:r>
              <a:rPr lang="it-IT" sz="1200" dirty="0" err="1" smtClean="0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main.go</a:t>
            </a:r>
            <a:endParaRPr lang="it-IT" sz="1200" dirty="0" smtClean="0"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marco@DESKTOP-GAK3SDN:~$ go </a:t>
            </a:r>
            <a:r>
              <a:rPr lang="en-US" sz="1200" dirty="0" err="1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fmt</a:t>
            </a:r>
            <a:r>
              <a:rPr lang="en-US" sz="1200" dirty="0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main.go</a:t>
            </a:r>
            <a:r>
              <a:rPr lang="en-US" sz="1200" dirty="0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                                                                                 </a:t>
            </a:r>
            <a:r>
              <a:rPr lang="en-US" sz="1200" dirty="0" err="1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main.go</a:t>
            </a:r>
            <a:r>
              <a:rPr lang="en-US" sz="1200" dirty="0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                                                                                                                 marco@DESKTOP-GAK3SDN:~$ go run </a:t>
            </a:r>
            <a:r>
              <a:rPr lang="en-US" sz="1200" dirty="0" err="1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main.go</a:t>
            </a:r>
            <a:r>
              <a:rPr lang="en-US" sz="1200" dirty="0">
                <a:latin typeface="Courier New" panose="02070309020205020404" pitchFamily="49" charset="0"/>
                <a:ea typeface="ＭＳ Ｐゴシック" pitchFamily="-105" charset="-128"/>
                <a:cs typeface="Courier New" panose="02070309020205020404" pitchFamily="49" charset="0"/>
              </a:rPr>
              <a:t>                                                                                 Hello World</a:t>
            </a:r>
            <a:endParaRPr kumimoji="0" lang="it-I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ＭＳ Ｐゴシック" pitchFamily="-105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40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Shell (2)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 marL="0" indent="0">
              <a:spcAft>
                <a:spcPts val="1000"/>
              </a:spcAft>
              <a:buNone/>
            </a:pPr>
            <a:r>
              <a:rPr lang="it-IT" altLang="it-IT" dirty="0"/>
              <a:t>Compiti di una </a:t>
            </a:r>
            <a:r>
              <a:rPr lang="it-IT" altLang="it-IT" dirty="0" err="1"/>
              <a:t>shell</a:t>
            </a:r>
            <a:r>
              <a:rPr lang="it-IT" altLang="it-IT" dirty="0"/>
              <a:t>:</a:t>
            </a:r>
          </a:p>
          <a:p>
            <a:pPr>
              <a:spcAft>
                <a:spcPts val="1000"/>
              </a:spcAft>
            </a:pPr>
            <a:r>
              <a:rPr lang="it-IT" altLang="it-IT" dirty="0"/>
              <a:t>interpretare ed eseguire i comandi impartiti dall’utente.</a:t>
            </a:r>
          </a:p>
          <a:p>
            <a:pPr>
              <a:spcAft>
                <a:spcPts val="1000"/>
              </a:spcAft>
            </a:pPr>
            <a:r>
              <a:rPr lang="it-IT" altLang="it-IT" dirty="0"/>
              <a:t>eseguire procedure consistenti in un particolare flusso (e.g. una sequenza) di comandi.</a:t>
            </a:r>
          </a:p>
        </p:txBody>
      </p:sp>
    </p:spTree>
    <p:extLst>
      <p:ext uri="{BB962C8B-B14F-4D97-AF65-F5344CB8AC3E}">
        <p14:creationId xmlns:p14="http://schemas.microsoft.com/office/powerpoint/2010/main" val="4302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Shell (3)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Una </a:t>
            </a:r>
            <a:r>
              <a:rPr lang="it-IT" altLang="it-IT" dirty="0" err="1"/>
              <a:t>shell</a:t>
            </a:r>
            <a:r>
              <a:rPr lang="it-IT" altLang="it-IT" dirty="0"/>
              <a:t> indica all’utente la propria disponibilità ad accettare comandi visualizzando un messaggio (</a:t>
            </a:r>
            <a:r>
              <a:rPr lang="it-IT" altLang="it-IT" dirty="0" err="1"/>
              <a:t>prompt</a:t>
            </a:r>
            <a:r>
              <a:rPr lang="it-IT" altLang="it-IT" dirty="0"/>
              <a:t>).</a:t>
            </a:r>
          </a:p>
          <a:p>
            <a:pPr>
              <a:spcAft>
                <a:spcPts val="1000"/>
              </a:spcAft>
            </a:pPr>
            <a:r>
              <a:rPr lang="it-IT" altLang="it-IT" dirty="0"/>
              <a:t>Il </a:t>
            </a:r>
            <a:r>
              <a:rPr lang="it-IT" altLang="it-IT" dirty="0" err="1"/>
              <a:t>prompt</a:t>
            </a:r>
            <a:r>
              <a:rPr lang="it-IT" altLang="it-IT" dirty="0"/>
              <a:t> è personalizzabile e può includere informazioni riguardo alla directory corrente, alla data e ora corrente, al sistema cui si è collegati, …</a:t>
            </a:r>
          </a:p>
        </p:txBody>
      </p:sp>
      <p:pic>
        <p:nvPicPr>
          <p:cNvPr id="4" name="Google Shape;24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4950" y="3861048"/>
            <a:ext cx="3962400" cy="271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5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Attenzione!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In questa lezione ci focalizzeremo soprattutto sulle operazioni che si possono effettuare utilizzando una </a:t>
            </a:r>
            <a:r>
              <a:rPr lang="it-IT" altLang="it-IT" dirty="0" err="1"/>
              <a:t>shell</a:t>
            </a:r>
            <a:r>
              <a:rPr lang="it-IT" alt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54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/>
              <a:t>Funzionalità di un Sistema Operativo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1" y="1150868"/>
            <a:ext cx="7772400" cy="541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 smtClean="0"/>
              <a:t>Gestione del file system</a:t>
            </a:r>
            <a:endParaRPr lang="it-IT" alt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114800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Il file </a:t>
            </a:r>
            <a:r>
              <a:rPr lang="it-IT" altLang="it-IT" dirty="0" err="1"/>
              <a:t>system</a:t>
            </a:r>
            <a:r>
              <a:rPr lang="it-IT" altLang="it-IT" dirty="0"/>
              <a:t> è la componente del sistema operativo preposta alla gestione delle informazioni memorizzate permanentemente, che risiedono tipicamente su disco.</a:t>
            </a:r>
          </a:p>
          <a:p>
            <a:pPr>
              <a:spcAft>
                <a:spcPts val="1000"/>
              </a:spcAft>
            </a:pPr>
            <a:endParaRPr lang="it-IT" altLang="it-IT" dirty="0"/>
          </a:p>
          <a:p>
            <a:pPr>
              <a:spcAft>
                <a:spcPts val="1000"/>
              </a:spcAft>
            </a:pPr>
            <a:r>
              <a:rPr lang="it-IT" altLang="it-IT" dirty="0"/>
              <a:t>Le componenti di un file </a:t>
            </a:r>
            <a:r>
              <a:rPr lang="it-IT" altLang="it-IT" dirty="0" err="1"/>
              <a:t>system</a:t>
            </a:r>
            <a:r>
              <a:rPr lang="it-IT" altLang="it-IT" dirty="0"/>
              <a:t> sono:</a:t>
            </a:r>
          </a:p>
          <a:p>
            <a:pPr lvl="1">
              <a:spcAft>
                <a:spcPts val="1000"/>
              </a:spcAft>
            </a:pPr>
            <a:r>
              <a:rPr lang="it-IT" altLang="it-IT" sz="2400" dirty="0"/>
              <a:t>il file</a:t>
            </a:r>
          </a:p>
          <a:p>
            <a:pPr lvl="1">
              <a:spcAft>
                <a:spcPts val="1000"/>
              </a:spcAft>
            </a:pPr>
            <a:r>
              <a:rPr lang="it-IT" altLang="it-IT" sz="2400" dirty="0"/>
              <a:t>la directory</a:t>
            </a:r>
          </a:p>
        </p:txBody>
      </p:sp>
    </p:spTree>
    <p:extLst>
      <p:ext uri="{BB962C8B-B14F-4D97-AF65-F5344CB8AC3E}">
        <p14:creationId xmlns:p14="http://schemas.microsoft.com/office/powerpoint/2010/main" val="127390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pertine">
  <a:themeElements>
    <a:clrScheme name="Presentazione vuo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zione vuota">
      <a:majorFont>
        <a:latin typeface="Trebuchet MS"/>
        <a:ea typeface="ＭＳ Ｐゴシック"/>
        <a:cs typeface="ＭＳ Ｐゴシック"/>
      </a:majorFont>
      <a:minorFont>
        <a:latin typeface="Trebuchet M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Presentazione vuo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i Office">
      <a:majorFont>
        <a:latin typeface="Trebuchet MS"/>
        <a:ea typeface="ＭＳ Ｐゴシック"/>
        <a:cs typeface="ＭＳ Ｐゴシック"/>
      </a:majorFont>
      <a:minorFont>
        <a:latin typeface="Trebuchet M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4261</TotalTime>
  <Words>2310</Words>
  <Application>Microsoft Office PowerPoint</Application>
  <PresentationFormat>On-screen Show (4:3)</PresentationFormat>
  <Paragraphs>423</Paragraphs>
  <Slides>45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MS PGothic</vt:lpstr>
      <vt:lpstr>Arial</vt:lpstr>
      <vt:lpstr>Calibri</vt:lpstr>
      <vt:lpstr>Courier New</vt:lpstr>
      <vt:lpstr>Geneva</vt:lpstr>
      <vt:lpstr>Times New Roman</vt:lpstr>
      <vt:lpstr>Trebuchet MS</vt:lpstr>
      <vt:lpstr>ヒラギノ角ゴ Pro W3</vt:lpstr>
      <vt:lpstr>copertine</vt:lpstr>
      <vt:lpstr>Tema di Office</vt:lpstr>
      <vt:lpstr>1_Tema di Office</vt:lpstr>
      <vt:lpstr>PowerPoint Presentation</vt:lpstr>
      <vt:lpstr>Funzionalità di un Sistema Operativo</vt:lpstr>
      <vt:lpstr>Graphical/Command-line User Interface</vt:lpstr>
      <vt:lpstr>Shell</vt:lpstr>
      <vt:lpstr>Shell (2)</vt:lpstr>
      <vt:lpstr>Shell (3)</vt:lpstr>
      <vt:lpstr>Attenzione!</vt:lpstr>
      <vt:lpstr>Funzionalità di un Sistema Operativo</vt:lpstr>
      <vt:lpstr>Gestione del file system</vt:lpstr>
      <vt:lpstr>File e directory</vt:lpstr>
      <vt:lpstr>Gerarchia del file system</vt:lpstr>
      <vt:lpstr>Gerarchia del file system</vt:lpstr>
      <vt:lpstr>File System</vt:lpstr>
      <vt:lpstr>File system strutturati</vt:lpstr>
      <vt:lpstr>Pathname</vt:lpstr>
      <vt:lpstr>File system in Linux</vt:lpstr>
      <vt:lpstr>Visualizzazione di directory</vt:lpstr>
      <vt:lpstr>Visualizzazione di directory</vt:lpstr>
      <vt:lpstr>Path assoluti e relativi</vt:lpstr>
      <vt:lpstr>Spostamento tra directory</vt:lpstr>
      <vt:lpstr>Esercizio</vt:lpstr>
      <vt:lpstr>Esercizio</vt:lpstr>
      <vt:lpstr>Esercizio</vt:lpstr>
      <vt:lpstr>Operazioni con le directory</vt:lpstr>
      <vt:lpstr>Wildcard</vt:lpstr>
      <vt:lpstr>Esempi</vt:lpstr>
      <vt:lpstr>Operazioni su file</vt:lpstr>
      <vt:lpstr>Home directory</vt:lpstr>
      <vt:lpstr>Permessi sui file</vt:lpstr>
      <vt:lpstr>Permessi sui file (2)</vt:lpstr>
      <vt:lpstr>Documentazione</vt:lpstr>
      <vt:lpstr>Ricerche nel file system</vt:lpstr>
      <vt:lpstr>Redirezione da/a file</vt:lpstr>
      <vt:lpstr>Esempio</vt:lpstr>
      <vt:lpstr>Esercizio</vt:lpstr>
      <vt:lpstr>Completamento automatico</vt:lpstr>
      <vt:lpstr>Completamento automatico (2)</vt:lpstr>
      <vt:lpstr>Compilare ed eseguire un programma go con comandi Linux/Unix</vt:lpstr>
      <vt:lpstr>Esempi – go fmt</vt:lpstr>
      <vt:lpstr>Esempi – go doc</vt:lpstr>
      <vt:lpstr>Esempi – go run</vt:lpstr>
      <vt:lpstr>Esempi – go build</vt:lpstr>
      <vt:lpstr>Esempi – go help</vt:lpstr>
      <vt:lpstr>Con Windows è tutto uguale!</vt:lpstr>
      <vt:lpstr>Shell Linux su Windows?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Barbara Rita Barricelli</dc:creator>
  <cp:keywords/>
  <dc:description/>
  <cp:lastModifiedBy>Bianchessi, Nicola</cp:lastModifiedBy>
  <cp:revision>300</cp:revision>
  <dcterms:created xsi:type="dcterms:W3CDTF">2017-10-10T10:07:24Z</dcterms:created>
  <dcterms:modified xsi:type="dcterms:W3CDTF">2018-10-11T14:47:40Z</dcterms:modified>
  <cp:category/>
</cp:coreProperties>
</file>