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2" r:id="rId1"/>
    <p:sldMasterId id="2147483683" r:id="rId2"/>
    <p:sldMasterId id="2147483684" r:id="rId3"/>
  </p:sldMasterIdLst>
  <p:notesMasterIdLst>
    <p:notesMasterId r:id="rId36"/>
  </p:notesMasterIdLst>
  <p:sldIdLst>
    <p:sldId id="256" r:id="rId4"/>
    <p:sldId id="257" r:id="rId5"/>
    <p:sldId id="258" r:id="rId6"/>
    <p:sldId id="300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97" r:id="rId17"/>
    <p:sldId id="301" r:id="rId18"/>
    <p:sldId id="295" r:id="rId19"/>
    <p:sldId id="302" r:id="rId20"/>
    <p:sldId id="303" r:id="rId21"/>
    <p:sldId id="299" r:id="rId22"/>
    <p:sldId id="304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2" r:id="rId35"/>
  </p:sldIdLst>
  <p:sldSz cx="9144000" cy="6858000" type="screen4x3"/>
  <p:notesSz cx="6858000" cy="9144000"/>
  <p:defaultTextStyle>
    <a:defPPr>
      <a:defRPr lang="it-IT" altLang="it-IT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106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bara Rita Barricelli" initials="BRB" lastIdx="2" clrIdx="0">
    <p:extLst>
      <p:ext uri="{19B8F6BF-5375-455C-9EA6-DF929625EA0E}">
        <p15:presenceInfo xmlns:p15="http://schemas.microsoft.com/office/powerpoint/2012/main" userId="Barbara Rita Barricelli" providerId="None"/>
      </p:ext>
    </p:extLst>
  </p:cmAuthor>
  <p:cmAuthor id="2" name="Bianchessi, Nicola" initials="BN" lastIdx="7" clrIdx="1">
    <p:extLst>
      <p:ext uri="{19B8F6BF-5375-455C-9EA6-DF929625EA0E}">
        <p15:presenceInfo xmlns:p15="http://schemas.microsoft.com/office/powerpoint/2012/main" userId="S-1-5-21-1997477047-1508330638-219632125-44004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4242"/>
    <a:srgbClr val="FFFFFF"/>
    <a:srgbClr val="0C34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0516" autoAdjust="0"/>
  </p:normalViewPr>
  <p:slideViewPr>
    <p:cSldViewPr showGuides="1">
      <p:cViewPr varScale="1">
        <p:scale>
          <a:sx n="62" d="100"/>
          <a:sy n="62" d="100"/>
        </p:scale>
        <p:origin x="2035" y="48"/>
      </p:cViewPr>
      <p:guideLst>
        <p:guide orient="horz" pos="2160"/>
        <p:guide pos="2880"/>
        <p:guide pos="10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it-IT" altLang="it-IT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it-IT" altLang="it-IT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gli stili del testo dello schema</a:t>
            </a:r>
          </a:p>
          <a:p>
            <a:pPr lvl="1"/>
            <a:r>
              <a:rPr lang="it-IT" altLang="it-IT" smtClean="0"/>
              <a:t>Secondo livello</a:t>
            </a:r>
          </a:p>
          <a:p>
            <a:pPr lvl="2"/>
            <a:r>
              <a:rPr lang="it-IT" altLang="it-IT" smtClean="0"/>
              <a:t>Terzo livello</a:t>
            </a:r>
          </a:p>
          <a:p>
            <a:pPr lvl="3"/>
            <a:r>
              <a:rPr lang="it-IT" altLang="it-IT" smtClean="0"/>
              <a:t>Quarto livello</a:t>
            </a:r>
          </a:p>
          <a:p>
            <a:pPr lvl="4"/>
            <a:r>
              <a:rPr lang="it-IT" altLang="it-IT" smtClean="0"/>
              <a:t>Quinto livello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it-IT" altLang="it-IT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ED40643-67A2-4840-A57B-FC6BE3185151}" type="slidenum">
              <a:rPr lang="it-IT" altLang="it-IT"/>
              <a:pPr/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ヒラギノ角ゴ Pro W3" charset="-128"/>
        <a:cs typeface="ヒラギノ角ゴ Pro W3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Geneva" pitchFamily="-112" charset="-128"/>
        <a:cs typeface="Geneva" pitchFamily="-84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0643-67A2-4840-A57B-FC6BE3185151}" type="slidenum">
              <a:rPr lang="it-IT" altLang="it-IT" smtClean="0"/>
              <a:pPr/>
              <a:t>6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50611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0643-67A2-4840-A57B-FC6BE3185151}" type="slidenum">
              <a:rPr lang="it-IT" altLang="it-IT" smtClean="0"/>
              <a:pPr/>
              <a:t>19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848575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0643-67A2-4840-A57B-FC6BE3185151}" type="slidenum">
              <a:rPr lang="it-IT" altLang="it-IT" smtClean="0"/>
              <a:pPr/>
              <a:t>20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46736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blipFill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PPT_ScienzeFarmaceutiche-0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88" y="609600"/>
            <a:ext cx="9140825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52700" y="3184525"/>
            <a:ext cx="6438900" cy="641350"/>
          </a:xfrm>
        </p:spPr>
        <p:txBody>
          <a:bodyPr numCol="1"/>
          <a:lstStyle>
            <a:lvl1pPr>
              <a:defRPr/>
            </a:lvl1pPr>
          </a:lstStyle>
          <a:p>
            <a:r>
              <a:rPr lang="it-IT" altLang="it-IT" smtClean="0"/>
              <a:t>Fare clic per modificare lo stile del titolo</a:t>
            </a:r>
            <a:endParaRPr lang="it-IT" altLang="it-IT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65400" y="2743200"/>
            <a:ext cx="6883400" cy="419100"/>
          </a:xfrm>
        </p:spPr>
        <p:txBody>
          <a:bodyPr numCol="1"/>
          <a:lstStyle>
            <a:lvl1pPr marL="0" indent="0">
              <a:defRPr/>
            </a:lvl1pPr>
          </a:lstStyle>
          <a:p>
            <a:r>
              <a:rPr lang="it-IT" altLang="it-IT" smtClean="0"/>
              <a:t>Fare clic per modificare lo stile del sottotitolo dello schema</a:t>
            </a:r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80078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it-IT" altLang="it-IT" smtClean="0"/>
              <a:t>Fare clic per modificare lo stile del titolo</a:t>
            </a:r>
            <a:endParaRPr lang="it-IT" alt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numCol="1"/>
          <a:lstStyle/>
          <a:p>
            <a:pPr lvl="0"/>
            <a:r>
              <a:rPr lang="it-IT" altLang="it-IT" smtClean="0"/>
              <a:t>Modifica gli stili del testo dello schema</a:t>
            </a:r>
          </a:p>
          <a:p>
            <a:pPr lvl="1"/>
            <a:r>
              <a:rPr lang="it-IT" altLang="it-IT" smtClean="0"/>
              <a:t>Secondo livello</a:t>
            </a:r>
          </a:p>
          <a:p>
            <a:pPr lvl="2"/>
            <a:r>
              <a:rPr lang="it-IT" altLang="it-IT" smtClean="0"/>
              <a:t>Terzo livello</a:t>
            </a:r>
          </a:p>
          <a:p>
            <a:pPr lvl="3"/>
            <a:r>
              <a:rPr lang="it-IT" altLang="it-IT" smtClean="0"/>
              <a:t>Quarto livello</a:t>
            </a:r>
          </a:p>
          <a:p>
            <a:pPr lvl="4"/>
            <a:r>
              <a:rPr lang="it-IT" altLang="it-IT" smtClean="0"/>
              <a:t>Quinto livello</a:t>
            </a:r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81597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396288" y="2336800"/>
            <a:ext cx="1947862" cy="3454400"/>
          </a:xfrm>
        </p:spPr>
        <p:txBody>
          <a:bodyPr vert="eaVert" numCol="1"/>
          <a:lstStyle/>
          <a:p>
            <a:r>
              <a:rPr lang="it-IT" altLang="it-IT" smtClean="0"/>
              <a:t>Fare clic per modificare lo stile del titolo</a:t>
            </a:r>
            <a:endParaRPr lang="it-IT" alt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2552700" y="2336800"/>
            <a:ext cx="5691188" cy="3454400"/>
          </a:xfrm>
        </p:spPr>
        <p:txBody>
          <a:bodyPr vert="eaVert" numCol="1"/>
          <a:lstStyle/>
          <a:p>
            <a:pPr lvl="0"/>
            <a:r>
              <a:rPr lang="it-IT" altLang="it-IT" smtClean="0"/>
              <a:t>Modifica gli stili del testo dello schema</a:t>
            </a:r>
          </a:p>
          <a:p>
            <a:pPr lvl="1"/>
            <a:r>
              <a:rPr lang="it-IT" altLang="it-IT" smtClean="0"/>
              <a:t>Secondo livello</a:t>
            </a:r>
          </a:p>
          <a:p>
            <a:pPr lvl="2"/>
            <a:r>
              <a:rPr lang="it-IT" altLang="it-IT" smtClean="0"/>
              <a:t>Terzo livello</a:t>
            </a:r>
          </a:p>
          <a:p>
            <a:pPr lvl="3"/>
            <a:r>
              <a:rPr lang="it-IT" altLang="it-IT" smtClean="0"/>
              <a:t>Quarto livello</a:t>
            </a:r>
          </a:p>
          <a:p>
            <a:pPr lvl="4"/>
            <a:r>
              <a:rPr lang="it-IT" altLang="it-IT" smtClean="0"/>
              <a:t>Quinto livello</a:t>
            </a:r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82723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numCol="1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alt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46929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numCol="1"/>
          <a:lstStyle/>
          <a:p>
            <a:r>
              <a:rPr lang="it-IT" alt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numCol="1"/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517088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numCol="1" anchor="t"/>
          <a:lstStyle>
            <a:lvl1pPr algn="l">
              <a:defRPr sz="4000" b="1" cap="all"/>
            </a:lvl1pPr>
          </a:lstStyle>
          <a:p>
            <a:r>
              <a:rPr lang="it-IT" alt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numCol="1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409975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numCol="1"/>
          <a:lstStyle/>
          <a:p>
            <a:r>
              <a:rPr lang="it-IT" alt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510032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numCol="1"/>
          <a:lstStyle>
            <a:lvl1pPr>
              <a:defRPr/>
            </a:lvl1pPr>
          </a:lstStyle>
          <a:p>
            <a:r>
              <a:rPr lang="it-IT" alt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alt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alt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109831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numCol="1"/>
          <a:lstStyle/>
          <a:p>
            <a:r>
              <a:rPr lang="it-IT" altLang="it-IT"/>
              <a:t>Fare clic per modificare stile</a:t>
            </a:r>
          </a:p>
        </p:txBody>
      </p:sp>
    </p:spTree>
    <p:extLst>
      <p:ext uri="{BB962C8B-B14F-4D97-AF65-F5344CB8AC3E}">
        <p14:creationId xmlns:p14="http://schemas.microsoft.com/office/powerpoint/2010/main" val="10019032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0270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numCol="1" anchor="b"/>
          <a:lstStyle>
            <a:lvl1pPr algn="l">
              <a:defRPr sz="2000" b="1"/>
            </a:lvl1pPr>
          </a:lstStyle>
          <a:p>
            <a:r>
              <a:rPr lang="it-IT" alt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numCol="1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69381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it-IT" altLang="it-IT" smtClean="0"/>
              <a:t>Fare clic per modificare lo stile del titolo</a:t>
            </a:r>
            <a:endParaRPr lang="it-IT" alt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it-IT" altLang="it-IT" smtClean="0"/>
              <a:t>Modifica gli stili del testo dello schema</a:t>
            </a:r>
          </a:p>
          <a:p>
            <a:pPr lvl="1"/>
            <a:r>
              <a:rPr lang="it-IT" altLang="it-IT" smtClean="0"/>
              <a:t>Secondo livello</a:t>
            </a:r>
          </a:p>
          <a:p>
            <a:pPr lvl="2"/>
            <a:r>
              <a:rPr lang="it-IT" altLang="it-IT" smtClean="0"/>
              <a:t>Terzo livello</a:t>
            </a:r>
          </a:p>
          <a:p>
            <a:pPr lvl="3"/>
            <a:r>
              <a:rPr lang="it-IT" altLang="it-IT" smtClean="0"/>
              <a:t>Quarto livello</a:t>
            </a:r>
          </a:p>
          <a:p>
            <a:pPr lvl="4"/>
            <a:r>
              <a:rPr lang="it-IT" altLang="it-IT" smtClean="0"/>
              <a:t>Quinto livello</a:t>
            </a:r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0579616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numCol="1" anchor="b"/>
          <a:lstStyle>
            <a:lvl1pPr algn="l">
              <a:defRPr sz="2000" b="1"/>
            </a:lvl1pPr>
          </a:lstStyle>
          <a:p>
            <a:r>
              <a:rPr lang="it-IT" alt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numCol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alt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numCol="1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470229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numCol="1"/>
          <a:lstStyle/>
          <a:p>
            <a:r>
              <a:rPr lang="it-IT" alt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 numCol="1"/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4517645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 numCol="1"/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2158534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numCol="1"/>
          <a:lstStyle/>
          <a:p>
            <a:r>
              <a:rPr lang="it-IT" alt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74BA1B6-3136-4090-8DD9-F95A7CED2945}" type="datetime1">
              <a:rPr lang="it-IT" altLang="it-IT"/>
              <a:pPr/>
              <a:t>22/10/2018</a:t>
            </a:fld>
            <a:endParaRPr lang="it-IT" alt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474E53C-A979-47F1-813B-2C96F01BD296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775610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it-IT" alt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alt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8073404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it-IT" alt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6278108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numCol="1" anchor="t"/>
          <a:lstStyle>
            <a:lvl1pPr algn="l">
              <a:defRPr sz="4000" b="1" cap="all"/>
            </a:lvl1pPr>
          </a:lstStyle>
          <a:p>
            <a:r>
              <a:rPr lang="it-IT" alt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numCol="1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7725971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it-IT" alt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33400" y="1333500"/>
            <a:ext cx="4114800" cy="4114800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800600" y="1333500"/>
            <a:ext cx="4114800" cy="4114800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7885775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numCol="1"/>
          <a:lstStyle>
            <a:lvl1pPr>
              <a:defRPr/>
            </a:lvl1pPr>
          </a:lstStyle>
          <a:p>
            <a:r>
              <a:rPr lang="it-IT" alt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alt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alt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737721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it-IT" altLang="it-IT"/>
              <a:t>Fare clic per modificare stile</a:t>
            </a:r>
          </a:p>
        </p:txBody>
      </p:sp>
    </p:spTree>
    <p:extLst>
      <p:ext uri="{BB962C8B-B14F-4D97-AF65-F5344CB8AC3E}">
        <p14:creationId xmlns:p14="http://schemas.microsoft.com/office/powerpoint/2010/main" val="213882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numCol="1" anchor="t"/>
          <a:lstStyle>
            <a:lvl1pPr algn="l">
              <a:defRPr sz="4000" b="1" cap="all"/>
            </a:lvl1pPr>
          </a:lstStyle>
          <a:p>
            <a:r>
              <a:rPr lang="it-IT" altLang="it-IT" smtClean="0"/>
              <a:t>Fare clic per modificare lo stile del titolo</a:t>
            </a:r>
            <a:endParaRPr lang="it-IT" alt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numCol="1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altLang="it-IT" smtClean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8197839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84144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numCol="1" anchor="b"/>
          <a:lstStyle>
            <a:lvl1pPr algn="l">
              <a:defRPr sz="2000" b="1"/>
            </a:lvl1pPr>
          </a:lstStyle>
          <a:p>
            <a:r>
              <a:rPr lang="it-IT" alt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8505056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numCol="1" anchor="b"/>
          <a:lstStyle>
            <a:lvl1pPr algn="l">
              <a:defRPr sz="2000" b="1"/>
            </a:lvl1pPr>
          </a:lstStyle>
          <a:p>
            <a:r>
              <a:rPr lang="it-IT" alt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alt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6441824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it-IT" alt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numCol="1"/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9598499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819900" y="-228600"/>
            <a:ext cx="2095500" cy="5676900"/>
          </a:xfrm>
        </p:spPr>
        <p:txBody>
          <a:bodyPr vert="eaVert" numCol="1"/>
          <a:lstStyle/>
          <a:p>
            <a:r>
              <a:rPr lang="it-IT" alt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533400" y="-228600"/>
            <a:ext cx="6134100" cy="5676900"/>
          </a:xfrm>
        </p:spPr>
        <p:txBody>
          <a:bodyPr vert="eaVert" numCol="1"/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704282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it-IT" altLang="it-IT" smtClean="0"/>
              <a:t>Fare clic per modificare lo stile del titolo</a:t>
            </a:r>
            <a:endParaRPr lang="it-IT" alt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571750" y="3048000"/>
            <a:ext cx="3810000" cy="2743200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altLang="it-IT" smtClean="0"/>
              <a:t>Modifica gli stili del testo dello schema</a:t>
            </a:r>
          </a:p>
          <a:p>
            <a:pPr lvl="1"/>
            <a:r>
              <a:rPr lang="it-IT" altLang="it-IT" smtClean="0"/>
              <a:t>Secondo livello</a:t>
            </a:r>
          </a:p>
          <a:p>
            <a:pPr lvl="2"/>
            <a:r>
              <a:rPr lang="it-IT" altLang="it-IT" smtClean="0"/>
              <a:t>Terzo livello</a:t>
            </a:r>
          </a:p>
          <a:p>
            <a:pPr lvl="3"/>
            <a:r>
              <a:rPr lang="it-IT" altLang="it-IT" smtClean="0"/>
              <a:t>Quarto livello</a:t>
            </a:r>
          </a:p>
          <a:p>
            <a:pPr lvl="4"/>
            <a:r>
              <a:rPr lang="it-IT" altLang="it-IT" smtClean="0"/>
              <a:t>Quinto livello</a:t>
            </a:r>
            <a:endParaRPr lang="it-IT" alt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34150" y="3048000"/>
            <a:ext cx="3810000" cy="2743200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altLang="it-IT" smtClean="0"/>
              <a:t>Modifica gli stili del testo dello schema</a:t>
            </a:r>
          </a:p>
          <a:p>
            <a:pPr lvl="1"/>
            <a:r>
              <a:rPr lang="it-IT" altLang="it-IT" smtClean="0"/>
              <a:t>Secondo livello</a:t>
            </a:r>
          </a:p>
          <a:p>
            <a:pPr lvl="2"/>
            <a:r>
              <a:rPr lang="it-IT" altLang="it-IT" smtClean="0"/>
              <a:t>Terzo livello</a:t>
            </a:r>
          </a:p>
          <a:p>
            <a:pPr lvl="3"/>
            <a:r>
              <a:rPr lang="it-IT" altLang="it-IT" smtClean="0"/>
              <a:t>Quarto livello</a:t>
            </a:r>
          </a:p>
          <a:p>
            <a:pPr lvl="4"/>
            <a:r>
              <a:rPr lang="it-IT" altLang="it-IT" smtClean="0"/>
              <a:t>Quinto livello</a:t>
            </a:r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838099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numCol="1"/>
          <a:lstStyle>
            <a:lvl1pPr>
              <a:defRPr/>
            </a:lvl1pPr>
          </a:lstStyle>
          <a:p>
            <a:r>
              <a:rPr lang="it-IT" altLang="it-IT" smtClean="0"/>
              <a:t>Fare clic per modificare lo stile del titolo</a:t>
            </a:r>
            <a:endParaRPr lang="it-IT" alt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alt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altLang="it-IT" smtClean="0"/>
              <a:t>Modifica gli stili del testo dello schema</a:t>
            </a:r>
          </a:p>
          <a:p>
            <a:pPr lvl="1"/>
            <a:r>
              <a:rPr lang="it-IT" altLang="it-IT" smtClean="0"/>
              <a:t>Secondo livello</a:t>
            </a:r>
          </a:p>
          <a:p>
            <a:pPr lvl="2"/>
            <a:r>
              <a:rPr lang="it-IT" altLang="it-IT" smtClean="0"/>
              <a:t>Terzo livello</a:t>
            </a:r>
          </a:p>
          <a:p>
            <a:pPr lvl="3"/>
            <a:r>
              <a:rPr lang="it-IT" altLang="it-IT" smtClean="0"/>
              <a:t>Quarto livello</a:t>
            </a:r>
          </a:p>
          <a:p>
            <a:pPr lvl="4"/>
            <a:r>
              <a:rPr lang="it-IT" altLang="it-IT" smtClean="0"/>
              <a:t>Quinto livello</a:t>
            </a:r>
            <a:endParaRPr lang="it-IT" alt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alt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altLang="it-IT" smtClean="0"/>
              <a:t>Modifica gli stili del testo dello schema</a:t>
            </a:r>
          </a:p>
          <a:p>
            <a:pPr lvl="1"/>
            <a:r>
              <a:rPr lang="it-IT" altLang="it-IT" smtClean="0"/>
              <a:t>Secondo livello</a:t>
            </a:r>
          </a:p>
          <a:p>
            <a:pPr lvl="2"/>
            <a:r>
              <a:rPr lang="it-IT" altLang="it-IT" smtClean="0"/>
              <a:t>Terzo livello</a:t>
            </a:r>
          </a:p>
          <a:p>
            <a:pPr lvl="3"/>
            <a:r>
              <a:rPr lang="it-IT" altLang="it-IT" smtClean="0"/>
              <a:t>Quarto livello</a:t>
            </a:r>
          </a:p>
          <a:p>
            <a:pPr lvl="4"/>
            <a:r>
              <a:rPr lang="it-IT" altLang="it-IT" smtClean="0"/>
              <a:t>Quinto livello</a:t>
            </a:r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86700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it-IT" altLang="it-IT" smtClean="0"/>
              <a:t>Fare clic per modificare lo stile del titolo</a:t>
            </a:r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41148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9793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numCol="1" anchor="b"/>
          <a:lstStyle>
            <a:lvl1pPr algn="l">
              <a:defRPr sz="2000" b="1"/>
            </a:lvl1pPr>
          </a:lstStyle>
          <a:p>
            <a:r>
              <a:rPr lang="it-IT" altLang="it-IT" smtClean="0"/>
              <a:t>Fare clic per modificare lo stile del titolo</a:t>
            </a:r>
            <a:endParaRPr lang="it-IT" alt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altLang="it-IT" smtClean="0"/>
              <a:t>Modifica gli stili del testo dello schema</a:t>
            </a:r>
          </a:p>
          <a:p>
            <a:pPr lvl="1"/>
            <a:r>
              <a:rPr lang="it-IT" altLang="it-IT" smtClean="0"/>
              <a:t>Secondo livello</a:t>
            </a:r>
          </a:p>
          <a:p>
            <a:pPr lvl="2"/>
            <a:r>
              <a:rPr lang="it-IT" altLang="it-IT" smtClean="0"/>
              <a:t>Terzo livello</a:t>
            </a:r>
          </a:p>
          <a:p>
            <a:pPr lvl="3"/>
            <a:r>
              <a:rPr lang="it-IT" altLang="it-IT" smtClean="0"/>
              <a:t>Quarto livello</a:t>
            </a:r>
          </a:p>
          <a:p>
            <a:pPr lvl="4"/>
            <a:r>
              <a:rPr lang="it-IT" altLang="it-IT" smtClean="0"/>
              <a:t>Quinto livello</a:t>
            </a:r>
            <a:endParaRPr lang="it-IT" alt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altLang="it-IT" smtClean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71033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numCol="1" anchor="b"/>
          <a:lstStyle>
            <a:lvl1pPr algn="l">
              <a:defRPr sz="2000" b="1"/>
            </a:lvl1pPr>
          </a:lstStyle>
          <a:p>
            <a:r>
              <a:rPr lang="it-IT" altLang="it-IT" smtClean="0"/>
              <a:t>Fare clic per modificare lo stile del titolo</a:t>
            </a:r>
            <a:endParaRPr lang="it-IT" alt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altLang="it-IT" noProof="0" smtClean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altLang="it-IT" smtClean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845403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52700" y="2336800"/>
            <a:ext cx="77724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stile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71750" y="3048000"/>
            <a:ext cx="77724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gli stili del testo dello schema</a:t>
            </a:r>
          </a:p>
          <a:p>
            <a:pPr lvl="1"/>
            <a:r>
              <a:rPr lang="it-IT" altLang="it-IT" smtClean="0"/>
              <a:t>Secondo livello</a:t>
            </a:r>
          </a:p>
          <a:p>
            <a:pPr lvl="2"/>
            <a:r>
              <a:rPr lang="it-IT" altLang="it-IT" smtClean="0"/>
              <a:t>Terzo livello</a:t>
            </a:r>
          </a:p>
          <a:p>
            <a:pPr lvl="3"/>
            <a:r>
              <a:rPr lang="it-IT" altLang="it-IT" smtClean="0"/>
              <a:t>Quarto livello</a:t>
            </a:r>
          </a:p>
          <a:p>
            <a:pPr lvl="4"/>
            <a:r>
              <a:rPr lang="it-IT" altLang="it-IT" smtClean="0"/>
              <a:t>Quinto livello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rebuchet MS" pitchFamily="-105" charset="0"/>
          <a:ea typeface="ＭＳ Ｐゴシック" pitchFamily="-105" charset="-128"/>
          <a:cs typeface="ＭＳ Ｐゴシック" pitchFamily="-10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rebuchet MS" pitchFamily="-105" charset="0"/>
          <a:ea typeface="ＭＳ Ｐゴシック" pitchFamily="-105" charset="-128"/>
          <a:cs typeface="ＭＳ Ｐゴシック" pitchFamily="-10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rebuchet MS" pitchFamily="-105" charset="0"/>
          <a:ea typeface="ＭＳ Ｐゴシック" pitchFamily="-105" charset="-128"/>
          <a:cs typeface="ＭＳ Ｐゴシック" pitchFamily="-10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rebuchet MS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rebuchet MS" pitchFamily="-105" charset="0"/>
          <a:ea typeface="ＭＳ Ｐゴシック" pitchFamily="-105" charset="-128"/>
          <a:cs typeface="ＭＳ Ｐゴシック" pitchFamily="-105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rebuchet MS" pitchFamily="-105" charset="0"/>
          <a:ea typeface="ＭＳ Ｐゴシック" pitchFamily="-105" charset="-128"/>
          <a:cs typeface="ＭＳ Ｐゴシック" pitchFamily="-105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rebuchet MS" pitchFamily="-105" charset="0"/>
          <a:ea typeface="ＭＳ Ｐゴシック" pitchFamily="-105" charset="-128"/>
          <a:cs typeface="ＭＳ Ｐゴシック" pitchFamily="-105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rebuchet MS" pitchFamily="-105" charset="0"/>
          <a:ea typeface="ＭＳ Ｐゴシック" pitchFamily="-105" charset="-128"/>
          <a:cs typeface="ＭＳ Ｐゴシック" pitchFamily="-105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i="1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bg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bg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bg1"/>
          </a:solidFill>
          <a:latin typeface="+mn-lt"/>
          <a:ea typeface="ヒラギノ角ゴ Pro W3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  <a:ea typeface="Geneva" pitchFamily="-112" charset="-128"/>
          <a:cs typeface="Geneva" pitchFamily="-8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it-IT" alt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4"/>
          <p:cNvSpPr>
            <a:spLocks noChangeShapeType="1"/>
          </p:cNvSpPr>
          <p:nvPr userDrawn="1"/>
        </p:nvSpPr>
        <p:spPr>
          <a:xfrm flipV="1">
            <a:off x="0" y="906463"/>
            <a:ext cx="9144000" cy="7937"/>
          </a:xfrm>
          <a:prstGeom prst="line">
            <a:avLst/>
          </a:prstGeom>
          <a:noFill/>
          <a:ln w="9525">
            <a:solidFill>
              <a:srgbClr val="172171"/>
            </a:solidFill>
            <a:round/>
            <a:headEnd/>
            <a:tailEnd/>
          </a:ln>
        </p:spPr>
        <p:txBody>
          <a:bodyPr wrap="none" numCol="1" anchor="ctr"/>
          <a:lstStyle/>
          <a:p>
            <a:pPr>
              <a:defRPr/>
            </a:pPr>
            <a:endParaRPr lang="it-IT" altLang="it-IT"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pic>
        <p:nvPicPr>
          <p:cNvPr id="13315" name="Immagine 9" descr="PPT_ScienzeFarmaceutiche-03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6264275"/>
            <a:ext cx="91440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Geneva" pitchFamily="-112" charset="-128"/>
          <a:cs typeface="Geneva" pitchFamily="-8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 alt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Line 4"/>
          <p:cNvSpPr>
            <a:spLocks noChangeShapeType="1"/>
          </p:cNvSpPr>
          <p:nvPr/>
        </p:nvSpPr>
        <p:spPr>
          <a:xfrm>
            <a:off x="533400" y="906463"/>
            <a:ext cx="8610600" cy="0"/>
          </a:xfrm>
          <a:prstGeom prst="line">
            <a:avLst/>
          </a:prstGeom>
          <a:noFill/>
          <a:ln w="9525">
            <a:solidFill>
              <a:srgbClr val="172171"/>
            </a:solidFill>
            <a:round/>
            <a:headEnd/>
            <a:tailEnd/>
          </a:ln>
        </p:spPr>
        <p:txBody>
          <a:bodyPr wrap="none" numCol="1" anchor="ctr"/>
          <a:lstStyle/>
          <a:p>
            <a:pPr>
              <a:defRPr/>
            </a:pPr>
            <a:endParaRPr lang="it-IT" altLang="it-IT">
              <a:latin typeface="Arial" pitchFamily="-105" charset="0"/>
              <a:ea typeface="ＭＳ Ｐゴシック" pitchFamily="-105" charset="-128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869950" y="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stile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33500"/>
            <a:ext cx="8382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gli stili del testo dello schema</a:t>
            </a:r>
          </a:p>
          <a:p>
            <a:pPr lvl="1"/>
            <a:r>
              <a:rPr lang="it-IT" altLang="it-IT" smtClean="0"/>
              <a:t>Secondo livello</a:t>
            </a:r>
          </a:p>
          <a:p>
            <a:pPr lvl="2"/>
            <a:r>
              <a:rPr lang="it-IT" altLang="it-IT" smtClean="0"/>
              <a:t>Terzo livello</a:t>
            </a:r>
          </a:p>
          <a:p>
            <a:pPr lvl="3"/>
            <a:r>
              <a:rPr lang="it-IT" altLang="it-IT" smtClean="0"/>
              <a:t>Quarto livello</a:t>
            </a:r>
          </a:p>
          <a:p>
            <a:pPr lvl="4"/>
            <a:r>
              <a:rPr lang="it-IT" altLang="it-IT" smtClean="0"/>
              <a:t>Quinto livello</a:t>
            </a:r>
          </a:p>
        </p:txBody>
      </p:sp>
      <p:pic>
        <p:nvPicPr>
          <p:cNvPr id="26629" name="Immagine 10" descr="PPT_ScienzeFarmaceutiche-07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5905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71B5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71B50"/>
          </a:solidFill>
          <a:latin typeface="Trebuchet MS" pitchFamily="-105" charset="0"/>
          <a:ea typeface="ＭＳ Ｐゴシック" pitchFamily="-105" charset="-128"/>
          <a:cs typeface="ＭＳ Ｐゴシック" pitchFamily="-10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71B50"/>
          </a:solidFill>
          <a:latin typeface="Trebuchet MS" pitchFamily="-105" charset="0"/>
          <a:ea typeface="ＭＳ Ｐゴシック" pitchFamily="-105" charset="-128"/>
          <a:cs typeface="ＭＳ Ｐゴシック" pitchFamily="-10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71B50"/>
          </a:solidFill>
          <a:latin typeface="Trebuchet MS" pitchFamily="-105" charset="0"/>
          <a:ea typeface="ＭＳ Ｐゴシック" pitchFamily="-105" charset="-128"/>
          <a:cs typeface="ＭＳ Ｐゴシック" pitchFamily="-10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71B50"/>
          </a:solidFill>
          <a:latin typeface="Trebuchet MS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71B50"/>
          </a:solidFill>
          <a:latin typeface="Trebuchet MS" pitchFamily="-105" charset="0"/>
          <a:ea typeface="ＭＳ Ｐゴシック" pitchFamily="-105" charset="-128"/>
          <a:cs typeface="ＭＳ Ｐゴシック" pitchFamily="-105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71B50"/>
          </a:solidFill>
          <a:latin typeface="Trebuchet MS" pitchFamily="-105" charset="0"/>
          <a:ea typeface="ＭＳ Ｐゴシック" pitchFamily="-105" charset="-128"/>
          <a:cs typeface="ＭＳ Ｐゴシック" pitchFamily="-105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71B50"/>
          </a:solidFill>
          <a:latin typeface="Trebuchet MS" pitchFamily="-105" charset="0"/>
          <a:ea typeface="ＭＳ Ｐゴシック" pitchFamily="-105" charset="-128"/>
          <a:cs typeface="ＭＳ Ｐゴシック" pitchFamily="-105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71B50"/>
          </a:solidFill>
          <a:latin typeface="Trebuchet MS" pitchFamily="-105" charset="0"/>
          <a:ea typeface="ＭＳ Ｐゴシック" pitchFamily="-105" charset="-128"/>
          <a:cs typeface="ＭＳ Ｐゴシック" pitchFamily="-105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2424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42424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24242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424242"/>
          </a:solidFill>
          <a:latin typeface="+mn-lt"/>
          <a:ea typeface="ヒラギノ角ゴ Pro W3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424242"/>
          </a:solidFill>
          <a:latin typeface="+mn-lt"/>
          <a:ea typeface="Geneva" pitchFamily="-112" charset="-128"/>
          <a:cs typeface="Geneva" pitchFamily="-8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42424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42424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42424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424242"/>
          </a:solidFill>
          <a:latin typeface="+mn-lt"/>
          <a:ea typeface="+mn-ea"/>
        </a:defRPr>
      </a:lvl9pPr>
    </p:bodyStyle>
    <p:otherStyle>
      <a:defPPr>
        <a:defRPr lang="it-IT" alt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 txBox="1">
            <a:spLocks noChangeArrowheads="1"/>
          </p:cNvSpPr>
          <p:nvPr/>
        </p:nvSpPr>
        <p:spPr>
          <a:xfrm>
            <a:off x="467544" y="2348880"/>
            <a:ext cx="8136904" cy="1168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numCol="1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2000" dirty="0">
                <a:solidFill>
                  <a:schemeClr val="bg1"/>
                </a:solidFill>
                <a:latin typeface="Trebuchet MS" panose="020B0603020202020204" pitchFamily="34" charset="0"/>
              </a:rPr>
              <a:t>Laboratorio Di Programmazione (A.A. </a:t>
            </a:r>
            <a:r>
              <a:rPr lang="it-IT" altLang="it-IT" sz="20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2018-2019)</a:t>
            </a:r>
          </a:p>
          <a:p>
            <a:endParaRPr lang="it-IT" altLang="it-IT" sz="18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endParaRPr lang="it-IT" altLang="it-IT" sz="3200" dirty="0" smtClean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r>
              <a:rPr lang="it-IT" altLang="it-IT" sz="32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Lezione 2 – Primi programmi in go</a:t>
            </a:r>
          </a:p>
          <a:p>
            <a:endParaRPr lang="it-IT" altLang="it-IT" sz="32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endParaRPr lang="it-IT" altLang="it-IT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0963" name="Rectangle 3"/>
          <p:cNvSpPr txBox="1">
            <a:spLocks noChangeArrowheads="1"/>
          </p:cNvSpPr>
          <p:nvPr/>
        </p:nvSpPr>
        <p:spPr>
          <a:xfrm>
            <a:off x="0" y="5085184"/>
            <a:ext cx="9144000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numCol="1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20000"/>
              </a:spcBef>
            </a:pPr>
            <a:endParaRPr lang="it-IT" altLang="it-IT" sz="800" dirty="0" smtClean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lvl="1">
              <a:spcBef>
                <a:spcPct val="20000"/>
              </a:spcBef>
            </a:pPr>
            <a:r>
              <a:rPr lang="it-IT" altLang="it-IT" sz="1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Informatica 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per la Comunicazione </a:t>
            </a:r>
            <a:r>
              <a:rPr lang="it-IT" altLang="it-IT" sz="1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Digitale</a:t>
            </a:r>
          </a:p>
          <a:p>
            <a:pPr lvl="1">
              <a:spcBef>
                <a:spcPct val="20000"/>
              </a:spcBef>
              <a:tabLst>
                <a:tab pos="719138" algn="l"/>
              </a:tabLst>
            </a:pPr>
            <a:r>
              <a:rPr lang="it-IT" altLang="it-IT" sz="1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   &gt;&gt; Elena Casiraghi (Turno A), Barbara Rita Barricelli (Turno B)</a:t>
            </a:r>
          </a:p>
          <a:p>
            <a:pPr lvl="1">
              <a:spcBef>
                <a:spcPct val="20000"/>
              </a:spcBef>
            </a:pPr>
            <a:endParaRPr lang="it-IT" altLang="it-IT" sz="1000" dirty="0" smtClean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lvl="1">
              <a:spcBef>
                <a:spcPct val="20000"/>
              </a:spcBef>
            </a:pPr>
            <a:r>
              <a:rPr lang="it-IT" altLang="it-IT" sz="1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Informatica Musicale</a:t>
            </a:r>
            <a:endParaRPr lang="it-IT" altLang="it-IT" sz="18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lvl="1">
              <a:spcBef>
                <a:spcPct val="20000"/>
              </a:spcBef>
            </a:pP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   </a:t>
            </a:r>
            <a:r>
              <a:rPr lang="it-IT" altLang="it-IT" sz="1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&gt;&gt; Marco Casazza (Turno 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A), </a:t>
            </a:r>
            <a:r>
              <a:rPr lang="it-IT" altLang="it-IT" sz="1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Nicola </a:t>
            </a:r>
            <a:r>
              <a:rPr lang="it-IT" altLang="it-IT" sz="18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Bianchessi</a:t>
            </a:r>
            <a:r>
              <a:rPr lang="it-IT" altLang="it-IT" sz="1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(Turno </a:t>
            </a:r>
            <a:r>
              <a:rPr lang="it-IT" altLang="it-IT" sz="1800" dirty="0">
                <a:solidFill>
                  <a:schemeClr val="bg1"/>
                </a:solidFill>
                <a:latin typeface="Trebuchet MS" panose="020B0603020202020204" pitchFamily="34" charset="0"/>
              </a:rPr>
              <a:t>B</a:t>
            </a:r>
            <a:r>
              <a:rPr lang="it-IT" altLang="it-IT" sz="1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)</a:t>
            </a:r>
          </a:p>
          <a:p>
            <a:pPr>
              <a:spcBef>
                <a:spcPct val="20000"/>
              </a:spcBef>
            </a:pPr>
            <a:endParaRPr lang="it-IT" altLang="it-IT" sz="1800" dirty="0" smtClean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>
              <a:spcBef>
                <a:spcPct val="20000"/>
              </a:spcBef>
            </a:pPr>
            <a:endParaRPr lang="it-IT" altLang="it-IT" sz="1800" dirty="0" smtClean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it-IT" altLang="it-IT" dirty="0" smtClean="0"/>
              <a:t>Dopo aver sistemato gli errori e aggiunto qualche commento…</a:t>
            </a:r>
            <a:endParaRPr lang="it-IT" altLang="it-I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225" y="1556792"/>
            <a:ext cx="565785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5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it-IT" altLang="it-IT" dirty="0" smtClean="0"/>
              <a:t>Eseguiamo il comando </a:t>
            </a:r>
            <a:r>
              <a:rPr lang="it-IT" alt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it-IT" altLang="it-IT" dirty="0" smtClean="0"/>
              <a:t> che serve per compilare ed eseguire un programma</a:t>
            </a:r>
            <a:endParaRPr lang="it-IT" altLang="it-I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1890712"/>
            <a:ext cx="63341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26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it-IT" altLang="it-IT" dirty="0" smtClean="0"/>
              <a:t>Analizziamo il nostro programma</a:t>
            </a:r>
            <a:endParaRPr lang="it-IT" alt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33400" y="1834480"/>
            <a:ext cx="8382000" cy="4114800"/>
          </a:xfrm>
        </p:spPr>
        <p:txBody>
          <a:bodyPr numCol="1"/>
          <a:lstStyle/>
          <a:p>
            <a:r>
              <a:rPr lang="it-IT" altLang="it-IT" sz="2000" dirty="0"/>
              <a:t>Ogni file sorgente Go appartiene a un package.</a:t>
            </a:r>
          </a:p>
          <a:p>
            <a:r>
              <a:rPr lang="it-IT" altLang="it-IT" sz="2000" dirty="0"/>
              <a:t>Il package a cui il file appartiene </a:t>
            </a:r>
            <a:r>
              <a:rPr lang="it-IT" altLang="it-IT" sz="2000" b="1" dirty="0" smtClean="0"/>
              <a:t>deve</a:t>
            </a:r>
            <a:r>
              <a:rPr lang="it-IT" altLang="it-IT" sz="2000" dirty="0" smtClean="0"/>
              <a:t> </a:t>
            </a:r>
            <a:r>
              <a:rPr lang="it-IT" altLang="it-IT" sz="2000" dirty="0"/>
              <a:t>essere indicato nella prima linea del file sorgente (</a:t>
            </a:r>
            <a:r>
              <a:rPr lang="it-IT" altLang="it-IT" sz="2000" b="1" dirty="0"/>
              <a:t>In questo caso il package è "main"</a:t>
            </a:r>
            <a:r>
              <a:rPr lang="it-IT" altLang="it-IT" sz="2000" dirty="0"/>
              <a:t>).</a:t>
            </a:r>
          </a:p>
          <a:p>
            <a:r>
              <a:rPr lang="it-IT" altLang="it-IT" sz="2000" dirty="0"/>
              <a:t>Un package contiene funzioni di utilità per i programmatori.</a:t>
            </a:r>
          </a:p>
          <a:p>
            <a:r>
              <a:rPr lang="it-IT" altLang="it-IT" sz="2000" dirty="0"/>
              <a:t>Per poter usare le funzioni di un package, bisogna importarlo con il comando </a:t>
            </a:r>
            <a:r>
              <a:rPr lang="it-IT" alt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"</a:t>
            </a:r>
            <a:r>
              <a:rPr lang="it-IT" altLang="it-IT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nomePackage</a:t>
            </a:r>
            <a:r>
              <a:rPr lang="it-IT" altLang="it-I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it-IT" altLang="it-IT" sz="2000" dirty="0" smtClean="0"/>
              <a:t>(</a:t>
            </a:r>
            <a:r>
              <a:rPr lang="it-IT" altLang="it-IT" sz="2000" b="1" dirty="0"/>
              <a:t>il nome del package è sempre scritto con la lettere iniziale minuscola</a:t>
            </a:r>
            <a:r>
              <a:rPr lang="it-IT" altLang="it-IT" sz="2000" dirty="0" smtClean="0"/>
              <a:t>).</a:t>
            </a:r>
            <a:endParaRPr lang="it-IT" altLang="it-IT" sz="2000" dirty="0"/>
          </a:p>
          <a:p>
            <a:r>
              <a:rPr lang="it-IT" altLang="it-IT" sz="2000" dirty="0"/>
              <a:t>Un programma </a:t>
            </a:r>
            <a:r>
              <a:rPr lang="it-IT" altLang="it-IT" sz="2000" b="1" dirty="0"/>
              <a:t>eseguibile</a:t>
            </a:r>
            <a:r>
              <a:rPr lang="it-IT" altLang="it-IT" sz="2000" dirty="0"/>
              <a:t> può </a:t>
            </a:r>
            <a:r>
              <a:rPr lang="it-IT" altLang="it-IT" sz="2000" dirty="0" smtClean="0"/>
              <a:t>essere composto da diversi package, ma </a:t>
            </a:r>
            <a:r>
              <a:rPr lang="it-IT" altLang="it-IT" sz="2000" b="1" dirty="0" smtClean="0"/>
              <a:t>deve contenere un package di </a:t>
            </a:r>
            <a:r>
              <a:rPr lang="it-IT" altLang="it-IT" sz="2000" b="1" dirty="0"/>
              <a:t>nome </a:t>
            </a:r>
            <a:r>
              <a:rPr lang="it-IT" altLang="it-IT" sz="2000" b="1" dirty="0" smtClean="0"/>
              <a:t>"main"</a:t>
            </a:r>
            <a:r>
              <a:rPr lang="it-IT" altLang="it-IT" sz="2000" dirty="0" smtClean="0"/>
              <a:t>.</a:t>
            </a:r>
            <a:endParaRPr lang="it-IT" altLang="it-IT" sz="2000" dirty="0"/>
          </a:p>
          <a:p>
            <a:r>
              <a:rPr lang="it-IT" altLang="it-IT" sz="2000" dirty="0"/>
              <a:t>Molti file sorgente possono appartenere a un solo package (</a:t>
            </a:r>
            <a:r>
              <a:rPr lang="it-IT" altLang="it-IT" sz="2000" b="1" dirty="0"/>
              <a:t>contengono le funzioni messe a disposizione dal package</a:t>
            </a:r>
            <a:r>
              <a:rPr lang="it-IT" altLang="it-IT" sz="2000" dirty="0"/>
              <a:t>). </a:t>
            </a:r>
          </a:p>
          <a:p>
            <a:r>
              <a:rPr lang="it-IT" altLang="it-IT" sz="2000" dirty="0"/>
              <a:t>Un’applicazione (o programma eseguibile) può essere composta da diversi file di codice sorgente che appartengono tutti al </a:t>
            </a:r>
            <a:r>
              <a:rPr lang="it-IT" alt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it-IT" alt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altLang="it-IT" sz="2000" dirty="0"/>
              <a:t> e avranno quindi una prima linea con il comando </a:t>
            </a:r>
            <a:r>
              <a:rPr lang="it-IT" alt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it-IT" altLang="it-IT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altLang="it-I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it-IT" altLang="it-I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altLang="it-IT" sz="2000" dirty="0"/>
          </a:p>
        </p:txBody>
      </p:sp>
      <p:grpSp>
        <p:nvGrpSpPr>
          <p:cNvPr id="7" name="Gruppo 6"/>
          <p:cNvGrpSpPr/>
          <p:nvPr/>
        </p:nvGrpSpPr>
        <p:grpSpPr>
          <a:xfrm>
            <a:off x="683568" y="1081087"/>
            <a:ext cx="2808287" cy="555624"/>
            <a:chOff x="683568" y="1081087"/>
            <a:chExt cx="2808287" cy="555624"/>
          </a:xfrm>
        </p:grpSpPr>
        <p:sp>
          <p:nvSpPr>
            <p:cNvPr id="5" name="Google Shape;139;p18"/>
            <p:cNvSpPr txBox="1"/>
            <p:nvPr/>
          </p:nvSpPr>
          <p:spPr>
            <a:xfrm>
              <a:off x="683568" y="1081087"/>
              <a:ext cx="2808287" cy="504825"/>
            </a:xfrm>
            <a:prstGeom prst="rect">
              <a:avLst/>
            </a:prstGeom>
            <a:solidFill>
              <a:srgbClr val="FFFF00">
                <a:alpha val="49803"/>
              </a:srgbClr>
            </a:solidFill>
            <a:ln w="9525" cap="flat" cmpd="sng">
              <a:solidFill>
                <a:schemeClr val="dk1">
                  <a:alpha val="4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numCol="1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6" name="Google Shape;142;p1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758180" y="1136649"/>
              <a:ext cx="2687637" cy="50006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5134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148;p19"/>
          <p:cNvPicPr preferRelativeResize="0"/>
          <p:nvPr/>
        </p:nvPicPr>
        <p:blipFill rotWithShape="1">
          <a:blip r:embed="rId2">
            <a:alphaModFix/>
          </a:blip>
          <a:srcRect t="88848" b="3799"/>
          <a:stretch/>
        </p:blipFill>
        <p:spPr>
          <a:xfrm>
            <a:off x="672455" y="2009793"/>
            <a:ext cx="5527675" cy="327025"/>
          </a:xfrm>
          <a:prstGeom prst="rect">
            <a:avLst/>
          </a:prstGeom>
          <a:noFill/>
          <a:ln w="254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10" name="Google Shape;149;p19"/>
          <p:cNvSpPr txBox="1"/>
          <p:nvPr/>
        </p:nvSpPr>
        <p:spPr>
          <a:xfrm>
            <a:off x="672455" y="2580465"/>
            <a:ext cx="8137525" cy="403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700"/>
              <a:buFont typeface="Noto Sans Symbols"/>
              <a:buChar char="▪"/>
            </a:pPr>
            <a:r>
              <a:rPr lang="en-US" sz="1600" i="0" u="none" dirty="0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Le </a:t>
            </a:r>
            <a:r>
              <a:rPr lang="en-US" sz="1600" i="0" u="none" dirty="0" err="1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linee</a:t>
            </a:r>
            <a:r>
              <a:rPr lang="en-US" sz="1600" i="0" u="none" dirty="0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i="0" u="none" dirty="0" err="1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che</a:t>
            </a:r>
            <a:r>
              <a:rPr lang="en-US" sz="1600" i="0" u="none" dirty="0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i="0" u="none" dirty="0" err="1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cominciano</a:t>
            </a:r>
            <a:r>
              <a:rPr lang="en-US" sz="1600" i="0" u="none" dirty="0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 con </a:t>
            </a:r>
            <a:r>
              <a:rPr lang="en-US" sz="1600" i="0" u="none" dirty="0">
                <a:solidFill>
                  <a:srgbClr val="424242"/>
                </a:solidFill>
                <a:latin typeface="+mn-lt"/>
                <a:ea typeface="Courier New"/>
                <a:cs typeface="Courier New"/>
                <a:sym typeface="Courier New"/>
              </a:rPr>
              <a:t>// </a:t>
            </a:r>
            <a:r>
              <a:rPr lang="en-US" sz="1600" i="0" u="none" dirty="0" err="1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sono</a:t>
            </a:r>
            <a:r>
              <a:rPr lang="en-US" sz="1600" i="0" u="none" dirty="0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i="0" u="none" dirty="0" err="1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commenti</a:t>
            </a:r>
            <a:r>
              <a:rPr lang="en-US" sz="1600" i="0" u="none" dirty="0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1600" i="0" u="none" dirty="0" err="1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Tali</a:t>
            </a:r>
            <a:r>
              <a:rPr lang="en-US" sz="1600" i="0" u="none" dirty="0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i="0" u="none" dirty="0" err="1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linee</a:t>
            </a:r>
            <a:r>
              <a:rPr lang="en-US" sz="1600" i="0" u="none" dirty="0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 non </a:t>
            </a:r>
            <a:r>
              <a:rPr lang="en-US" sz="1600" i="0" u="none" dirty="0" err="1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vengono</a:t>
            </a:r>
            <a:r>
              <a:rPr lang="en-US" sz="1600" i="0" u="none" dirty="0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 considerate dal </a:t>
            </a:r>
            <a:r>
              <a:rPr lang="en-US" sz="1600" i="0" u="none" dirty="0" err="1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compilatore</a:t>
            </a:r>
            <a:r>
              <a:rPr lang="en-US" sz="1600" i="0" u="none" dirty="0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 e </a:t>
            </a:r>
            <a:r>
              <a:rPr lang="en-US" sz="1600" i="0" u="none" dirty="0" err="1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dall’esecutore</a:t>
            </a:r>
            <a:r>
              <a:rPr lang="en-US" sz="1600" i="0" u="none" dirty="0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, ma </a:t>
            </a:r>
            <a:r>
              <a:rPr lang="en-US" sz="1600" i="0" u="none" dirty="0" err="1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servono</a:t>
            </a:r>
            <a:r>
              <a:rPr lang="en-US" sz="1600" i="0" u="none" dirty="0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 al </a:t>
            </a:r>
            <a:r>
              <a:rPr lang="en-US" sz="1600" i="0" u="none" dirty="0" err="1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programmatore</a:t>
            </a:r>
            <a:r>
              <a:rPr lang="en-US" sz="1600" i="0" u="none" dirty="0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 per </a:t>
            </a:r>
            <a:r>
              <a:rPr lang="en-US" sz="1600" i="0" u="none" dirty="0" err="1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scrivere</a:t>
            </a:r>
            <a:r>
              <a:rPr lang="en-US" sz="1600" i="0" u="none" dirty="0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i="0" u="none" dirty="0" err="1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commenti</a:t>
            </a:r>
            <a:r>
              <a:rPr lang="en-US" sz="1600" i="0" u="none" dirty="0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 a </a:t>
            </a:r>
            <a:r>
              <a:rPr lang="en-US" sz="1600" i="0" u="none" dirty="0" err="1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lui</a:t>
            </a:r>
            <a:r>
              <a:rPr lang="en-US" sz="1600" i="0" u="none" dirty="0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i="0" u="none" dirty="0" err="1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utili</a:t>
            </a:r>
            <a:r>
              <a:rPr lang="en-US" sz="1600" i="0" u="none" dirty="0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 a </a:t>
            </a:r>
            <a:r>
              <a:rPr lang="en-US" sz="1600" i="0" u="none" dirty="0" err="1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fini</a:t>
            </a:r>
            <a:r>
              <a:rPr lang="en-US" sz="1600" i="0" u="none" dirty="0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i="0" u="none" dirty="0" err="1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descrittivi</a:t>
            </a:r>
            <a:r>
              <a:rPr lang="en-US" sz="1600" i="0" u="none" dirty="0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1600" i="0" u="none" dirty="0" err="1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Provate</a:t>
            </a:r>
            <a:r>
              <a:rPr lang="en-US" sz="1600" i="0" u="none" dirty="0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 a </a:t>
            </a:r>
            <a:r>
              <a:rPr lang="en-US" sz="1600" i="0" u="none" dirty="0" err="1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modificarle</a:t>
            </a:r>
            <a:r>
              <a:rPr lang="en-US" sz="1600" i="0" u="none" dirty="0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 e </a:t>
            </a:r>
            <a:r>
              <a:rPr lang="en-US" sz="1600" i="0" u="none" dirty="0" err="1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vedrete</a:t>
            </a:r>
            <a:r>
              <a:rPr lang="en-US" sz="1600" i="0" u="none" dirty="0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i="0" u="none" dirty="0" err="1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che</a:t>
            </a:r>
            <a:r>
              <a:rPr lang="en-US" sz="1600" i="0" u="none" dirty="0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 non </a:t>
            </a:r>
            <a:r>
              <a:rPr lang="en-US" sz="1600" i="0" u="none" dirty="0" err="1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cambierà</a:t>
            </a:r>
            <a:r>
              <a:rPr lang="en-US" sz="1600" i="0" u="none" dirty="0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i="0" u="none" dirty="0" err="1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nulla</a:t>
            </a:r>
            <a:r>
              <a:rPr lang="en-US" sz="1600" i="0" u="none" dirty="0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i="0" u="none" dirty="0" err="1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nell’esecuzione</a:t>
            </a:r>
            <a:r>
              <a:rPr lang="en-US" sz="1600" i="0" u="none" dirty="0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!</a:t>
            </a:r>
            <a:endParaRPr sz="1600" dirty="0">
              <a:solidFill>
                <a:srgbClr val="424242"/>
              </a:solidFill>
              <a:latin typeface="+mn-lt"/>
            </a:endParaRPr>
          </a:p>
          <a:p>
            <a:pPr marL="2857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endParaRPr sz="1600" i="0" u="none" dirty="0">
              <a:solidFill>
                <a:srgbClr val="424242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700"/>
              <a:buFont typeface="Noto Sans Symbols"/>
              <a:buChar char="▪"/>
            </a:pPr>
            <a:r>
              <a:rPr lang="en-US" sz="1600" i="0" u="none" dirty="0" err="1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Commenti</a:t>
            </a:r>
            <a:r>
              <a:rPr lang="en-US" sz="1600" i="0" u="none" dirty="0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i="0" u="none" dirty="0" err="1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su</a:t>
            </a:r>
            <a:r>
              <a:rPr lang="en-US" sz="1600" i="0" u="none" dirty="0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i="0" u="none" dirty="0" err="1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più</a:t>
            </a:r>
            <a:r>
              <a:rPr lang="en-US" sz="1600" i="0" u="none" dirty="0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i="0" u="none" dirty="0" err="1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linee</a:t>
            </a:r>
            <a:r>
              <a:rPr lang="en-US" sz="1600" i="0" u="none" dirty="0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i="0" u="none" dirty="0" err="1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cominciano</a:t>
            </a:r>
            <a:r>
              <a:rPr lang="en-US" sz="1600" i="0" u="none" dirty="0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 con </a:t>
            </a:r>
            <a:r>
              <a:rPr lang="en-US" sz="1600" i="0" u="none" dirty="0">
                <a:solidFill>
                  <a:srgbClr val="424242"/>
                </a:solidFill>
                <a:latin typeface="+mn-lt"/>
                <a:ea typeface="Courier New"/>
                <a:cs typeface="Courier New"/>
                <a:sym typeface="Courier New"/>
              </a:rPr>
              <a:t>/* </a:t>
            </a:r>
            <a:r>
              <a:rPr lang="en-US" sz="1600" i="0" u="none" dirty="0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e </a:t>
            </a:r>
            <a:r>
              <a:rPr lang="en-US" sz="1600" i="0" u="none" dirty="0" err="1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terminano</a:t>
            </a:r>
            <a:r>
              <a:rPr lang="en-US" sz="1600" i="0" u="none" dirty="0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 con </a:t>
            </a:r>
            <a:r>
              <a:rPr lang="en-US" sz="1600" i="0" u="none" dirty="0">
                <a:solidFill>
                  <a:srgbClr val="424242"/>
                </a:solidFill>
                <a:latin typeface="+mn-lt"/>
                <a:ea typeface="Courier New"/>
                <a:cs typeface="Courier New"/>
                <a:sym typeface="Courier New"/>
              </a:rPr>
              <a:t>*/</a:t>
            </a:r>
            <a:endParaRPr sz="1600" dirty="0">
              <a:solidFill>
                <a:srgbClr val="424242"/>
              </a:solidFill>
              <a:latin typeface="+mn-lt"/>
            </a:endParaRPr>
          </a:p>
          <a:p>
            <a:pPr marL="285750" marR="0" lvl="0" indent="-177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oto Sans Symbols"/>
              <a:buNone/>
            </a:pPr>
            <a:endParaRPr sz="1600" i="0" u="none" dirty="0">
              <a:solidFill>
                <a:srgbClr val="424242"/>
              </a:solidFill>
              <a:latin typeface="+mn-lt"/>
              <a:ea typeface="Courier New"/>
              <a:cs typeface="Courier New"/>
              <a:sym typeface="Courier New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700"/>
              <a:buFont typeface="Noto Sans Symbols"/>
              <a:buChar char="▪"/>
            </a:pPr>
            <a:r>
              <a:rPr lang="en-US" sz="1600" i="0" u="none" dirty="0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Un </a:t>
            </a:r>
            <a:r>
              <a:rPr lang="en-US" sz="1600" i="0" u="none" dirty="0" err="1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commento</a:t>
            </a:r>
            <a:r>
              <a:rPr lang="en-US" sz="1600" i="0" u="none" dirty="0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i="0" u="none" dirty="0" err="1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che</a:t>
            </a:r>
            <a:r>
              <a:rPr lang="en-US" sz="1600" i="0" u="none" dirty="0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 precede la </a:t>
            </a:r>
            <a:r>
              <a:rPr lang="en-US" sz="1600" i="0" u="none" dirty="0" err="1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dichiarazione</a:t>
            </a:r>
            <a:r>
              <a:rPr lang="en-US" sz="1600" i="0" u="none" dirty="0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 del package è </a:t>
            </a:r>
            <a:r>
              <a:rPr lang="en-US" sz="1600" b="1" i="0" u="none" dirty="0" err="1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detto</a:t>
            </a:r>
            <a:r>
              <a:rPr lang="en-US" sz="1600" b="1" i="0" u="none" dirty="0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 «</a:t>
            </a:r>
            <a:r>
              <a:rPr lang="en-US" sz="1600" b="1" i="0" u="none" dirty="0" err="1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commento</a:t>
            </a:r>
            <a:r>
              <a:rPr lang="en-US" sz="1600" b="1" i="0" u="none" dirty="0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 del package»</a:t>
            </a:r>
            <a:r>
              <a:rPr lang="en-US" sz="1600" i="0" u="none" dirty="0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 e serve a </a:t>
            </a:r>
            <a:r>
              <a:rPr lang="en-US" sz="1600" i="0" u="none" dirty="0" err="1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fornire</a:t>
            </a:r>
            <a:r>
              <a:rPr lang="en-US" sz="1600" i="0" u="none" dirty="0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i="0" u="none" dirty="0" err="1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una</a:t>
            </a:r>
            <a:r>
              <a:rPr lang="en-US" sz="1600" i="0" u="none" dirty="0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 breve </a:t>
            </a:r>
            <a:r>
              <a:rPr lang="en-US" sz="1600" i="0" u="none" dirty="0" err="1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descrizione</a:t>
            </a:r>
            <a:r>
              <a:rPr lang="en-US" sz="1600" i="0" u="none" dirty="0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i="0" u="none" dirty="0" err="1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sulle</a:t>
            </a:r>
            <a:r>
              <a:rPr lang="en-US" sz="1600" i="0" u="none" dirty="0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i="0" u="none" dirty="0" err="1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utilità</a:t>
            </a:r>
            <a:r>
              <a:rPr lang="en-US" sz="1600" i="0" u="none" dirty="0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 del package. Tale </a:t>
            </a:r>
            <a:r>
              <a:rPr lang="en-US" sz="1600" i="0" u="none" dirty="0" err="1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commento</a:t>
            </a:r>
            <a:r>
              <a:rPr lang="en-US" sz="1600" i="0" u="none" dirty="0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 è </a:t>
            </a:r>
            <a:r>
              <a:rPr lang="en-US" sz="1600" i="0" u="none" dirty="0" err="1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visibile</a:t>
            </a:r>
            <a:r>
              <a:rPr lang="en-US" sz="1600" i="0" u="none" dirty="0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i="0" u="none" dirty="0" err="1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dagli</a:t>
            </a:r>
            <a:r>
              <a:rPr lang="en-US" sz="1600" i="0" u="none" dirty="0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i="0" u="none" dirty="0" err="1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utenti</a:t>
            </a:r>
            <a:r>
              <a:rPr lang="en-US" sz="1600" i="0" u="none" dirty="0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i="0" u="none" dirty="0" err="1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tramite</a:t>
            </a:r>
            <a:r>
              <a:rPr lang="en-US" sz="1600" i="0" u="none" dirty="0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i="0" u="none" dirty="0" err="1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l’esecuzione</a:t>
            </a:r>
            <a:r>
              <a:rPr lang="en-US" sz="1600" i="0" u="none" dirty="0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 del </a:t>
            </a:r>
            <a:r>
              <a:rPr lang="en-US" sz="1600" i="0" u="none" dirty="0" err="1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comando</a:t>
            </a:r>
            <a:r>
              <a:rPr lang="en-US" sz="1600" i="0" u="none" dirty="0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endParaRPr sz="1600" dirty="0">
              <a:solidFill>
                <a:srgbClr val="424242"/>
              </a:solidFill>
              <a:latin typeface="+mn-lt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700"/>
              <a:buFont typeface="Times New Roman"/>
              <a:buNone/>
            </a:pPr>
            <a:r>
              <a:rPr lang="en-US" sz="1600" i="0" u="none" dirty="0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1600" i="0" u="none" dirty="0">
                <a:solidFill>
                  <a:srgbClr val="424242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go doc </a:t>
            </a:r>
            <a:r>
              <a:rPr lang="en-US" sz="1600" i="0" u="none" dirty="0" err="1">
                <a:solidFill>
                  <a:srgbClr val="424242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nomePackage</a:t>
            </a:r>
            <a:endParaRPr sz="1600" dirty="0">
              <a:solidFill>
                <a:srgbClr val="4242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700"/>
              <a:buFont typeface="Times New Roman"/>
              <a:buNone/>
            </a:pPr>
            <a:r>
              <a:rPr lang="en-US" sz="1600" i="0" u="none" dirty="0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600" i="0" u="none" dirty="0" err="1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Provate</a:t>
            </a:r>
            <a:r>
              <a:rPr lang="en-US" sz="1600" i="0" u="none" dirty="0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 ad </a:t>
            </a:r>
            <a:r>
              <a:rPr lang="en-US" sz="1600" i="0" u="none" dirty="0" err="1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esempio</a:t>
            </a:r>
            <a:r>
              <a:rPr lang="en-US" sz="1600" i="0" u="none" dirty="0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 ad </a:t>
            </a:r>
            <a:r>
              <a:rPr lang="en-US" sz="1600" i="0" u="none" dirty="0" err="1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eseguire</a:t>
            </a:r>
            <a:r>
              <a:rPr lang="en-US" sz="1600" i="0" u="none" dirty="0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 dal </a:t>
            </a:r>
            <a:r>
              <a:rPr lang="en-US" sz="1600" i="0" u="none" dirty="0" err="1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promp</a:t>
            </a:r>
            <a:r>
              <a:rPr lang="en-US" sz="1600" i="0" u="none" dirty="0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i="0" u="none" dirty="0" err="1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dei</a:t>
            </a:r>
            <a:r>
              <a:rPr lang="en-US" sz="1600" i="0" u="none" dirty="0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i="0" u="none" dirty="0" err="1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comandi</a:t>
            </a:r>
            <a:r>
              <a:rPr lang="en-US" sz="1600" i="0" u="none" dirty="0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:</a:t>
            </a:r>
            <a:endParaRPr sz="1600" dirty="0">
              <a:solidFill>
                <a:srgbClr val="424242"/>
              </a:solidFill>
              <a:latin typeface="+mn-lt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700"/>
              <a:buFont typeface="Times New Roman"/>
              <a:buNone/>
            </a:pPr>
            <a:r>
              <a:rPr lang="en-US" sz="1600" i="0" u="none" dirty="0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1600" i="0" u="none" dirty="0">
                <a:solidFill>
                  <a:srgbClr val="424242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go doc </a:t>
            </a:r>
            <a:r>
              <a:rPr lang="en-US" sz="1600" i="0" u="none" dirty="0" err="1">
                <a:solidFill>
                  <a:srgbClr val="424242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fmt</a:t>
            </a:r>
            <a:r>
              <a:rPr lang="en-US" sz="1600" i="0" u="none" dirty="0">
                <a:solidFill>
                  <a:srgbClr val="424242"/>
                </a:solidFill>
                <a:latin typeface="+mn-lt"/>
                <a:ea typeface="Courier New"/>
                <a:cs typeface="Courier New"/>
                <a:sym typeface="Courier New"/>
              </a:rPr>
              <a:t>		CHE SUCCEDE???</a:t>
            </a:r>
            <a:endParaRPr sz="1600" dirty="0">
              <a:solidFill>
                <a:srgbClr val="424242"/>
              </a:solidFill>
              <a:latin typeface="+mn-lt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700"/>
              <a:buFont typeface="Courier New"/>
              <a:buNone/>
            </a:pPr>
            <a:r>
              <a:rPr lang="en-US" sz="1600" i="0" u="none" dirty="0">
                <a:solidFill>
                  <a:srgbClr val="424242"/>
                </a:solidFill>
                <a:latin typeface="+mn-lt"/>
                <a:ea typeface="Courier New"/>
                <a:cs typeface="Courier New"/>
                <a:sym typeface="Courier New"/>
              </a:rPr>
              <a:t>		</a:t>
            </a:r>
            <a:r>
              <a:rPr lang="en-US" sz="1600" i="0" u="none" dirty="0" err="1">
                <a:solidFill>
                  <a:srgbClr val="424242"/>
                </a:solidFill>
                <a:latin typeface="+mn-lt"/>
                <a:ea typeface="Arial"/>
                <a:cs typeface="Arial"/>
                <a:sym typeface="Arial"/>
              </a:rPr>
              <a:t>Aprite</a:t>
            </a:r>
            <a:r>
              <a:rPr lang="en-US" sz="1600" i="0" u="none" dirty="0">
                <a:solidFill>
                  <a:srgbClr val="424242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600" i="0" u="none" dirty="0" err="1">
                <a:solidFill>
                  <a:srgbClr val="424242"/>
                </a:solidFill>
                <a:latin typeface="+mn-lt"/>
                <a:ea typeface="Arial"/>
                <a:cs typeface="Arial"/>
                <a:sym typeface="Arial"/>
              </a:rPr>
              <a:t>il</a:t>
            </a:r>
            <a:r>
              <a:rPr lang="en-US" sz="1600" i="0" u="none" dirty="0">
                <a:solidFill>
                  <a:srgbClr val="424242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600" i="0" u="none" dirty="0" err="1">
                <a:solidFill>
                  <a:srgbClr val="424242"/>
                </a:solidFill>
                <a:latin typeface="+mn-lt"/>
                <a:ea typeface="Arial"/>
                <a:cs typeface="Arial"/>
                <a:sym typeface="Arial"/>
              </a:rPr>
              <a:t>sorgente</a:t>
            </a:r>
            <a:r>
              <a:rPr lang="en-US" sz="1600" i="0" u="none" dirty="0">
                <a:solidFill>
                  <a:srgbClr val="424242"/>
                </a:solidFill>
                <a:latin typeface="+mn-lt"/>
                <a:ea typeface="Arial"/>
                <a:cs typeface="Arial"/>
                <a:sym typeface="Arial"/>
              </a:rPr>
              <a:t> del package </a:t>
            </a:r>
            <a:r>
              <a:rPr lang="en-US" sz="1600" i="0" u="none" dirty="0" err="1">
                <a:solidFill>
                  <a:srgbClr val="424242"/>
                </a:solidFill>
                <a:latin typeface="+mn-lt"/>
                <a:ea typeface="Courier New"/>
                <a:cs typeface="Courier New"/>
                <a:sym typeface="Courier New"/>
              </a:rPr>
              <a:t>fmt</a:t>
            </a:r>
            <a:r>
              <a:rPr lang="en-US" sz="1600" i="0" u="none" dirty="0">
                <a:solidFill>
                  <a:srgbClr val="424242"/>
                </a:solidFill>
                <a:latin typeface="+mn-lt"/>
                <a:ea typeface="Arial"/>
                <a:cs typeface="Arial"/>
                <a:sym typeface="Arial"/>
              </a:rPr>
              <a:t> (</a:t>
            </a:r>
            <a:r>
              <a:rPr lang="en-US" sz="1600" i="0" u="none" dirty="0" err="1">
                <a:solidFill>
                  <a:srgbClr val="424242"/>
                </a:solidFill>
                <a:latin typeface="+mn-lt"/>
                <a:ea typeface="Arial"/>
                <a:cs typeface="Arial"/>
                <a:sym typeface="Arial"/>
              </a:rPr>
              <a:t>nella</a:t>
            </a:r>
            <a:r>
              <a:rPr lang="en-US" sz="1600" i="0" u="none" dirty="0">
                <a:solidFill>
                  <a:srgbClr val="424242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600" i="0" u="none" dirty="0" err="1">
                <a:solidFill>
                  <a:srgbClr val="424242"/>
                </a:solidFill>
                <a:latin typeface="+mn-lt"/>
                <a:ea typeface="Arial"/>
                <a:cs typeface="Arial"/>
                <a:sym typeface="Arial"/>
              </a:rPr>
              <a:t>dir</a:t>
            </a:r>
            <a:r>
              <a:rPr lang="en-US" sz="1600" i="0" u="none" dirty="0">
                <a:solidFill>
                  <a:srgbClr val="424242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600" i="0" u="none" dirty="0">
                <a:solidFill>
                  <a:srgbClr val="424242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Go\</a:t>
            </a:r>
            <a:r>
              <a:rPr lang="en-US" sz="1600" i="0" u="none" dirty="0" err="1">
                <a:solidFill>
                  <a:srgbClr val="424242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src</a:t>
            </a:r>
            <a:r>
              <a:rPr lang="en-US" sz="1600" i="0" u="none" dirty="0">
                <a:solidFill>
                  <a:srgbClr val="424242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\</a:t>
            </a:r>
            <a:r>
              <a:rPr lang="en-US" sz="1600" i="0" u="none" dirty="0" err="1">
                <a:solidFill>
                  <a:srgbClr val="424242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fmt</a:t>
            </a:r>
            <a:r>
              <a:rPr lang="en-US" sz="1600" i="0" u="none" dirty="0">
                <a:solidFill>
                  <a:srgbClr val="424242"/>
                </a:solidFill>
                <a:latin typeface="+mn-lt"/>
                <a:ea typeface="Arial"/>
                <a:cs typeface="Arial"/>
                <a:sym typeface="Arial"/>
              </a:rPr>
              <a:t>) e notate </a:t>
            </a:r>
            <a:r>
              <a:rPr lang="en-US" sz="1600" i="0" u="none" dirty="0" err="1">
                <a:solidFill>
                  <a:srgbClr val="424242"/>
                </a:solidFill>
                <a:latin typeface="+mn-lt"/>
                <a:ea typeface="Arial"/>
                <a:cs typeface="Arial"/>
                <a:sym typeface="Arial"/>
              </a:rPr>
              <a:t>che</a:t>
            </a:r>
            <a:r>
              <a:rPr lang="en-US" sz="1600" i="0" u="none" dirty="0">
                <a:solidFill>
                  <a:srgbClr val="424242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600" i="0" u="none" dirty="0" err="1">
                <a:solidFill>
                  <a:srgbClr val="424242"/>
                </a:solidFill>
                <a:latin typeface="+mn-lt"/>
                <a:ea typeface="Arial"/>
                <a:cs typeface="Arial"/>
                <a:sym typeface="Arial"/>
              </a:rPr>
              <a:t>il</a:t>
            </a:r>
            <a:r>
              <a:rPr lang="en-US" sz="1600" i="0" u="none" dirty="0">
                <a:solidFill>
                  <a:srgbClr val="424242"/>
                </a:solidFill>
                <a:latin typeface="+mn-lt"/>
                <a:ea typeface="Arial"/>
                <a:cs typeface="Arial"/>
                <a:sym typeface="Arial"/>
              </a:rPr>
              <a:t> 			file </a:t>
            </a:r>
            <a:r>
              <a:rPr lang="en-US" sz="1600" i="0" u="none" dirty="0" err="1">
                <a:solidFill>
                  <a:srgbClr val="424242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doc.go</a:t>
            </a:r>
            <a:r>
              <a:rPr lang="en-US" sz="1600" i="0" u="none" dirty="0">
                <a:solidFill>
                  <a:srgbClr val="424242"/>
                </a:solidFill>
                <a:latin typeface="+mn-lt"/>
                <a:ea typeface="Arial"/>
                <a:cs typeface="Arial"/>
                <a:sym typeface="Arial"/>
              </a:rPr>
              <a:t>…</a:t>
            </a:r>
            <a:endParaRPr sz="1600" dirty="0">
              <a:solidFill>
                <a:srgbClr val="424242"/>
              </a:solidFill>
              <a:latin typeface="+mn-lt"/>
            </a:endParaRPr>
          </a:p>
        </p:txBody>
      </p:sp>
      <p:sp>
        <p:nvSpPr>
          <p:cNvPr id="11" name="Google Shape;150;p19"/>
          <p:cNvSpPr txBox="1"/>
          <p:nvPr/>
        </p:nvSpPr>
        <p:spPr>
          <a:xfrm>
            <a:off x="647056" y="4302041"/>
            <a:ext cx="8208000" cy="2211387"/>
          </a:xfrm>
          <a:prstGeom prst="rect">
            <a:avLst/>
          </a:prstGeom>
          <a:noFill/>
          <a:ln w="349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numCol="1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i="0" u="none" dirty="0">
              <a:solidFill>
                <a:srgbClr val="424242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51;p19"/>
          <p:cNvSpPr txBox="1"/>
          <p:nvPr/>
        </p:nvSpPr>
        <p:spPr>
          <a:xfrm>
            <a:off x="647056" y="2515627"/>
            <a:ext cx="8208000" cy="1192212"/>
          </a:xfrm>
          <a:prstGeom prst="rect">
            <a:avLst/>
          </a:prstGeom>
          <a:noFill/>
          <a:ln w="349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numCol="1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i="0" u="none">
              <a:solidFill>
                <a:srgbClr val="424242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52;p19"/>
          <p:cNvSpPr txBox="1"/>
          <p:nvPr/>
        </p:nvSpPr>
        <p:spPr>
          <a:xfrm>
            <a:off x="647056" y="3789040"/>
            <a:ext cx="8208000" cy="431800"/>
          </a:xfrm>
          <a:prstGeom prst="rect">
            <a:avLst/>
          </a:prstGeom>
          <a:noFill/>
          <a:ln w="349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numCol="1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i="0" u="none">
              <a:solidFill>
                <a:srgbClr val="424242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99" y="635027"/>
            <a:ext cx="4429125" cy="409575"/>
          </a:xfrm>
          <a:prstGeom prst="rect">
            <a:avLst/>
          </a:prstGeom>
          <a:ln w="44450">
            <a:solidFill>
              <a:srgbClr val="FF000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329" y="1335684"/>
            <a:ext cx="4981575" cy="495300"/>
          </a:xfrm>
          <a:prstGeom prst="rect">
            <a:avLst/>
          </a:prstGeom>
          <a:ln w="41275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113595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9;p20"/>
          <p:cNvSpPr txBox="1">
            <a:spLocks/>
          </p:cNvSpPr>
          <p:nvPr/>
        </p:nvSpPr>
        <p:spPr>
          <a:xfrm>
            <a:off x="611560" y="330498"/>
            <a:ext cx="8316912" cy="4538662"/>
          </a:xfrm>
          <a:prstGeom prst="rect">
            <a:avLst/>
          </a:prstGeom>
          <a:noFill/>
          <a:ln>
            <a:noFill/>
          </a:ln>
          <a:extLst/>
        </p:spPr>
        <p:txBody>
          <a:bodyPr spcFirstLastPara="1" vert="horz" wrap="square" lIns="90000" tIns="46800" rIns="90000" bIns="468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2424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424242"/>
                </a:solidFill>
                <a:latin typeface="+mn-lt"/>
                <a:ea typeface="ヒラギノ角ゴ Pro W3" charset="-128"/>
                <a:cs typeface="ヒラギノ角ゴ Pro W3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424242"/>
                </a:solidFill>
                <a:latin typeface="+mn-lt"/>
                <a:ea typeface="ヒラギノ角ゴ Pro W3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24242"/>
                </a:solidFill>
                <a:latin typeface="+mn-lt"/>
                <a:ea typeface="Geneva" pitchFamily="-112" charset="-128"/>
                <a:cs typeface="Geneva" pitchFamily="-8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2424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2424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2424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24242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None/>
            </a:pPr>
            <a:endParaRPr lang="it-IT" altLang="it-IT" sz="1800" kern="0" dirty="0" smtClean="0">
              <a:ea typeface="Arial"/>
              <a:cs typeface="Arial"/>
              <a:sym typeface="Arial"/>
            </a:endParaRPr>
          </a:p>
          <a:p>
            <a:pPr marL="0" indent="0" algn="just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None/>
            </a:pPr>
            <a:r>
              <a:rPr lang="it-IT" altLang="it-IT" sz="1800" kern="0" dirty="0" smtClean="0">
                <a:ea typeface="Arial"/>
                <a:cs typeface="Arial"/>
                <a:sym typeface="Arial"/>
              </a:rPr>
              <a:t>Il comando </a:t>
            </a:r>
            <a:r>
              <a:rPr lang="it-IT" altLang="it-IT" sz="1800" kern="0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import "fmt" </a:t>
            </a:r>
            <a:r>
              <a:rPr lang="it-IT" altLang="it-IT" sz="1800" kern="0" dirty="0" smtClean="0">
                <a:ea typeface="Arial"/>
                <a:cs typeface="Arial"/>
                <a:sym typeface="Arial"/>
              </a:rPr>
              <a:t>permette di importare il package </a:t>
            </a:r>
            <a:r>
              <a:rPr lang="it-IT" altLang="it-IT" sz="1800" kern="0" dirty="0" smtClean="0">
                <a:ea typeface="Courier New"/>
                <a:cs typeface="Courier New"/>
                <a:sym typeface="Courier New"/>
              </a:rPr>
              <a:t>fmt che </a:t>
            </a:r>
            <a:r>
              <a:rPr lang="it-IT" altLang="it-IT" sz="1800" kern="0" dirty="0">
                <a:ea typeface="Courier New"/>
                <a:cs typeface="Courier New"/>
                <a:sym typeface="Courier New"/>
              </a:rPr>
              <a:t>contiene le funzioni per gestire la lettura dell'input e la stampa </a:t>
            </a:r>
            <a:r>
              <a:rPr lang="it-IT" altLang="it-IT" sz="1800" kern="0" dirty="0" smtClean="0">
                <a:ea typeface="Courier New"/>
                <a:cs typeface="Courier New"/>
                <a:sym typeface="Courier New"/>
              </a:rPr>
              <a:t>dell'output</a:t>
            </a:r>
            <a:endParaRPr lang="it-IT" altLang="it-IT" sz="1800" kern="0" dirty="0" smtClean="0"/>
          </a:p>
          <a:p>
            <a:pPr marL="0" indent="0" algn="just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None/>
            </a:pPr>
            <a:r>
              <a:rPr lang="it-IT" altLang="it-IT" sz="1800" kern="0" dirty="0" smtClean="0">
                <a:ea typeface="Arial"/>
                <a:cs typeface="Arial"/>
                <a:sym typeface="Arial"/>
              </a:rPr>
              <a:t>(servono ad esempio per la stampa formattata di linee di testo)</a:t>
            </a:r>
            <a:endParaRPr lang="it-IT" altLang="it-IT" sz="1800" kern="0" dirty="0" smtClean="0"/>
          </a:p>
          <a:p>
            <a:pPr marL="0" indent="0" algn="just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None/>
            </a:pPr>
            <a:endParaRPr lang="it-IT" altLang="it-IT" sz="1800" kern="0" dirty="0" smtClean="0">
              <a:ea typeface="Courier New"/>
              <a:cs typeface="Courier New"/>
              <a:sym typeface="Courier New"/>
            </a:endParaRPr>
          </a:p>
          <a:p>
            <a:pPr marL="0" indent="0" algn="just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None/>
            </a:pPr>
            <a:endParaRPr lang="it-IT" altLang="it-IT" sz="1800" kern="0" dirty="0" smtClean="0">
              <a:ea typeface="Arial"/>
              <a:cs typeface="Arial"/>
              <a:sym typeface="Arial"/>
            </a:endParaRPr>
          </a:p>
          <a:p>
            <a:pPr marL="0" indent="0" algn="just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None/>
            </a:pPr>
            <a:r>
              <a:rPr lang="it-IT" altLang="it-IT" sz="1800" kern="0" dirty="0" smtClean="0">
                <a:ea typeface="Arial"/>
                <a:cs typeface="Arial"/>
                <a:sym typeface="Arial"/>
              </a:rPr>
              <a:t>E’ l’istruzione per la dichiarazione della funzione </a:t>
            </a:r>
            <a:r>
              <a:rPr lang="it-IT" altLang="it-IT" sz="1800" kern="0" dirty="0" err="1" smtClean="0">
                <a:ea typeface="Courier New"/>
                <a:cs typeface="Courier New"/>
                <a:sym typeface="Courier New"/>
              </a:rPr>
              <a:t>main</a:t>
            </a:r>
            <a:r>
              <a:rPr lang="it-IT" altLang="it-IT" sz="1800" kern="0" dirty="0" smtClean="0">
                <a:ea typeface="Arial"/>
                <a:cs typeface="Arial"/>
                <a:sym typeface="Arial"/>
              </a:rPr>
              <a:t> (il </a:t>
            </a:r>
            <a:r>
              <a:rPr lang="it-IT" altLang="it-IT" sz="1800" b="1" kern="0" dirty="0" smtClean="0">
                <a:ea typeface="Arial"/>
                <a:cs typeface="Arial"/>
                <a:sym typeface="Arial"/>
              </a:rPr>
              <a:t>blocco di codice </a:t>
            </a:r>
            <a:r>
              <a:rPr lang="it-IT" altLang="it-IT" sz="1800" kern="0" dirty="0" smtClean="0">
                <a:ea typeface="Arial"/>
                <a:cs typeface="Arial"/>
                <a:sym typeface="Arial"/>
              </a:rPr>
              <a:t>della funzione va scritto tra le </a:t>
            </a:r>
            <a:r>
              <a:rPr lang="it-IT" altLang="it-IT" sz="1800" kern="0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{ }</a:t>
            </a:r>
            <a:r>
              <a:rPr lang="it-IT" altLang="it-IT" sz="1800" kern="0" dirty="0" smtClean="0">
                <a:ea typeface="Arial"/>
                <a:cs typeface="Arial"/>
                <a:sym typeface="Arial"/>
              </a:rPr>
              <a:t>)</a:t>
            </a:r>
            <a:endParaRPr lang="it-IT" altLang="it-IT" sz="1800" kern="0" dirty="0" smtClean="0"/>
          </a:p>
          <a:p>
            <a:pPr marL="0" indent="0" algn="just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endParaRPr lang="it-IT" altLang="it-IT" sz="1800" kern="0" dirty="0" smtClean="0">
              <a:ea typeface="Arial"/>
              <a:cs typeface="Arial"/>
              <a:sym typeface="Arial"/>
            </a:endParaRPr>
          </a:p>
          <a:p>
            <a:pPr marL="0" indent="0" algn="just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None/>
            </a:pPr>
            <a:r>
              <a:rPr lang="it-IT" altLang="it-IT" sz="1800" kern="0" dirty="0" smtClean="0">
                <a:ea typeface="Arial"/>
                <a:cs typeface="Arial"/>
                <a:sym typeface="Arial"/>
              </a:rPr>
              <a:t>La funzione </a:t>
            </a:r>
            <a:r>
              <a:rPr lang="it-IT" altLang="it-IT" sz="1800" kern="0" dirty="0" err="1" smtClean="0">
                <a:ea typeface="Courier New"/>
                <a:cs typeface="Courier New"/>
                <a:sym typeface="Courier New"/>
              </a:rPr>
              <a:t>main</a:t>
            </a:r>
            <a:r>
              <a:rPr lang="it-IT" altLang="it-IT" sz="1800" kern="0" dirty="0" smtClean="0">
                <a:ea typeface="Courier New"/>
                <a:cs typeface="Courier New"/>
                <a:sym typeface="Courier New"/>
              </a:rPr>
              <a:t> </a:t>
            </a:r>
            <a:r>
              <a:rPr lang="it-IT" altLang="it-IT" sz="1800" kern="0" dirty="0" smtClean="0">
                <a:ea typeface="Arial"/>
                <a:cs typeface="Arial"/>
                <a:sym typeface="Arial"/>
              </a:rPr>
              <a:t>è importante! E’ la funzione che viene eseguita nel momento in cui il programma viene eseguito.</a:t>
            </a:r>
            <a:endParaRPr lang="it-IT" altLang="it-IT" sz="1800" kern="0" dirty="0"/>
          </a:p>
        </p:txBody>
      </p:sp>
      <p:pic>
        <p:nvPicPr>
          <p:cNvPr id="5" name="Google Shape;160;p20"/>
          <p:cNvPicPr preferRelativeResize="0"/>
          <p:nvPr/>
        </p:nvPicPr>
        <p:blipFill rotWithShape="1">
          <a:blip r:embed="rId2">
            <a:alphaModFix/>
          </a:blip>
          <a:srcRect t="59999" r="33044"/>
          <a:stretch/>
        </p:blipFill>
        <p:spPr>
          <a:xfrm>
            <a:off x="646485" y="1699940"/>
            <a:ext cx="2220912" cy="346075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6" name="Google Shape;161;p20"/>
          <p:cNvPicPr preferRelativeResize="0"/>
          <p:nvPr/>
        </p:nvPicPr>
        <p:blipFill rotWithShape="1">
          <a:blip r:embed="rId2">
            <a:alphaModFix/>
          </a:blip>
          <a:srcRect b="58918"/>
          <a:stretch/>
        </p:blipFill>
        <p:spPr>
          <a:xfrm>
            <a:off x="646485" y="112440"/>
            <a:ext cx="2906712" cy="331787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7" name="Google Shape;162;p20"/>
          <p:cNvSpPr txBox="1"/>
          <p:nvPr/>
        </p:nvSpPr>
        <p:spPr>
          <a:xfrm>
            <a:off x="624260" y="3979590"/>
            <a:ext cx="8304212" cy="205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/>
          <a:p>
            <a:pPr marL="341312" marR="0" lvl="0" indent="-34131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700"/>
              <a:buFont typeface="Noto Sans Symbols"/>
              <a:buChar char="▪"/>
            </a:pPr>
            <a:r>
              <a:rPr lang="en-US" sz="1800" i="0" u="none" dirty="0">
                <a:solidFill>
                  <a:srgbClr val="424242"/>
                </a:solidFill>
                <a:latin typeface="+mn-lt"/>
                <a:ea typeface="Arial"/>
                <a:cs typeface="Arial"/>
                <a:sym typeface="Arial"/>
              </a:rPr>
              <a:t>BLOCCO DI CODICE: </a:t>
            </a:r>
            <a:r>
              <a:rPr lang="en-US" sz="1800" i="0" u="none" dirty="0" err="1">
                <a:solidFill>
                  <a:srgbClr val="424242"/>
                </a:solidFill>
                <a:latin typeface="+mn-lt"/>
                <a:ea typeface="Arial"/>
                <a:cs typeface="Arial"/>
                <a:sym typeface="Arial"/>
              </a:rPr>
              <a:t>sequenza</a:t>
            </a:r>
            <a:r>
              <a:rPr lang="en-US" sz="1800" i="0" u="none" dirty="0">
                <a:solidFill>
                  <a:srgbClr val="424242"/>
                </a:solidFill>
                <a:latin typeface="+mn-lt"/>
                <a:ea typeface="Arial"/>
                <a:cs typeface="Arial"/>
                <a:sym typeface="Arial"/>
              </a:rPr>
              <a:t> di </a:t>
            </a:r>
            <a:r>
              <a:rPr lang="en-US" sz="1800" i="0" u="none" dirty="0" err="1">
                <a:solidFill>
                  <a:srgbClr val="424242"/>
                </a:solidFill>
                <a:latin typeface="+mn-lt"/>
                <a:ea typeface="Arial"/>
                <a:cs typeface="Arial"/>
                <a:sym typeface="Arial"/>
              </a:rPr>
              <a:t>istruzioni</a:t>
            </a:r>
            <a:endParaRPr sz="1800" dirty="0">
              <a:solidFill>
                <a:srgbClr val="424242"/>
              </a:solidFill>
              <a:latin typeface="+mn-lt"/>
            </a:endParaRPr>
          </a:p>
          <a:p>
            <a:pPr marL="341312" marR="0" lvl="0" indent="-34131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700"/>
              <a:buFont typeface="Noto Sans Symbols"/>
              <a:buChar char="▪"/>
            </a:pPr>
            <a:r>
              <a:rPr lang="en-US" sz="1800" i="0" u="none" dirty="0">
                <a:solidFill>
                  <a:srgbClr val="424242"/>
                </a:solidFill>
                <a:latin typeface="+mn-lt"/>
                <a:ea typeface="Arial"/>
                <a:cs typeface="Arial"/>
                <a:sym typeface="Arial"/>
              </a:rPr>
              <a:t>In </a:t>
            </a:r>
            <a:r>
              <a:rPr lang="en-US" sz="1800" i="0" u="none" dirty="0" err="1">
                <a:solidFill>
                  <a:srgbClr val="424242"/>
                </a:solidFill>
                <a:latin typeface="+mn-lt"/>
                <a:ea typeface="Arial"/>
                <a:cs typeface="Arial"/>
                <a:sym typeface="Arial"/>
              </a:rPr>
              <a:t>generale</a:t>
            </a:r>
            <a:r>
              <a:rPr lang="en-US" sz="1800" i="0" u="none" dirty="0">
                <a:solidFill>
                  <a:srgbClr val="424242"/>
                </a:solidFill>
                <a:latin typeface="+mn-lt"/>
                <a:ea typeface="Arial"/>
                <a:cs typeface="Arial"/>
                <a:sym typeface="Arial"/>
              </a:rPr>
              <a:t> le </a:t>
            </a:r>
            <a:r>
              <a:rPr lang="en-US" sz="1800" i="0" u="none" dirty="0" err="1">
                <a:solidFill>
                  <a:srgbClr val="424242"/>
                </a:solidFill>
                <a:latin typeface="+mn-lt"/>
                <a:ea typeface="Arial"/>
                <a:cs typeface="Arial"/>
                <a:sym typeface="Arial"/>
              </a:rPr>
              <a:t>parentesi</a:t>
            </a:r>
            <a:r>
              <a:rPr lang="en-US" sz="1800" i="0" u="none" dirty="0">
                <a:solidFill>
                  <a:srgbClr val="424242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rgbClr val="424242"/>
                </a:solidFill>
                <a:latin typeface="+mn-lt"/>
                <a:ea typeface="Arial"/>
                <a:cs typeface="Arial"/>
                <a:sym typeface="Arial"/>
              </a:rPr>
              <a:t>graffe</a:t>
            </a:r>
            <a:r>
              <a:rPr lang="en-US" sz="1800" i="0" u="none" dirty="0">
                <a:solidFill>
                  <a:srgbClr val="424242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rgbClr val="424242"/>
                </a:solidFill>
                <a:latin typeface="+mn-lt"/>
                <a:ea typeface="Arial"/>
                <a:cs typeface="Arial"/>
                <a:sym typeface="Arial"/>
              </a:rPr>
              <a:t>delimitano</a:t>
            </a:r>
            <a:r>
              <a:rPr lang="en-US" sz="1800" i="0" u="none" dirty="0">
                <a:solidFill>
                  <a:srgbClr val="424242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rgbClr val="424242"/>
                </a:solidFill>
                <a:latin typeface="+mn-lt"/>
                <a:ea typeface="Arial"/>
                <a:cs typeface="Arial"/>
                <a:sym typeface="Arial"/>
              </a:rPr>
              <a:t>blocchi</a:t>
            </a:r>
            <a:r>
              <a:rPr lang="en-US" sz="1800" i="0" u="none" dirty="0">
                <a:solidFill>
                  <a:srgbClr val="424242"/>
                </a:solidFill>
                <a:latin typeface="+mn-lt"/>
                <a:ea typeface="Arial"/>
                <a:cs typeface="Arial"/>
                <a:sym typeface="Arial"/>
              </a:rPr>
              <a:t> di </a:t>
            </a:r>
            <a:r>
              <a:rPr lang="en-US" sz="1800" i="0" u="none" dirty="0" err="1">
                <a:solidFill>
                  <a:srgbClr val="424242"/>
                </a:solidFill>
                <a:latin typeface="+mn-lt"/>
                <a:ea typeface="Arial"/>
                <a:cs typeface="Arial"/>
                <a:sym typeface="Arial"/>
              </a:rPr>
              <a:t>codice</a:t>
            </a:r>
            <a:r>
              <a:rPr lang="en-US" sz="1800" i="0" u="none" dirty="0">
                <a:solidFill>
                  <a:srgbClr val="424242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endParaRPr sz="1800" dirty="0">
              <a:solidFill>
                <a:srgbClr val="424242"/>
              </a:solidFill>
              <a:latin typeface="+mn-lt"/>
            </a:endParaRPr>
          </a:p>
          <a:p>
            <a:pPr marL="341312" marR="0" lvl="0" indent="-34131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700"/>
              <a:buFont typeface="Noto Sans Symbols"/>
              <a:buChar char="▪"/>
            </a:pPr>
            <a:r>
              <a:rPr lang="en-US" sz="1800" i="0" u="none" dirty="0" err="1">
                <a:solidFill>
                  <a:srgbClr val="424242"/>
                </a:solidFill>
                <a:latin typeface="+mn-lt"/>
                <a:ea typeface="Arial"/>
                <a:cs typeface="Arial"/>
                <a:sym typeface="Arial"/>
              </a:rPr>
              <a:t>Diversi</a:t>
            </a:r>
            <a:r>
              <a:rPr lang="en-US" sz="1800" i="0" u="none" dirty="0">
                <a:solidFill>
                  <a:srgbClr val="424242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rgbClr val="424242"/>
                </a:solidFill>
                <a:latin typeface="+mn-lt"/>
                <a:ea typeface="Arial"/>
                <a:cs typeface="Arial"/>
                <a:sym typeface="Arial"/>
              </a:rPr>
              <a:t>blocchi</a:t>
            </a:r>
            <a:r>
              <a:rPr lang="en-US" sz="1800" i="0" u="none" dirty="0">
                <a:solidFill>
                  <a:srgbClr val="424242"/>
                </a:solidFill>
                <a:latin typeface="+mn-lt"/>
                <a:ea typeface="Arial"/>
                <a:cs typeface="Arial"/>
                <a:sym typeface="Arial"/>
              </a:rPr>
              <a:t> di </a:t>
            </a:r>
            <a:r>
              <a:rPr lang="en-US" sz="1800" i="0" u="none" dirty="0" err="1">
                <a:solidFill>
                  <a:srgbClr val="424242"/>
                </a:solidFill>
                <a:latin typeface="+mn-lt"/>
                <a:ea typeface="Arial"/>
                <a:cs typeface="Arial"/>
                <a:sym typeface="Arial"/>
              </a:rPr>
              <a:t>codice</a:t>
            </a:r>
            <a:r>
              <a:rPr lang="en-US" sz="1800" i="0" u="none" dirty="0">
                <a:solidFill>
                  <a:srgbClr val="424242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rgbClr val="424242"/>
                </a:solidFill>
                <a:latin typeface="+mn-lt"/>
                <a:ea typeface="Arial"/>
                <a:cs typeface="Arial"/>
                <a:sym typeface="Arial"/>
              </a:rPr>
              <a:t>seguono</a:t>
            </a:r>
            <a:r>
              <a:rPr lang="en-US" sz="1800" i="0" u="none" dirty="0">
                <a:solidFill>
                  <a:srgbClr val="424242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rgbClr val="424242"/>
                </a:solidFill>
                <a:latin typeface="+mn-lt"/>
                <a:ea typeface="Arial"/>
                <a:cs typeface="Arial"/>
                <a:sym typeface="Arial"/>
              </a:rPr>
              <a:t>una</a:t>
            </a:r>
            <a:r>
              <a:rPr lang="en-US" sz="1800" i="0" u="none" dirty="0">
                <a:solidFill>
                  <a:srgbClr val="424242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rgbClr val="424242"/>
                </a:solidFill>
                <a:latin typeface="+mn-lt"/>
                <a:ea typeface="Arial"/>
                <a:cs typeface="Arial"/>
                <a:sym typeface="Arial"/>
              </a:rPr>
              <a:t>diversa</a:t>
            </a:r>
            <a:r>
              <a:rPr lang="en-US" sz="1800" i="0" u="none" dirty="0">
                <a:solidFill>
                  <a:srgbClr val="424242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rgbClr val="424242"/>
                </a:solidFill>
                <a:latin typeface="+mn-lt"/>
                <a:ea typeface="Arial"/>
                <a:cs typeface="Arial"/>
                <a:sym typeface="Arial"/>
              </a:rPr>
              <a:t>indentazione</a:t>
            </a:r>
            <a:endParaRPr sz="1800" dirty="0">
              <a:solidFill>
                <a:srgbClr val="424242"/>
              </a:solidFill>
              <a:latin typeface="+mn-lt"/>
            </a:endParaRPr>
          </a:p>
          <a:p>
            <a:pPr marL="341312" marR="0" lvl="0" indent="-34131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700"/>
              <a:buFont typeface="Noto Sans Symbols"/>
              <a:buChar char="▪"/>
            </a:pPr>
            <a:r>
              <a:rPr lang="en-US" sz="1800" i="0" u="none" dirty="0">
                <a:solidFill>
                  <a:srgbClr val="424242"/>
                </a:solidFill>
                <a:latin typeface="+mn-lt"/>
                <a:ea typeface="Arial"/>
                <a:cs typeface="Arial"/>
                <a:sym typeface="Arial"/>
              </a:rPr>
              <a:t>Il </a:t>
            </a:r>
            <a:r>
              <a:rPr lang="en-US" sz="1800" i="0" u="none" dirty="0" err="1">
                <a:solidFill>
                  <a:srgbClr val="424242"/>
                </a:solidFill>
                <a:latin typeface="+mn-lt"/>
                <a:ea typeface="Arial"/>
                <a:cs typeface="Arial"/>
                <a:sym typeface="Arial"/>
              </a:rPr>
              <a:t>blocco</a:t>
            </a:r>
            <a:r>
              <a:rPr lang="en-US" sz="1800" i="0" u="none" dirty="0">
                <a:solidFill>
                  <a:srgbClr val="424242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>
                <a:solidFill>
                  <a:srgbClr val="424242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main()</a:t>
            </a:r>
            <a:r>
              <a:rPr lang="en-US" sz="1800" i="0" u="none" dirty="0">
                <a:solidFill>
                  <a:srgbClr val="424242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</a:t>
            </a:r>
            <a:r>
              <a:rPr lang="en-US" sz="1800" i="0" u="none" dirty="0" err="1">
                <a:solidFill>
                  <a:srgbClr val="424242"/>
                </a:solidFill>
                <a:latin typeface="+mn-lt"/>
                <a:ea typeface="Arial"/>
                <a:cs typeface="Arial"/>
                <a:sym typeface="Arial"/>
              </a:rPr>
              <a:t>rappresenta</a:t>
            </a:r>
            <a:r>
              <a:rPr lang="en-US" sz="1800" i="0" u="none" dirty="0">
                <a:solidFill>
                  <a:srgbClr val="424242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rgbClr val="424242"/>
                </a:solidFill>
                <a:latin typeface="+mn-lt"/>
                <a:ea typeface="Arial"/>
                <a:cs typeface="Arial"/>
                <a:sym typeface="Arial"/>
              </a:rPr>
              <a:t>il</a:t>
            </a:r>
            <a:r>
              <a:rPr lang="en-US" sz="1800" i="0" u="none" dirty="0">
                <a:solidFill>
                  <a:srgbClr val="424242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rgbClr val="424242"/>
                </a:solidFill>
                <a:latin typeface="+mn-lt"/>
                <a:ea typeface="Arial"/>
                <a:cs typeface="Arial"/>
                <a:sym typeface="Arial"/>
              </a:rPr>
              <a:t>blocco</a:t>
            </a:r>
            <a:r>
              <a:rPr lang="en-US" sz="1800" i="0" u="none" dirty="0">
                <a:solidFill>
                  <a:srgbClr val="424242"/>
                </a:solidFill>
                <a:latin typeface="+mn-lt"/>
                <a:ea typeface="Arial"/>
                <a:cs typeface="Arial"/>
                <a:sym typeface="Arial"/>
              </a:rPr>
              <a:t> di </a:t>
            </a:r>
            <a:r>
              <a:rPr lang="en-US" sz="1800" i="0" u="none" dirty="0" err="1">
                <a:solidFill>
                  <a:srgbClr val="424242"/>
                </a:solidFill>
                <a:latin typeface="+mn-lt"/>
                <a:ea typeface="Arial"/>
                <a:cs typeface="Arial"/>
                <a:sym typeface="Arial"/>
              </a:rPr>
              <a:t>istruzioni</a:t>
            </a:r>
            <a:r>
              <a:rPr lang="en-US" sz="1800" i="0" u="none" dirty="0">
                <a:solidFill>
                  <a:srgbClr val="424242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rgbClr val="424242"/>
                </a:solidFill>
                <a:latin typeface="+mn-lt"/>
                <a:ea typeface="Arial"/>
                <a:cs typeface="Arial"/>
                <a:sym typeface="Arial"/>
              </a:rPr>
              <a:t>che</a:t>
            </a:r>
            <a:r>
              <a:rPr lang="en-US" sz="1800" i="0" u="none" dirty="0">
                <a:solidFill>
                  <a:srgbClr val="424242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rgbClr val="424242"/>
                </a:solidFill>
                <a:latin typeface="+mn-lt"/>
                <a:ea typeface="Arial"/>
                <a:cs typeface="Arial"/>
                <a:sym typeface="Arial"/>
              </a:rPr>
              <a:t>viene</a:t>
            </a:r>
            <a:r>
              <a:rPr lang="en-US" sz="1800" i="0" u="none" dirty="0">
                <a:solidFill>
                  <a:srgbClr val="424242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rgbClr val="424242"/>
                </a:solidFill>
                <a:latin typeface="+mn-lt"/>
                <a:ea typeface="Arial"/>
                <a:cs typeface="Arial"/>
                <a:sym typeface="Arial"/>
              </a:rPr>
              <a:t>eseguito</a:t>
            </a:r>
            <a:r>
              <a:rPr lang="en-US" sz="1800" i="0" u="none" dirty="0">
                <a:solidFill>
                  <a:srgbClr val="424242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rgbClr val="424242"/>
                </a:solidFill>
                <a:latin typeface="+mn-lt"/>
                <a:ea typeface="Arial"/>
                <a:cs typeface="Arial"/>
                <a:sym typeface="Arial"/>
              </a:rPr>
              <a:t>quando</a:t>
            </a:r>
            <a:r>
              <a:rPr lang="en-US" sz="1800" i="0" u="none" dirty="0">
                <a:solidFill>
                  <a:srgbClr val="424242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rgbClr val="424242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i="0" u="none" dirty="0">
                <a:solidFill>
                  <a:srgbClr val="424242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rgbClr val="424242"/>
                </a:solidFill>
                <a:latin typeface="+mn-lt"/>
                <a:ea typeface="Arial"/>
                <a:cs typeface="Arial"/>
                <a:sym typeface="Arial"/>
              </a:rPr>
              <a:t>esegue</a:t>
            </a:r>
            <a:r>
              <a:rPr lang="en-US" sz="1800" i="0" u="none" dirty="0">
                <a:solidFill>
                  <a:srgbClr val="424242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rgbClr val="424242"/>
                </a:solidFill>
                <a:latin typeface="+mn-lt"/>
                <a:ea typeface="Arial"/>
                <a:cs typeface="Arial"/>
                <a:sym typeface="Arial"/>
              </a:rPr>
              <a:t>il</a:t>
            </a:r>
            <a:r>
              <a:rPr lang="en-US" sz="1800" i="0" u="none" dirty="0">
                <a:solidFill>
                  <a:srgbClr val="424242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rgbClr val="424242"/>
                </a:solidFill>
                <a:latin typeface="+mn-lt"/>
                <a:ea typeface="Arial"/>
                <a:cs typeface="Arial"/>
                <a:sym typeface="Arial"/>
              </a:rPr>
              <a:t>programma</a:t>
            </a:r>
            <a:r>
              <a:rPr lang="en-US" sz="1800" i="0" u="none" dirty="0">
                <a:solidFill>
                  <a:srgbClr val="424242"/>
                </a:solidFill>
                <a:latin typeface="+mn-lt"/>
                <a:ea typeface="Arial"/>
                <a:cs typeface="Arial"/>
                <a:sym typeface="Arial"/>
              </a:rPr>
              <a:t>.</a:t>
            </a:r>
            <a:endParaRPr sz="1800" dirty="0">
              <a:solidFill>
                <a:srgbClr val="42424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725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922" y="548680"/>
            <a:ext cx="7829550" cy="5753100"/>
          </a:xfrm>
          <a:prstGeom prst="rect">
            <a:avLst/>
          </a:prstGeom>
        </p:spPr>
      </p:pic>
      <p:sp>
        <p:nvSpPr>
          <p:cNvPr id="5" name="Google Shape;169;p21"/>
          <p:cNvSpPr txBox="1"/>
          <p:nvPr/>
        </p:nvSpPr>
        <p:spPr>
          <a:xfrm>
            <a:off x="2123728" y="2636912"/>
            <a:ext cx="3547196" cy="576064"/>
          </a:xfrm>
          <a:prstGeom prst="rect">
            <a:avLst/>
          </a:prstGeom>
          <a:solidFill>
            <a:srgbClr val="ADADEB">
              <a:alpha val="32549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numCol="1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424242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170;p21"/>
          <p:cNvSpPr txBox="1"/>
          <p:nvPr/>
        </p:nvSpPr>
        <p:spPr>
          <a:xfrm>
            <a:off x="2483768" y="2821682"/>
            <a:ext cx="3025357" cy="206522"/>
          </a:xfrm>
          <a:prstGeom prst="rect">
            <a:avLst/>
          </a:prstGeom>
          <a:noFill/>
          <a:ln w="28575" cap="flat" cmpd="sng">
            <a:solidFill>
              <a:srgbClr val="2626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numCol="1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424242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172;p21"/>
          <p:cNvSpPr txBox="1"/>
          <p:nvPr/>
        </p:nvSpPr>
        <p:spPr>
          <a:xfrm>
            <a:off x="6516217" y="2309812"/>
            <a:ext cx="2232496" cy="615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Times New Roman"/>
              <a:buNone/>
            </a:pPr>
            <a:r>
              <a:rPr lang="en-US" sz="2000" b="0" i="0" u="none" dirty="0" err="1">
                <a:solidFill>
                  <a:srgbClr val="FF0000"/>
                </a:solidFill>
                <a:latin typeface="+mn-lt"/>
                <a:ea typeface="Times New Roman"/>
                <a:cs typeface="Times New Roman"/>
                <a:sym typeface="Times New Roman"/>
              </a:rPr>
              <a:t>Blocco</a:t>
            </a:r>
            <a:r>
              <a:rPr lang="en-US" sz="2000" b="0" i="0" u="none" dirty="0">
                <a:solidFill>
                  <a:srgbClr val="FF0000"/>
                </a:solidFill>
                <a:latin typeface="+mn-lt"/>
                <a:ea typeface="Times New Roman"/>
                <a:cs typeface="Times New Roman"/>
                <a:sym typeface="Times New Roman"/>
              </a:rPr>
              <a:t> di </a:t>
            </a:r>
            <a:r>
              <a:rPr lang="en-US" sz="2000" b="0" i="0" u="none" dirty="0" err="1">
                <a:solidFill>
                  <a:srgbClr val="FF0000"/>
                </a:solidFill>
                <a:latin typeface="+mn-lt"/>
                <a:ea typeface="Times New Roman"/>
                <a:cs typeface="Times New Roman"/>
                <a:sym typeface="Times New Roman"/>
              </a:rPr>
              <a:t>codice</a:t>
            </a:r>
            <a:r>
              <a:rPr lang="en-US" sz="2000" b="0" i="0" u="none" dirty="0">
                <a:solidFill>
                  <a:srgbClr val="FF0000"/>
                </a:solidFill>
                <a:latin typeface="+mn-lt"/>
                <a:ea typeface="Times New Roman"/>
                <a:cs typeface="Times New Roman"/>
                <a:sym typeface="Times New Roman"/>
              </a:rPr>
              <a:t> del main</a:t>
            </a:r>
            <a:endParaRPr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Google Shape;171;p21"/>
          <p:cNvSpPr txBox="1"/>
          <p:nvPr/>
        </p:nvSpPr>
        <p:spPr>
          <a:xfrm>
            <a:off x="1691680" y="1700808"/>
            <a:ext cx="6984776" cy="4392488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numCol="1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424242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137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it-IT" altLang="it-IT" dirty="0" smtClean="0"/>
              <a:t>Stampare output a video (standard output)</a:t>
            </a:r>
            <a:endParaRPr lang="it-IT" alt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33400" y="1834480"/>
            <a:ext cx="8382000" cy="4114800"/>
          </a:xfrm>
        </p:spPr>
        <p:txBody>
          <a:bodyPr numCol="1"/>
          <a:lstStyle/>
          <a:p>
            <a:r>
              <a:rPr lang="it-IT" altLang="it-IT" sz="1800" dirty="0"/>
              <a:t>Stampe all’utente vengono eseguite tramite le funzioni del package </a:t>
            </a:r>
            <a:r>
              <a:rPr lang="it-IT" alt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it-IT" altLang="it-IT" sz="1800" dirty="0"/>
              <a:t>. </a:t>
            </a:r>
          </a:p>
          <a:p>
            <a:r>
              <a:rPr lang="it-IT" altLang="it-IT" sz="1800" dirty="0"/>
              <a:t>Per eseguire la stampa di un messaggio/stringa </a:t>
            </a:r>
            <a:r>
              <a:rPr lang="it-IT" altLang="it-IT" sz="1800" dirty="0" smtClean="0"/>
              <a:t>di testo (specificato </a:t>
            </a:r>
            <a:r>
              <a:rPr lang="it-IT" altLang="it-IT" sz="1800" dirty="0"/>
              <a:t>tra doppi apici) devo usare la funzione </a:t>
            </a:r>
            <a:r>
              <a:rPr lang="it-IT" altLang="it-IT" sz="1800" b="1" dirty="0"/>
              <a:t>Print</a:t>
            </a:r>
            <a:r>
              <a:rPr lang="it-IT" altLang="it-IT" sz="1800" dirty="0"/>
              <a:t> del package </a:t>
            </a:r>
            <a:r>
              <a:rPr lang="it-IT" alt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it-IT" altLang="it-IT" sz="1800" dirty="0"/>
              <a:t>. </a:t>
            </a:r>
          </a:p>
          <a:p>
            <a:r>
              <a:rPr lang="it-IT" altLang="it-IT" sz="1800" dirty="0"/>
              <a:t>La funzione </a:t>
            </a:r>
            <a:r>
              <a:rPr lang="it-IT" altLang="it-IT" sz="1800" b="1" dirty="0" err="1"/>
              <a:t>Println</a:t>
            </a:r>
            <a:r>
              <a:rPr lang="it-IT" altLang="it-IT" sz="1800" b="1" dirty="0"/>
              <a:t> (= </a:t>
            </a:r>
            <a:r>
              <a:rPr lang="it-IT" altLang="it-IT" sz="1800" b="1" dirty="0" err="1"/>
              <a:t>print</a:t>
            </a:r>
            <a:r>
              <a:rPr lang="it-IT" altLang="it-IT" sz="1800" b="1" dirty="0"/>
              <a:t> line) </a:t>
            </a:r>
            <a:r>
              <a:rPr lang="it-IT" altLang="it-IT" sz="1800" dirty="0"/>
              <a:t>stampa il messaggio seguito da un «invio a capo»</a:t>
            </a:r>
          </a:p>
          <a:p>
            <a:r>
              <a:rPr lang="it-IT" altLang="it-IT" sz="1800" dirty="0"/>
              <a:t>La funzione </a:t>
            </a:r>
            <a:r>
              <a:rPr lang="it-IT" altLang="it-IT" sz="1800" b="1" dirty="0" smtClean="0"/>
              <a:t>Print </a:t>
            </a:r>
            <a:r>
              <a:rPr lang="it-IT" altLang="it-IT" sz="1800" dirty="0" smtClean="0"/>
              <a:t>e </a:t>
            </a:r>
            <a:r>
              <a:rPr lang="it-IT" altLang="it-IT" sz="1800" b="1" dirty="0" smtClean="0"/>
              <a:t>Println</a:t>
            </a:r>
            <a:r>
              <a:rPr lang="it-IT" altLang="it-IT" sz="1800" dirty="0" smtClean="0"/>
              <a:t> possono gestire un numero variabili di argomenti separati da virgole. Ogni argomento può essere una stringa di testo o una variabile.</a:t>
            </a:r>
            <a:r>
              <a:rPr lang="it-IT" altLang="it-IT" sz="1800" b="1" dirty="0"/>
              <a:t/>
            </a:r>
            <a:br>
              <a:rPr lang="it-IT" altLang="it-IT" sz="1800" b="1" dirty="0"/>
            </a:br>
            <a:r>
              <a:rPr lang="it-IT" altLang="it-IT" sz="1800" dirty="0" smtClean="0"/>
              <a:t>Ad </a:t>
            </a:r>
            <a:r>
              <a:rPr lang="it-IT" altLang="it-IT" sz="1800" dirty="0"/>
              <a:t>esempio, se </a:t>
            </a:r>
            <a:r>
              <a:rPr lang="it-IT" alt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int1 int2 int3 </a:t>
            </a:r>
            <a:r>
              <a:rPr lang="it-IT" altLang="it-IT" sz="1800" dirty="0"/>
              <a:t>sono tre variabili di tipo intero e </a:t>
            </a:r>
            <a:r>
              <a:rPr lang="it-IT" alt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int1=9, int2=7, int3=3</a:t>
            </a:r>
            <a:r>
              <a:rPr lang="it-IT" altLang="it-IT" sz="1800" dirty="0"/>
              <a:t>, quando </a:t>
            </a:r>
            <a:r>
              <a:rPr lang="it-IT" altLang="it-IT" sz="1800" dirty="0" smtClean="0"/>
              <a:t>eseguita, </a:t>
            </a:r>
            <a:r>
              <a:rPr lang="it-IT" altLang="it-IT" sz="1800" dirty="0"/>
              <a:t>l’istruzione sottostante stampa </a:t>
            </a:r>
            <a:r>
              <a:rPr lang="it-IT" altLang="it-IT" sz="1800" dirty="0" smtClean="0"/>
              <a:t>«</a:t>
            </a:r>
            <a:r>
              <a:rPr lang="it-IT" altLang="it-I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Ordered sequence: </a:t>
            </a:r>
            <a:r>
              <a:rPr lang="it-IT" alt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9 &gt;= 7 &gt;= 3</a:t>
            </a:r>
            <a:r>
              <a:rPr lang="it-IT" altLang="it-IT" sz="1800" dirty="0" smtClean="0"/>
              <a:t>». </a:t>
            </a:r>
            <a:endParaRPr lang="it-IT" altLang="it-IT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50" y="5301208"/>
            <a:ext cx="7210425" cy="238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437940"/>
            <a:ext cx="489585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it-IT" altLang="it-IT" dirty="0" smtClean="0">
                <a:solidFill>
                  <a:srgbClr val="424242"/>
                </a:solidFill>
              </a:rPr>
              <a:t>Input da tastiera (standard input)</a:t>
            </a:r>
            <a:endParaRPr lang="it-IT" altLang="it-IT" dirty="0">
              <a:solidFill>
                <a:srgbClr val="424242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it-IT" altLang="it-IT" dirty="0"/>
              <a:t>La </a:t>
            </a:r>
            <a:r>
              <a:rPr lang="it-IT" altLang="it-IT" dirty="0" smtClean="0"/>
              <a:t>funzione </a:t>
            </a:r>
            <a:r>
              <a:rPr lang="it-IT" alt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Scan </a:t>
            </a:r>
            <a:r>
              <a:rPr lang="it-IT" altLang="it-IT" dirty="0" smtClean="0"/>
              <a:t>del </a:t>
            </a:r>
            <a:r>
              <a:rPr lang="it-IT" altLang="it-IT" dirty="0"/>
              <a:t>package </a:t>
            </a:r>
            <a:r>
              <a:rPr lang="it-IT" alt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it-IT" altLang="it-IT" dirty="0"/>
              <a:t> permette di leggere </a:t>
            </a:r>
            <a:r>
              <a:rPr lang="it-IT" altLang="it-IT" dirty="0" smtClean="0"/>
              <a:t>uno o più input </a:t>
            </a:r>
            <a:r>
              <a:rPr lang="it-IT" altLang="it-IT" dirty="0"/>
              <a:t>inseriti da tastiera. Un input è una sequenza di caratteri delimitati da </a:t>
            </a:r>
            <a:r>
              <a:rPr lang="it-IT" altLang="it-IT" dirty="0" smtClean="0"/>
              <a:t>spazi.</a:t>
            </a:r>
            <a:endParaRPr lang="it-IT" altLang="it-IT" dirty="0"/>
          </a:p>
          <a:p>
            <a:endParaRPr lang="it-IT" altLang="it-IT" dirty="0"/>
          </a:p>
        </p:txBody>
      </p:sp>
      <p:sp>
        <p:nvSpPr>
          <p:cNvPr id="4" name="Google Shape;195;p24"/>
          <p:cNvSpPr txBox="1">
            <a:spLocks/>
          </p:cNvSpPr>
          <p:nvPr/>
        </p:nvSpPr>
        <p:spPr>
          <a:xfrm>
            <a:off x="1291928" y="3068960"/>
            <a:ext cx="7345362" cy="3527425"/>
          </a:xfrm>
          <a:prstGeom prst="rect">
            <a:avLst/>
          </a:prstGeom>
          <a:noFill/>
          <a:ln w="4445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spcFirstLastPara="1" vert="horz" wrap="square" lIns="90000" tIns="46800" rIns="90000" bIns="468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2424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424242"/>
                </a:solidFill>
                <a:latin typeface="+mn-lt"/>
                <a:ea typeface="ヒラギノ角ゴ Pro W3" charset="-128"/>
                <a:cs typeface="ヒラギノ角ゴ Pro W3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424242"/>
                </a:solidFill>
                <a:latin typeface="+mn-lt"/>
                <a:ea typeface="ヒラギノ角ゴ Pro W3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24242"/>
                </a:solidFill>
                <a:latin typeface="+mn-lt"/>
                <a:ea typeface="Geneva" pitchFamily="-112" charset="-128"/>
                <a:cs typeface="Geneva" pitchFamily="-8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2424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2424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2424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24242"/>
                </a:solidFill>
                <a:latin typeface="+mn-lt"/>
                <a:ea typeface="+mn-ea"/>
              </a:defRPr>
            </a:lvl9pPr>
          </a:lstStyle>
          <a:p>
            <a:pPr marL="0" lvl="1" indent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r>
              <a:rPr lang="it-IT" altLang="it-IT" sz="1500" kern="0" dirty="0" smtClean="0">
                <a:ea typeface="Arial"/>
                <a:cs typeface="Arial"/>
                <a:sym typeface="Arial"/>
              </a:rPr>
              <a:t>Ad esempio, il comando</a:t>
            </a:r>
            <a:endParaRPr lang="it-IT" altLang="it-IT" kern="0" dirty="0" smtClean="0"/>
          </a:p>
          <a:p>
            <a:pPr marL="0" lvl="1" indent="0" algn="just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r>
              <a:rPr lang="it-IT" altLang="it-IT" sz="1500" kern="0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 </a:t>
            </a:r>
            <a:r>
              <a:rPr lang="it-IT" altLang="it-IT" sz="1700" kern="0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Go run testScan.go </a:t>
            </a:r>
            <a:endParaRPr lang="it-IT" altLang="it-IT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algn="just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None/>
            </a:pPr>
            <a:r>
              <a:rPr lang="it-IT" altLang="it-IT" sz="1700" kern="0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Inserire 5 numeri separati da spazi: </a:t>
            </a:r>
            <a:endParaRPr lang="it-IT" altLang="it-IT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algn="just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None/>
            </a:pPr>
            <a:r>
              <a:rPr lang="it-IT" altLang="it-IT" sz="1700" kern="0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1213 -5 0 -0.5 1e-3</a:t>
            </a:r>
            <a:endParaRPr lang="it-IT" altLang="it-IT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algn="just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None/>
            </a:pPr>
            <a:endParaRPr lang="it-IT" altLang="it-IT" sz="1700" kern="0" dirty="0" smtClean="0">
              <a:ea typeface="Courier New"/>
              <a:cs typeface="Courier New"/>
              <a:sym typeface="Courier New"/>
            </a:endParaRPr>
          </a:p>
          <a:p>
            <a:pPr marL="0" lvl="1" indent="0" algn="just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r>
              <a:rPr lang="it-IT" altLang="it-IT" sz="1500" kern="0" dirty="0" smtClean="0">
                <a:ea typeface="Arial"/>
                <a:cs typeface="Arial"/>
                <a:sym typeface="Arial"/>
              </a:rPr>
              <a:t>Chiede all’utente di inserire una sequenza di 5 numeri (separati da spazi): </a:t>
            </a:r>
          </a:p>
          <a:p>
            <a:pPr marL="0" lvl="1" indent="0" algn="just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None/>
            </a:pPr>
            <a:r>
              <a:rPr lang="it-IT" altLang="it-IT" sz="1700" kern="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1213 -5 0 -0.5 </a:t>
            </a:r>
            <a:r>
              <a:rPr lang="it-IT" altLang="it-IT" sz="1700" kern="0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1e-3</a:t>
            </a:r>
            <a:endParaRPr lang="it-IT" altLang="it-IT" sz="18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r>
              <a:rPr lang="it-IT" altLang="it-IT" sz="1500" kern="0" dirty="0" smtClean="0">
                <a:ea typeface="Arial"/>
                <a:cs typeface="Arial"/>
                <a:sym typeface="Arial"/>
              </a:rPr>
              <a:t>di cui i primi 3 possono essere visti come numeri sia interi sia reali, mentre gli ultimi 2 </a:t>
            </a:r>
            <a:r>
              <a:rPr lang="it-IT" altLang="it-IT" sz="1500" kern="0" dirty="0">
                <a:ea typeface="Arial"/>
                <a:cs typeface="Arial"/>
                <a:sym typeface="Arial"/>
              </a:rPr>
              <a:t>possono essere visti </a:t>
            </a:r>
            <a:r>
              <a:rPr lang="it-IT" altLang="it-IT" sz="1500" kern="0" dirty="0" smtClean="0">
                <a:ea typeface="Arial"/>
                <a:cs typeface="Arial"/>
                <a:sym typeface="Arial"/>
              </a:rPr>
              <a:t>solo come </a:t>
            </a:r>
            <a:r>
              <a:rPr lang="it-IT" altLang="it-IT" sz="1500" kern="0" dirty="0">
                <a:ea typeface="Arial"/>
                <a:cs typeface="Arial"/>
                <a:sym typeface="Arial"/>
              </a:rPr>
              <a:t>numeri </a:t>
            </a:r>
            <a:r>
              <a:rPr lang="it-IT" altLang="it-IT" sz="1500" kern="0" dirty="0" smtClean="0">
                <a:ea typeface="Arial"/>
                <a:cs typeface="Arial"/>
                <a:sym typeface="Arial"/>
              </a:rPr>
              <a:t>reali.</a:t>
            </a:r>
            <a:endParaRPr lang="it-IT" altLang="it-IT" kern="0" dirty="0"/>
          </a:p>
        </p:txBody>
      </p:sp>
    </p:spTree>
    <p:extLst>
      <p:ext uri="{BB962C8B-B14F-4D97-AF65-F5344CB8AC3E}">
        <p14:creationId xmlns:p14="http://schemas.microsoft.com/office/powerpoint/2010/main" val="186505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1;p26"/>
          <p:cNvSpPr txBox="1"/>
          <p:nvPr/>
        </p:nvSpPr>
        <p:spPr>
          <a:xfrm>
            <a:off x="611560" y="24036"/>
            <a:ext cx="8532440" cy="6717332"/>
          </a:xfrm>
          <a:prstGeom prst="rect">
            <a:avLst/>
          </a:prstGeom>
          <a:noFill/>
          <a:ln w="4445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numCol="1" anchor="t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191966"/>
              </a:buClr>
              <a:buSzPts val="1700"/>
              <a:buFont typeface="Courier New"/>
              <a:buNone/>
            </a:pPr>
            <a:endParaRPr lang="en-US" sz="1700" b="0" i="0" u="none" strike="noStrike" cap="none" dirty="0" smtClean="0">
              <a:solidFill>
                <a:srgbClr val="424242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marR="0" lvl="1" indent="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191966"/>
              </a:buClr>
              <a:buSzPts val="1700"/>
              <a:buFont typeface="Courier New"/>
              <a:buNone/>
            </a:pPr>
            <a:endParaRPr lang="en-US" sz="1700" dirty="0">
              <a:solidFill>
                <a:srgbClr val="424242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marR="0" lvl="1" indent="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191966"/>
              </a:buClr>
              <a:buSzPts val="1700"/>
              <a:buFont typeface="Courier New"/>
              <a:buNone/>
            </a:pPr>
            <a:endParaRPr lang="en-US" sz="1700" b="0" i="0" u="none" strike="noStrike" cap="none" dirty="0" smtClean="0">
              <a:solidFill>
                <a:srgbClr val="424242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marR="0" lvl="1" indent="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191966"/>
              </a:buClr>
              <a:buSzPts val="1700"/>
              <a:buFont typeface="Courier New"/>
              <a:buNone/>
            </a:pPr>
            <a:r>
              <a:rPr lang="en-US" sz="1700" b="0" i="0" u="none" strike="noStrike" cap="none" dirty="0" smtClean="0">
                <a:solidFill>
                  <a:srgbClr val="424242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 </a:t>
            </a:r>
            <a:r>
              <a:rPr lang="en-US" sz="1700" b="0" i="0" u="none" strike="noStrike" cap="none" dirty="0">
                <a:solidFill>
                  <a:srgbClr val="424242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Go run </a:t>
            </a:r>
            <a:r>
              <a:rPr lang="en-US" sz="1700" b="0" i="0" u="none" strike="noStrike" cap="none" dirty="0" err="1" smtClean="0">
                <a:solidFill>
                  <a:srgbClr val="424242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testScan.go</a:t>
            </a:r>
            <a:r>
              <a:rPr lang="en-US" sz="1700" b="0" i="0" u="none" strike="noStrike" cap="none" dirty="0" smtClean="0">
                <a:solidFill>
                  <a:srgbClr val="424242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endParaRPr dirty="0">
              <a:solidFill>
                <a:srgbClr val="4242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algn="just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None/>
            </a:pPr>
            <a:r>
              <a:rPr lang="it-IT" altLang="it-IT" sz="1700" kern="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Inserire 5 numeri separati da </a:t>
            </a:r>
            <a:r>
              <a:rPr lang="it-IT" altLang="it-IT" sz="1700" kern="0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spazi: </a:t>
            </a:r>
            <a:endParaRPr lang="it-IT" altLang="it-IT" sz="18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algn="just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None/>
            </a:pPr>
            <a:r>
              <a:rPr lang="it-IT" altLang="it-IT" sz="1700" kern="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1213 -5 0 -0.5 </a:t>
            </a:r>
            <a:r>
              <a:rPr lang="it-IT" altLang="it-IT" sz="1700" kern="0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1e-3</a:t>
            </a:r>
            <a:endParaRPr lang="it-IT" altLang="it-IT" sz="18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1" indent="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500"/>
              <a:buFont typeface="Times New Roman"/>
              <a:buNone/>
            </a:pPr>
            <a:endParaRPr lang="it-IT" sz="500" b="0" i="0" u="none" strike="noStrike" cap="none" dirty="0" smtClean="0">
              <a:solidFill>
                <a:srgbClr val="424242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1" indent="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500"/>
              <a:buFont typeface="Times New Roman"/>
              <a:buNone/>
            </a:pPr>
            <a:endParaRPr lang="it-IT" sz="500" dirty="0">
              <a:solidFill>
                <a:srgbClr val="424242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1" indent="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500"/>
              <a:buFont typeface="Times New Roman"/>
              <a:buNone/>
            </a:pPr>
            <a:endParaRPr lang="it-IT" sz="500" b="0" i="0" u="none" strike="noStrike" cap="none" dirty="0" smtClean="0">
              <a:solidFill>
                <a:srgbClr val="424242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1" indent="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500"/>
              <a:buFont typeface="Times New Roman"/>
              <a:buNone/>
            </a:pPr>
            <a:endParaRPr lang="it-IT" sz="500" dirty="0">
              <a:solidFill>
                <a:srgbClr val="424242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1" indent="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500"/>
              <a:buFont typeface="Times New Roman"/>
              <a:buNone/>
            </a:pPr>
            <a:endParaRPr sz="500" b="0" i="0" u="none" strike="noStrike" cap="none" dirty="0">
              <a:solidFill>
                <a:srgbClr val="424242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1" indent="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191966"/>
              </a:buClr>
              <a:buSzPts val="1700"/>
              <a:buFont typeface="Times New Roman"/>
              <a:buNone/>
            </a:pPr>
            <a:r>
              <a:rPr lang="en-US" sz="1700" b="0" i="0" u="none" strike="noStrike" cap="none" dirty="0" err="1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L’istruzione</a:t>
            </a:r>
            <a:r>
              <a:rPr lang="en-US" sz="1700" b="0" i="0" u="none" strike="noStrike" cap="none" dirty="0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 di </a:t>
            </a:r>
            <a:r>
              <a:rPr lang="en-US" sz="1700" b="0" i="0" u="none" strike="noStrike" cap="none" dirty="0" err="1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lettura</a:t>
            </a:r>
            <a:r>
              <a:rPr lang="en-US" sz="1700" b="0" i="0" u="none" strike="noStrike" cap="none" dirty="0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smtClean="0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è:</a:t>
            </a:r>
            <a:endParaRPr dirty="0">
              <a:solidFill>
                <a:srgbClr val="424242"/>
              </a:solidFill>
              <a:latin typeface="+mn-lt"/>
            </a:endParaRPr>
          </a:p>
          <a:p>
            <a:pPr marL="0" marR="0" lvl="1" indent="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500"/>
              <a:buFont typeface="Times New Roman"/>
              <a:buNone/>
            </a:pPr>
            <a:endParaRPr sz="500" b="0" i="0" u="none" strike="noStrike" cap="none" dirty="0">
              <a:solidFill>
                <a:srgbClr val="424242"/>
              </a:solidFill>
              <a:latin typeface="+mn-lt"/>
              <a:ea typeface="Courier New"/>
              <a:cs typeface="Courier New"/>
              <a:sym typeface="Courier New"/>
            </a:endParaRPr>
          </a:p>
          <a:p>
            <a:pPr marL="0" marR="0" lvl="1" indent="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191966"/>
              </a:buClr>
              <a:buSzPts val="1700"/>
              <a:buFont typeface="Courier New"/>
              <a:buNone/>
            </a:pPr>
            <a:r>
              <a:rPr lang="en-US" sz="1700" b="0" i="0" u="none" strike="noStrike" cap="none" dirty="0" err="1" smtClean="0">
                <a:solidFill>
                  <a:srgbClr val="424242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fmt.Scan</a:t>
            </a:r>
            <a:r>
              <a:rPr lang="en-US" sz="1700" b="0" i="0" u="none" strike="noStrike" cap="none" dirty="0" smtClean="0">
                <a:solidFill>
                  <a:srgbClr val="424242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(&amp;</a:t>
            </a:r>
            <a:r>
              <a:rPr lang="en-US" sz="1700" b="0" i="0" u="none" strike="noStrike" cap="none" dirty="0">
                <a:solidFill>
                  <a:srgbClr val="424242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var1, &amp;var2, &amp;var3, &amp;var4, &amp;</a:t>
            </a:r>
            <a:r>
              <a:rPr lang="en-US" sz="1700" b="0" i="0" u="none" strike="noStrike" cap="none" dirty="0" smtClean="0">
                <a:solidFill>
                  <a:srgbClr val="424242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var5)          </a:t>
            </a:r>
          </a:p>
          <a:p>
            <a:pPr marL="0" marR="0" lvl="1" indent="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191966"/>
              </a:buClr>
              <a:buSzPts val="1700"/>
              <a:buFont typeface="Courier New"/>
              <a:buNone/>
            </a:pPr>
            <a:r>
              <a:rPr lang="it-IT" sz="1700" b="1" i="0" u="none" strike="noStrike" cap="none" dirty="0" smtClean="0">
                <a:solidFill>
                  <a:srgbClr val="424242"/>
                </a:solidFill>
                <a:latin typeface="+mn-lt"/>
                <a:ea typeface="Arial"/>
                <a:cs typeface="Arial"/>
                <a:sym typeface="Arial"/>
              </a:rPr>
              <a:t>(dopo aver definito le variabili in modo corretto... Provateci! Verificate stampando a video i numeri letti)</a:t>
            </a:r>
          </a:p>
          <a:p>
            <a:pPr marL="0" marR="0" lvl="1" indent="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191966"/>
              </a:buClr>
              <a:buSzPts val="1700"/>
              <a:buFont typeface="Courier New"/>
              <a:buNone/>
            </a:pPr>
            <a:endParaRPr lang="it-IT" sz="1700" b="1" dirty="0" smtClean="0">
              <a:solidFill>
                <a:srgbClr val="424242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1" indent="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191966"/>
              </a:buClr>
              <a:buSzPts val="1700"/>
              <a:buFont typeface="Courier New"/>
              <a:buNone/>
            </a:pPr>
            <a:r>
              <a:rPr lang="it-IT" sz="1700" b="1" dirty="0" smtClean="0">
                <a:solidFill>
                  <a:srgbClr val="424242"/>
                </a:solidFill>
                <a:ea typeface="Arial"/>
                <a:cs typeface="Arial" panose="020B0604020202020204" pitchFamily="34" charset="0"/>
                <a:sym typeface="Arial"/>
              </a:rPr>
              <a:t>Cosa succede se non definisco le variabili in modo corretto?</a:t>
            </a:r>
          </a:p>
          <a:p>
            <a:pPr marL="0" lvl="1" algn="just">
              <a:spcBef>
                <a:spcPts val="700"/>
              </a:spcBef>
              <a:spcAft>
                <a:spcPts val="0"/>
              </a:spcAft>
              <a:buClr>
                <a:srgbClr val="191966"/>
              </a:buClr>
              <a:buSzPts val="1700"/>
            </a:pPr>
            <a:r>
              <a:rPr lang="it-IT" sz="1700" b="1" dirty="0">
                <a:solidFill>
                  <a:srgbClr val="424242"/>
                </a:solidFill>
                <a:ea typeface="Arial"/>
                <a:cs typeface="Arial" panose="020B0604020202020204" pitchFamily="34" charset="0"/>
                <a:sym typeface="Arial"/>
              </a:rPr>
              <a:t>Cosa succede se inserite ciascun numero su una riga diversa?</a:t>
            </a:r>
            <a:endParaRPr lang="it-IT" sz="1400" dirty="0">
              <a:solidFill>
                <a:srgbClr val="424242"/>
              </a:solidFill>
              <a:ea typeface="Arial"/>
              <a:cs typeface="Arial" panose="020B0604020202020204" pitchFamily="34" charset="0"/>
              <a:sym typeface="Arial"/>
            </a:endParaRPr>
          </a:p>
          <a:p>
            <a:pPr marL="0" marR="0" lvl="1" indent="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191966"/>
              </a:buClr>
              <a:buSzPts val="1700"/>
              <a:buFont typeface="Courier New"/>
              <a:buNone/>
            </a:pPr>
            <a:r>
              <a:rPr lang="it-IT" sz="1700" b="1" i="0" u="none" strike="noStrike" cap="none" dirty="0" smtClean="0">
                <a:solidFill>
                  <a:srgbClr val="424242"/>
                </a:solidFill>
                <a:ea typeface="Arial"/>
                <a:cs typeface="Arial" panose="020B0604020202020204" pitchFamily="34" charset="0"/>
                <a:sym typeface="Arial"/>
              </a:rPr>
              <a:t>Cosa succede se inserite n, n &lt; 5, numeri?</a:t>
            </a:r>
          </a:p>
          <a:p>
            <a:pPr marL="0" lvl="1" algn="just">
              <a:spcBef>
                <a:spcPts val="700"/>
              </a:spcBef>
              <a:spcAft>
                <a:spcPts val="0"/>
              </a:spcAft>
              <a:buClr>
                <a:srgbClr val="191966"/>
              </a:buClr>
              <a:buSzPts val="1700"/>
            </a:pPr>
            <a:r>
              <a:rPr lang="it-IT" sz="1700" b="1" dirty="0" smtClean="0">
                <a:solidFill>
                  <a:srgbClr val="424242"/>
                </a:solidFill>
                <a:ea typeface="Arial"/>
                <a:cs typeface="Arial" panose="020B0604020202020204" pitchFamily="34" charset="0"/>
                <a:sym typeface="Arial"/>
              </a:rPr>
              <a:t>Cosa </a:t>
            </a:r>
            <a:r>
              <a:rPr lang="it-IT" sz="1700" b="1" dirty="0">
                <a:solidFill>
                  <a:srgbClr val="424242"/>
                </a:solidFill>
                <a:ea typeface="Arial"/>
                <a:cs typeface="Arial" panose="020B0604020202020204" pitchFamily="34" charset="0"/>
                <a:sym typeface="Arial"/>
              </a:rPr>
              <a:t>succede se inserite n, n </a:t>
            </a:r>
            <a:r>
              <a:rPr lang="it-IT" sz="1700" b="1" dirty="0" smtClean="0">
                <a:solidFill>
                  <a:srgbClr val="424242"/>
                </a:solidFill>
                <a:ea typeface="Arial"/>
                <a:cs typeface="Arial" panose="020B0604020202020204" pitchFamily="34" charset="0"/>
                <a:sym typeface="Arial"/>
              </a:rPr>
              <a:t>&gt; </a:t>
            </a:r>
            <a:r>
              <a:rPr lang="it-IT" sz="1700" b="1" dirty="0">
                <a:solidFill>
                  <a:srgbClr val="424242"/>
                </a:solidFill>
                <a:ea typeface="Arial"/>
                <a:cs typeface="Arial" panose="020B0604020202020204" pitchFamily="34" charset="0"/>
                <a:sym typeface="Arial"/>
              </a:rPr>
              <a:t>5, numeri</a:t>
            </a:r>
            <a:r>
              <a:rPr lang="it-IT" sz="1700" b="1" dirty="0" smtClean="0">
                <a:solidFill>
                  <a:srgbClr val="424242"/>
                </a:solidFill>
                <a:ea typeface="Arial"/>
                <a:cs typeface="Arial" panose="020B0604020202020204" pitchFamily="34" charset="0"/>
                <a:sym typeface="Arial"/>
              </a:rPr>
              <a:t>?</a:t>
            </a:r>
            <a:r>
              <a:rPr lang="it-IT" sz="1700" b="1" i="0" u="none" strike="noStrike" cap="none" dirty="0" smtClean="0">
                <a:solidFill>
                  <a:srgbClr val="424242"/>
                </a:solidFill>
                <a:ea typeface="Arial"/>
                <a:cs typeface="Arial" panose="020B0604020202020204" pitchFamily="34" charset="0"/>
                <a:sym typeface="Arial"/>
              </a:rPr>
              <a:t> </a:t>
            </a:r>
          </a:p>
          <a:p>
            <a:pPr marL="0" lvl="1" algn="just">
              <a:spcBef>
                <a:spcPts val="700"/>
              </a:spcBef>
              <a:spcAft>
                <a:spcPts val="0"/>
              </a:spcAft>
              <a:buClr>
                <a:srgbClr val="191966"/>
              </a:buClr>
              <a:buSzPts val="1700"/>
            </a:pPr>
            <a:r>
              <a:rPr lang="it-IT" sz="1700" b="1" dirty="0" smtClean="0">
                <a:solidFill>
                  <a:srgbClr val="424242"/>
                </a:solidFill>
                <a:ea typeface="Arial"/>
                <a:cs typeface="Arial" panose="020B0604020202020204" pitchFamily="34" charset="0"/>
                <a:sym typeface="Arial"/>
              </a:rPr>
              <a:t>Cosa succede se inserite una lettera al posto dell’i-esimo numero?</a:t>
            </a:r>
            <a:endParaRPr lang="it-IT" sz="1700" b="1" i="0" u="none" strike="noStrike" cap="none" dirty="0" smtClean="0">
              <a:solidFill>
                <a:srgbClr val="424242"/>
              </a:solidFill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3" name="Google Shape;212;p26"/>
          <p:cNvSpPr txBox="1"/>
          <p:nvPr/>
        </p:nvSpPr>
        <p:spPr>
          <a:xfrm>
            <a:off x="5580112" y="2636912"/>
            <a:ext cx="3456384" cy="792088"/>
          </a:xfrm>
          <a:prstGeom prst="rect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numCol="1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66"/>
              </a:buClr>
              <a:buSzPts val="1800"/>
              <a:buFont typeface="Times New Roman"/>
              <a:buNone/>
            </a:pPr>
            <a:r>
              <a:rPr lang="en-US" sz="1400" b="1" i="0" u="none" dirty="0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Notate </a:t>
            </a:r>
            <a:r>
              <a:rPr lang="en-US" sz="1400" b="1" i="0" u="none" dirty="0" err="1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che</a:t>
            </a:r>
            <a:r>
              <a:rPr lang="en-US" sz="1400" b="1" i="0" u="none" dirty="0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1" i="0" u="none" dirty="0" err="1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400" b="1" i="0" u="none" dirty="0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1" i="0" u="none" dirty="0" err="1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nomi</a:t>
            </a:r>
            <a:r>
              <a:rPr lang="en-US" sz="1400" b="1" i="0" u="none" dirty="0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1" i="0" u="none" dirty="0" err="1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delle</a:t>
            </a:r>
            <a:r>
              <a:rPr lang="en-US" sz="1400" b="1" i="0" u="none" dirty="0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1" i="0" u="none" dirty="0" err="1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variabili</a:t>
            </a:r>
            <a:r>
              <a:rPr lang="en-US" sz="1400" b="1" i="0" u="none" dirty="0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1" i="0" u="none" dirty="0" err="1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sono</a:t>
            </a:r>
            <a:r>
              <a:rPr lang="en-US" sz="1400" b="1" i="0" u="none" dirty="0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1" i="0" u="none" dirty="0" err="1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preceduti</a:t>
            </a:r>
            <a:r>
              <a:rPr lang="en-US" sz="1400" b="1" i="0" u="none" dirty="0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 dal </a:t>
            </a:r>
            <a:r>
              <a:rPr lang="en-US" sz="1400" b="1" i="0" u="none" dirty="0" err="1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carattere</a:t>
            </a:r>
            <a:r>
              <a:rPr lang="en-US" sz="1400" b="1" i="0" u="none" dirty="0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1" i="0" u="none" dirty="0" smtClean="0">
                <a:solidFill>
                  <a:srgbClr val="424242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&amp; - </a:t>
            </a:r>
            <a:r>
              <a:rPr lang="en-US" sz="1400" b="1" i="0" u="sng" dirty="0" smtClean="0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PER </a:t>
            </a:r>
            <a:r>
              <a:rPr lang="en-US" sz="1400" b="1" i="0" u="sng" dirty="0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ORA EVITIAMO DI SPIEGARNE IL MOTIVO</a:t>
            </a:r>
            <a:r>
              <a:rPr lang="en-US" sz="1400" b="1" i="0" u="none" dirty="0">
                <a:solidFill>
                  <a:srgbClr val="424242"/>
                </a:solidFill>
                <a:latin typeface="+mn-lt"/>
                <a:ea typeface="Times New Roman"/>
                <a:cs typeface="Times New Roman"/>
                <a:sym typeface="Times New Roman"/>
              </a:rPr>
              <a:t>. </a:t>
            </a:r>
            <a:endParaRPr sz="1400" dirty="0">
              <a:solidFill>
                <a:srgbClr val="42424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501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it-IT" altLang="it-IT" dirty="0" smtClean="0"/>
              <a:t>minMax.go</a:t>
            </a:r>
            <a:endParaRPr lang="it-IT" altLang="it-I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587" y="1268760"/>
            <a:ext cx="747712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26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numCol="1" anchor="ctr"/>
          <a:lstStyle/>
          <a:p>
            <a:r>
              <a:rPr lang="it-IT" altLang="it-IT" dirty="0" smtClean="0"/>
              <a:t>Il processo di sviluppo</a:t>
            </a:r>
            <a:endParaRPr lang="it-IT" alt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3568" y="1333500"/>
            <a:ext cx="8382000" cy="4831804"/>
          </a:xfrm>
        </p:spPr>
        <p:txBody>
          <a:bodyPr numCol="1"/>
          <a:lstStyle/>
          <a:p>
            <a:pPr>
              <a:spcAft>
                <a:spcPts val="1000"/>
              </a:spcAft>
            </a:pPr>
            <a:r>
              <a:rPr lang="it-IT" altLang="it-IT" dirty="0"/>
              <a:t>Passo 1: scrivere il programma</a:t>
            </a:r>
          </a:p>
          <a:p>
            <a:pPr lvl="1">
              <a:spcAft>
                <a:spcPts val="1000"/>
              </a:spcAft>
            </a:pPr>
            <a:r>
              <a:rPr lang="it-IT" altLang="it-IT" sz="2400" dirty="0" smtClean="0"/>
              <a:t>Software</a:t>
            </a:r>
            <a:r>
              <a:rPr lang="it-IT" altLang="it-IT" sz="2400" dirty="0"/>
              <a:t>: un qualsiasi text editor</a:t>
            </a:r>
          </a:p>
          <a:p>
            <a:pPr>
              <a:spcAft>
                <a:spcPts val="1000"/>
              </a:spcAft>
            </a:pPr>
            <a:endParaRPr lang="it-IT" altLang="it-IT" dirty="0"/>
          </a:p>
          <a:p>
            <a:pPr>
              <a:spcAft>
                <a:spcPts val="1000"/>
              </a:spcAft>
            </a:pPr>
            <a:r>
              <a:rPr lang="it-IT" altLang="it-IT" dirty="0"/>
              <a:t>Passo 2: formattare il programma</a:t>
            </a:r>
          </a:p>
          <a:p>
            <a:pPr lvl="1">
              <a:spcAft>
                <a:spcPts val="1000"/>
              </a:spcAft>
            </a:pPr>
            <a:r>
              <a:rPr lang="it-IT" altLang="it-IT" sz="2400" dirty="0"/>
              <a:t>Comando: go fmt h</a:t>
            </a:r>
            <a:r>
              <a:rPr lang="it-IT" altLang="it-IT" sz="2400" dirty="0" smtClean="0"/>
              <a:t>elloWorld.go</a:t>
            </a:r>
            <a:endParaRPr lang="it-IT" altLang="it-IT" sz="2400" dirty="0"/>
          </a:p>
          <a:p>
            <a:pPr>
              <a:spcAft>
                <a:spcPts val="1000"/>
              </a:spcAft>
            </a:pPr>
            <a:endParaRPr lang="it-IT" altLang="it-IT" dirty="0"/>
          </a:p>
          <a:p>
            <a:pPr>
              <a:spcAft>
                <a:spcPts val="1000"/>
              </a:spcAft>
            </a:pPr>
            <a:r>
              <a:rPr lang="it-IT" altLang="it-IT" dirty="0"/>
              <a:t>Passo 3: compilare e eseguire il programma</a:t>
            </a:r>
          </a:p>
          <a:p>
            <a:pPr lvl="1">
              <a:spcAft>
                <a:spcPts val="1000"/>
              </a:spcAft>
            </a:pPr>
            <a:r>
              <a:rPr lang="it-IT" altLang="it-IT" sz="2400" dirty="0"/>
              <a:t>Comando: go run h</a:t>
            </a:r>
            <a:r>
              <a:rPr lang="it-IT" altLang="it-IT" sz="2400" dirty="0" smtClean="0"/>
              <a:t>elloWorld.go</a:t>
            </a:r>
          </a:p>
        </p:txBody>
      </p:sp>
    </p:spTree>
    <p:extLst>
      <p:ext uri="{BB962C8B-B14F-4D97-AF65-F5344CB8AC3E}">
        <p14:creationId xmlns:p14="http://schemas.microsoft.com/office/powerpoint/2010/main" val="197025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69950" y="-17417"/>
            <a:ext cx="7772400" cy="914400"/>
          </a:xfrm>
        </p:spPr>
        <p:txBody>
          <a:bodyPr numCol="1"/>
          <a:lstStyle/>
          <a:p>
            <a:r>
              <a:rPr lang="it-IT" altLang="it-IT" dirty="0" smtClean="0"/>
              <a:t>Proviamoci da soli</a:t>
            </a:r>
            <a:endParaRPr lang="it-IT" alt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26504" y="947068"/>
            <a:ext cx="8382000" cy="5910932"/>
          </a:xfrm>
        </p:spPr>
        <p:txBody>
          <a:bodyPr numCol="1"/>
          <a:lstStyle/>
          <a:p>
            <a:pPr marL="0" indent="0">
              <a:buNone/>
            </a:pPr>
            <a:r>
              <a:rPr lang="it-IT" altLang="it-IT" sz="2000" dirty="0" smtClean="0"/>
              <a:t>Copiate il codice della pagina precedente e provate ad eseguirlo.</a:t>
            </a:r>
          </a:p>
          <a:p>
            <a:pPr marL="0" indent="0">
              <a:buNone/>
            </a:pPr>
            <a:endParaRPr lang="it-IT" altLang="it-IT" sz="2000" dirty="0" smtClean="0"/>
          </a:p>
          <a:p>
            <a:pPr marL="0" indent="0">
              <a:buNone/>
            </a:pPr>
            <a:r>
              <a:rPr lang="it-IT" altLang="it-IT" sz="2000" dirty="0" smtClean="0"/>
              <a:t>Provate </a:t>
            </a:r>
            <a:r>
              <a:rPr lang="it-IT" altLang="it-IT" sz="2000" dirty="0"/>
              <a:t>a leggere l’input da tastiera utilizzando il comando di redirezione di input da file</a:t>
            </a:r>
          </a:p>
          <a:p>
            <a:pPr marL="0" indent="0">
              <a:buNone/>
            </a:pPr>
            <a:r>
              <a:rPr lang="it-IT" alt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go </a:t>
            </a:r>
            <a:r>
              <a:rPr lang="it-IT" alt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it-IT" alt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alt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min_max.go</a:t>
            </a:r>
            <a:r>
              <a:rPr lang="it-IT" alt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mioInput.txt </a:t>
            </a:r>
          </a:p>
          <a:p>
            <a:pPr marL="0" indent="0">
              <a:buNone/>
            </a:pPr>
            <a:r>
              <a:rPr lang="it-IT" altLang="it-IT" sz="2000" dirty="0" smtClean="0"/>
              <a:t>Stampate </a:t>
            </a:r>
            <a:r>
              <a:rPr lang="it-IT" altLang="it-IT" sz="2000" dirty="0"/>
              <a:t>l’output su file tramite la il comando di </a:t>
            </a:r>
            <a:r>
              <a:rPr lang="it-IT" altLang="it-IT" sz="2000" dirty="0" err="1"/>
              <a:t>redirezione</a:t>
            </a:r>
            <a:r>
              <a:rPr lang="it-IT" altLang="it-IT" sz="2000" dirty="0"/>
              <a:t> di </a:t>
            </a:r>
            <a:r>
              <a:rPr lang="it-IT" altLang="it-IT" sz="2000" dirty="0" err="1"/>
              <a:t>ouput</a:t>
            </a:r>
            <a:r>
              <a:rPr lang="it-IT" altLang="it-IT" sz="2000" dirty="0"/>
              <a:t> su file</a:t>
            </a:r>
          </a:p>
          <a:p>
            <a:pPr marL="0" indent="0">
              <a:buNone/>
            </a:pPr>
            <a:r>
              <a:rPr lang="it-IT" alt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go </a:t>
            </a:r>
            <a:r>
              <a:rPr lang="it-IT" alt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it-IT" alt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alt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min_max.go</a:t>
            </a:r>
            <a:r>
              <a:rPr lang="it-IT" alt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 mioOutput.txt</a:t>
            </a:r>
          </a:p>
          <a:p>
            <a:pPr marL="0" indent="0">
              <a:buNone/>
            </a:pPr>
            <a:r>
              <a:rPr lang="it-IT" altLang="it-IT" sz="2000" dirty="0" smtClean="0"/>
              <a:t>Leggete </a:t>
            </a:r>
            <a:r>
              <a:rPr lang="it-IT" altLang="it-IT" sz="2000" dirty="0"/>
              <a:t>l’input da file e stampate l’output su file lanciando il programma sia tramite la </a:t>
            </a:r>
            <a:r>
              <a:rPr lang="it-IT" altLang="it-IT" sz="2000" dirty="0" err="1"/>
              <a:t>rediderezione</a:t>
            </a:r>
            <a:r>
              <a:rPr lang="it-IT" altLang="it-IT" sz="2000" dirty="0"/>
              <a:t> di input da file che tramite la </a:t>
            </a:r>
            <a:r>
              <a:rPr lang="it-IT" altLang="it-IT" sz="2000" dirty="0" err="1"/>
              <a:t>redirezione</a:t>
            </a:r>
            <a:r>
              <a:rPr lang="it-IT" altLang="it-IT" sz="2000" dirty="0"/>
              <a:t> di output su file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altLang="it-I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go </a:t>
            </a:r>
            <a:r>
              <a:rPr lang="it-IT" alt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run min_max.go &lt; mioInput.txt &gt; </a:t>
            </a:r>
            <a:r>
              <a:rPr lang="it-IT" altLang="it-I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mioOutput.txt</a:t>
            </a:r>
          </a:p>
          <a:p>
            <a:pPr marL="0" indent="0">
              <a:buNone/>
            </a:pPr>
            <a:endParaRPr lang="it-IT" altLang="it-IT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2000" b="1" dirty="0" smtClean="0">
                <a:ea typeface="Arial"/>
                <a:cs typeface="Arial" panose="020B0604020202020204" pitchFamily="34" charset="0"/>
                <a:sym typeface="Arial"/>
              </a:rPr>
              <a:t>E’ rilevante il formato del file </a:t>
            </a:r>
            <a:r>
              <a:rPr lang="it-IT" alt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mioInput.txt</a:t>
            </a:r>
            <a:r>
              <a:rPr lang="it-IT" sz="2000" b="1" dirty="0" smtClean="0">
                <a:ea typeface="Arial"/>
                <a:cs typeface="Arial" panose="020B0604020202020204" pitchFamily="34" charset="0"/>
                <a:sym typeface="Arial"/>
              </a:rPr>
              <a:t>?</a:t>
            </a:r>
          </a:p>
          <a:p>
            <a:pPr marL="0" indent="0">
              <a:buNone/>
            </a:pPr>
            <a:r>
              <a:rPr lang="it-IT" sz="2000" b="1" dirty="0" smtClean="0">
                <a:ea typeface="Arial"/>
                <a:cs typeface="Arial" panose="020B0604020202020204" pitchFamily="34" charset="0"/>
                <a:sym typeface="Arial"/>
              </a:rPr>
              <a:t>Cosa </a:t>
            </a:r>
            <a:r>
              <a:rPr lang="it-IT" sz="2000" b="1" dirty="0">
                <a:ea typeface="Arial"/>
                <a:cs typeface="Arial" panose="020B0604020202020204" pitchFamily="34" charset="0"/>
                <a:sym typeface="Arial"/>
              </a:rPr>
              <a:t>succede se </a:t>
            </a:r>
            <a:r>
              <a:rPr lang="it-IT" alt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mioInput.txt</a:t>
            </a:r>
            <a:r>
              <a:rPr lang="it-IT" sz="2000" b="1" dirty="0" smtClean="0">
                <a:ea typeface="Arial"/>
                <a:cs typeface="Arial" panose="020B0604020202020204" pitchFamily="34" charset="0"/>
                <a:sym typeface="Arial"/>
              </a:rPr>
              <a:t> contiene un numero n di interi tale che n &lt; 4?</a:t>
            </a:r>
            <a:endParaRPr lang="it-IT" sz="2000" b="1" dirty="0">
              <a:ea typeface="Arial"/>
              <a:cs typeface="Arial" panose="020B0604020202020204" pitchFamily="34" charset="0"/>
              <a:sym typeface="Arial"/>
            </a:endParaRPr>
          </a:p>
          <a:p>
            <a:pPr marL="0" indent="0">
              <a:buNone/>
            </a:pPr>
            <a:endParaRPr lang="it-IT" altLang="it-IT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altLang="it-IT" sz="2000" dirty="0" smtClean="0"/>
          </a:p>
        </p:txBody>
      </p:sp>
    </p:spTree>
    <p:extLst>
      <p:ext uri="{BB962C8B-B14F-4D97-AF65-F5344CB8AC3E}">
        <p14:creationId xmlns:p14="http://schemas.microsoft.com/office/powerpoint/2010/main" val="158343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it-IT" altLang="it-IT" dirty="0" smtClean="0"/>
              <a:t>Programmi un poco più complessi…</a:t>
            </a: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54341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179512" y="1052736"/>
            <a:ext cx="8964488" cy="5112568"/>
          </a:xfrm>
        </p:spPr>
        <p:txBody>
          <a:bodyPr numCol="1"/>
          <a:lstStyle/>
          <a:p>
            <a:pPr marL="0" indent="0">
              <a:buNone/>
            </a:pPr>
            <a:r>
              <a:rPr lang="it-IT" altLang="it-IT" sz="2000" dirty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it-IT" altLang="it-IT" sz="2000" dirty="0" smtClean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areaRettangolo </a:t>
            </a:r>
            <a:r>
              <a:rPr lang="it-IT" altLang="it-IT" sz="2000" dirty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calcola l’area di un rettangolo: è un </a:t>
            </a:r>
            <a:r>
              <a:rPr lang="it-IT" altLang="it-IT" sz="2000" dirty="0" smtClean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altLang="it-IT" sz="2000" dirty="0" smtClean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altLang="it-IT" sz="2000" dirty="0" smtClean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programma interattivo</a:t>
            </a:r>
            <a:r>
              <a:rPr lang="it-IT" altLang="it-IT" sz="2000" dirty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!! Può calcolare l’area di </a:t>
            </a:r>
            <a:r>
              <a:rPr lang="it-IT" altLang="it-IT" sz="2000" dirty="0" smtClean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it-IT" altLang="it-IT" sz="2000" dirty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altLang="it-IT" sz="2000" dirty="0" smtClean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qualsiasi </a:t>
            </a:r>
            <a:r>
              <a:rPr lang="it-IT" altLang="it-IT" sz="2000" dirty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rettangolo che </a:t>
            </a:r>
            <a:r>
              <a:rPr lang="it-IT" altLang="it-IT" sz="2000" dirty="0" smtClean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abbia </a:t>
            </a:r>
            <a:r>
              <a:rPr lang="it-IT" altLang="it-IT" sz="2000" dirty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lati a valori interi */</a:t>
            </a:r>
          </a:p>
          <a:p>
            <a:pPr marL="0" indent="0">
              <a:buNone/>
            </a:pPr>
            <a:r>
              <a:rPr lang="it-IT" altLang="it-IT" sz="2000" dirty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it-IT" altLang="it-IT" sz="2000" dirty="0" err="1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it-IT" altLang="it-IT" sz="2000" dirty="0">
              <a:solidFill>
                <a:srgbClr val="4242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altLang="it-IT" sz="2000" dirty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"</a:t>
            </a:r>
            <a:r>
              <a:rPr lang="it-IT" altLang="it-IT" sz="2000" dirty="0" err="1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it-IT" altLang="it-IT" sz="2000" dirty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endParaRPr lang="it-IT" altLang="it-IT" sz="2000" dirty="0" smtClean="0">
              <a:solidFill>
                <a:srgbClr val="4242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altLang="it-IT" sz="2000" dirty="0" smtClean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 </a:t>
            </a:r>
            <a:r>
              <a:rPr lang="it-IT" altLang="it-IT" sz="2000" dirty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pPr marL="0" indent="0">
              <a:buNone/>
            </a:pPr>
            <a:r>
              <a:rPr lang="it-IT" altLang="it-IT" sz="2000" dirty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it-IT" altLang="it-IT" sz="2000" dirty="0" err="1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altLang="it-IT" sz="2000" dirty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altLang="it-IT" sz="2000" dirty="0" err="1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it-IT" altLang="it-IT" sz="2000" dirty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altLang="it-IT" sz="2000" dirty="0" err="1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it-IT" altLang="it-IT" sz="2000" dirty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altLang="it-IT" sz="2000" dirty="0" err="1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it-IT" altLang="it-IT" sz="2000" dirty="0">
              <a:solidFill>
                <a:srgbClr val="4242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altLang="it-IT" sz="2000" dirty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fmt.Println("Inserire le lunghezze (valori interi) del lato minore e del lato maggiore del rettangolo (</a:t>
            </a:r>
            <a:r>
              <a:rPr lang="it-IT" altLang="it-IT" sz="2000" dirty="0" smtClean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e.g., </a:t>
            </a:r>
            <a:r>
              <a:rPr lang="it-IT" altLang="it-IT" sz="2000" dirty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7):")</a:t>
            </a:r>
          </a:p>
          <a:p>
            <a:pPr marL="0" indent="0">
              <a:buNone/>
            </a:pPr>
            <a:r>
              <a:rPr lang="it-IT" altLang="it-IT" sz="2000" dirty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altLang="it-IT" sz="2000" dirty="0" err="1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fmt.Scan</a:t>
            </a:r>
            <a:r>
              <a:rPr lang="it-IT" altLang="it-IT" sz="2000" dirty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it-IT" altLang="it-IT" sz="2000" dirty="0" err="1" smtClean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it-IT" altLang="it-IT" sz="2000" dirty="0" smtClean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altLang="it-IT" sz="2000" dirty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it-IT" altLang="it-IT" sz="2000" dirty="0" err="1" smtClean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it-IT" altLang="it-IT" sz="2000" dirty="0" smtClean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t-IT" altLang="it-IT" sz="2000" dirty="0">
              <a:solidFill>
                <a:srgbClr val="4242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altLang="it-IT" sz="2000" dirty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altLang="it-IT" sz="2000" dirty="0" smtClean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fmt.Print("</a:t>
            </a:r>
            <a:r>
              <a:rPr lang="it-IT" altLang="it-IT" sz="2000" dirty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 del rettangolo = </a:t>
            </a:r>
            <a:r>
              <a:rPr lang="it-IT" altLang="it-IT" sz="2000" dirty="0" smtClean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it-IT" altLang="it-IT" sz="2000" dirty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max*min)</a:t>
            </a:r>
          </a:p>
          <a:p>
            <a:pPr marL="0" indent="0">
              <a:buNone/>
            </a:pPr>
            <a:r>
              <a:rPr lang="it-IT" altLang="it-IT" sz="2000" dirty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altLang="it-IT" sz="2000" dirty="0">
              <a:solidFill>
                <a:srgbClr val="4242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Google Shape;251;p31"/>
          <p:cNvSpPr txBox="1"/>
          <p:nvPr/>
        </p:nvSpPr>
        <p:spPr>
          <a:xfrm>
            <a:off x="4583799" y="2208845"/>
            <a:ext cx="4535487" cy="1400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66"/>
              </a:buClr>
              <a:buSzPts val="1700"/>
              <a:buFont typeface="Times New Roman"/>
              <a:buNone/>
            </a:pPr>
            <a:r>
              <a:rPr lang="en-US" sz="1700" i="0" u="none" dirty="0">
                <a:solidFill>
                  <a:srgbClr val="424242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Ma come </a:t>
            </a:r>
            <a:r>
              <a:rPr lang="en-US" sz="1700" i="0" u="none" dirty="0" err="1">
                <a:solidFill>
                  <a:srgbClr val="424242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faccio</a:t>
            </a:r>
            <a:r>
              <a:rPr lang="en-US" sz="1700" i="0" u="none" dirty="0">
                <a:solidFill>
                  <a:srgbClr val="424242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 ad </a:t>
            </a:r>
            <a:r>
              <a:rPr lang="en-US" sz="1700" i="0" u="none" dirty="0" err="1">
                <a:solidFill>
                  <a:srgbClr val="424242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essere</a:t>
            </a:r>
            <a:r>
              <a:rPr lang="en-US" sz="1700" i="0" u="none" dirty="0">
                <a:solidFill>
                  <a:srgbClr val="424242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i="0" u="none" dirty="0" err="1">
                <a:solidFill>
                  <a:srgbClr val="424242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sicuro</a:t>
            </a:r>
            <a:r>
              <a:rPr lang="en-US" sz="1700" i="0" u="none" dirty="0">
                <a:solidFill>
                  <a:srgbClr val="424242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i="0" u="none" dirty="0" err="1">
                <a:solidFill>
                  <a:srgbClr val="424242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che</a:t>
            </a:r>
            <a:r>
              <a:rPr lang="en-US" sz="1700" i="0" u="none" dirty="0">
                <a:solidFill>
                  <a:srgbClr val="424242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i="0" u="none" dirty="0" err="1">
                <a:solidFill>
                  <a:srgbClr val="424242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il</a:t>
            </a:r>
            <a:r>
              <a:rPr lang="en-US" sz="1700" i="0" u="none" dirty="0">
                <a:solidFill>
                  <a:srgbClr val="424242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 primo </a:t>
            </a:r>
            <a:r>
              <a:rPr lang="en-US" sz="1700" i="0" u="none" dirty="0" err="1">
                <a:solidFill>
                  <a:srgbClr val="424242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lato</a:t>
            </a:r>
            <a:r>
              <a:rPr lang="en-US" sz="1700" i="0" u="none" dirty="0">
                <a:solidFill>
                  <a:srgbClr val="424242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i="0" u="none" dirty="0" err="1">
                <a:solidFill>
                  <a:srgbClr val="424242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sia</a:t>
            </a:r>
            <a:r>
              <a:rPr lang="en-US" sz="1700" i="0" u="none" dirty="0">
                <a:solidFill>
                  <a:srgbClr val="424242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i="0" u="none" dirty="0" err="1">
                <a:solidFill>
                  <a:srgbClr val="424242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il</a:t>
            </a:r>
            <a:r>
              <a:rPr lang="en-US" sz="1700" i="0" u="none" dirty="0">
                <a:solidFill>
                  <a:srgbClr val="424242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i="0" u="none" dirty="0" err="1">
                <a:solidFill>
                  <a:srgbClr val="424242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minore</a:t>
            </a:r>
            <a:r>
              <a:rPr lang="en-US" sz="1700" i="0" u="none" dirty="0">
                <a:solidFill>
                  <a:srgbClr val="424242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 e </a:t>
            </a:r>
            <a:r>
              <a:rPr lang="en-US" sz="1700" i="0" u="none" dirty="0" err="1">
                <a:solidFill>
                  <a:srgbClr val="424242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il</a:t>
            </a:r>
            <a:r>
              <a:rPr lang="en-US" sz="1700" i="0" u="none" dirty="0">
                <a:solidFill>
                  <a:srgbClr val="424242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 secondo </a:t>
            </a:r>
            <a:r>
              <a:rPr lang="en-US" sz="1700" i="0" u="none" dirty="0" err="1">
                <a:solidFill>
                  <a:srgbClr val="424242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il</a:t>
            </a:r>
            <a:r>
              <a:rPr lang="en-US" sz="1700" i="0" u="none" dirty="0">
                <a:solidFill>
                  <a:srgbClr val="424242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i="0" u="none" dirty="0" err="1">
                <a:solidFill>
                  <a:srgbClr val="424242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maggiore</a:t>
            </a:r>
            <a:r>
              <a:rPr lang="en-US" sz="1700" i="0" u="none" dirty="0">
                <a:solidFill>
                  <a:srgbClr val="424242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?? Se </a:t>
            </a:r>
            <a:r>
              <a:rPr lang="en-US" sz="1700" i="0" u="none" dirty="0" err="1">
                <a:solidFill>
                  <a:srgbClr val="424242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l’utente</a:t>
            </a:r>
            <a:r>
              <a:rPr lang="en-US" sz="1700" i="0" u="none" dirty="0">
                <a:solidFill>
                  <a:srgbClr val="424242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i="0" u="none" dirty="0" err="1">
                <a:solidFill>
                  <a:srgbClr val="424242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sbaglia</a:t>
            </a:r>
            <a:r>
              <a:rPr lang="en-US" sz="1700" i="0" u="none" dirty="0">
                <a:solidFill>
                  <a:srgbClr val="424242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?? In </a:t>
            </a:r>
            <a:r>
              <a:rPr lang="en-US" sz="1700" i="0" u="none" dirty="0" err="1">
                <a:solidFill>
                  <a:srgbClr val="424242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questo</a:t>
            </a:r>
            <a:r>
              <a:rPr lang="en-US" sz="1700" i="0" u="none" dirty="0">
                <a:solidFill>
                  <a:srgbClr val="424242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i="0" u="none" dirty="0" err="1">
                <a:solidFill>
                  <a:srgbClr val="424242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caso</a:t>
            </a:r>
            <a:r>
              <a:rPr lang="en-US" sz="1700" i="0" u="none" dirty="0">
                <a:solidFill>
                  <a:srgbClr val="424242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i="0" u="none" dirty="0" err="1">
                <a:solidFill>
                  <a:srgbClr val="424242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il</a:t>
            </a:r>
            <a:r>
              <a:rPr lang="en-US" sz="1700" i="0" u="none" dirty="0">
                <a:solidFill>
                  <a:srgbClr val="424242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i="0" u="none" dirty="0" err="1">
                <a:solidFill>
                  <a:srgbClr val="424242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risultato</a:t>
            </a:r>
            <a:r>
              <a:rPr lang="en-US" sz="1700" i="0" u="none" dirty="0">
                <a:solidFill>
                  <a:srgbClr val="424242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 è giusto ma in </a:t>
            </a:r>
            <a:r>
              <a:rPr lang="en-US" sz="1700" i="0" u="none" dirty="0" err="1">
                <a:solidFill>
                  <a:srgbClr val="424242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altri</a:t>
            </a:r>
            <a:r>
              <a:rPr lang="en-US" sz="1700" i="0" u="none" dirty="0">
                <a:solidFill>
                  <a:srgbClr val="424242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i="0" u="none" dirty="0" err="1">
                <a:solidFill>
                  <a:srgbClr val="424242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casi</a:t>
            </a:r>
            <a:r>
              <a:rPr lang="en-US" sz="1700" i="0" u="none" dirty="0">
                <a:solidFill>
                  <a:srgbClr val="424242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i="0" u="none" dirty="0" err="1">
                <a:solidFill>
                  <a:srgbClr val="424242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potrebbe</a:t>
            </a:r>
            <a:r>
              <a:rPr lang="en-US" sz="1700" i="0" u="none" dirty="0">
                <a:solidFill>
                  <a:srgbClr val="424242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i="0" u="none" dirty="0" err="1">
                <a:solidFill>
                  <a:srgbClr val="424242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essere</a:t>
            </a:r>
            <a:r>
              <a:rPr lang="en-US" sz="1700" i="0" u="none" dirty="0">
                <a:solidFill>
                  <a:srgbClr val="424242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i="0" u="none" dirty="0" err="1">
                <a:solidFill>
                  <a:srgbClr val="424242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importante</a:t>
            </a:r>
            <a:r>
              <a:rPr lang="en-US" sz="1700" i="0" u="none" dirty="0">
                <a:solidFill>
                  <a:srgbClr val="424242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i="0" u="none" dirty="0" err="1">
                <a:solidFill>
                  <a:srgbClr val="424242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distinguere</a:t>
            </a:r>
            <a:r>
              <a:rPr lang="en-US" sz="1700" i="0" u="none" dirty="0">
                <a:solidFill>
                  <a:srgbClr val="424242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i="0" u="none" dirty="0" err="1">
                <a:solidFill>
                  <a:srgbClr val="424242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700" i="0" u="none" dirty="0">
                <a:solidFill>
                  <a:srgbClr val="424242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 due </a:t>
            </a:r>
            <a:r>
              <a:rPr lang="en-US" sz="1700" i="0" u="none" dirty="0" err="1">
                <a:solidFill>
                  <a:srgbClr val="424242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casi</a:t>
            </a:r>
            <a:r>
              <a:rPr lang="en-US" sz="1700" i="0" u="none" dirty="0">
                <a:solidFill>
                  <a:srgbClr val="424242"/>
                </a:solidFill>
                <a:latin typeface="Trebuchet MS" panose="020B0603020202020204" pitchFamily="34" charset="0"/>
                <a:ea typeface="Times New Roman"/>
                <a:cs typeface="Times New Roman"/>
                <a:sym typeface="Times New Roman"/>
              </a:rPr>
              <a:t>…</a:t>
            </a:r>
            <a:endParaRPr dirty="0">
              <a:solidFill>
                <a:srgbClr val="424242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7" name="Connettore 2 6"/>
          <p:cNvCxnSpPr/>
          <p:nvPr/>
        </p:nvCxnSpPr>
        <p:spPr>
          <a:xfrm flipH="1">
            <a:off x="2644715" y="3666224"/>
            <a:ext cx="2016224" cy="13361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/>
          <p:nvPr/>
        </p:nvCxnSpPr>
        <p:spPr>
          <a:xfrm flipH="1">
            <a:off x="3419872" y="3666225"/>
            <a:ext cx="1296144" cy="13361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olo 1"/>
          <p:cNvSpPr txBox="1">
            <a:spLocks/>
          </p:cNvSpPr>
          <p:nvPr/>
        </p:nvSpPr>
        <p:spPr>
          <a:xfrm>
            <a:off x="869950" y="0"/>
            <a:ext cx="7772400" cy="914400"/>
          </a:xfrm>
          <a:prstGeom prst="rect">
            <a:avLst/>
          </a:prstGeom>
        </p:spPr>
        <p:txBody>
          <a:bodyPr numCol="1"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it-IT" altLang="it-IT" dirty="0">
                <a:solidFill>
                  <a:srgbClr val="424242"/>
                </a:solidFill>
              </a:rPr>
              <a:t>a</a:t>
            </a:r>
            <a:r>
              <a:rPr lang="it-IT" altLang="it-IT" dirty="0" smtClean="0">
                <a:solidFill>
                  <a:srgbClr val="424242"/>
                </a:solidFill>
              </a:rPr>
              <a:t>reaRettangolo.go</a:t>
            </a:r>
            <a:endParaRPr lang="it-IT" altLang="it-IT" dirty="0">
              <a:solidFill>
                <a:srgbClr val="42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67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052736"/>
            <a:ext cx="8856984" cy="4525963"/>
          </a:xfrm>
        </p:spPr>
        <p:txBody>
          <a:bodyPr numCol="1"/>
          <a:lstStyle/>
          <a:p>
            <a:pPr marL="0" indent="0">
              <a:buNone/>
            </a:pPr>
            <a:r>
              <a:rPr lang="it-IT" altLang="it-IT" sz="1800" dirty="0" smtClean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[~/</a:t>
            </a:r>
            <a:r>
              <a:rPr lang="it-IT" altLang="it-IT" sz="1800" dirty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it-IT" altLang="it-IT" sz="1800" dirty="0" smtClean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reaRettangolo</a:t>
            </a:r>
            <a:r>
              <a:rPr lang="it-IT" altLang="it-IT" sz="1800" dirty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it-IT" altLang="it-IT" sz="1800" dirty="0" smtClean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go </a:t>
            </a:r>
            <a:r>
              <a:rPr lang="it-IT" altLang="it-IT" sz="1800" dirty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 </a:t>
            </a:r>
            <a:r>
              <a:rPr lang="it-IT" altLang="it-IT" sz="1800" dirty="0" smtClean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areaRettangolo.go</a:t>
            </a:r>
            <a:endParaRPr lang="it-IT" altLang="it-IT" sz="1800" dirty="0">
              <a:solidFill>
                <a:srgbClr val="4242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altLang="it-IT" sz="1800" dirty="0" smtClean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[~/</a:t>
            </a:r>
            <a:r>
              <a:rPr lang="it-IT" altLang="it-IT" sz="1800" dirty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it-IT" altLang="it-IT" sz="1800" dirty="0" smtClean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reaRettangolo</a:t>
            </a:r>
            <a:r>
              <a:rPr lang="it-IT" altLang="it-IT" sz="1800" dirty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% go run a</a:t>
            </a:r>
            <a:r>
              <a:rPr lang="it-IT" altLang="it-IT" sz="1800" dirty="0" smtClean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reaRettangolo</a:t>
            </a:r>
            <a:endParaRPr lang="it-IT" altLang="it-IT" sz="1800" dirty="0">
              <a:solidFill>
                <a:srgbClr val="4242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altLang="it-IT" sz="1800" dirty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Inserire le lunghezze (valori interi) del lato minore e del lato maggiore del rettangolo (</a:t>
            </a:r>
            <a:r>
              <a:rPr lang="it-IT" altLang="it-IT" sz="1800" dirty="0" smtClean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e.g., </a:t>
            </a:r>
            <a:r>
              <a:rPr lang="it-IT" altLang="it-IT" sz="1800" dirty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7):</a:t>
            </a:r>
          </a:p>
          <a:p>
            <a:pPr marL="0" indent="0">
              <a:buNone/>
            </a:pPr>
            <a:r>
              <a:rPr lang="it-IT" altLang="it-IT" sz="1800" dirty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11 2</a:t>
            </a:r>
          </a:p>
          <a:p>
            <a:pPr marL="0" indent="0">
              <a:buNone/>
            </a:pPr>
            <a:r>
              <a:rPr lang="it-IT" altLang="it-IT" sz="1800" dirty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 del rettangolo = 22</a:t>
            </a:r>
          </a:p>
          <a:p>
            <a:pPr marL="0" indent="0">
              <a:buNone/>
            </a:pPr>
            <a:r>
              <a:rPr lang="it-IT" altLang="it-IT" sz="1800" dirty="0" smtClean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[~/areaRettangolo</a:t>
            </a:r>
            <a:r>
              <a:rPr lang="it-IT" altLang="it-IT" sz="1800" dirty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% go run </a:t>
            </a:r>
            <a:r>
              <a:rPr lang="it-IT" altLang="it-IT" sz="1800" dirty="0" smtClean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areaRettangolo</a:t>
            </a:r>
            <a:endParaRPr lang="it-IT" altLang="it-IT" sz="1800" dirty="0">
              <a:solidFill>
                <a:srgbClr val="4242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altLang="it-IT" sz="1800" dirty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Inserire le lunghezze (valori interi) del lato minore e del lato maggiore del rettangolo (</a:t>
            </a:r>
            <a:r>
              <a:rPr lang="it-IT" altLang="it-IT" sz="1800" dirty="0" smtClean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e.g., </a:t>
            </a:r>
            <a:r>
              <a:rPr lang="it-IT" altLang="it-IT" sz="1800" dirty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7):</a:t>
            </a:r>
          </a:p>
          <a:p>
            <a:pPr marL="0" indent="0">
              <a:buNone/>
            </a:pPr>
            <a:r>
              <a:rPr lang="it-IT" altLang="it-IT" sz="1800" dirty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2 7</a:t>
            </a:r>
          </a:p>
          <a:p>
            <a:pPr marL="0" indent="0">
              <a:buNone/>
            </a:pPr>
            <a:r>
              <a:rPr lang="it-IT" altLang="it-IT" sz="1800" dirty="0">
                <a:solidFill>
                  <a:srgbClr val="4242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 del rettangolo = 14</a:t>
            </a:r>
          </a:p>
          <a:p>
            <a:pPr marL="0" indent="0">
              <a:buNone/>
            </a:pPr>
            <a:endParaRPr lang="it-IT" altLang="it-IT" sz="1800" dirty="0">
              <a:solidFill>
                <a:srgbClr val="4242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Google Shape;260;p32"/>
          <p:cNvSpPr txBox="1"/>
          <p:nvPr/>
        </p:nvSpPr>
        <p:spPr>
          <a:xfrm>
            <a:off x="1423988" y="4797152"/>
            <a:ext cx="7612508" cy="1322387"/>
          </a:xfrm>
          <a:prstGeom prst="rect">
            <a:avLst/>
          </a:prstGeom>
          <a:noFill/>
          <a:ln w="317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numCol="1" anchor="t" anchorCtr="0">
            <a:noAutofit/>
          </a:bodyPr>
          <a:lstStyle/>
          <a:p>
            <a:pPr marL="255586" marR="0" lvl="0" indent="-255586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Arial"/>
              <a:buChar char="•"/>
            </a:pPr>
            <a:r>
              <a:rPr lang="en-US" sz="1800" b="0" i="0" u="none" dirty="0">
                <a:solidFill>
                  <a:srgbClr val="424242"/>
                </a:solidFill>
                <a:latin typeface="Trebuchet MS" panose="020B0603020202020204" pitchFamily="34" charset="0"/>
                <a:ea typeface="Candara"/>
                <a:cs typeface="Candara"/>
                <a:sym typeface="Candara"/>
              </a:rPr>
              <a:t>Notate </a:t>
            </a:r>
            <a:r>
              <a:rPr lang="en-US" sz="1800" b="0" i="0" u="none" dirty="0" err="1">
                <a:solidFill>
                  <a:srgbClr val="424242"/>
                </a:solidFill>
                <a:latin typeface="Trebuchet MS" panose="020B0603020202020204" pitchFamily="34" charset="0"/>
                <a:ea typeface="Candara"/>
                <a:cs typeface="Candara"/>
                <a:sym typeface="Candara"/>
              </a:rPr>
              <a:t>che</a:t>
            </a:r>
            <a:r>
              <a:rPr lang="en-US" sz="1800" b="0" i="0" u="none" dirty="0">
                <a:solidFill>
                  <a:srgbClr val="424242"/>
                </a:solidFill>
                <a:latin typeface="Trebuchet MS" panose="020B0603020202020204" pitchFamily="34" charset="0"/>
                <a:ea typeface="Candara"/>
                <a:cs typeface="Candara"/>
                <a:sym typeface="Candara"/>
              </a:rPr>
              <a:t> </a:t>
            </a:r>
            <a:r>
              <a:rPr lang="en-US" sz="1800" b="0" i="0" u="none" dirty="0" err="1">
                <a:solidFill>
                  <a:srgbClr val="424242"/>
                </a:solidFill>
                <a:latin typeface="Trebuchet MS" panose="020B0603020202020204" pitchFamily="34" charset="0"/>
                <a:ea typeface="Candara"/>
                <a:cs typeface="Candara"/>
                <a:sym typeface="Candara"/>
              </a:rPr>
              <a:t>il</a:t>
            </a:r>
            <a:r>
              <a:rPr lang="en-US" sz="1800" b="0" i="0" u="none" dirty="0">
                <a:solidFill>
                  <a:srgbClr val="424242"/>
                </a:solidFill>
                <a:latin typeface="Trebuchet MS" panose="020B0603020202020204" pitchFamily="34" charset="0"/>
                <a:ea typeface="Candara"/>
                <a:cs typeface="Candara"/>
                <a:sym typeface="Candara"/>
              </a:rPr>
              <a:t> </a:t>
            </a:r>
            <a:r>
              <a:rPr lang="en-US" sz="1800" b="0" i="0" u="none" dirty="0" err="1">
                <a:solidFill>
                  <a:srgbClr val="424242"/>
                </a:solidFill>
                <a:latin typeface="Trebuchet MS" panose="020B0603020202020204" pitchFamily="34" charset="0"/>
                <a:ea typeface="Candara"/>
                <a:cs typeface="Candara"/>
                <a:sym typeface="Candara"/>
              </a:rPr>
              <a:t>programma</a:t>
            </a:r>
            <a:r>
              <a:rPr lang="en-US" sz="1800" b="0" i="0" u="none" dirty="0">
                <a:solidFill>
                  <a:srgbClr val="424242"/>
                </a:solidFill>
                <a:latin typeface="Trebuchet MS" panose="020B0603020202020204" pitchFamily="34" charset="0"/>
                <a:ea typeface="Candara"/>
                <a:cs typeface="Candara"/>
                <a:sym typeface="Candara"/>
              </a:rPr>
              <a:t> parte </a:t>
            </a:r>
            <a:r>
              <a:rPr lang="en-US" sz="1800" b="0" i="0" u="none" dirty="0" err="1">
                <a:solidFill>
                  <a:srgbClr val="424242"/>
                </a:solidFill>
                <a:latin typeface="Trebuchet MS" panose="020B0603020202020204" pitchFamily="34" charset="0"/>
                <a:ea typeface="Candara"/>
                <a:cs typeface="Candara"/>
                <a:sym typeface="Candara"/>
              </a:rPr>
              <a:t>dando</a:t>
            </a:r>
            <a:r>
              <a:rPr lang="en-US" sz="1800" b="0" i="0" u="none" dirty="0">
                <a:solidFill>
                  <a:srgbClr val="424242"/>
                </a:solidFill>
                <a:latin typeface="Trebuchet MS" panose="020B0603020202020204" pitchFamily="34" charset="0"/>
                <a:ea typeface="Candara"/>
                <a:cs typeface="Candara"/>
                <a:sym typeface="Candara"/>
              </a:rPr>
              <a:t> </a:t>
            </a:r>
            <a:r>
              <a:rPr lang="en-US" sz="1800" b="0" i="0" u="none" dirty="0" err="1">
                <a:solidFill>
                  <a:srgbClr val="424242"/>
                </a:solidFill>
                <a:latin typeface="Trebuchet MS" panose="020B0603020202020204" pitchFamily="34" charset="0"/>
                <a:ea typeface="Candara"/>
                <a:cs typeface="Candara"/>
                <a:sym typeface="Candara"/>
              </a:rPr>
              <a:t>indicazione</a:t>
            </a:r>
            <a:r>
              <a:rPr lang="en-US" sz="1800" b="0" i="0" u="none" dirty="0">
                <a:solidFill>
                  <a:srgbClr val="424242"/>
                </a:solidFill>
                <a:latin typeface="Trebuchet MS" panose="020B0603020202020204" pitchFamily="34" charset="0"/>
                <a:ea typeface="Candara"/>
                <a:cs typeface="Candara"/>
                <a:sym typeface="Candara"/>
              </a:rPr>
              <a:t> </a:t>
            </a:r>
            <a:r>
              <a:rPr lang="en-US" sz="1800" b="0" i="0" u="none" dirty="0" err="1">
                <a:solidFill>
                  <a:srgbClr val="424242"/>
                </a:solidFill>
                <a:latin typeface="Trebuchet MS" panose="020B0603020202020204" pitchFamily="34" charset="0"/>
                <a:ea typeface="Candara"/>
                <a:cs typeface="Candara"/>
                <a:sym typeface="Candara"/>
              </a:rPr>
              <a:t>sull’azione</a:t>
            </a:r>
            <a:r>
              <a:rPr lang="en-US" sz="1800" b="0" i="0" u="none" dirty="0">
                <a:solidFill>
                  <a:srgbClr val="424242"/>
                </a:solidFill>
                <a:latin typeface="Trebuchet MS" panose="020B0603020202020204" pitchFamily="34" charset="0"/>
                <a:ea typeface="Candara"/>
                <a:cs typeface="Candara"/>
                <a:sym typeface="Candara"/>
              </a:rPr>
              <a:t> </a:t>
            </a:r>
            <a:r>
              <a:rPr lang="en-US" sz="1800" b="0" i="0" u="none" dirty="0" err="1">
                <a:solidFill>
                  <a:srgbClr val="424242"/>
                </a:solidFill>
                <a:latin typeface="Trebuchet MS" panose="020B0603020202020204" pitchFamily="34" charset="0"/>
                <a:ea typeface="Candara"/>
                <a:cs typeface="Candara"/>
                <a:sym typeface="Candara"/>
              </a:rPr>
              <a:t>attesa</a:t>
            </a:r>
            <a:r>
              <a:rPr lang="en-US" sz="1800" b="0" i="0" u="none" dirty="0">
                <a:solidFill>
                  <a:srgbClr val="424242"/>
                </a:solidFill>
                <a:latin typeface="Trebuchet MS" panose="020B0603020202020204" pitchFamily="34" charset="0"/>
                <a:ea typeface="Candara"/>
                <a:cs typeface="Candara"/>
                <a:sym typeface="Candara"/>
              </a:rPr>
              <a:t> </a:t>
            </a:r>
            <a:r>
              <a:rPr lang="en-US" sz="1800" b="0" i="0" u="none" dirty="0" err="1">
                <a:solidFill>
                  <a:srgbClr val="424242"/>
                </a:solidFill>
                <a:latin typeface="Trebuchet MS" panose="020B0603020202020204" pitchFamily="34" charset="0"/>
                <a:ea typeface="Candara"/>
                <a:cs typeface="Candara"/>
                <a:sym typeface="Candara"/>
              </a:rPr>
              <a:t>dall’utente</a:t>
            </a:r>
            <a:r>
              <a:rPr lang="en-US" sz="1800" b="0" i="0" u="none" dirty="0">
                <a:solidFill>
                  <a:srgbClr val="424242"/>
                </a:solidFill>
                <a:latin typeface="Trebuchet MS" panose="020B0603020202020204" pitchFamily="34" charset="0"/>
                <a:ea typeface="Candara"/>
                <a:cs typeface="Candara"/>
                <a:sym typeface="Candara"/>
              </a:rPr>
              <a:t> (</a:t>
            </a:r>
            <a:r>
              <a:rPr lang="en-US" sz="1800" b="0" i="0" u="none" dirty="0" err="1">
                <a:solidFill>
                  <a:srgbClr val="424242"/>
                </a:solidFill>
                <a:latin typeface="Trebuchet MS" panose="020B0603020202020204" pitchFamily="34" charset="0"/>
                <a:ea typeface="Candara"/>
                <a:cs typeface="Candara"/>
                <a:sym typeface="Candara"/>
              </a:rPr>
              <a:t>l’immissione</a:t>
            </a:r>
            <a:r>
              <a:rPr lang="en-US" sz="1800" b="0" i="0" u="none" dirty="0">
                <a:solidFill>
                  <a:srgbClr val="424242"/>
                </a:solidFill>
                <a:latin typeface="Trebuchet MS" panose="020B0603020202020204" pitchFamily="34" charset="0"/>
                <a:ea typeface="Candara"/>
                <a:cs typeface="Candara"/>
                <a:sym typeface="Candara"/>
              </a:rPr>
              <a:t> di </a:t>
            </a:r>
            <a:r>
              <a:rPr lang="en-US" sz="1800" b="0" i="0" u="none" dirty="0" err="1">
                <a:solidFill>
                  <a:srgbClr val="424242"/>
                </a:solidFill>
                <a:latin typeface="Trebuchet MS" panose="020B0603020202020204" pitchFamily="34" charset="0"/>
                <a:ea typeface="Candara"/>
                <a:cs typeface="Candara"/>
                <a:sym typeface="Candara"/>
              </a:rPr>
              <a:t>lato</a:t>
            </a:r>
            <a:r>
              <a:rPr lang="en-US" sz="1800" b="0" i="0" u="none" dirty="0">
                <a:solidFill>
                  <a:srgbClr val="424242"/>
                </a:solidFill>
                <a:latin typeface="Trebuchet MS" panose="020B0603020202020204" pitchFamily="34" charset="0"/>
                <a:ea typeface="Candara"/>
                <a:cs typeface="Candara"/>
                <a:sym typeface="Candara"/>
              </a:rPr>
              <a:t> </a:t>
            </a:r>
            <a:r>
              <a:rPr lang="en-US" sz="1800" b="0" i="0" u="none" dirty="0" err="1" smtClean="0">
                <a:solidFill>
                  <a:srgbClr val="424242"/>
                </a:solidFill>
                <a:latin typeface="Trebuchet MS" panose="020B0603020202020204" pitchFamily="34" charset="0"/>
                <a:ea typeface="Candara"/>
                <a:cs typeface="Candara"/>
                <a:sym typeface="Candara"/>
              </a:rPr>
              <a:t>minore</a:t>
            </a:r>
            <a:r>
              <a:rPr lang="en-US" sz="1800" b="0" i="0" u="none" dirty="0" smtClean="0">
                <a:solidFill>
                  <a:srgbClr val="424242"/>
                </a:solidFill>
                <a:latin typeface="Trebuchet MS" panose="020B0603020202020204" pitchFamily="34" charset="0"/>
                <a:ea typeface="Candara"/>
                <a:cs typeface="Candara"/>
                <a:sym typeface="Candara"/>
              </a:rPr>
              <a:t> </a:t>
            </a:r>
            <a:r>
              <a:rPr lang="en-US" sz="1800" b="0" i="0" u="none" dirty="0">
                <a:solidFill>
                  <a:srgbClr val="424242"/>
                </a:solidFill>
                <a:latin typeface="Trebuchet MS" panose="020B0603020202020204" pitchFamily="34" charset="0"/>
                <a:ea typeface="Candara"/>
                <a:cs typeface="Candara"/>
                <a:sym typeface="Candara"/>
              </a:rPr>
              <a:t>e </a:t>
            </a:r>
            <a:r>
              <a:rPr lang="en-US" sz="1800" b="0" i="0" u="none" dirty="0" err="1">
                <a:solidFill>
                  <a:srgbClr val="424242"/>
                </a:solidFill>
                <a:latin typeface="Trebuchet MS" panose="020B0603020202020204" pitchFamily="34" charset="0"/>
                <a:ea typeface="Candara"/>
                <a:cs typeface="Candara"/>
                <a:sym typeface="Candara"/>
              </a:rPr>
              <a:t>lato</a:t>
            </a:r>
            <a:r>
              <a:rPr lang="en-US" sz="1800" b="0" i="0" u="none" dirty="0">
                <a:solidFill>
                  <a:srgbClr val="424242"/>
                </a:solidFill>
                <a:latin typeface="Trebuchet MS" panose="020B0603020202020204" pitchFamily="34" charset="0"/>
                <a:ea typeface="Candara"/>
                <a:cs typeface="Candara"/>
                <a:sym typeface="Candara"/>
              </a:rPr>
              <a:t> </a:t>
            </a:r>
            <a:r>
              <a:rPr lang="en-US" sz="1800" dirty="0" err="1" smtClean="0">
                <a:solidFill>
                  <a:srgbClr val="424242"/>
                </a:solidFill>
                <a:latin typeface="Trebuchet MS" panose="020B0603020202020204" pitchFamily="34" charset="0"/>
                <a:ea typeface="Candara"/>
                <a:cs typeface="Candara"/>
                <a:sym typeface="Candara"/>
              </a:rPr>
              <a:t>maggiore</a:t>
            </a:r>
            <a:r>
              <a:rPr lang="en-US" sz="1800" b="0" i="0" u="none" dirty="0" smtClean="0">
                <a:solidFill>
                  <a:srgbClr val="424242"/>
                </a:solidFill>
                <a:latin typeface="Trebuchet MS" panose="020B0603020202020204" pitchFamily="34" charset="0"/>
                <a:ea typeface="Candara"/>
                <a:cs typeface="Candara"/>
                <a:sym typeface="Candara"/>
              </a:rPr>
              <a:t>).</a:t>
            </a:r>
            <a:endParaRPr sz="1800" dirty="0">
              <a:solidFill>
                <a:srgbClr val="424242"/>
              </a:solidFill>
              <a:latin typeface="Trebuchet MS" panose="020B0603020202020204" pitchFamily="34" charset="0"/>
            </a:endParaRPr>
          </a:p>
          <a:p>
            <a:pPr marL="255586" marR="0" lvl="0" indent="-255586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Arial"/>
              <a:buChar char="•"/>
            </a:pPr>
            <a:r>
              <a:rPr lang="en-US" sz="1800" b="0" i="0" u="none" dirty="0">
                <a:solidFill>
                  <a:srgbClr val="424242"/>
                </a:solidFill>
                <a:latin typeface="Trebuchet MS" panose="020B0603020202020204" pitchFamily="34" charset="0"/>
                <a:ea typeface="Candara"/>
                <a:cs typeface="Candara"/>
                <a:sym typeface="Candara"/>
              </a:rPr>
              <a:t>E’ </a:t>
            </a:r>
            <a:r>
              <a:rPr lang="en-US" sz="1800" b="0" i="0" u="none" dirty="0" err="1">
                <a:solidFill>
                  <a:srgbClr val="424242"/>
                </a:solidFill>
                <a:latin typeface="Trebuchet MS" panose="020B0603020202020204" pitchFamily="34" charset="0"/>
                <a:ea typeface="Candara"/>
                <a:cs typeface="Candara"/>
                <a:sym typeface="Candara"/>
              </a:rPr>
              <a:t>sempre</a:t>
            </a:r>
            <a:r>
              <a:rPr lang="en-US" sz="1800" b="0" i="0" u="none" dirty="0">
                <a:solidFill>
                  <a:srgbClr val="424242"/>
                </a:solidFill>
                <a:latin typeface="Trebuchet MS" panose="020B0603020202020204" pitchFamily="34" charset="0"/>
                <a:ea typeface="Candara"/>
                <a:cs typeface="Candara"/>
                <a:sym typeface="Candara"/>
              </a:rPr>
              <a:t> </a:t>
            </a:r>
            <a:r>
              <a:rPr lang="en-US" sz="1800" b="0" i="0" u="none" dirty="0" err="1">
                <a:solidFill>
                  <a:srgbClr val="424242"/>
                </a:solidFill>
                <a:latin typeface="Trebuchet MS" panose="020B0603020202020204" pitchFamily="34" charset="0"/>
                <a:ea typeface="Candara"/>
                <a:cs typeface="Candara"/>
                <a:sym typeface="Candara"/>
              </a:rPr>
              <a:t>opportuno</a:t>
            </a:r>
            <a:r>
              <a:rPr lang="en-US" sz="1800" b="0" i="0" u="none" dirty="0">
                <a:solidFill>
                  <a:srgbClr val="424242"/>
                </a:solidFill>
                <a:latin typeface="Trebuchet MS" panose="020B0603020202020204" pitchFamily="34" charset="0"/>
                <a:ea typeface="Candara"/>
                <a:cs typeface="Candara"/>
                <a:sym typeface="Candara"/>
              </a:rPr>
              <a:t> </a:t>
            </a:r>
            <a:r>
              <a:rPr lang="en-US" sz="1800" b="0" i="0" u="none" dirty="0" err="1">
                <a:solidFill>
                  <a:srgbClr val="424242"/>
                </a:solidFill>
                <a:latin typeface="Trebuchet MS" panose="020B0603020202020204" pitchFamily="34" charset="0"/>
                <a:ea typeface="Candara"/>
                <a:cs typeface="Candara"/>
                <a:sym typeface="Candara"/>
              </a:rPr>
              <a:t>segnalare</a:t>
            </a:r>
            <a:r>
              <a:rPr lang="en-US" sz="1800" b="0" i="0" u="none" dirty="0">
                <a:solidFill>
                  <a:srgbClr val="424242"/>
                </a:solidFill>
                <a:latin typeface="Trebuchet MS" panose="020B0603020202020204" pitchFamily="34" charset="0"/>
                <a:ea typeface="Candara"/>
                <a:cs typeface="Candara"/>
                <a:sym typeface="Candara"/>
              </a:rPr>
              <a:t> </a:t>
            </a:r>
            <a:r>
              <a:rPr lang="en-US" sz="1800" b="0" i="0" u="none" dirty="0" err="1" smtClean="0">
                <a:solidFill>
                  <a:srgbClr val="424242"/>
                </a:solidFill>
                <a:latin typeface="Trebuchet MS" panose="020B0603020202020204" pitchFamily="34" charset="0"/>
                <a:ea typeface="Candara"/>
                <a:cs typeface="Candara"/>
                <a:sym typeface="Candara"/>
              </a:rPr>
              <a:t>all’utente</a:t>
            </a:r>
            <a:r>
              <a:rPr lang="en-US" sz="1800" b="0" i="0" u="none" dirty="0" smtClean="0">
                <a:solidFill>
                  <a:srgbClr val="424242"/>
                </a:solidFill>
                <a:latin typeface="Trebuchet MS" panose="020B0603020202020204" pitchFamily="34" charset="0"/>
                <a:ea typeface="Candara"/>
                <a:cs typeface="Candara"/>
                <a:sym typeface="Candara"/>
              </a:rPr>
              <a:t>, </a:t>
            </a:r>
            <a:r>
              <a:rPr lang="en-US" sz="1800" b="0" i="0" u="none" dirty="0" err="1">
                <a:solidFill>
                  <a:srgbClr val="424242"/>
                </a:solidFill>
                <a:latin typeface="Trebuchet MS" panose="020B0603020202020204" pitchFamily="34" charset="0"/>
                <a:ea typeface="Candara"/>
                <a:cs typeface="Candara"/>
                <a:sym typeface="Candara"/>
              </a:rPr>
              <a:t>tramite</a:t>
            </a:r>
            <a:r>
              <a:rPr lang="en-US" sz="1800" b="0" i="0" u="none" dirty="0">
                <a:solidFill>
                  <a:srgbClr val="424242"/>
                </a:solidFill>
                <a:latin typeface="Trebuchet MS" panose="020B0603020202020204" pitchFamily="34" charset="0"/>
                <a:ea typeface="Candara"/>
                <a:cs typeface="Candara"/>
                <a:sym typeface="Candara"/>
              </a:rPr>
              <a:t> output </a:t>
            </a:r>
            <a:r>
              <a:rPr lang="en-US" sz="1800" b="0" i="0" u="none" dirty="0" err="1" smtClean="0">
                <a:solidFill>
                  <a:srgbClr val="424242"/>
                </a:solidFill>
                <a:latin typeface="Trebuchet MS" panose="020B0603020202020204" pitchFamily="34" charset="0"/>
                <a:ea typeface="Candara"/>
                <a:cs typeface="Candara"/>
                <a:sym typeface="Candara"/>
              </a:rPr>
              <a:t>esplicativi</a:t>
            </a:r>
            <a:r>
              <a:rPr lang="en-US" sz="1800" b="0" i="0" u="none" dirty="0" smtClean="0">
                <a:solidFill>
                  <a:srgbClr val="424242"/>
                </a:solidFill>
                <a:latin typeface="Trebuchet MS" panose="020B0603020202020204" pitchFamily="34" charset="0"/>
                <a:ea typeface="Candara"/>
                <a:cs typeface="Candara"/>
                <a:sym typeface="Candara"/>
              </a:rPr>
              <a:t>, </a:t>
            </a:r>
            <a:r>
              <a:rPr lang="en-US" sz="1800" b="0" i="0" u="none" dirty="0">
                <a:solidFill>
                  <a:srgbClr val="424242"/>
                </a:solidFill>
                <a:latin typeface="Trebuchet MS" panose="020B0603020202020204" pitchFamily="34" charset="0"/>
                <a:ea typeface="Candara"/>
                <a:cs typeface="Candara"/>
                <a:sym typeface="Candara"/>
              </a:rPr>
              <a:t>lo </a:t>
            </a:r>
            <a:r>
              <a:rPr lang="en-US" sz="1800" b="0" i="0" u="none" dirty="0" err="1">
                <a:solidFill>
                  <a:srgbClr val="424242"/>
                </a:solidFill>
                <a:latin typeface="Trebuchet MS" panose="020B0603020202020204" pitchFamily="34" charset="0"/>
                <a:ea typeface="Candara"/>
                <a:cs typeface="Candara"/>
                <a:sym typeface="Candara"/>
              </a:rPr>
              <a:t>scopo</a:t>
            </a:r>
            <a:r>
              <a:rPr lang="en-US" sz="1800" b="0" i="0" u="none" dirty="0">
                <a:solidFill>
                  <a:srgbClr val="424242"/>
                </a:solidFill>
                <a:latin typeface="Trebuchet MS" panose="020B0603020202020204" pitchFamily="34" charset="0"/>
                <a:ea typeface="Candara"/>
                <a:cs typeface="Candara"/>
                <a:sym typeface="Candara"/>
              </a:rPr>
              <a:t> del </a:t>
            </a:r>
            <a:r>
              <a:rPr lang="en-US" sz="1800" b="0" i="0" u="none" dirty="0" err="1">
                <a:solidFill>
                  <a:srgbClr val="424242"/>
                </a:solidFill>
                <a:latin typeface="Trebuchet MS" panose="020B0603020202020204" pitchFamily="34" charset="0"/>
                <a:ea typeface="Candara"/>
                <a:cs typeface="Candara"/>
                <a:sym typeface="Candara"/>
              </a:rPr>
              <a:t>programma</a:t>
            </a:r>
            <a:r>
              <a:rPr lang="en-US" sz="1800" b="0" i="0" u="none" dirty="0">
                <a:solidFill>
                  <a:srgbClr val="424242"/>
                </a:solidFill>
                <a:latin typeface="Trebuchet MS" panose="020B0603020202020204" pitchFamily="34" charset="0"/>
                <a:ea typeface="Candara"/>
                <a:cs typeface="Candara"/>
                <a:sym typeface="Candara"/>
              </a:rPr>
              <a:t> e </a:t>
            </a:r>
            <a:r>
              <a:rPr lang="en-US" sz="1800" b="0" i="0" u="none" dirty="0" err="1">
                <a:solidFill>
                  <a:srgbClr val="424242"/>
                </a:solidFill>
                <a:latin typeface="Trebuchet MS" panose="020B0603020202020204" pitchFamily="34" charset="0"/>
                <a:ea typeface="Candara"/>
                <a:cs typeface="Candara"/>
                <a:sym typeface="Candara"/>
              </a:rPr>
              <a:t>l’eventuale</a:t>
            </a:r>
            <a:r>
              <a:rPr lang="en-US" sz="1800" b="0" i="0" u="none" dirty="0">
                <a:solidFill>
                  <a:srgbClr val="424242"/>
                </a:solidFill>
                <a:latin typeface="Trebuchet MS" panose="020B0603020202020204" pitchFamily="34" charset="0"/>
                <a:ea typeface="Candara"/>
                <a:cs typeface="Candara"/>
                <a:sym typeface="Candara"/>
              </a:rPr>
              <a:t> input </a:t>
            </a:r>
            <a:r>
              <a:rPr lang="en-US" sz="1800" b="0" i="0" u="none" dirty="0" err="1" smtClean="0">
                <a:solidFill>
                  <a:srgbClr val="424242"/>
                </a:solidFill>
                <a:latin typeface="Trebuchet MS" panose="020B0603020202020204" pitchFamily="34" charset="0"/>
                <a:ea typeface="Candara"/>
                <a:cs typeface="Candara"/>
                <a:sym typeface="Candara"/>
              </a:rPr>
              <a:t>richiesto</a:t>
            </a:r>
            <a:r>
              <a:rPr lang="en-US" sz="1800" b="0" i="0" u="none" dirty="0" smtClean="0">
                <a:solidFill>
                  <a:srgbClr val="424242"/>
                </a:solidFill>
                <a:latin typeface="Trebuchet MS" panose="020B0603020202020204" pitchFamily="34" charset="0"/>
                <a:ea typeface="Candara"/>
                <a:cs typeface="Candara"/>
                <a:sym typeface="Candara"/>
              </a:rPr>
              <a:t>.</a:t>
            </a:r>
            <a:endParaRPr sz="1800" dirty="0">
              <a:solidFill>
                <a:srgbClr val="424242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869950" y="0"/>
            <a:ext cx="7772400" cy="914400"/>
          </a:xfrm>
          <a:prstGeom prst="rect">
            <a:avLst/>
          </a:prstGeom>
        </p:spPr>
        <p:txBody>
          <a:bodyPr numCol="1"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it-IT" altLang="it-IT" dirty="0" smtClean="0">
                <a:solidFill>
                  <a:srgbClr val="424242"/>
                </a:solidFill>
              </a:rPr>
              <a:t>Eseguiamolo!</a:t>
            </a:r>
            <a:endParaRPr lang="it-IT" altLang="it-IT" dirty="0">
              <a:solidFill>
                <a:srgbClr val="42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34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0" indent="0">
              <a:buNone/>
            </a:pPr>
            <a:r>
              <a:rPr lang="it-IT" altLang="it-IT" sz="2000" dirty="0" err="1" smtClean="0">
                <a:solidFill>
                  <a:srgbClr val="424242"/>
                </a:solidFill>
              </a:rPr>
              <a:t>if</a:t>
            </a:r>
            <a:r>
              <a:rPr lang="it-IT" altLang="it-IT" sz="2000" dirty="0" smtClean="0">
                <a:solidFill>
                  <a:srgbClr val="424242"/>
                </a:solidFill>
              </a:rPr>
              <a:t> </a:t>
            </a:r>
            <a:r>
              <a:rPr lang="it-IT" altLang="it-IT" sz="2000" dirty="0" err="1">
                <a:solidFill>
                  <a:srgbClr val="424242"/>
                </a:solidFill>
              </a:rPr>
              <a:t>cond</a:t>
            </a:r>
            <a:r>
              <a:rPr lang="it-IT" altLang="it-IT" sz="2000" dirty="0">
                <a:solidFill>
                  <a:srgbClr val="424242"/>
                </a:solidFill>
              </a:rPr>
              <a:t>{</a:t>
            </a:r>
          </a:p>
          <a:p>
            <a:pPr marL="0" indent="0">
              <a:buNone/>
            </a:pPr>
            <a:r>
              <a:rPr lang="it-IT" altLang="it-IT" sz="2000" dirty="0">
                <a:solidFill>
                  <a:srgbClr val="424242"/>
                </a:solidFill>
              </a:rPr>
              <a:t>	</a:t>
            </a:r>
            <a:r>
              <a:rPr lang="it-IT" altLang="it-IT" sz="2000" dirty="0" smtClean="0">
                <a:solidFill>
                  <a:srgbClr val="424242"/>
                </a:solidFill>
              </a:rPr>
              <a:t>//Se </a:t>
            </a:r>
            <a:r>
              <a:rPr lang="it-IT" altLang="it-IT" sz="2000" dirty="0">
                <a:solidFill>
                  <a:srgbClr val="424242"/>
                </a:solidFill>
              </a:rPr>
              <a:t>la condizione è vera esegui </a:t>
            </a:r>
          </a:p>
          <a:p>
            <a:pPr marL="0" indent="0">
              <a:buNone/>
            </a:pPr>
            <a:r>
              <a:rPr lang="it-IT" altLang="it-IT" sz="2000" dirty="0">
                <a:solidFill>
                  <a:srgbClr val="424242"/>
                </a:solidFill>
              </a:rPr>
              <a:t>  // questo blocco di codice</a:t>
            </a:r>
          </a:p>
          <a:p>
            <a:pPr marL="0" indent="0">
              <a:buNone/>
            </a:pPr>
            <a:r>
              <a:rPr lang="it-IT" altLang="it-IT" sz="2000" dirty="0" smtClean="0">
                <a:solidFill>
                  <a:srgbClr val="424242"/>
                </a:solidFill>
              </a:rPr>
              <a:t>}else</a:t>
            </a:r>
            <a:r>
              <a:rPr lang="it-IT" altLang="it-IT" sz="2000" dirty="0">
                <a:solidFill>
                  <a:srgbClr val="424242"/>
                </a:solidFill>
              </a:rPr>
              <a:t>{ </a:t>
            </a:r>
          </a:p>
          <a:p>
            <a:pPr marL="0" indent="0">
              <a:buNone/>
            </a:pPr>
            <a:r>
              <a:rPr lang="it-IT" altLang="it-IT" sz="2000" dirty="0">
                <a:solidFill>
                  <a:srgbClr val="424242"/>
                </a:solidFill>
              </a:rPr>
              <a:t>	/* altrimenti esegui questo blocco di codice*/</a:t>
            </a:r>
          </a:p>
          <a:p>
            <a:pPr marL="0" indent="0">
              <a:buNone/>
            </a:pPr>
            <a:r>
              <a:rPr lang="it-IT" altLang="it-IT" sz="2000" dirty="0">
                <a:solidFill>
                  <a:srgbClr val="424242"/>
                </a:solidFill>
              </a:rPr>
              <a:t>}</a:t>
            </a:r>
          </a:p>
          <a:p>
            <a:pPr marL="0" indent="0">
              <a:buNone/>
            </a:pPr>
            <a:endParaRPr lang="it-IT" altLang="it-IT" sz="2000" dirty="0">
              <a:solidFill>
                <a:srgbClr val="424242"/>
              </a:solidFill>
            </a:endParaRPr>
          </a:p>
          <a:p>
            <a:pPr marL="0" indent="0">
              <a:buNone/>
            </a:pPr>
            <a:r>
              <a:rPr lang="it-IT" altLang="it-IT" sz="2000" dirty="0">
                <a:solidFill>
                  <a:srgbClr val="424242"/>
                </a:solidFill>
              </a:rPr>
              <a:t>Usando il costrutto </a:t>
            </a:r>
            <a:r>
              <a:rPr lang="it-IT" altLang="it-IT" sz="2000" dirty="0" err="1">
                <a:solidFill>
                  <a:srgbClr val="424242"/>
                </a:solidFill>
              </a:rPr>
              <a:t>if</a:t>
            </a:r>
            <a:r>
              <a:rPr lang="it-IT" altLang="it-IT" sz="2000" dirty="0">
                <a:solidFill>
                  <a:srgbClr val="424242"/>
                </a:solidFill>
              </a:rPr>
              <a:t>-else potete ad esempio scrivere un programma che calcoli il massimo e il minimo tra due numeri inseriti dall’utente e nel caso del programma precedente potete capire se il primo valore inserito è quello del lato di dimensione maggiore o quello del lato di dimensione minore!</a:t>
            </a:r>
          </a:p>
          <a:p>
            <a:pPr marL="0" indent="0">
              <a:buNone/>
            </a:pPr>
            <a:endParaRPr lang="it-IT" altLang="it-IT" sz="2000" dirty="0">
              <a:solidFill>
                <a:srgbClr val="424242"/>
              </a:solidFill>
            </a:endParaRPr>
          </a:p>
          <a:p>
            <a:pPr marL="0" indent="0">
              <a:buNone/>
            </a:pPr>
            <a:endParaRPr lang="it-IT" altLang="it-IT" sz="2000" dirty="0">
              <a:solidFill>
                <a:srgbClr val="424242"/>
              </a:solidFill>
            </a:endParaRPr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869950" y="0"/>
            <a:ext cx="7772400" cy="914400"/>
          </a:xfrm>
          <a:prstGeom prst="rect">
            <a:avLst/>
          </a:prstGeom>
        </p:spPr>
        <p:txBody>
          <a:bodyPr numCol="1"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it-IT" altLang="it-IT" dirty="0" smtClean="0">
                <a:solidFill>
                  <a:srgbClr val="424242"/>
                </a:solidFill>
              </a:rPr>
              <a:t>Costrutto di selezione </a:t>
            </a:r>
            <a:r>
              <a:rPr lang="it-IT" altLang="it-IT" dirty="0" err="1" smtClean="0">
                <a:solidFill>
                  <a:srgbClr val="424242"/>
                </a:solidFill>
              </a:rPr>
              <a:t>if</a:t>
            </a:r>
            <a:r>
              <a:rPr lang="it-IT" altLang="it-IT" dirty="0" smtClean="0">
                <a:solidFill>
                  <a:srgbClr val="424242"/>
                </a:solidFill>
              </a:rPr>
              <a:t>-else</a:t>
            </a:r>
            <a:endParaRPr lang="it-IT" altLang="it-IT" dirty="0">
              <a:solidFill>
                <a:srgbClr val="42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9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73;p34"/>
          <p:cNvSpPr txBox="1"/>
          <p:nvPr/>
        </p:nvSpPr>
        <p:spPr>
          <a:xfrm>
            <a:off x="467544" y="3789040"/>
            <a:ext cx="7272337" cy="1584325"/>
          </a:xfrm>
          <a:prstGeom prst="rect">
            <a:avLst/>
          </a:prstGeom>
          <a:solidFill>
            <a:srgbClr val="FFFF00">
              <a:alpha val="11764"/>
            </a:srgbClr>
          </a:solidFill>
          <a:ln w="984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numCol="1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7504" y="1052736"/>
            <a:ext cx="9036496" cy="4525963"/>
          </a:xfrm>
        </p:spPr>
        <p:txBody>
          <a:bodyPr numCol="1"/>
          <a:lstStyle/>
          <a:p>
            <a:pPr marL="0" indent="0">
              <a:buNone/>
            </a:pPr>
            <a:r>
              <a:rPr lang="it-IT" alt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/* a</a:t>
            </a:r>
            <a:r>
              <a:rPr lang="it-IT" alt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reaRettangolo </a:t>
            </a:r>
            <a:r>
              <a:rPr lang="it-IT" alt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calcola l’area di un rettangolo: è un programma</a:t>
            </a:r>
          </a:p>
          <a:p>
            <a:pPr marL="0" indent="0">
              <a:buNone/>
            </a:pPr>
            <a:r>
              <a:rPr lang="it-IT" alt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alt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interattivo</a:t>
            </a:r>
            <a:r>
              <a:rPr lang="it-IT" alt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!! Può calcolare l’area di qualsiasi rettangolo che 	</a:t>
            </a:r>
            <a:endParaRPr lang="it-IT" altLang="it-IT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alt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alt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abbia </a:t>
            </a:r>
            <a:r>
              <a:rPr lang="it-IT" alt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lati a valori interi */</a:t>
            </a:r>
          </a:p>
          <a:p>
            <a:pPr marL="0" indent="0">
              <a:buNone/>
            </a:pPr>
            <a:r>
              <a:rPr lang="it-IT" alt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it-IT" alt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it-IT" alt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alt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"</a:t>
            </a:r>
            <a:r>
              <a:rPr lang="it-IT" alt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it-IT" alt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endParaRPr lang="it-IT" alt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alt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it-IT" alt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alt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alt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it-IT" alt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it-IT" alt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alt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alt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it-IT" alt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alt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it-IT" alt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alt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it-IT" alt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alt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fmt.Println("Inserire le lunghezze (valori interi) </a:t>
            </a:r>
            <a:r>
              <a:rPr lang="it-IT" alt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 lato </a:t>
            </a:r>
            <a:r>
              <a:rPr lang="it-IT" alt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minore e del lato maggiore del rettangolo (</a:t>
            </a:r>
            <a:r>
              <a:rPr lang="it-IT" alt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e.g., </a:t>
            </a:r>
            <a:r>
              <a:rPr lang="it-IT" alt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7):")</a:t>
            </a:r>
          </a:p>
          <a:p>
            <a:pPr marL="0" indent="0">
              <a:buNone/>
            </a:pPr>
            <a:r>
              <a:rPr lang="it-IT" alt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alt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fmt.Scan(&amp;min, </a:t>
            </a:r>
            <a:r>
              <a:rPr lang="it-IT" alt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it-IT" alt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max)</a:t>
            </a:r>
            <a:endParaRPr lang="it-IT" alt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alt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alt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alt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alt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it-IT" alt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alt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it-IT" alt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alt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it-IT" alt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it-IT" alt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("Hai sbagliato! Scambio i valori!")</a:t>
            </a:r>
          </a:p>
          <a:p>
            <a:pPr marL="0" indent="0">
              <a:buNone/>
            </a:pPr>
            <a:r>
              <a:rPr lang="it-IT" alt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it-IT" alt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it-IT" alt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alt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it-IT" alt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alt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it-IT" alt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alt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endParaRPr lang="it-IT" alt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alt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}else{</a:t>
            </a:r>
          </a:p>
          <a:p>
            <a:pPr marL="0" indent="0">
              <a:buNone/>
            </a:pPr>
            <a:r>
              <a:rPr lang="it-IT" alt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it-IT" alt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it-IT" alt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("Sei stato attento alle mie indicazioni!")</a:t>
            </a:r>
          </a:p>
          <a:p>
            <a:pPr marL="0" indent="0">
              <a:buNone/>
            </a:pPr>
            <a:r>
              <a:rPr lang="it-IT" alt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it-IT" alt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alt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fmt.Print("</a:t>
            </a:r>
            <a:r>
              <a:rPr lang="it-IT" alt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Area del </a:t>
            </a:r>
            <a:r>
              <a:rPr lang="it-IT" alt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rettangolo = ", </a:t>
            </a:r>
            <a:r>
              <a:rPr lang="it-IT" alt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max*min)</a:t>
            </a:r>
          </a:p>
          <a:p>
            <a:pPr marL="0" indent="0">
              <a:buNone/>
            </a:pPr>
            <a:r>
              <a:rPr lang="it-IT" alt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alt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869950" y="0"/>
            <a:ext cx="7772400" cy="914400"/>
          </a:xfrm>
          <a:prstGeom prst="rect">
            <a:avLst/>
          </a:prstGeom>
        </p:spPr>
        <p:txBody>
          <a:bodyPr numCol="1"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it-IT" altLang="it-IT" dirty="0">
                <a:solidFill>
                  <a:srgbClr val="424242"/>
                </a:solidFill>
              </a:rPr>
              <a:t>a</a:t>
            </a:r>
            <a:r>
              <a:rPr lang="it-IT" altLang="it-IT" dirty="0" smtClean="0">
                <a:solidFill>
                  <a:srgbClr val="424242"/>
                </a:solidFill>
              </a:rPr>
              <a:t>reaRettangolo.go</a:t>
            </a:r>
            <a:endParaRPr lang="it-IT" altLang="it-IT" dirty="0">
              <a:solidFill>
                <a:srgbClr val="42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76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it-IT" altLang="it-IT" dirty="0" smtClean="0"/>
              <a:t>Conversione Celsius </a:t>
            </a:r>
            <a:r>
              <a:rPr lang="it-IT" altLang="it-IT" dirty="0" smtClean="0">
                <a:sym typeface="Wingdings 3" panose="05040102010807070707" pitchFamily="18" charset="2"/>
              </a:rPr>
              <a:t></a:t>
            </a:r>
            <a:r>
              <a:rPr lang="it-IT" altLang="it-IT" dirty="0" smtClean="0"/>
              <a:t> Fahrenheit</a:t>
            </a:r>
            <a:endParaRPr lang="it-IT" alt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70520" y="4221088"/>
            <a:ext cx="8382000" cy="2016224"/>
          </a:xfrm>
        </p:spPr>
        <p:txBody>
          <a:bodyPr numCol="1"/>
          <a:lstStyle/>
          <a:p>
            <a:r>
              <a:rPr lang="it-IT" altLang="it-IT" sz="2000" dirty="0"/>
              <a:t>Provate a implementare un programma che converte dalla scala </a:t>
            </a:r>
            <a:r>
              <a:rPr lang="it-IT" altLang="it-IT" sz="2000" dirty="0" smtClean="0"/>
              <a:t>Celsius </a:t>
            </a:r>
            <a:r>
              <a:rPr lang="it-IT" altLang="it-IT" sz="2000" dirty="0"/>
              <a:t>alla scala </a:t>
            </a:r>
            <a:r>
              <a:rPr lang="it-IT" altLang="it-IT" sz="2000" dirty="0" smtClean="0"/>
              <a:t>Fahrenheit</a:t>
            </a:r>
            <a:r>
              <a:rPr lang="it-IT" altLang="it-IT" sz="2000" dirty="0"/>
              <a:t>.</a:t>
            </a:r>
          </a:p>
          <a:p>
            <a:endParaRPr lang="it-IT" altLang="it-IT" sz="2000" dirty="0"/>
          </a:p>
          <a:p>
            <a:r>
              <a:rPr lang="it-IT" altLang="it-IT" sz="2000" dirty="0"/>
              <a:t>Provate a implementare un programma che converte dalla scala </a:t>
            </a:r>
            <a:r>
              <a:rPr lang="it-IT" altLang="it-IT" sz="2000" dirty="0" smtClean="0"/>
              <a:t>Fahrenheit </a:t>
            </a:r>
            <a:r>
              <a:rPr lang="it-IT" altLang="it-IT" sz="2000" dirty="0"/>
              <a:t>alla scala </a:t>
            </a:r>
            <a:r>
              <a:rPr lang="it-IT" altLang="it-IT" sz="2000" dirty="0" smtClean="0"/>
              <a:t>Celsius</a:t>
            </a:r>
            <a:r>
              <a:rPr lang="it-IT" altLang="it-IT" sz="2000" dirty="0"/>
              <a:t>.</a:t>
            </a:r>
          </a:p>
          <a:p>
            <a:endParaRPr lang="it-IT" altLang="it-IT" sz="2000" dirty="0"/>
          </a:p>
        </p:txBody>
      </p:sp>
      <p:sp>
        <p:nvSpPr>
          <p:cNvPr id="9" name="Google Shape;279;p35"/>
          <p:cNvSpPr txBox="1"/>
          <p:nvPr/>
        </p:nvSpPr>
        <p:spPr>
          <a:xfrm>
            <a:off x="2291433" y="1976016"/>
            <a:ext cx="4857750" cy="1143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0000FF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280;p35"/>
          <p:cNvSpPr txBox="1"/>
          <p:nvPr/>
        </p:nvSpPr>
        <p:spPr>
          <a:xfrm>
            <a:off x="2051720" y="1261641"/>
            <a:ext cx="13160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numCol="1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Fahrenheit</a:t>
            </a:r>
            <a:endParaRPr/>
          </a:p>
        </p:txBody>
      </p:sp>
      <p:sp>
        <p:nvSpPr>
          <p:cNvPr id="11" name="Google Shape;281;p35"/>
          <p:cNvSpPr txBox="1"/>
          <p:nvPr/>
        </p:nvSpPr>
        <p:spPr>
          <a:xfrm>
            <a:off x="2046958" y="2461791"/>
            <a:ext cx="957262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numCol="1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Celsius</a:t>
            </a:r>
            <a:endParaRPr/>
          </a:p>
        </p:txBody>
      </p:sp>
      <p:sp>
        <p:nvSpPr>
          <p:cNvPr id="12" name="Google Shape;282;p35"/>
          <p:cNvSpPr txBox="1"/>
          <p:nvPr/>
        </p:nvSpPr>
        <p:spPr>
          <a:xfrm>
            <a:off x="2051720" y="1604541"/>
            <a:ext cx="469900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numCol="1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-40</a:t>
            </a:r>
            <a:endParaRPr/>
          </a:p>
        </p:txBody>
      </p:sp>
      <p:sp>
        <p:nvSpPr>
          <p:cNvPr id="13" name="Google Shape;283;p35"/>
          <p:cNvSpPr txBox="1"/>
          <p:nvPr/>
        </p:nvSpPr>
        <p:spPr>
          <a:xfrm>
            <a:off x="2051720" y="2118891"/>
            <a:ext cx="469900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numCol="1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-40</a:t>
            </a:r>
            <a:endParaRPr/>
          </a:p>
        </p:txBody>
      </p:sp>
      <p:sp>
        <p:nvSpPr>
          <p:cNvPr id="14" name="Google Shape;284;p35"/>
          <p:cNvSpPr txBox="1"/>
          <p:nvPr/>
        </p:nvSpPr>
        <p:spPr>
          <a:xfrm>
            <a:off x="3340770" y="1604541"/>
            <a:ext cx="265112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numCol="1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" name="Google Shape;285;p35"/>
          <p:cNvSpPr txBox="1"/>
          <p:nvPr/>
        </p:nvSpPr>
        <p:spPr>
          <a:xfrm>
            <a:off x="4521870" y="1604541"/>
            <a:ext cx="392112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numCol="1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40</a:t>
            </a:r>
            <a:endParaRPr/>
          </a:p>
        </p:txBody>
      </p:sp>
      <p:sp>
        <p:nvSpPr>
          <p:cNvPr id="16" name="Google Shape;286;p35"/>
          <p:cNvSpPr txBox="1"/>
          <p:nvPr/>
        </p:nvSpPr>
        <p:spPr>
          <a:xfrm>
            <a:off x="5728370" y="1604541"/>
            <a:ext cx="393700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numCol="1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80</a:t>
            </a:r>
            <a:endParaRPr/>
          </a:p>
        </p:txBody>
      </p:sp>
      <p:sp>
        <p:nvSpPr>
          <p:cNvPr id="17" name="Google Shape;287;p35"/>
          <p:cNvSpPr txBox="1"/>
          <p:nvPr/>
        </p:nvSpPr>
        <p:spPr>
          <a:xfrm>
            <a:off x="6814220" y="1604541"/>
            <a:ext cx="520700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numCol="1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120</a:t>
            </a:r>
            <a:endParaRPr/>
          </a:p>
        </p:txBody>
      </p:sp>
      <p:sp>
        <p:nvSpPr>
          <p:cNvPr id="18" name="Google Shape;288;p35"/>
          <p:cNvSpPr txBox="1"/>
          <p:nvPr/>
        </p:nvSpPr>
        <p:spPr>
          <a:xfrm>
            <a:off x="3080420" y="2118891"/>
            <a:ext cx="469900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numCol="1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-20</a:t>
            </a:r>
            <a:endParaRPr/>
          </a:p>
        </p:txBody>
      </p:sp>
      <p:sp>
        <p:nvSpPr>
          <p:cNvPr id="19" name="Google Shape;289;p35"/>
          <p:cNvSpPr txBox="1"/>
          <p:nvPr/>
        </p:nvSpPr>
        <p:spPr>
          <a:xfrm>
            <a:off x="4350420" y="2118891"/>
            <a:ext cx="263525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numCol="1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0" name="Google Shape;290;p35"/>
          <p:cNvSpPr txBox="1"/>
          <p:nvPr/>
        </p:nvSpPr>
        <p:spPr>
          <a:xfrm>
            <a:off x="5385470" y="2118891"/>
            <a:ext cx="393700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numCol="1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/>
          </a:p>
        </p:txBody>
      </p:sp>
      <p:sp>
        <p:nvSpPr>
          <p:cNvPr id="21" name="Google Shape;291;p35"/>
          <p:cNvSpPr txBox="1"/>
          <p:nvPr/>
        </p:nvSpPr>
        <p:spPr>
          <a:xfrm>
            <a:off x="6471320" y="2118891"/>
            <a:ext cx="393700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numCol="1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40</a:t>
            </a:r>
            <a:endParaRPr/>
          </a:p>
        </p:txBody>
      </p:sp>
      <p:sp>
        <p:nvSpPr>
          <p:cNvPr id="22" name="Google Shape;292;p35"/>
          <p:cNvSpPr txBox="1"/>
          <p:nvPr/>
        </p:nvSpPr>
        <p:spPr>
          <a:xfrm>
            <a:off x="2046958" y="3059857"/>
            <a:ext cx="6336109" cy="439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7500" bIns="35100" numCol="1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Verdana"/>
              <a:buNone/>
            </a:pPr>
            <a:r>
              <a:rPr lang="en-US" dirty="0">
                <a:solidFill>
                  <a:srgbClr val="3333CC"/>
                </a:solidFill>
                <a:latin typeface="Verdana"/>
                <a:ea typeface="Verdana"/>
                <a:cs typeface="Verdana"/>
                <a:sym typeface="Verdana"/>
              </a:rPr>
              <a:t>F</a:t>
            </a:r>
            <a:r>
              <a:rPr lang="en-US" sz="2400" b="0" i="0" u="none" dirty="0" smtClean="0">
                <a:solidFill>
                  <a:srgbClr val="3333CC"/>
                </a:solidFill>
                <a:latin typeface="Verdana"/>
                <a:ea typeface="Verdana"/>
                <a:cs typeface="Verdana"/>
                <a:sym typeface="Verdana"/>
              </a:rPr>
              <a:t>ahrenheit</a:t>
            </a:r>
            <a:r>
              <a:rPr lang="en-US" sz="2400" b="0" i="0" u="none" dirty="0" smtClean="0">
                <a:solidFill>
                  <a:srgbClr val="6464A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0" i="0" u="none" dirty="0" smtClean="0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rPr>
              <a:t>= </a:t>
            </a:r>
            <a:r>
              <a:rPr lang="en-US" dirty="0" smtClean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lang="en-US" sz="2400" b="0" i="0" u="none" dirty="0" smtClean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elsius</a:t>
            </a:r>
            <a:r>
              <a:rPr lang="en-US" sz="2400" b="0" i="0" u="none" dirty="0" smtClean="0">
                <a:solidFill>
                  <a:srgbClr val="FF8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0" i="0" u="none" dirty="0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rPr>
              <a:t>* 9/5 + 32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493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it-IT" altLang="it-IT" dirty="0" err="1" smtClean="0">
                <a:solidFill>
                  <a:srgbClr val="424242"/>
                </a:solidFill>
              </a:rPr>
              <a:t>ConvertiCe_Far.go</a:t>
            </a:r>
            <a:endParaRPr lang="it-IT" altLang="it-IT" dirty="0">
              <a:solidFill>
                <a:srgbClr val="424242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65150" y="1196752"/>
            <a:ext cx="8382000" cy="4114800"/>
          </a:xfrm>
        </p:spPr>
        <p:txBody>
          <a:bodyPr numCol="1"/>
          <a:lstStyle/>
          <a:p>
            <a:pPr lv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//	……	IL CODICE SOPRA SCRIVETELO VOI!!!</a:t>
            </a:r>
            <a:endParaRPr lang="en-US" sz="2000" dirty="0"/>
          </a:p>
          <a:p>
            <a:pPr lv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endParaRPr lang="en-US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celsius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fahrenheit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dirty="0" smtClean="0">
                <a:latin typeface="Courier New"/>
                <a:ea typeface="Courier New"/>
                <a:cs typeface="Courier New"/>
                <a:sym typeface="Courier New"/>
              </a:rPr>
              <a:t>float64</a:t>
            </a:r>
            <a:endParaRPr lang="en-US" sz="2000" dirty="0"/>
          </a:p>
          <a:p>
            <a:pPr lv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endParaRPr lang="en-US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fmt.Println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(”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Inserisci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la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temperatura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gradi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Celsius: </a:t>
            </a:r>
            <a:r>
              <a:rPr lang="en-US" sz="2000" dirty="0" smtClean="0"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lang="en-US" sz="2000" dirty="0"/>
          </a:p>
          <a:p>
            <a:pPr lv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fmt.Scan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celsius</a:t>
            </a:r>
            <a:r>
              <a:rPr lang="en-US" sz="2000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000" dirty="0"/>
          </a:p>
          <a:p>
            <a:pPr lv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fahrenheit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celsius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* 9.0/5.0 </a:t>
            </a:r>
            <a:r>
              <a:rPr lang="en-US" sz="2000" dirty="0" smtClean="0">
                <a:latin typeface="Courier New"/>
                <a:ea typeface="Courier New"/>
                <a:cs typeface="Courier New"/>
                <a:sym typeface="Courier New"/>
              </a:rPr>
              <a:t>+ 32 </a:t>
            </a:r>
            <a:endParaRPr lang="en-US" sz="2000" dirty="0"/>
          </a:p>
          <a:p>
            <a:pPr lv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lang="en-US" sz="2000" dirty="0"/>
          </a:p>
          <a:p>
            <a:pPr lv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fmt.Println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(”La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corrispondente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temperatura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scala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dirty="0" smtClean="0">
                <a:latin typeface="Courier New"/>
                <a:ea typeface="Courier New"/>
                <a:cs typeface="Courier New"/>
                <a:sym typeface="Courier New"/>
              </a:rPr>
              <a:t>Fahrenheit 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e’ di: ", </a:t>
            </a:r>
            <a:r>
              <a:rPr lang="en-US" sz="2000" dirty="0" smtClean="0">
                <a:latin typeface="Courier New"/>
                <a:ea typeface="Courier New"/>
                <a:cs typeface="Courier New"/>
                <a:sym typeface="Courier New"/>
              </a:rPr>
              <a:t>Fahrenheit)</a:t>
            </a:r>
            <a:endParaRPr lang="en-US" sz="2000" dirty="0"/>
          </a:p>
          <a:p>
            <a:pPr lv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lang="en-US" sz="2000" dirty="0"/>
          </a:p>
          <a:p>
            <a:pPr lv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//	……	IL CODICE SOTTO SCRIVETELO VOI!!!</a:t>
            </a:r>
            <a:endParaRPr lang="en-US" sz="2000" dirty="0"/>
          </a:p>
          <a:p>
            <a:pPr marL="0" indent="0">
              <a:buNone/>
            </a:pPr>
            <a:endParaRPr lang="it-IT" altLang="it-IT" sz="2000" dirty="0"/>
          </a:p>
        </p:txBody>
      </p:sp>
    </p:spTree>
    <p:extLst>
      <p:ext uri="{BB962C8B-B14F-4D97-AF65-F5344CB8AC3E}">
        <p14:creationId xmlns:p14="http://schemas.microsoft.com/office/powerpoint/2010/main" val="399531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it-IT" altLang="it-IT" dirty="0" err="1" smtClean="0">
                <a:solidFill>
                  <a:srgbClr val="424242"/>
                </a:solidFill>
              </a:rPr>
              <a:t>ConvertiFar_Ce.go</a:t>
            </a:r>
            <a:endParaRPr lang="it-IT" altLang="it-IT" dirty="0">
              <a:solidFill>
                <a:srgbClr val="424242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65150" y="1196752"/>
            <a:ext cx="8382000" cy="4114800"/>
          </a:xfrm>
        </p:spPr>
        <p:txBody>
          <a:bodyPr numCol="1"/>
          <a:lstStyle/>
          <a:p>
            <a:pPr lv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//	……	IL CODICE SOPRA SCRIVETELO VOI!!!</a:t>
            </a:r>
          </a:p>
          <a:p>
            <a:pPr lv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endParaRPr lang="en-US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celsius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fahrenheit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dirty="0" smtClean="0">
                <a:latin typeface="Courier New"/>
                <a:ea typeface="Courier New"/>
                <a:cs typeface="Courier New"/>
                <a:sym typeface="Courier New"/>
              </a:rPr>
              <a:t>float64</a:t>
            </a:r>
            <a:endParaRPr lang="en-US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endParaRPr lang="en-US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fmt.Println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(”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Inserisci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la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temperatura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gradi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Fahrenheit: </a:t>
            </a:r>
            <a:r>
              <a:rPr lang="en-US" sz="2000" dirty="0" smtClean="0"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lang="en-US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fmt.Scan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fahrenheit</a:t>
            </a:r>
            <a:r>
              <a:rPr lang="en-US" sz="2000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celsius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fahrenheit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– 32) * </a:t>
            </a:r>
            <a:r>
              <a:rPr lang="en-US" sz="2000" dirty="0" smtClean="0">
                <a:latin typeface="Courier New"/>
                <a:ea typeface="Courier New"/>
                <a:cs typeface="Courier New"/>
                <a:sym typeface="Courier New"/>
              </a:rPr>
              <a:t>5.0/9.0</a:t>
            </a:r>
            <a:endParaRPr lang="en-US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lv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fmt.Println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(”La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corrispondente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temperatura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scala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dirty="0" smtClean="0">
                <a:latin typeface="Courier New"/>
                <a:ea typeface="Courier New"/>
                <a:cs typeface="Courier New"/>
                <a:sym typeface="Courier New"/>
              </a:rPr>
              <a:t>Celsius 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e’ di: ", </a:t>
            </a:r>
            <a:r>
              <a:rPr lang="en-US" sz="2000" dirty="0" smtClean="0">
                <a:latin typeface="Courier New"/>
                <a:ea typeface="Courier New"/>
                <a:cs typeface="Courier New"/>
                <a:sym typeface="Courier New"/>
              </a:rPr>
              <a:t>Celsius)</a:t>
            </a:r>
            <a:endParaRPr lang="en-US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</a:p>
          <a:p>
            <a:pPr lv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//	……	IL CODICE SOTTO SCRIVETELO VOI!!!</a:t>
            </a:r>
          </a:p>
          <a:p>
            <a:pPr lv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endParaRPr lang="en-US"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3054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it-IT" altLang="it-IT" dirty="0" smtClean="0"/>
              <a:t>Esercizio 1</a:t>
            </a:r>
            <a:endParaRPr lang="it-IT" alt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65150" y="1124744"/>
            <a:ext cx="8382000" cy="4114800"/>
          </a:xfrm>
        </p:spPr>
        <p:txBody>
          <a:bodyPr numCol="1"/>
          <a:lstStyle/>
          <a:p>
            <a:r>
              <a:rPr lang="it-IT" altLang="it-IT" dirty="0"/>
              <a:t>Realizzare un programma </a:t>
            </a:r>
            <a:r>
              <a:rPr lang="it-IT" altLang="it-IT" dirty="0" err="1"/>
              <a:t>AltezzaRettangoloInterattivo</a:t>
            </a:r>
            <a:r>
              <a:rPr lang="it-IT" altLang="it-IT" dirty="0"/>
              <a:t> che legga l'area e la base di un rettangolo e ne stampi l'altezza. </a:t>
            </a:r>
          </a:p>
          <a:p>
            <a:endParaRPr lang="it-IT" altLang="it-IT" dirty="0"/>
          </a:p>
          <a:p>
            <a:r>
              <a:rPr lang="it-IT" altLang="it-IT" dirty="0"/>
              <a:t>Verificare come si comporta il programma</a:t>
            </a:r>
          </a:p>
          <a:p>
            <a:pPr lvl="1"/>
            <a:r>
              <a:rPr lang="it-IT" altLang="it-IT" sz="2400" dirty="0"/>
              <a:t>quando l'area inserita non è un multiplo esatto della base;</a:t>
            </a:r>
          </a:p>
          <a:p>
            <a:pPr lvl="1"/>
            <a:r>
              <a:rPr lang="it-IT" altLang="it-IT" sz="2400" dirty="0"/>
              <a:t>quando viene immesso 0 come valore per la base.</a:t>
            </a:r>
          </a:p>
          <a:p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134293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numCol="1" anchor="ctr"/>
          <a:lstStyle/>
          <a:p>
            <a:r>
              <a:rPr lang="it-IT" altLang="it-IT" dirty="0" smtClean="0"/>
              <a:t>Prima di cominciare…</a:t>
            </a:r>
            <a:endParaRPr lang="it-IT" alt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3568" y="1274440"/>
            <a:ext cx="8382000" cy="5250904"/>
          </a:xfrm>
        </p:spPr>
        <p:txBody>
          <a:bodyPr numCol="1"/>
          <a:lstStyle/>
          <a:p>
            <a:pPr marL="0" indent="0">
              <a:spcAft>
                <a:spcPts val="1000"/>
              </a:spcAft>
              <a:buNone/>
            </a:pPr>
            <a:r>
              <a:rPr lang="it-IT" altLang="it-IT" sz="2000" dirty="0"/>
              <a:t>Nello scrivere i nostri programmi ci atterremo alle seguenti </a:t>
            </a:r>
            <a:r>
              <a:rPr lang="it-IT" altLang="it-IT" sz="2000" dirty="0" smtClean="0"/>
              <a:t>regole:</a:t>
            </a:r>
            <a:endParaRPr lang="it-IT" altLang="it-IT" sz="2000" dirty="0"/>
          </a:p>
          <a:p>
            <a:pPr>
              <a:spcAft>
                <a:spcPts val="1000"/>
              </a:spcAft>
            </a:pPr>
            <a:r>
              <a:rPr lang="it-IT" altLang="it-IT" sz="2000" dirty="0" smtClean="0"/>
              <a:t>Faremo </a:t>
            </a:r>
            <a:r>
              <a:rPr lang="it-IT" altLang="it-IT" sz="2000" dirty="0"/>
              <a:t>riferimento a una directory principale</a:t>
            </a:r>
          </a:p>
          <a:p>
            <a:pPr>
              <a:spcAft>
                <a:spcPts val="1000"/>
              </a:spcAft>
            </a:pPr>
            <a:r>
              <a:rPr lang="it-IT" altLang="it-IT" sz="2000" dirty="0" smtClean="0"/>
              <a:t>Tutti </a:t>
            </a:r>
            <a:r>
              <a:rPr lang="it-IT" altLang="it-IT" sz="2000" dirty="0"/>
              <a:t>i file relativi a un programma (package) risiederanno in una sottodirectory </a:t>
            </a:r>
            <a:endParaRPr lang="it-IT" altLang="it-IT" sz="2000" dirty="0" smtClean="0"/>
          </a:p>
          <a:p>
            <a:pPr>
              <a:spcAft>
                <a:spcPts val="1000"/>
              </a:spcAft>
            </a:pPr>
            <a:r>
              <a:rPr lang="it-IT" altLang="it-IT" sz="2000" dirty="0" smtClean="0"/>
              <a:t>Diamo </a:t>
            </a:r>
            <a:r>
              <a:rPr lang="it-IT" altLang="it-IT" sz="2000" dirty="0"/>
              <a:t>ai nostri programmi dei nomi significativi</a:t>
            </a:r>
          </a:p>
          <a:p>
            <a:pPr lvl="1">
              <a:spcAft>
                <a:spcPts val="1000"/>
              </a:spcAft>
            </a:pPr>
            <a:r>
              <a:rPr lang="it-IT" altLang="it-IT" dirty="0"/>
              <a:t>Quindi Sono nomi validi per i programmi: Programma, </a:t>
            </a:r>
            <a:r>
              <a:rPr lang="it-IT" altLang="it-IT" dirty="0" err="1"/>
              <a:t>MioProgramma</a:t>
            </a:r>
            <a:r>
              <a:rPr lang="it-IT" altLang="it-IT" dirty="0"/>
              <a:t>, </a:t>
            </a:r>
            <a:r>
              <a:rPr lang="it-IT" altLang="it-IT" dirty="0" err="1"/>
              <a:t>UnProgrammaBellissimo</a:t>
            </a:r>
            <a:endParaRPr lang="it-IT" altLang="it-IT" dirty="0"/>
          </a:p>
          <a:p>
            <a:pPr lvl="1">
              <a:spcAft>
                <a:spcPts val="1000"/>
              </a:spcAft>
            </a:pPr>
            <a:r>
              <a:rPr lang="it-IT" altLang="it-IT" dirty="0"/>
              <a:t>NON sono nomi validi per i programmi: programma, </a:t>
            </a:r>
            <a:r>
              <a:rPr lang="it-IT" altLang="it-IT" dirty="0" err="1"/>
              <a:t>ProGraMMa</a:t>
            </a:r>
            <a:r>
              <a:rPr lang="it-IT" altLang="it-IT" dirty="0"/>
              <a:t>, PROGRAMMA, Programma1, Programma2, Programma3, …</a:t>
            </a:r>
          </a:p>
          <a:p>
            <a:pPr>
              <a:spcAft>
                <a:spcPts val="1000"/>
              </a:spcAft>
            </a:pPr>
            <a:endParaRPr lang="it-IT" altLang="it-IT" sz="2000" dirty="0"/>
          </a:p>
          <a:p>
            <a:pPr>
              <a:spcAft>
                <a:spcPts val="1000"/>
              </a:spcAft>
            </a:pPr>
            <a:endParaRPr lang="it-IT" altLang="it-IT" sz="2000" dirty="0"/>
          </a:p>
          <a:p>
            <a:pPr>
              <a:spcAft>
                <a:spcPts val="1000"/>
              </a:spcAft>
            </a:pPr>
            <a:endParaRPr lang="it-IT" altLang="it-IT" sz="2000" dirty="0"/>
          </a:p>
        </p:txBody>
      </p:sp>
    </p:spTree>
    <p:extLst>
      <p:ext uri="{BB962C8B-B14F-4D97-AF65-F5344CB8AC3E}">
        <p14:creationId xmlns:p14="http://schemas.microsoft.com/office/powerpoint/2010/main" val="213313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it-IT" altLang="it-IT" dirty="0" smtClean="0"/>
              <a:t>Esercizio 2</a:t>
            </a:r>
            <a:endParaRPr lang="it-IT" alt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35112" y="1124744"/>
            <a:ext cx="8382000" cy="4114800"/>
          </a:xfrm>
        </p:spPr>
        <p:txBody>
          <a:bodyPr numCol="1"/>
          <a:lstStyle/>
          <a:p>
            <a:endParaRPr lang="it-IT" altLang="it-IT" sz="2000" dirty="0"/>
          </a:p>
          <a:p>
            <a:r>
              <a:rPr lang="it-IT" altLang="it-IT" sz="2000" dirty="0"/>
              <a:t>Scrivete un programma che richiede all’utente di immettere il raggio di un cerchio, e calcola e stampa la sua area</a:t>
            </a:r>
          </a:p>
          <a:p>
            <a:endParaRPr lang="it-IT" altLang="it-IT" sz="2000" dirty="0"/>
          </a:p>
          <a:p>
            <a:r>
              <a:rPr lang="it-IT" altLang="it-IT" sz="2000" dirty="0" smtClean="0"/>
              <a:t>Per </a:t>
            </a:r>
            <a:r>
              <a:rPr lang="it-IT" altLang="it-IT" sz="2000" dirty="0"/>
              <a:t>risolvere questo problema è necessario avere capito come trattare i numeri con la virgola. Se vi trovate in difficoltà, chiedete aiuto ai docenti!</a:t>
            </a:r>
          </a:p>
          <a:p>
            <a:endParaRPr lang="it-IT" altLang="it-IT" sz="2000" dirty="0"/>
          </a:p>
        </p:txBody>
      </p:sp>
    </p:spTree>
    <p:extLst>
      <p:ext uri="{BB962C8B-B14F-4D97-AF65-F5344CB8AC3E}">
        <p14:creationId xmlns:p14="http://schemas.microsoft.com/office/powerpoint/2010/main" val="336551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it-IT" altLang="it-IT" dirty="0" smtClean="0"/>
              <a:t>Esercizio 3</a:t>
            </a:r>
            <a:endParaRPr lang="it-IT" alt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62000" y="1124744"/>
            <a:ext cx="8382000" cy="4114800"/>
          </a:xfrm>
        </p:spPr>
        <p:txBody>
          <a:bodyPr numCol="1"/>
          <a:lstStyle/>
          <a:p>
            <a:r>
              <a:rPr lang="it-IT" altLang="it-IT" dirty="0"/>
              <a:t>Scrivere un programma </a:t>
            </a:r>
            <a:r>
              <a:rPr lang="it-IT" altLang="it-IT" dirty="0" err="1"/>
              <a:t>ConvertiDaKilometriAMiglia</a:t>
            </a:r>
            <a:r>
              <a:rPr lang="it-IT" altLang="it-IT" dirty="0"/>
              <a:t> che realizzi la conversione tra kilometri e miglia, tenuto conto del fatto che un miglio equivale a 1.61 kilometri</a:t>
            </a:r>
            <a:r>
              <a:rPr lang="it-IT" altLang="it-IT" dirty="0" smtClean="0"/>
              <a:t>.</a:t>
            </a:r>
          </a:p>
          <a:p>
            <a:r>
              <a:rPr lang="it-IT" altLang="it-IT" dirty="0" smtClean="0"/>
              <a:t>Scrivere </a:t>
            </a:r>
            <a:r>
              <a:rPr lang="it-IT" altLang="it-IT" dirty="0"/>
              <a:t>un programma </a:t>
            </a:r>
            <a:r>
              <a:rPr lang="it-IT" altLang="it-IT" dirty="0" err="1"/>
              <a:t>ConvertiDaOreAMinuti</a:t>
            </a:r>
            <a:r>
              <a:rPr lang="it-IT" altLang="it-IT" dirty="0"/>
              <a:t> che realizzi la conversione tra ore e minuti.</a:t>
            </a:r>
          </a:p>
          <a:p>
            <a:r>
              <a:rPr lang="it-IT" altLang="it-IT" dirty="0"/>
              <a:t>Scrivere un programma </a:t>
            </a:r>
            <a:r>
              <a:rPr lang="it-IT" altLang="it-IT" dirty="0" err="1"/>
              <a:t>ConvertiDaMinutiAOre</a:t>
            </a:r>
            <a:r>
              <a:rPr lang="it-IT" altLang="it-IT" dirty="0"/>
              <a:t> che realizzi la conversione tra minuti e ore.</a:t>
            </a:r>
          </a:p>
          <a:p>
            <a:r>
              <a:rPr lang="it-IT" altLang="it-IT" dirty="0"/>
              <a:t>Fate la stessa cosa tra ore (minuti) e secondi, tra secondi e ore (minuti</a:t>
            </a:r>
            <a:r>
              <a:rPr lang="it-IT" altLang="it-IT" dirty="0" smtClean="0"/>
              <a:t>).</a:t>
            </a:r>
            <a:endParaRPr lang="it-IT" altLang="it-IT" dirty="0"/>
          </a:p>
          <a:p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231943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it-IT" altLang="it-IT" dirty="0" smtClean="0"/>
              <a:t>Esercizio 4</a:t>
            </a:r>
            <a:endParaRPr lang="it-IT" alt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52500" y="1124744"/>
            <a:ext cx="8382000" cy="4114800"/>
          </a:xfrm>
        </p:spPr>
        <p:txBody>
          <a:bodyPr numCol="1"/>
          <a:lstStyle/>
          <a:p>
            <a:pPr marL="0" indent="0">
              <a:buNone/>
            </a:pPr>
            <a:r>
              <a:rPr lang="it-IT" altLang="it-IT" dirty="0"/>
              <a:t>Scrivere un programma che: </a:t>
            </a:r>
          </a:p>
          <a:p>
            <a:r>
              <a:rPr lang="it-IT" altLang="it-IT" dirty="0" smtClean="0"/>
              <a:t>chieda </a:t>
            </a:r>
            <a:r>
              <a:rPr lang="it-IT" altLang="it-IT" dirty="0"/>
              <a:t>l’inserimento delle età dei vostri </a:t>
            </a:r>
            <a:r>
              <a:rPr lang="it-IT" altLang="it-IT" dirty="0" smtClean="0"/>
              <a:t>genitori</a:t>
            </a:r>
          </a:p>
          <a:p>
            <a:r>
              <a:rPr lang="it-IT" altLang="it-IT" dirty="0" smtClean="0"/>
              <a:t>calcoli </a:t>
            </a:r>
            <a:r>
              <a:rPr lang="it-IT" altLang="it-IT" dirty="0"/>
              <a:t>e stampi la somma e la media delle </a:t>
            </a:r>
            <a:r>
              <a:rPr lang="it-IT" altLang="it-IT" dirty="0" smtClean="0"/>
              <a:t>età</a:t>
            </a:r>
          </a:p>
          <a:p>
            <a:r>
              <a:rPr lang="it-IT" altLang="it-IT" dirty="0"/>
              <a:t>c</a:t>
            </a:r>
            <a:r>
              <a:rPr lang="it-IT" altLang="it-IT" dirty="0" smtClean="0"/>
              <a:t>alcoli </a:t>
            </a:r>
            <a:r>
              <a:rPr lang="it-IT" altLang="it-IT" dirty="0"/>
              <a:t>e stampi la somma (e la media) delle età che i componenti avevano n anni fa (dove il valore della variabile n è chiesto all’utente).</a:t>
            </a:r>
          </a:p>
        </p:txBody>
      </p:sp>
    </p:spTree>
    <p:extLst>
      <p:ext uri="{BB962C8B-B14F-4D97-AF65-F5344CB8AC3E}">
        <p14:creationId xmlns:p14="http://schemas.microsoft.com/office/powerpoint/2010/main" val="129420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it-IT" altLang="it-IT" dirty="0" err="1" smtClean="0"/>
              <a:t>helloWorld.go</a:t>
            </a:r>
            <a:endParaRPr lang="it-IT" altLang="it-I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1743075"/>
            <a:ext cx="569595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6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it-IT" altLang="it-IT" dirty="0" smtClean="0"/>
              <a:t>Formattiamolo!</a:t>
            </a:r>
            <a:endParaRPr lang="it-IT" alt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54496" y="1196752"/>
            <a:ext cx="8382000" cy="4114800"/>
          </a:xfrm>
        </p:spPr>
        <p:txBody>
          <a:bodyPr numCol="1"/>
          <a:lstStyle/>
          <a:p>
            <a:pPr marL="0" indent="0">
              <a:buNone/>
            </a:pPr>
            <a:r>
              <a:rPr lang="it-IT" altLang="it-IT" dirty="0"/>
              <a:t>Se state lavorando con sistema operativo </a:t>
            </a:r>
            <a:r>
              <a:rPr lang="it-IT" altLang="it-IT" dirty="0" err="1"/>
              <a:t>windows</a:t>
            </a:r>
            <a:r>
              <a:rPr lang="it-IT" altLang="it-IT" dirty="0"/>
              <a:t>, usate il </a:t>
            </a:r>
            <a:r>
              <a:rPr lang="it-IT" altLang="it-IT" dirty="0" err="1"/>
              <a:t>command</a:t>
            </a:r>
            <a:r>
              <a:rPr lang="it-IT" altLang="it-IT" dirty="0"/>
              <a:t> </a:t>
            </a:r>
            <a:r>
              <a:rPr lang="it-IT" altLang="it-IT" dirty="0" err="1"/>
              <a:t>prompt</a:t>
            </a:r>
            <a:r>
              <a:rPr lang="it-IT" altLang="it-IT" dirty="0"/>
              <a:t> (o </a:t>
            </a:r>
            <a:r>
              <a:rPr lang="it-IT" altLang="it-IT" dirty="0" err="1"/>
              <a:t>prompt</a:t>
            </a:r>
            <a:r>
              <a:rPr lang="it-IT" altLang="it-IT" dirty="0"/>
              <a:t> dei comandi: lo vedete nella immagine sotto) per portarvi nella directory corrente (ovvero la directory contenente il file del codice sorgente). </a:t>
            </a:r>
          </a:p>
          <a:p>
            <a:pPr marL="0" indent="0">
              <a:buNone/>
            </a:pPr>
            <a:r>
              <a:rPr lang="it-IT" altLang="it-IT" dirty="0"/>
              <a:t>Sotto Linux/Unix i comandi in pratica sono gli stessi</a:t>
            </a:r>
            <a:r>
              <a:rPr lang="it-IT" altLang="it-IT" dirty="0" smtClean="0"/>
              <a:t>!</a:t>
            </a:r>
          </a:p>
          <a:p>
            <a:pPr marL="0" indent="0">
              <a:buNone/>
            </a:pPr>
            <a:endParaRPr lang="it-IT" altLang="it-IT" dirty="0"/>
          </a:p>
          <a:p>
            <a:pPr marL="0" indent="0">
              <a:buNone/>
            </a:pPr>
            <a:endParaRPr lang="it-IT" altLang="it-IT" dirty="0" smtClean="0"/>
          </a:p>
          <a:p>
            <a:pPr marL="0" indent="0">
              <a:buNone/>
            </a:pPr>
            <a:endParaRPr lang="it-IT" altLang="it-IT" dirty="0"/>
          </a:p>
          <a:p>
            <a:pPr marL="0" indent="0">
              <a:buNone/>
            </a:pPr>
            <a:endParaRPr lang="it-IT" altLang="it-IT" dirty="0" smtClean="0"/>
          </a:p>
          <a:p>
            <a:pPr marL="0" indent="0">
              <a:buNone/>
            </a:pPr>
            <a:endParaRPr lang="it-IT" altLang="it-IT" dirty="0"/>
          </a:p>
          <a:p>
            <a:pPr marL="0" indent="0">
              <a:buNone/>
            </a:pPr>
            <a:endParaRPr lang="it-IT" altLang="it-IT" dirty="0" smtClean="0"/>
          </a:p>
          <a:p>
            <a:pPr marL="0" indent="0">
              <a:buNone/>
            </a:pPr>
            <a:r>
              <a:rPr lang="it-IT" altLang="it-IT" b="1" dirty="0" smtClean="0">
                <a:solidFill>
                  <a:srgbClr val="FF0000"/>
                </a:solidFill>
              </a:rPr>
              <a:t>Cosa succede?</a:t>
            </a:r>
            <a:endParaRPr lang="it-IT" altLang="it-IT" b="1" dirty="0">
              <a:solidFill>
                <a:srgbClr val="FF0000"/>
              </a:solidFill>
            </a:endParaRPr>
          </a:p>
          <a:p>
            <a:endParaRPr lang="it-IT" altLang="it-I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4035152"/>
            <a:ext cx="62103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1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755576" y="3573016"/>
            <a:ext cx="8208912" cy="1200329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it-IT" altLang="it-IT" dirty="0">
                <a:solidFill>
                  <a:srgbClr val="424242"/>
                </a:solidFill>
                <a:latin typeface="+mn-lt"/>
              </a:rPr>
              <a:t>Se ci sono semplici errori (funzioni con iniziale minuscola o mancanza di doppi apici), o formattazioni (mancanza di spazi</a:t>
            </a:r>
            <a:r>
              <a:rPr lang="it-IT" altLang="it-IT" dirty="0" smtClean="0">
                <a:solidFill>
                  <a:srgbClr val="424242"/>
                </a:solidFill>
                <a:latin typeface="+mn-lt"/>
              </a:rPr>
              <a:t>):</a:t>
            </a:r>
            <a:endParaRPr lang="it-IT" altLang="it-IT" dirty="0">
              <a:solidFill>
                <a:srgbClr val="424242"/>
              </a:solidFill>
              <a:latin typeface="+mn-lt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659323" y="5973674"/>
            <a:ext cx="8521189" cy="76944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it-IT" altLang="it-IT" b="1" u="sng" dirty="0">
                <a:solidFill>
                  <a:srgbClr val="FF0000"/>
                </a:solidFill>
                <a:latin typeface="+mn-lt"/>
              </a:rPr>
              <a:t>Alcuni</a:t>
            </a:r>
            <a:r>
              <a:rPr lang="it-IT" altLang="it-IT" dirty="0">
                <a:solidFill>
                  <a:srgbClr val="424242"/>
                </a:solidFill>
                <a:latin typeface="+mn-lt"/>
              </a:rPr>
              <a:t> errori vengono segnalati! </a:t>
            </a:r>
            <a:r>
              <a:rPr lang="it-IT" altLang="it-IT" sz="2000" dirty="0" smtClean="0">
                <a:solidFill>
                  <a:srgbClr val="424242"/>
                </a:solidFill>
                <a:latin typeface="+mn-lt"/>
              </a:rPr>
              <a:t>(</a:t>
            </a:r>
            <a:r>
              <a:rPr lang="it-IT" altLang="it-IT" sz="2000" dirty="0">
                <a:solidFill>
                  <a:srgbClr val="424242"/>
                </a:solidFill>
                <a:latin typeface="+mn-lt"/>
              </a:rPr>
              <a:t>Alla riga </a:t>
            </a:r>
            <a:r>
              <a:rPr lang="it-IT" altLang="it-IT" sz="2000" dirty="0" smtClean="0">
                <a:solidFill>
                  <a:srgbClr val="424242"/>
                </a:solidFill>
                <a:latin typeface="+mn-lt"/>
              </a:rPr>
              <a:t>7 </a:t>
            </a:r>
            <a:r>
              <a:rPr lang="it-IT" altLang="it-IT" sz="2000" dirty="0">
                <a:solidFill>
                  <a:srgbClr val="424242"/>
                </a:solidFill>
                <a:latin typeface="+mn-lt"/>
              </a:rPr>
              <a:t>c’è una stringa non terminata da doppi apici…)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16034"/>
            <a:ext cx="5695950" cy="33718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4373474"/>
            <a:ext cx="62007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23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683568" y="3789040"/>
            <a:ext cx="7488832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it-IT" altLang="it-IT" dirty="0">
                <a:solidFill>
                  <a:srgbClr val="424242"/>
                </a:solidFill>
                <a:latin typeface="+mn-lt"/>
              </a:rPr>
              <a:t>Sistemando </a:t>
            </a:r>
            <a:r>
              <a:rPr lang="it-IT" altLang="it-IT" dirty="0" smtClean="0">
                <a:solidFill>
                  <a:srgbClr val="424242"/>
                </a:solidFill>
                <a:latin typeface="+mn-lt"/>
              </a:rPr>
              <a:t>gli errori </a:t>
            </a:r>
            <a:r>
              <a:rPr lang="it-IT" altLang="it-IT" dirty="0">
                <a:solidFill>
                  <a:srgbClr val="424242"/>
                </a:solidFill>
                <a:latin typeface="+mn-lt"/>
              </a:rPr>
              <a:t>e riformattando…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034" y="302890"/>
            <a:ext cx="5295900" cy="3486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4437112"/>
            <a:ext cx="60388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03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808993" y="5805264"/>
            <a:ext cx="8136904" cy="83099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it-IT" altLang="it-IT" dirty="0">
                <a:solidFill>
                  <a:srgbClr val="424242"/>
                </a:solidFill>
                <a:latin typeface="+mn-lt"/>
              </a:rPr>
              <a:t>Il file di testo è stato modificato dall’esterno. Premendo il tasto Yes…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340768"/>
            <a:ext cx="8177124" cy="393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8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611560" y="3750131"/>
            <a:ext cx="8424936" cy="83099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it-IT" altLang="it-IT" dirty="0">
                <a:solidFill>
                  <a:srgbClr val="424242"/>
                </a:solidFill>
                <a:latin typeface="+mn-lt"/>
              </a:rPr>
              <a:t>Eseguendo il programma (ovvero eseguendo il comando «go </a:t>
            </a:r>
            <a:r>
              <a:rPr lang="it-IT" altLang="it-IT" dirty="0" err="1">
                <a:solidFill>
                  <a:srgbClr val="424242"/>
                </a:solidFill>
                <a:latin typeface="+mn-lt"/>
              </a:rPr>
              <a:t>run</a:t>
            </a:r>
            <a:r>
              <a:rPr lang="it-IT" altLang="it-IT" dirty="0">
                <a:solidFill>
                  <a:srgbClr val="424242"/>
                </a:solidFill>
                <a:latin typeface="+mn-lt"/>
              </a:rPr>
              <a:t> </a:t>
            </a:r>
            <a:r>
              <a:rPr lang="it-IT" altLang="it-IT" dirty="0" err="1">
                <a:solidFill>
                  <a:srgbClr val="424242"/>
                </a:solidFill>
                <a:latin typeface="+mn-lt"/>
              </a:rPr>
              <a:t>nomefile</a:t>
            </a:r>
            <a:r>
              <a:rPr lang="it-IT" altLang="it-IT" dirty="0" smtClean="0">
                <a:solidFill>
                  <a:srgbClr val="424242"/>
                </a:solidFill>
                <a:latin typeface="+mn-lt"/>
              </a:rPr>
              <a:t>»). Ci </a:t>
            </a:r>
            <a:r>
              <a:rPr lang="it-IT" altLang="it-IT" dirty="0">
                <a:solidFill>
                  <a:srgbClr val="424242"/>
                </a:solidFill>
                <a:latin typeface="+mn-lt"/>
              </a:rPr>
              <a:t>vengono segnalati altri </a:t>
            </a:r>
            <a:r>
              <a:rPr lang="it-IT" altLang="it-IT" dirty="0" smtClean="0">
                <a:solidFill>
                  <a:srgbClr val="424242"/>
                </a:solidFill>
                <a:latin typeface="+mn-lt"/>
              </a:rPr>
              <a:t>errori.</a:t>
            </a:r>
            <a:endParaRPr lang="it-IT" altLang="it-IT" dirty="0">
              <a:solidFill>
                <a:srgbClr val="424242"/>
              </a:solidFill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740" y="4580865"/>
            <a:ext cx="6124575" cy="2247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034" y="302890"/>
            <a:ext cx="52959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56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pertine">
  <a:themeElements>
    <a:clrScheme name="Presentazione vuo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esentazione vuota">
      <a:majorFont>
        <a:latin typeface="Trebuchet MS"/>
        <a:ea typeface="ＭＳ Ｐゴシック"/>
        <a:cs typeface="ＭＳ Ｐゴシック"/>
      </a:majorFont>
      <a:minorFont>
        <a:latin typeface="Trebuchet MS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spDef>
    <a:lnDef>
      <a:spPr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lnDef>
  </a:objectDefaults>
  <a:extraClrSchemeLst>
    <a:extraClrScheme>
      <a:clrScheme name="Presentazione vuo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zione vuo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zione vuo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zione vuo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zione vuo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zione vuo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zione vuo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zione vuo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zione vuo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zione vuo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zione vuo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zione vuo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numCol="1"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 numCol="1"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Tema di Office">
  <a:themeElements>
    <a:clrScheme name="Tema di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a di Office">
      <a:majorFont>
        <a:latin typeface="Trebuchet MS"/>
        <a:ea typeface="ＭＳ Ｐゴシック"/>
        <a:cs typeface="ＭＳ Ｐゴシック"/>
      </a:majorFont>
      <a:minorFont>
        <a:latin typeface="Trebuchet MS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spDef>
    <a:lnDef>
      <a:spPr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lnDef>
  </a:objectDefaults>
  <a:extraClrSchemeLst>
    <a:extraClrScheme>
      <a:clrScheme name="Tema di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numCol="1"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 numCol="1"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</Template>
  <TotalTime>5621</TotalTime>
  <Words>1638</Words>
  <Application>Microsoft Office PowerPoint</Application>
  <PresentationFormat>On-screen Show (4:3)</PresentationFormat>
  <Paragraphs>244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8" baseType="lpstr">
      <vt:lpstr>ＭＳ Ｐゴシック</vt:lpstr>
      <vt:lpstr>Arial</vt:lpstr>
      <vt:lpstr>Calibri</vt:lpstr>
      <vt:lpstr>Candara</vt:lpstr>
      <vt:lpstr>Courier New</vt:lpstr>
      <vt:lpstr>Geneva</vt:lpstr>
      <vt:lpstr>Noto Sans Symbols</vt:lpstr>
      <vt:lpstr>Times New Roman</vt:lpstr>
      <vt:lpstr>Trebuchet MS</vt:lpstr>
      <vt:lpstr>Verdana</vt:lpstr>
      <vt:lpstr>Wingdings</vt:lpstr>
      <vt:lpstr>Wingdings 3</vt:lpstr>
      <vt:lpstr>ヒラギノ角ゴ Pro W3</vt:lpstr>
      <vt:lpstr>copertine</vt:lpstr>
      <vt:lpstr>Tema di Office</vt:lpstr>
      <vt:lpstr>1_Tema di Office</vt:lpstr>
      <vt:lpstr>PowerPoint Presentation</vt:lpstr>
      <vt:lpstr>Il processo di sviluppo</vt:lpstr>
      <vt:lpstr>Prima di cominciare…</vt:lpstr>
      <vt:lpstr>helloWorld.go</vt:lpstr>
      <vt:lpstr>Formattiamolo!</vt:lpstr>
      <vt:lpstr>PowerPoint Presentation</vt:lpstr>
      <vt:lpstr>PowerPoint Presentation</vt:lpstr>
      <vt:lpstr>PowerPoint Presentation</vt:lpstr>
      <vt:lpstr>PowerPoint Presentation</vt:lpstr>
      <vt:lpstr>Dopo aver sistemato gli errori e aggiunto qualche commento…</vt:lpstr>
      <vt:lpstr>Eseguiamo il comando run che serve per compilare ed eseguire un programma</vt:lpstr>
      <vt:lpstr>Analizziamo il nostro programma</vt:lpstr>
      <vt:lpstr>PowerPoint Presentation</vt:lpstr>
      <vt:lpstr>PowerPoint Presentation</vt:lpstr>
      <vt:lpstr>PowerPoint Presentation</vt:lpstr>
      <vt:lpstr>Stampare output a video (standard output)</vt:lpstr>
      <vt:lpstr>Input da tastiera (standard input)</vt:lpstr>
      <vt:lpstr>PowerPoint Presentation</vt:lpstr>
      <vt:lpstr>minMax.go</vt:lpstr>
      <vt:lpstr>Proviamoci da soli</vt:lpstr>
      <vt:lpstr>Programmi un poco più complessi…</vt:lpstr>
      <vt:lpstr>PowerPoint Presentation</vt:lpstr>
      <vt:lpstr>PowerPoint Presentation</vt:lpstr>
      <vt:lpstr>PowerPoint Presentation</vt:lpstr>
      <vt:lpstr>PowerPoint Presentation</vt:lpstr>
      <vt:lpstr>Conversione Celsius  Fahrenheit</vt:lpstr>
      <vt:lpstr>ConvertiCe_Far.go</vt:lpstr>
      <vt:lpstr>ConvertiFar_Ce.go</vt:lpstr>
      <vt:lpstr>Esercizio 1</vt:lpstr>
      <vt:lpstr>Esercizio 2</vt:lpstr>
      <vt:lpstr>Esercizio 3</vt:lpstr>
      <vt:lpstr>Esercizio 4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>Barbara Rita Barricelli</dc:creator>
  <cp:keywords/>
  <dc:description/>
  <cp:lastModifiedBy>Bianchessi, Nicola</cp:lastModifiedBy>
  <cp:revision>243</cp:revision>
  <dcterms:created xsi:type="dcterms:W3CDTF">2017-10-10T10:07:24Z</dcterms:created>
  <dcterms:modified xsi:type="dcterms:W3CDTF">2018-10-22T21:24:12Z</dcterms:modified>
  <cp:category/>
</cp:coreProperties>
</file>