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5" r:id="rId4"/>
    <p:sldId id="266" r:id="rId5"/>
    <p:sldId id="258" r:id="rId6"/>
    <p:sldId id="269" r:id="rId7"/>
    <p:sldId id="276" r:id="rId8"/>
    <p:sldId id="277" r:id="rId9"/>
    <p:sldId id="278" r:id="rId10"/>
    <p:sldId id="260" r:id="rId11"/>
    <p:sldId id="275" r:id="rId12"/>
    <p:sldId id="262" r:id="rId13"/>
    <p:sldId id="261" r:id="rId14"/>
    <p:sldId id="279" r:id="rId15"/>
    <p:sldId id="267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22A34-48A8-419F-8C60-74DE1EEA5C9D}" type="datetimeFigureOut">
              <a:rPr lang="de-DE" smtClean="0"/>
              <a:t>03.12.2015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166F-6A78-4705-B066-2E3D9AB02E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30570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CB08-FE7C-4BD9-9EB3-A399FA0979C0}" type="datetimeFigureOut">
              <a:rPr lang="de-DE" smtClean="0"/>
              <a:t>03.12.2015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1121B-BF05-4E9B-85A8-832709C8F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9317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1121B-BF05-4E9B-85A8-832709C8FFF3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Digit Recognition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28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21121B-BF05-4E9B-85A8-832709C8FFF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6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FE-DA0C-4B19-BFBA-6C1FDB685C85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00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EE06-75E9-4958-923C-8446AACBB60D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2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7EC-1C40-498B-9AB4-593BA7DC3DC9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8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2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79CF-EA24-44A0-81A3-58A4B9B76AD7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5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651-1E63-4EC8-BADE-0A804868EEFA}" type="datetime1">
              <a:rPr lang="de-DE" smtClean="0"/>
              <a:t>03.12.2015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0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C6F0-2D48-4A51-9D06-D47339C3150B}" type="datetime1">
              <a:rPr lang="de-DE" smtClean="0"/>
              <a:t>03.12.2015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3C5-08F4-4442-B494-92CB7A3C76C6}" type="datetime1">
              <a:rPr lang="de-DE" smtClean="0"/>
              <a:t>03.12.2015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97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9533-1C17-4715-A057-E080E795F655}" type="datetime1">
              <a:rPr lang="de-DE" smtClean="0"/>
              <a:t>03.12.2015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5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2D8B-51E4-4291-B9BB-6D45ED354549}" type="datetime1">
              <a:rPr lang="de-DE" smtClean="0"/>
              <a:t>03.12.2015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BE72-9C64-4629-A7AE-BA28906EEF36}" type="datetime1">
              <a:rPr lang="de-DE" smtClean="0"/>
              <a:t>03.12.2015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A38-0E3C-442D-AAEB-56DC96E76ED1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1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ale-invariant_feature_transform" TargetMode="External"/><Relationship Id="rId7" Type="http://schemas.openxmlformats.org/officeDocument/2006/relationships/hyperlink" Target="http://www.webpages.ttu.edu/dleverin/neural_network/neural_networks.html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nd.ilstu.edu/curriculum/mcp_neurons/mcp_neuron_1.php" TargetMode="External"/><Relationship Id="rId5" Type="http://schemas.openxmlformats.org/officeDocument/2006/relationships/hyperlink" Target="https://en.wikipedia.org/wiki/Brain#Cellular_structure" TargetMode="External"/><Relationship Id="rId4" Type="http://schemas.openxmlformats.org/officeDocument/2006/relationships/hyperlink" Target="https://en.wikipedia.org/wiki/Machine_learn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Handwritten</a:t>
            </a:r>
            <a:r>
              <a:rPr lang="de-DE" dirty="0" smtClean="0"/>
              <a:t> Digit Recognition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Digit Recognition - Farid </a:t>
            </a:r>
            <a:r>
              <a:rPr lang="de-DE" dirty="0" err="1" smtClean="0"/>
              <a:t>Oruj</a:t>
            </a:r>
            <a:r>
              <a:rPr lang="de-DE" smtClean="0"/>
              <a:t>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332C-280D-4714-B46A-AF2A26724BB5}" type="datetime1">
              <a:rPr lang="de-DE" smtClean="0"/>
              <a:t>03.12.2015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After a few thousand examples the network learned the ‚concept‘ of handwritten digits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veri</a:t>
            </a:r>
            <a:r>
              <a:rPr lang="en-US" dirty="0" err="1" smtClean="0"/>
              <a:t>fying</a:t>
            </a:r>
            <a:r>
              <a:rPr lang="en-US" dirty="0" smtClean="0"/>
              <a:t> results a set of data was left untouched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F126-A097-400B-B727-4E69EC9FD2FF}" type="datetime1">
              <a:rPr lang="de-DE" smtClean="0"/>
              <a:t>03.12.2015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MNIST-</a:t>
            </a:r>
            <a:r>
              <a:rPr lang="de-DE" dirty="0" err="1" smtClean="0"/>
              <a:t>database</a:t>
            </a:r>
            <a:r>
              <a:rPr lang="de-DE" dirty="0" smtClean="0"/>
              <a:t>-files </a:t>
            </a:r>
            <a:r>
              <a:rPr lang="de-DE" dirty="0" err="1" smtClean="0"/>
              <a:t>contain</a:t>
            </a:r>
            <a:r>
              <a:rPr lang="de-DE" dirty="0" smtClean="0"/>
              <a:t> 1000 </a:t>
            </a:r>
            <a:r>
              <a:rPr lang="de-DE" dirty="0" err="1" smtClean="0"/>
              <a:t>pictures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28x28 </a:t>
            </a:r>
            <a:r>
              <a:rPr lang="de-DE" dirty="0" err="1" smtClean="0"/>
              <a:t>pixels</a:t>
            </a:r>
            <a:r>
              <a:rPr lang="de-DE" dirty="0" smtClean="0"/>
              <a:t>; </a:t>
            </a:r>
            <a:r>
              <a:rPr lang="de-DE" dirty="0" err="1" smtClean="0"/>
              <a:t>greyscale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in </a:t>
            </a:r>
            <a:r>
              <a:rPr lang="de-DE" dirty="0" err="1" smtClean="0"/>
              <a:t>row</a:t>
            </a:r>
            <a:endParaRPr lang="de-DE" dirty="0" smtClean="0"/>
          </a:p>
          <a:p>
            <a:pPr lvl="1"/>
            <a:r>
              <a:rPr lang="de-DE" dirty="0" err="1" smtClean="0"/>
              <a:t>Creating</a:t>
            </a:r>
            <a:r>
              <a:rPr lang="de-DE" dirty="0" smtClean="0"/>
              <a:t> a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1x784</a:t>
            </a:r>
          </a:p>
          <a:p>
            <a:r>
              <a:rPr lang="de-DE" dirty="0" smtClean="0"/>
              <a:t>Pixel-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normalized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0 </a:t>
            </a:r>
            <a:r>
              <a:rPr lang="de-DE" dirty="0" err="1" smtClean="0"/>
              <a:t>and</a:t>
            </a:r>
            <a:r>
              <a:rPr lang="de-DE" dirty="0" smtClean="0"/>
              <a:t> 1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1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Verification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35375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Picture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Classification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Certainty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0.9309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0.9997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0.6142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0.2406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0.9956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0.8898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0.7294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0.9750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D2C9-717D-490F-9BD5-D3BD266B093E}" type="datetime1">
              <a:rPr lang="de-DE" smtClean="0"/>
              <a:t>03.12.2015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516273" cy="52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41" y="2252588"/>
            <a:ext cx="513645" cy="52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" y="2630557"/>
            <a:ext cx="509490" cy="5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41" y="3028379"/>
            <a:ext cx="505771" cy="5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516273" cy="52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83" y="3789040"/>
            <a:ext cx="505770" cy="51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" y="4113088"/>
            <a:ext cx="509490" cy="50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21" y="4499968"/>
            <a:ext cx="498332" cy="51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51113"/>
            <a:ext cx="516273" cy="51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21" y="5253265"/>
            <a:ext cx="498332" cy="51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1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29600" cy="425308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AE32-8E32-4117-A722-EEF406437102}" type="datetime1">
              <a:rPr lang="de-DE" smtClean="0"/>
              <a:t>03.12.2015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67544" y="57332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Error-Plot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: 85.60 %</a:t>
            </a:r>
          </a:p>
          <a:p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,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MNIST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40534"/>
              </p:ext>
            </p:extLst>
          </p:nvPr>
        </p:nvGraphicFramePr>
        <p:xfrm>
          <a:off x="755576" y="3284984"/>
          <a:ext cx="763284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4"/>
                <a:gridCol w="4752528"/>
                <a:gridCol w="1584177"/>
              </a:tblGrid>
              <a:tr h="460851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Reference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Accuracy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[9]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Support </a:t>
                      </a:r>
                      <a:r>
                        <a:rPr lang="de-DE" dirty="0" err="1" smtClean="0"/>
                        <a:t>Vector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Machine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99.44%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[10]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Combination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convolutional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Neural</a:t>
                      </a:r>
                      <a:r>
                        <a:rPr lang="de-DE" dirty="0" smtClean="0"/>
                        <a:t> Networks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99.73%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[11]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Combination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convolutional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Neural</a:t>
                      </a:r>
                      <a:r>
                        <a:rPr lang="de-DE" dirty="0" smtClean="0"/>
                        <a:t> Networks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99.77%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[12]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Perceptron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99.37%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[8]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372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600" dirty="0"/>
              <a:t>[1] </a:t>
            </a:r>
            <a:r>
              <a:rPr lang="de-DE" sz="1600" dirty="0">
                <a:hlinkClick r:id="rId2"/>
              </a:rPr>
              <a:t>http://yann.lecun.com/exdb/mnist</a:t>
            </a:r>
            <a:r>
              <a:rPr lang="de-DE" sz="1600" dirty="0" smtClean="0">
                <a:hlinkClick r:id="rId2"/>
              </a:rPr>
              <a:t>/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[2</a:t>
            </a:r>
            <a:r>
              <a:rPr lang="de-DE" sz="1600" dirty="0"/>
              <a:t>] </a:t>
            </a: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en.wikipedia.org/wiki/Scale-invariant_feature_transform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[3</a:t>
            </a:r>
            <a:r>
              <a:rPr lang="de-DE" sz="1600" dirty="0"/>
              <a:t>] </a:t>
            </a: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en.wikipedia.org/wiki/Machine_learning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[4] </a:t>
            </a:r>
            <a:r>
              <a:rPr lang="de-DE" sz="1600" dirty="0">
                <a:hlinkClick r:id="rId5"/>
              </a:rPr>
              <a:t>https://</a:t>
            </a:r>
            <a:r>
              <a:rPr lang="de-DE" sz="1600" dirty="0" smtClean="0">
                <a:hlinkClick r:id="rId5"/>
              </a:rPr>
              <a:t>en.wikipedia.org/wiki/Brain#Cellular_structure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[5</a:t>
            </a:r>
            <a:r>
              <a:rPr lang="de-DE" sz="1600" dirty="0"/>
              <a:t>] </a:t>
            </a:r>
            <a:r>
              <a:rPr lang="de-DE" sz="1600" dirty="0">
                <a:hlinkClick r:id="rId6"/>
              </a:rPr>
              <a:t>http://</a:t>
            </a:r>
            <a:r>
              <a:rPr lang="de-DE" sz="1600" dirty="0" smtClean="0">
                <a:hlinkClick r:id="rId6"/>
              </a:rPr>
              <a:t>www.mind.ilstu.edu/curriculum/mcp_neurons/mcp_neuron_1.php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[6] </a:t>
            </a:r>
            <a:r>
              <a:rPr lang="de-DE" sz="1600" dirty="0">
                <a:hlinkClick r:id="rId7"/>
              </a:rPr>
              <a:t>http://</a:t>
            </a:r>
            <a:r>
              <a:rPr lang="de-DE" sz="1600" dirty="0" smtClean="0">
                <a:hlinkClick r:id="rId7"/>
              </a:rPr>
              <a:t>www.webpages.ttu.edu/dleverin/neural_network/neural_networks.html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[7] Tom M. Mitchell,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Learning, McGraw Hill, ISBN </a:t>
            </a:r>
            <a:r>
              <a:rPr lang="de-DE" sz="1600" dirty="0" smtClean="0"/>
              <a:t>0-07-115467-1</a:t>
            </a:r>
          </a:p>
          <a:p>
            <a:pPr marL="0" indent="0">
              <a:buNone/>
            </a:pPr>
            <a:r>
              <a:rPr lang="de-DE" sz="1600" dirty="0" smtClean="0"/>
              <a:t>[8] Mendes, </a:t>
            </a:r>
            <a:r>
              <a:rPr lang="de-DE" sz="1600" dirty="0" err="1" smtClean="0"/>
              <a:t>Filho</a:t>
            </a:r>
            <a:r>
              <a:rPr lang="de-DE" sz="1600" dirty="0" smtClean="0"/>
              <a:t>, Costa: </a:t>
            </a:r>
            <a:r>
              <a:rPr lang="en-US" sz="1600" dirty="0"/>
              <a:t>Handwritten Digit Recognition Using SVM Binary</a:t>
            </a:r>
            <a:br>
              <a:rPr lang="en-US" sz="1600" dirty="0"/>
            </a:br>
            <a:r>
              <a:rPr lang="en-US" sz="1600" dirty="0"/>
              <a:t>Classifiers and Unbalanced Decision </a:t>
            </a:r>
            <a:r>
              <a:rPr lang="en-US" sz="1600" dirty="0" smtClean="0"/>
              <a:t>Trees, </a:t>
            </a:r>
            <a:r>
              <a:rPr lang="en-US" sz="1600" dirty="0"/>
              <a:t>Springer International Publishing Switzerland </a:t>
            </a:r>
            <a:r>
              <a:rPr lang="en-US" sz="1600" dirty="0" smtClean="0"/>
              <a:t>2014; Brazil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[9]</a:t>
            </a:r>
            <a:r>
              <a:rPr lang="en-US" sz="1600" dirty="0"/>
              <a:t> </a:t>
            </a:r>
            <a:r>
              <a:rPr lang="en-US" sz="1600" dirty="0" err="1"/>
              <a:t>Decoste</a:t>
            </a:r>
            <a:r>
              <a:rPr lang="en-US" sz="1600" dirty="0"/>
              <a:t>, D., </a:t>
            </a:r>
            <a:r>
              <a:rPr lang="en-US" sz="1600" dirty="0" err="1"/>
              <a:t>Schölkopf</a:t>
            </a:r>
            <a:r>
              <a:rPr lang="en-US" sz="1600" dirty="0"/>
              <a:t>, B.: Training Invariant Support Vector Machines. Kluwer</a:t>
            </a:r>
            <a:br>
              <a:rPr lang="en-US" sz="1600" dirty="0"/>
            </a:br>
            <a:r>
              <a:rPr lang="en-US" sz="1600" dirty="0"/>
              <a:t>Academic Publishers, The Netherlands (2002)</a:t>
            </a:r>
            <a:br>
              <a:rPr lang="en-US" sz="1600" dirty="0"/>
            </a:br>
            <a:r>
              <a:rPr lang="en-US" sz="1600" dirty="0" smtClean="0"/>
              <a:t>[10]</a:t>
            </a:r>
            <a:r>
              <a:rPr lang="en-US" sz="1600" dirty="0"/>
              <a:t> </a:t>
            </a:r>
            <a:r>
              <a:rPr lang="en-US" sz="1600" dirty="0" err="1"/>
              <a:t>Ciresan</a:t>
            </a:r>
            <a:r>
              <a:rPr lang="en-US" sz="1600" dirty="0"/>
              <a:t>, D.C., Meier, U., Gambardella, L.M., </a:t>
            </a:r>
            <a:r>
              <a:rPr lang="en-US" sz="1600" dirty="0" err="1"/>
              <a:t>Schmidhuber</a:t>
            </a:r>
            <a:r>
              <a:rPr lang="en-US" sz="1600" dirty="0"/>
              <a:t>, J.: Convolutional Neural</a:t>
            </a:r>
            <a:br>
              <a:rPr lang="en-US" sz="1600" dirty="0"/>
            </a:br>
            <a:r>
              <a:rPr lang="en-US" sz="1600" dirty="0"/>
              <a:t>Network Committees for Handwritten Character Classification. In: International</a:t>
            </a:r>
            <a:br>
              <a:rPr lang="en-US" sz="1600" dirty="0"/>
            </a:br>
            <a:r>
              <a:rPr lang="en-US" sz="1600" dirty="0"/>
              <a:t>Conference on Document Analysis and Recognition (ICDAR), pp. 1135 –1139 (2011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[11] </a:t>
            </a:r>
            <a:r>
              <a:rPr lang="en-US" sz="1600" dirty="0" err="1"/>
              <a:t>Ciresan</a:t>
            </a:r>
            <a:r>
              <a:rPr lang="en-US" sz="1600" dirty="0"/>
              <a:t>, D., Meier, U., </a:t>
            </a:r>
            <a:r>
              <a:rPr lang="en-US" sz="1600" dirty="0" err="1"/>
              <a:t>Schmidhuber</a:t>
            </a:r>
            <a:r>
              <a:rPr lang="en-US" sz="1600" dirty="0"/>
              <a:t>, J.: Multi-column Deep Neural Networks for Image</a:t>
            </a:r>
            <a:br>
              <a:rPr lang="en-US" sz="1600" dirty="0"/>
            </a:br>
            <a:r>
              <a:rPr lang="en-US" sz="1600" dirty="0"/>
              <a:t>Classification. </a:t>
            </a:r>
            <a:r>
              <a:rPr lang="en-US" sz="1600" dirty="0" err="1"/>
              <a:t>Dalle</a:t>
            </a:r>
            <a:r>
              <a:rPr lang="en-US" sz="1600" dirty="0"/>
              <a:t> </a:t>
            </a:r>
            <a:r>
              <a:rPr lang="en-US" sz="1600" dirty="0" err="1"/>
              <a:t>Molle</a:t>
            </a:r>
            <a:r>
              <a:rPr lang="en-US" sz="1600" dirty="0"/>
              <a:t> Institute for Artificial Intelligence. IDSIA/USI-SUPSI, </a:t>
            </a:r>
            <a:r>
              <a:rPr lang="en-US" sz="1600" dirty="0" err="1"/>
              <a:t>Manno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Switzerland (2012)</a:t>
            </a:r>
            <a:br>
              <a:rPr lang="en-US" sz="1600" dirty="0"/>
            </a:br>
            <a:r>
              <a:rPr lang="en-US" sz="1600" dirty="0" smtClean="0"/>
              <a:t>[12]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Kussul</a:t>
            </a:r>
            <a:r>
              <a:rPr lang="en-US" sz="1600" dirty="0"/>
              <a:t>, E., </a:t>
            </a:r>
            <a:r>
              <a:rPr lang="en-US" sz="1600" dirty="0" err="1"/>
              <a:t>Baidyk</a:t>
            </a:r>
            <a:r>
              <a:rPr lang="en-US" sz="1600" dirty="0"/>
              <a:t>, T.: Improved method of handwritten digit recognition tested on</a:t>
            </a:r>
            <a:br>
              <a:rPr lang="en-US" sz="1600" dirty="0"/>
            </a:br>
            <a:r>
              <a:rPr lang="en-US" sz="1600" dirty="0"/>
              <a:t>MNIST database. In: 15th International Conference on Vision Interface, vol. 22,</a:t>
            </a:r>
            <a:br>
              <a:rPr lang="en-US" sz="1600" dirty="0"/>
            </a:br>
            <a:r>
              <a:rPr lang="en-US" sz="1600" dirty="0"/>
              <a:t>pp. 971–981 (2004</a:t>
            </a:r>
            <a:r>
              <a:rPr lang="en-US" sz="1600" dirty="0" smtClean="0"/>
              <a:t>)</a:t>
            </a: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39FD-7709-4262-A18C-B879DC47FF22}" type="datetime1">
              <a:rPr lang="de-DE" smtClean="0"/>
              <a:t>03.12.2015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5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make a computer learn to distinguish handwritten digits like the following: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</a:t>
            </a:fld>
            <a:endParaRPr lang="de-DE" dirty="0"/>
          </a:p>
        </p:txBody>
      </p:sp>
      <p:pic>
        <p:nvPicPr>
          <p:cNvPr id="1026" name="Picture 2" descr="C:\Users\Sebi\OneDrive\Dokumente\Master\Erasmus\Vorlesungen\project\code\data\clean\test\img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79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bi\OneDrive\Dokumente\Master\Erasmus\Vorlesungen\project\code\data\clean\test\img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75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bi\OneDrive\Dokumente\Master\Erasmus\Vorlesungen\project\code\data\clean\test\img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71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bi\OneDrive\Dokumente\Master\Erasmus\Vorlesungen\project\code\data\clean\test\img_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67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bi\OneDrive\Dokumente\Master\Erasmus\Vorlesungen\project\code\data\clean\test\img_1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63" y="357301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ebi\OneDrive\Dokumente\Master\Erasmus\Vorlesungen\project\code\data\clean\test\img_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79" y="46025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ebi\OneDrive\Dokumente\Master\Erasmus\Vorlesungen\project\code\data\clean\test\img_2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18" y="460253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ebi\OneDrive\Dokumente\Master\Erasmus\Vorlesungen\project\code\data\clean\test\img_2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71" y="460253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ebi\OneDrive\Dokumente\Master\Erasmus\Vorlesungen\project\code\data\clean\test\img_8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67" y="460253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ebi\OneDrive\Dokumente\Master\Erasmus\Vorlesungen\project\code\data\clean\test\img_5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62" y="4615664"/>
            <a:ext cx="706947" cy="7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(Pictures from MNIST-database;  [1])</a:t>
            </a:r>
            <a:endParaRPr lang="en-US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3EE-6B44-4F23-B163-647C61B0968F}" type="datetime1">
              <a:rPr lang="de-DE" smtClean="0"/>
              <a:t>03.12.2015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Basic Approach: Using Image processing for detection of special features: edges, corners, angles,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3</a:t>
            </a:fld>
            <a:endParaRPr lang="de-DE"/>
          </a:p>
        </p:txBody>
      </p:sp>
      <p:pic>
        <p:nvPicPr>
          <p:cNvPr id="6" name="Picture 7" descr="C:\Users\Sebi\OneDrive\Dokumente\Master\Erasmus\Vorlesungen\project\code\data\clean\test\img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1562944" y="4689140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859360" y="4365104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850976" y="4005064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10377" y="3911561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699792" y="3789040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1654393" y="5301208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3923928" y="3429000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example: This features might be detected and their relative positioning  and alignment to each other might me used for classification</a:t>
            </a:r>
            <a:endParaRPr lang="en-US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3923928" y="5671082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(possible outcome of SIFT-features; [2])</a:t>
            </a:r>
            <a:endParaRPr lang="en-US" sz="1600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90F6-D2E0-4DD1-AEF5-E7C760D4630E}" type="datetime1">
              <a:rPr lang="de-DE" smtClean="0"/>
              <a:t>03.12.2015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3936"/>
          </a:xfrm>
        </p:spPr>
        <p:txBody>
          <a:bodyPr/>
          <a:lstStyle/>
          <a:p>
            <a:r>
              <a:rPr lang="en-US" dirty="0" smtClean="0"/>
              <a:t>There are more unusual types of handwriting: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C:\Users\Sebi\OneDrive\Dokumente\Master\Erasmus\Vorlesungen\project\code\data\clean\samples\img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0" y="262413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bi\OneDrive\Dokumente\Master\Erasmus\Vorlesungen\project\code\data\clean\samples\img_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0" y="422108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/>
          <p:cNvSpPr/>
          <p:nvPr/>
        </p:nvSpPr>
        <p:spPr>
          <a:xfrm>
            <a:off x="2648190" y="2860041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072024" y="2918639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1922461" y="2968053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2220721" y="3573016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1869447" y="4653136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648190" y="4437112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776601" y="4977172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843276" y="5481228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3923928" y="2624137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It‘s very difficult (you might say impossible) to create a set of rules, which define the concept of a digit, e.g. a ‘5’</a:t>
            </a:r>
            <a:endParaRPr lang="en-US" sz="240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8F3-BE4A-45A8-85BB-FED52A9F6A31}" type="datetime1">
              <a:rPr lang="de-DE" smtClean="0"/>
              <a:t>03.12.2015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definition of concepts for digits is rather complicated, we decided to use a learning algorithm: </a:t>
            </a:r>
            <a:br>
              <a:rPr lang="en-US" dirty="0" smtClean="0"/>
            </a:br>
            <a:r>
              <a:rPr lang="en-US" dirty="0" smtClean="0"/>
              <a:t>A Multilayer-</a:t>
            </a:r>
            <a:r>
              <a:rPr lang="en-US" dirty="0" err="1" smtClean="0"/>
              <a:t>feedforward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C32B-27B8-43E2-BB0E-AFA4F61A529F}" type="datetime1">
              <a:rPr lang="de-DE" smtClean="0"/>
              <a:t>03.12.2015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0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Neural</a:t>
            </a:r>
            <a:r>
              <a:rPr lang="de-DE" dirty="0" smtClean="0"/>
              <a:t> Network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Concept of a single (artificial) neuron:</a:t>
            </a:r>
          </a:p>
          <a:p>
            <a:r>
              <a:rPr lang="en-US" dirty="0" smtClean="0"/>
              <a:t>A number of inputs, each multiplied with a special weight, are added up in the neuron</a:t>
            </a:r>
          </a:p>
          <a:p>
            <a:r>
              <a:rPr lang="en-US" dirty="0" smtClean="0"/>
              <a:t>If the sum reaches a special value, the neuron is being activated and ‚fires‘ a signal</a:t>
            </a:r>
          </a:p>
          <a:p>
            <a:r>
              <a:rPr lang="en-US" dirty="0" smtClean="0"/>
              <a:t>For more complex problems multiple Neurons are used in several layers</a:t>
            </a:r>
          </a:p>
          <a:p>
            <a:pPr marL="457200" lvl="1" indent="0">
              <a:buNone/>
            </a:pPr>
            <a:r>
              <a:rPr lang="en-US" dirty="0" smtClean="0"/>
              <a:t>→ Network of Neurons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2900"/>
          </a:xfrm>
        </p:spPr>
        <p:txBody>
          <a:bodyPr/>
          <a:lstStyle/>
          <a:p>
            <a:r>
              <a:rPr lang="de-DE" dirty="0" smtClean="0"/>
              <a:t>784 </a:t>
            </a:r>
            <a:r>
              <a:rPr lang="de-DE" dirty="0" err="1" smtClean="0"/>
              <a:t>inputs</a:t>
            </a:r>
            <a:r>
              <a:rPr lang="de-DE" dirty="0" smtClean="0"/>
              <a:t> (+</a:t>
            </a:r>
            <a:r>
              <a:rPr lang="de-DE" dirty="0" err="1" smtClean="0"/>
              <a:t>bias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neurons</a:t>
            </a:r>
            <a:r>
              <a:rPr lang="de-DE" dirty="0" smtClean="0"/>
              <a:t>,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10 different </a:t>
            </a:r>
            <a:r>
              <a:rPr lang="de-DE" dirty="0" err="1" smtClean="0"/>
              <a:t>digits</a:t>
            </a:r>
            <a:r>
              <a:rPr lang="de-DE" dirty="0" smtClean="0"/>
              <a:t> (0, …, 9)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7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859229" y="348031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899592" y="348031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844992" y="4013136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843771" y="4300857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845374" y="4578781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843771" y="4866813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844992" y="515484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844992" y="5442877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845374" y="5733256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2844992" y="6021288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858464" y="3772762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899592" y="6021288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899592" y="433255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endParaRPr lang="en-US" dirty="0"/>
          </a:p>
        </p:txBody>
      </p:sp>
      <p:cxnSp>
        <p:nvCxnSpPr>
          <p:cNvPr id="21" name="Gerade Verbindung mit Pfeil 20"/>
          <p:cNvCxnSpPr>
            <a:stCxn id="18" idx="5"/>
            <a:endCxn id="7" idx="2"/>
          </p:cNvCxnSpPr>
          <p:nvPr/>
        </p:nvCxnSpPr>
        <p:spPr>
          <a:xfrm flipV="1">
            <a:off x="1083980" y="3570325"/>
            <a:ext cx="1775249" cy="260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8" idx="6"/>
            <a:endCxn id="17" idx="2"/>
          </p:cNvCxnSpPr>
          <p:nvPr/>
        </p:nvCxnSpPr>
        <p:spPr>
          <a:xfrm flipV="1">
            <a:off x="1115616" y="3862772"/>
            <a:ext cx="1742848" cy="22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8" idx="5"/>
            <a:endCxn id="9" idx="2"/>
          </p:cNvCxnSpPr>
          <p:nvPr/>
        </p:nvCxnSpPr>
        <p:spPr>
          <a:xfrm flipV="1">
            <a:off x="1083980" y="4103146"/>
            <a:ext cx="1761012" cy="2071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8" idx="6"/>
            <a:endCxn id="10" idx="2"/>
          </p:cNvCxnSpPr>
          <p:nvPr/>
        </p:nvCxnSpPr>
        <p:spPr>
          <a:xfrm flipV="1">
            <a:off x="1115616" y="4390867"/>
            <a:ext cx="1728155" cy="172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11" idx="2"/>
          </p:cNvCxnSpPr>
          <p:nvPr/>
        </p:nvCxnSpPr>
        <p:spPr>
          <a:xfrm flipV="1">
            <a:off x="1115616" y="4668791"/>
            <a:ext cx="1729758" cy="1442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8" idx="6"/>
            <a:endCxn id="12" idx="2"/>
          </p:cNvCxnSpPr>
          <p:nvPr/>
        </p:nvCxnSpPr>
        <p:spPr>
          <a:xfrm flipV="1">
            <a:off x="1115616" y="4956823"/>
            <a:ext cx="1728155" cy="115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8" idx="6"/>
            <a:endCxn id="13" idx="2"/>
          </p:cNvCxnSpPr>
          <p:nvPr/>
        </p:nvCxnSpPr>
        <p:spPr>
          <a:xfrm flipV="1">
            <a:off x="1115616" y="5244855"/>
            <a:ext cx="1729376" cy="866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8" idx="6"/>
            <a:endCxn id="14" idx="2"/>
          </p:cNvCxnSpPr>
          <p:nvPr/>
        </p:nvCxnSpPr>
        <p:spPr>
          <a:xfrm flipV="1">
            <a:off x="1115616" y="5532887"/>
            <a:ext cx="1729376" cy="578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8" idx="6"/>
            <a:endCxn id="15" idx="2"/>
          </p:cNvCxnSpPr>
          <p:nvPr/>
        </p:nvCxnSpPr>
        <p:spPr>
          <a:xfrm flipV="1">
            <a:off x="1115616" y="5823266"/>
            <a:ext cx="172975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8" idx="6"/>
          </p:cNvCxnSpPr>
          <p:nvPr/>
        </p:nvCxnSpPr>
        <p:spPr>
          <a:xfrm>
            <a:off x="1115616" y="6111298"/>
            <a:ext cx="1728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8" idx="6"/>
            <a:endCxn id="16" idx="2"/>
          </p:cNvCxnSpPr>
          <p:nvPr/>
        </p:nvCxnSpPr>
        <p:spPr>
          <a:xfrm>
            <a:off x="1115616" y="3570325"/>
            <a:ext cx="1729376" cy="2540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8" idx="6"/>
            <a:endCxn id="15" idx="2"/>
          </p:cNvCxnSpPr>
          <p:nvPr/>
        </p:nvCxnSpPr>
        <p:spPr>
          <a:xfrm>
            <a:off x="1115616" y="3570325"/>
            <a:ext cx="1729758" cy="2252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8" idx="6"/>
            <a:endCxn id="14" idx="2"/>
          </p:cNvCxnSpPr>
          <p:nvPr/>
        </p:nvCxnSpPr>
        <p:spPr>
          <a:xfrm>
            <a:off x="1115616" y="3570325"/>
            <a:ext cx="1729376" cy="196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8" idx="6"/>
            <a:endCxn id="13" idx="2"/>
          </p:cNvCxnSpPr>
          <p:nvPr/>
        </p:nvCxnSpPr>
        <p:spPr>
          <a:xfrm>
            <a:off x="1115616" y="3570325"/>
            <a:ext cx="1729376" cy="167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8" idx="6"/>
            <a:endCxn id="12" idx="2"/>
          </p:cNvCxnSpPr>
          <p:nvPr/>
        </p:nvCxnSpPr>
        <p:spPr>
          <a:xfrm>
            <a:off x="1115616" y="3570325"/>
            <a:ext cx="1728155" cy="138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6"/>
            <a:endCxn id="11" idx="2"/>
          </p:cNvCxnSpPr>
          <p:nvPr/>
        </p:nvCxnSpPr>
        <p:spPr>
          <a:xfrm>
            <a:off x="1115616" y="3570325"/>
            <a:ext cx="1729758" cy="109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8" idx="6"/>
            <a:endCxn id="10" idx="2"/>
          </p:cNvCxnSpPr>
          <p:nvPr/>
        </p:nvCxnSpPr>
        <p:spPr>
          <a:xfrm>
            <a:off x="1115616" y="3570325"/>
            <a:ext cx="1728155" cy="820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6"/>
            <a:endCxn id="9" idx="2"/>
          </p:cNvCxnSpPr>
          <p:nvPr/>
        </p:nvCxnSpPr>
        <p:spPr>
          <a:xfrm>
            <a:off x="1115616" y="3570325"/>
            <a:ext cx="1729376" cy="532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8" idx="6"/>
            <a:endCxn id="17" idx="2"/>
          </p:cNvCxnSpPr>
          <p:nvPr/>
        </p:nvCxnSpPr>
        <p:spPr>
          <a:xfrm>
            <a:off x="1115616" y="3570325"/>
            <a:ext cx="1742848" cy="29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8" idx="6"/>
            <a:endCxn id="7" idx="2"/>
          </p:cNvCxnSpPr>
          <p:nvPr/>
        </p:nvCxnSpPr>
        <p:spPr>
          <a:xfrm>
            <a:off x="1115616" y="3570325"/>
            <a:ext cx="174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233338" y="3363100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3233337" y="3626121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7" name="Textfeld 76"/>
          <p:cNvSpPr txBox="1"/>
          <p:nvPr/>
        </p:nvSpPr>
        <p:spPr>
          <a:xfrm>
            <a:off x="3233338" y="3918480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8" name="Textfeld 77"/>
          <p:cNvSpPr txBox="1"/>
          <p:nvPr/>
        </p:nvSpPr>
        <p:spPr>
          <a:xfrm>
            <a:off x="3233338" y="4222924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3233338" y="4484125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80" name="Textfeld 79"/>
          <p:cNvSpPr txBox="1"/>
          <p:nvPr/>
        </p:nvSpPr>
        <p:spPr>
          <a:xfrm>
            <a:off x="3233339" y="4772157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1" name="Textfeld 80"/>
          <p:cNvSpPr txBox="1"/>
          <p:nvPr/>
        </p:nvSpPr>
        <p:spPr>
          <a:xfrm>
            <a:off x="3233339" y="5075892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2" name="Textfeld 81"/>
          <p:cNvSpPr txBox="1"/>
          <p:nvPr/>
        </p:nvSpPr>
        <p:spPr>
          <a:xfrm>
            <a:off x="3233339" y="5373216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3" name="Textfeld 82"/>
          <p:cNvSpPr txBox="1"/>
          <p:nvPr/>
        </p:nvSpPr>
        <p:spPr>
          <a:xfrm>
            <a:off x="3233338" y="5661248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4" name="Textfeld 83"/>
          <p:cNvSpPr txBox="1"/>
          <p:nvPr/>
        </p:nvSpPr>
        <p:spPr>
          <a:xfrm>
            <a:off x="3233339" y="5926632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5" name="Textfeld 84"/>
          <p:cNvSpPr txBox="1"/>
          <p:nvPr/>
        </p:nvSpPr>
        <p:spPr>
          <a:xfrm>
            <a:off x="4283968" y="4510547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→ input image is a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8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Feedforward</a:t>
                </a:r>
                <a:r>
                  <a:rPr lang="en-US" dirty="0" smtClean="0"/>
                  <a:t>: </a:t>
                </a:r>
              </a:p>
              <a:p>
                <a:r>
                  <a:rPr lang="en-US" sz="2800" dirty="0" smtClean="0"/>
                  <a:t>One sample is propagated trough the net and produces output vector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𝑛𝑒𝑡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/>
                          </a:rPr>
                          <m:t>𝑤𝑖𝑗</m:t>
                        </m:r>
                        <m:r>
                          <a:rPr lang="de-DE" sz="2400" b="0" i="1" smtClean="0">
                            <a:latin typeface="Cambria Math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𝑜𝑗</m:t>
                        </m:r>
                      </m:e>
                    </m:nary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/>
                          </a:rPr>
                          <m:t>1+ 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400" b="0" i="1" smtClean="0">
                                    <a:latin typeface="Cambria Math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800" dirty="0" smtClean="0"/>
                  <a:t>Error for every output unit is calculated:</a:t>
                </a:r>
                <a:r>
                  <a:rPr lang="de-DE" sz="2800" dirty="0" smtClean="0"/>
                  <a:t/>
                </a:r>
                <a:br>
                  <a:rPr lang="de-DE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𝑒𝑟𝑟𝑜𝑟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𝑡𝑎𝑟𝑔𝑒𝑡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de-DE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  <a:blipFill rotWithShape="1">
                <a:blip r:embed="rId2"/>
                <a:stretch>
                  <a:fillRect l="-1852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5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Adapt weights:</a:t>
                </a:r>
              </a:p>
              <a:p>
                <a:r>
                  <a:rPr lang="en-US" sz="2800" dirty="0" smtClean="0"/>
                  <a:t>According to the error every weight - connected to current output (j) - is changed: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𝑤𝑖𝑡h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𝑒𝑟𝑟𝑜𝑟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  <a:ea typeface="Cambria Math"/>
                      </a:rPr>
                      <m:t>learning</m:t>
                    </m:r>
                    <m:r>
                      <a:rPr lang="de-DE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  <a:ea typeface="Cambria Math"/>
                      </a:rPr>
                      <m:t>rate</m:t>
                    </m:r>
                    <m:r>
                      <a:rPr lang="de-DE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=0.2</m:t>
                    </m:r>
                  </m:oMath>
                </a14:m>
                <a:r>
                  <a:rPr lang="de-DE" sz="2400" b="0" i="1" dirty="0" smtClean="0">
                    <a:latin typeface="Cambria Math"/>
                    <a:ea typeface="Cambria Math"/>
                  </a:rPr>
                  <a:t/>
                </a:r>
                <a:br>
                  <a:rPr lang="de-DE" sz="2400" b="0" i="1" dirty="0" smtClean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𝑖𝑛𝑝𝑢𝑡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𝑝𝑖𝑥𝑒𝑙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sz="2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[7]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7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Bildschirmpräsentation (4:3)</PresentationFormat>
  <Paragraphs>158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Handwritten Digit Recognition</vt:lpstr>
      <vt:lpstr>Problem</vt:lpstr>
      <vt:lpstr>Problem</vt:lpstr>
      <vt:lpstr>Problem</vt:lpstr>
      <vt:lpstr>Introduction</vt:lpstr>
      <vt:lpstr>Neural Network</vt:lpstr>
      <vt:lpstr>Methods</vt:lpstr>
      <vt:lpstr>Methods</vt:lpstr>
      <vt:lpstr>Methods</vt:lpstr>
      <vt:lpstr>Methods</vt:lpstr>
      <vt:lpstr>Materials</vt:lpstr>
      <vt:lpstr>Verification</vt:lpstr>
      <vt:lpstr>Results</vt:lpstr>
      <vt:lpstr>Discussion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</dc:title>
  <dc:creator>Sebi</dc:creator>
  <cp:lastModifiedBy>Sebi</cp:lastModifiedBy>
  <cp:revision>50</cp:revision>
  <dcterms:created xsi:type="dcterms:W3CDTF">2015-10-28T07:08:22Z</dcterms:created>
  <dcterms:modified xsi:type="dcterms:W3CDTF">2015-12-03T18:46:48Z</dcterms:modified>
</cp:coreProperties>
</file>