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5" r:id="rId4"/>
    <p:sldId id="266" r:id="rId5"/>
    <p:sldId id="258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82" r:id="rId16"/>
    <p:sldId id="277" r:id="rId17"/>
    <p:sldId id="278" r:id="rId18"/>
    <p:sldId id="260" r:id="rId19"/>
    <p:sldId id="261" r:id="rId20"/>
    <p:sldId id="262" r:id="rId21"/>
    <p:sldId id="263" r:id="rId22"/>
    <p:sldId id="279" r:id="rId23"/>
    <p:sldId id="280" r:id="rId24"/>
    <p:sldId id="281" r:id="rId25"/>
    <p:sldId id="267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mtClean="0"/>
              <a:t>Digit Recognition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22A34-48A8-419F-8C60-74DE1EEA5C9D}" type="datetimeFigureOut">
              <a:rPr lang="de-DE" smtClean="0"/>
              <a:t>16.11.2015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E166F-6A78-4705-B066-2E3D9AB02E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430570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mtClean="0"/>
              <a:t>Digit Recognition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ACB08-FE7C-4BD9-9EB3-A399FA0979C0}" type="datetimeFigureOut">
              <a:rPr lang="de-DE" smtClean="0"/>
              <a:t>16.11.2015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1121B-BF05-4E9B-85A8-832709C8FF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89317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1121B-BF05-4E9B-85A8-832709C8FFF3}" type="slidenum">
              <a:rPr lang="de-DE" smtClean="0"/>
              <a:t>1</a:t>
            </a:fld>
            <a:endParaRPr lang="de-DE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smtClean="0"/>
              <a:t>Digit Recognition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28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smtClean="0"/>
              <a:t>Digit Recognition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21121B-BF05-4E9B-85A8-832709C8FFF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47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C5FE-DA0C-4B19-BFBA-6C1FDB685C85}" type="datetime1">
              <a:rPr lang="de-DE" smtClean="0"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00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EE06-75E9-4958-923C-8446AACBB60D}" type="datetime1">
              <a:rPr lang="de-DE" smtClean="0"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62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877EC-1C40-498B-9AB4-593BA7DC3DC9}" type="datetime1">
              <a:rPr lang="de-DE" smtClean="0"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48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25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79CF-EA24-44A0-81A3-58A4B9B76AD7}" type="datetime1">
              <a:rPr lang="de-DE" smtClean="0"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51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F651-1E63-4EC8-BADE-0A804868EEFA}" type="datetime1">
              <a:rPr lang="de-DE" smtClean="0"/>
              <a:t>16.11.2015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08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C6F0-2D48-4A51-9D06-D47339C3150B}" type="datetime1">
              <a:rPr lang="de-DE" smtClean="0"/>
              <a:t>16.11.2015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00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E3C5-08F4-4442-B494-92CB7A3C76C6}" type="datetime1">
              <a:rPr lang="de-DE" smtClean="0"/>
              <a:t>16.11.2015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97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39533-1C17-4715-A057-E080E795F655}" type="datetime1">
              <a:rPr lang="de-DE" smtClean="0"/>
              <a:t>16.11.2015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05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2D8B-51E4-4291-B9BB-6D45ED354549}" type="datetime1">
              <a:rPr lang="de-DE" smtClean="0"/>
              <a:t>16.11.2015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4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BE72-9C64-4629-A7AE-BA28906EEF36}" type="datetime1">
              <a:rPr lang="de-DE" smtClean="0"/>
              <a:t>16.11.2015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77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94A38-0E3C-442D-AAEB-56DC96E76ED1}" type="datetime1">
              <a:rPr lang="de-DE" smtClean="0"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21052-B53F-402E-8229-73A8D52A26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14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ale-invariant_feature_transform" TargetMode="External"/><Relationship Id="rId7" Type="http://schemas.openxmlformats.org/officeDocument/2006/relationships/hyperlink" Target="http://www.webpages.ttu.edu/dleverin/neural_network/neural_networks.html" TargetMode="External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ind.ilstu.edu/curriculum/mcp_neurons/mcp_neuron_1.php" TargetMode="External"/><Relationship Id="rId5" Type="http://schemas.openxmlformats.org/officeDocument/2006/relationships/hyperlink" Target="https://en.wikipedia.org/wiki/Brain#Cellular_structure" TargetMode="External"/><Relationship Id="rId4" Type="http://schemas.openxmlformats.org/officeDocument/2006/relationships/hyperlink" Target="https://en.wikipedia.org/wiki/Machine_lear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Handwritten</a:t>
            </a:r>
            <a:r>
              <a:rPr lang="de-DE" dirty="0" smtClean="0"/>
              <a:t> Digit Recognition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Digit Recognition - Farid </a:t>
            </a:r>
            <a:r>
              <a:rPr lang="de-DE" dirty="0" err="1" smtClean="0"/>
              <a:t>Oruj</a:t>
            </a:r>
            <a:r>
              <a:rPr lang="de-DE" smtClean="0"/>
              <a:t>, Sebastian Lehmann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</a:t>
            </a:fld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D332C-280D-4714-B46A-AF2A26724BB5}" type="datetime1">
              <a:rPr lang="de-DE" smtClean="0"/>
              <a:t>16.11.2015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52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Excursion</a:t>
            </a:r>
            <a:r>
              <a:rPr lang="de-DE" dirty="0" smtClean="0"/>
              <a:t>: NN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10</a:t>
            </a:fld>
            <a:endParaRPr lang="de-DE"/>
          </a:p>
        </p:txBody>
      </p:sp>
      <p:graphicFrame>
        <p:nvGraphicFramePr>
          <p:cNvPr id="8" name="Inhaltsplatzhalter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161223"/>
              </p:ext>
            </p:extLst>
          </p:nvPr>
        </p:nvGraphicFramePr>
        <p:xfrm>
          <a:off x="467544" y="1628800"/>
          <a:ext cx="349063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3544"/>
                <a:gridCol w="1163544"/>
                <a:gridCol w="1163544"/>
              </a:tblGrid>
              <a:tr h="333699">
                <a:tc>
                  <a:txBody>
                    <a:bodyPr/>
                    <a:lstStyle/>
                    <a:p>
                      <a:r>
                        <a:rPr lang="de-DE" dirty="0" smtClean="0"/>
                        <a:t>Input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Input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33699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3699"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3699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3699"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456220" y="4244180"/>
            <a:ext cx="8229600" cy="1201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weights define this line</a:t>
            </a:r>
            <a:endParaRPr lang="en-US" dirty="0"/>
          </a:p>
          <a:p>
            <a:pPr marL="0" indent="0">
              <a:buNone/>
            </a:pPr>
            <a:r>
              <a:rPr lang="de-DE" dirty="0" smtClean="0"/>
              <a:t>(</a:t>
            </a:r>
            <a:r>
              <a:rPr lang="de-DE" dirty="0" err="1" smtClean="0"/>
              <a:t>boolean</a:t>
            </a:r>
            <a:r>
              <a:rPr lang="de-DE" dirty="0" smtClean="0"/>
              <a:t> AND)</a:t>
            </a:r>
            <a:endParaRPr lang="en-US" dirty="0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4535996" y="1942093"/>
            <a:ext cx="0" cy="1800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4535996" y="3742293"/>
            <a:ext cx="26642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103948" y="1603539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Input 2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7200292" y="3602993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Input 1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752020" y="331024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6048164" y="3311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4752020" y="228819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21" name="Textfeld 20"/>
          <p:cNvSpPr txBox="1"/>
          <p:nvPr/>
        </p:nvSpPr>
        <p:spPr>
          <a:xfrm>
            <a:off x="6048164" y="228819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</a:p>
        </p:txBody>
      </p:sp>
      <p:cxnSp>
        <p:nvCxnSpPr>
          <p:cNvPr id="25" name="Gerade Verbindung 24"/>
          <p:cNvCxnSpPr/>
          <p:nvPr/>
        </p:nvCxnSpPr>
        <p:spPr>
          <a:xfrm>
            <a:off x="4355976" y="2468385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flipV="1">
            <a:off x="6192180" y="3629799"/>
            <a:ext cx="0" cy="260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066964" y="2292841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5976156" y="387701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</a:p>
        </p:txBody>
      </p:sp>
      <p:cxnSp>
        <p:nvCxnSpPr>
          <p:cNvPr id="33" name="Gerade Verbindung 32"/>
          <p:cNvCxnSpPr/>
          <p:nvPr/>
        </p:nvCxnSpPr>
        <p:spPr>
          <a:xfrm>
            <a:off x="5256076" y="2158117"/>
            <a:ext cx="1152128" cy="11521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4318992" y="2842193"/>
            <a:ext cx="1513148" cy="1594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82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Excursion</a:t>
            </a:r>
            <a:r>
              <a:rPr lang="de-DE" dirty="0" smtClean="0"/>
              <a:t>: NN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neuron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can‘t</a:t>
            </a:r>
            <a:r>
              <a:rPr lang="de-DE" dirty="0" smtClean="0"/>
              <a:t> handle XOR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Multiple </a:t>
            </a:r>
            <a:r>
              <a:rPr lang="de-DE" dirty="0" err="1" smtClean="0"/>
              <a:t>neurons</a:t>
            </a:r>
            <a:r>
              <a:rPr lang="de-DE" dirty="0" smtClean="0"/>
              <a:t> in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handle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11</a:t>
            </a:fld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4516047" y="1361383"/>
            <a:ext cx="0" cy="1800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4516047" y="3161583"/>
            <a:ext cx="26642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4732071" y="272953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6028215" y="273117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4732071" y="170748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6028215" y="170748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</a:p>
        </p:txBody>
      </p:sp>
      <p:cxnSp>
        <p:nvCxnSpPr>
          <p:cNvPr id="14" name="Gerade Verbindung 13"/>
          <p:cNvCxnSpPr/>
          <p:nvPr/>
        </p:nvCxnSpPr>
        <p:spPr>
          <a:xfrm>
            <a:off x="4336027" y="1887675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6172231" y="3049089"/>
            <a:ext cx="0" cy="260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956207" y="329630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1</a:t>
            </a:r>
          </a:p>
        </p:txBody>
      </p:sp>
      <p:cxnSp>
        <p:nvCxnSpPr>
          <p:cNvPr id="17" name="Gerade Verbindung 16"/>
          <p:cNvCxnSpPr/>
          <p:nvPr/>
        </p:nvCxnSpPr>
        <p:spPr>
          <a:xfrm flipV="1">
            <a:off x="5236127" y="2076817"/>
            <a:ext cx="1424105" cy="12840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4506326" y="1447150"/>
            <a:ext cx="1424105" cy="12840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4011991" y="1734013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7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Excursion</a:t>
            </a:r>
            <a:r>
              <a:rPr lang="de-DE" dirty="0" smtClean="0"/>
              <a:t>: NN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weights</a:t>
            </a:r>
            <a:r>
              <a:rPr lang="de-DE" dirty="0" smtClean="0"/>
              <a:t> </a:t>
            </a:r>
            <a:r>
              <a:rPr lang="de-DE" dirty="0" err="1" smtClean="0"/>
              <a:t>chosen</a:t>
            </a:r>
            <a:r>
              <a:rPr lang="de-DE" dirty="0" smtClean="0"/>
              <a:t>,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solve</a:t>
            </a:r>
            <a:r>
              <a:rPr lang="de-DE" dirty="0" smtClean="0"/>
              <a:t> a </a:t>
            </a:r>
            <a:r>
              <a:rPr lang="de-DE" dirty="0" err="1" smtClean="0"/>
              <a:t>problem</a:t>
            </a:r>
            <a:r>
              <a:rPr lang="de-DE" dirty="0" smtClean="0"/>
              <a:t>?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sz="2800" dirty="0" smtClean="0"/>
              <a:t>→ </a:t>
            </a:r>
            <a:r>
              <a:rPr lang="de-DE" sz="2800" dirty="0" err="1" smtClean="0"/>
              <a:t>put</a:t>
            </a:r>
            <a:r>
              <a:rPr lang="de-DE" sz="2800" dirty="0" smtClean="0"/>
              <a:t> in </a:t>
            </a:r>
            <a:r>
              <a:rPr lang="de-DE" sz="2800" dirty="0" err="1" smtClean="0"/>
              <a:t>data</a:t>
            </a:r>
            <a:r>
              <a:rPr lang="de-DE" sz="2800" dirty="0" smtClean="0"/>
              <a:t> </a:t>
            </a:r>
            <a:r>
              <a:rPr lang="de-DE" sz="2800" dirty="0" err="1" smtClean="0"/>
              <a:t>example</a:t>
            </a:r>
            <a:endParaRPr lang="de-DE" sz="2800" dirty="0" smtClean="0"/>
          </a:p>
          <a:p>
            <a:pPr marL="0" indent="0">
              <a:buNone/>
            </a:pPr>
            <a:r>
              <a:rPr lang="de-DE" sz="2800" dirty="0"/>
              <a:t>	</a:t>
            </a:r>
            <a:r>
              <a:rPr lang="de-DE" sz="2800" dirty="0" smtClean="0"/>
              <a:t>→ </a:t>
            </a:r>
            <a:r>
              <a:rPr lang="de-DE" sz="2800" dirty="0" err="1" smtClean="0"/>
              <a:t>measure</a:t>
            </a:r>
            <a:r>
              <a:rPr lang="de-DE" sz="2800" dirty="0" smtClean="0"/>
              <a:t> </a:t>
            </a:r>
            <a:r>
              <a:rPr lang="de-DE" sz="2800" dirty="0" err="1" smtClean="0"/>
              <a:t>error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</a:t>
            </a:r>
            <a:r>
              <a:rPr lang="de-DE" sz="2800" dirty="0" err="1" smtClean="0"/>
              <a:t>output</a:t>
            </a:r>
            <a:r>
              <a:rPr lang="de-DE" sz="2800" dirty="0" smtClean="0"/>
              <a:t>(s)</a:t>
            </a:r>
          </a:p>
          <a:p>
            <a:pPr marL="0" indent="0">
              <a:buNone/>
            </a:pPr>
            <a:r>
              <a:rPr lang="de-DE" sz="2800" dirty="0"/>
              <a:t>	</a:t>
            </a:r>
            <a:r>
              <a:rPr lang="de-DE" sz="2800" dirty="0" smtClean="0"/>
              <a:t>→ </a:t>
            </a:r>
            <a:r>
              <a:rPr lang="de-DE" sz="2800" dirty="0" err="1" smtClean="0"/>
              <a:t>adapt</a:t>
            </a:r>
            <a:r>
              <a:rPr lang="de-DE" sz="2800" dirty="0" smtClean="0"/>
              <a:t> </a:t>
            </a:r>
            <a:r>
              <a:rPr lang="de-DE" sz="2800" dirty="0" err="1" smtClean="0"/>
              <a:t>weights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reduce</a:t>
            </a:r>
            <a:r>
              <a:rPr lang="de-DE" sz="2800" dirty="0" smtClean="0"/>
              <a:t> </a:t>
            </a:r>
            <a:r>
              <a:rPr lang="de-DE" sz="2800" dirty="0" err="1" smtClean="0"/>
              <a:t>error</a:t>
            </a:r>
            <a:endParaRPr lang="en-US" sz="28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12</a:t>
            </a:fld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1043608" y="4293096"/>
            <a:ext cx="0" cy="1800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1043608" y="6093296"/>
            <a:ext cx="62646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44241" y="4082626"/>
            <a:ext cx="135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Error</a:t>
            </a:r>
            <a:endParaRPr lang="en-US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7308304" y="5631631"/>
            <a:ext cx="151216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weights</a:t>
            </a:r>
            <a:endParaRPr lang="de-DE" dirty="0" smtClean="0"/>
          </a:p>
          <a:p>
            <a:r>
              <a:rPr lang="de-DE" sz="1600" dirty="0" smtClean="0"/>
              <a:t>(n-dimensional)</a:t>
            </a:r>
            <a:endParaRPr lang="en-US" sz="1600" dirty="0"/>
          </a:p>
        </p:txBody>
      </p:sp>
      <p:sp>
        <p:nvSpPr>
          <p:cNvPr id="14" name="Freihandform 13"/>
          <p:cNvSpPr/>
          <p:nvPr/>
        </p:nvSpPr>
        <p:spPr>
          <a:xfrm>
            <a:off x="1025236" y="4544291"/>
            <a:ext cx="6317673" cy="1136922"/>
          </a:xfrm>
          <a:custGeom>
            <a:avLst/>
            <a:gdLst>
              <a:gd name="connsiteX0" fmla="*/ 0 w 6317673"/>
              <a:gd name="connsiteY0" fmla="*/ 0 h 1136922"/>
              <a:gd name="connsiteX1" fmla="*/ 540328 w 6317673"/>
              <a:gd name="connsiteY1" fmla="*/ 277091 h 1136922"/>
              <a:gd name="connsiteX2" fmla="*/ 1385455 w 6317673"/>
              <a:gd name="connsiteY2" fmla="*/ 484909 h 1136922"/>
              <a:gd name="connsiteX3" fmla="*/ 1981200 w 6317673"/>
              <a:gd name="connsiteY3" fmla="*/ 1136073 h 1136922"/>
              <a:gd name="connsiteX4" fmla="*/ 3228109 w 6317673"/>
              <a:gd name="connsiteY4" fmla="*/ 623454 h 1136922"/>
              <a:gd name="connsiteX5" fmla="*/ 4184073 w 6317673"/>
              <a:gd name="connsiteY5" fmla="*/ 651164 h 1136922"/>
              <a:gd name="connsiteX6" fmla="*/ 5514109 w 6317673"/>
              <a:gd name="connsiteY6" fmla="*/ 983673 h 1136922"/>
              <a:gd name="connsiteX7" fmla="*/ 6317673 w 6317673"/>
              <a:gd name="connsiteY7" fmla="*/ 387927 h 113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7673" h="1136922">
                <a:moveTo>
                  <a:pt x="0" y="0"/>
                </a:moveTo>
                <a:cubicBezTo>
                  <a:pt x="154709" y="98136"/>
                  <a:pt x="309419" y="196273"/>
                  <a:pt x="540328" y="277091"/>
                </a:cubicBezTo>
                <a:cubicBezTo>
                  <a:pt x="771237" y="357909"/>
                  <a:pt x="1145310" y="341745"/>
                  <a:pt x="1385455" y="484909"/>
                </a:cubicBezTo>
                <a:cubicBezTo>
                  <a:pt x="1625600" y="628073"/>
                  <a:pt x="1674091" y="1112982"/>
                  <a:pt x="1981200" y="1136073"/>
                </a:cubicBezTo>
                <a:cubicBezTo>
                  <a:pt x="2288309" y="1159164"/>
                  <a:pt x="2860964" y="704272"/>
                  <a:pt x="3228109" y="623454"/>
                </a:cubicBezTo>
                <a:cubicBezTo>
                  <a:pt x="3595255" y="542636"/>
                  <a:pt x="3803073" y="591128"/>
                  <a:pt x="4184073" y="651164"/>
                </a:cubicBezTo>
                <a:cubicBezTo>
                  <a:pt x="4565073" y="711200"/>
                  <a:pt x="5158509" y="1027546"/>
                  <a:pt x="5514109" y="983673"/>
                </a:cubicBezTo>
                <a:cubicBezTo>
                  <a:pt x="5869709" y="939800"/>
                  <a:pt x="6059055" y="505691"/>
                  <a:pt x="6317673" y="38792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zieren 14"/>
          <p:cNvSpPr/>
          <p:nvPr/>
        </p:nvSpPr>
        <p:spPr>
          <a:xfrm>
            <a:off x="1187624" y="4544291"/>
            <a:ext cx="288032" cy="33042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Gerade Verbindung mit Pfeil 16"/>
          <p:cNvCxnSpPr>
            <a:stCxn id="15" idx="0"/>
          </p:cNvCxnSpPr>
          <p:nvPr/>
        </p:nvCxnSpPr>
        <p:spPr>
          <a:xfrm>
            <a:off x="1256802" y="4623651"/>
            <a:ext cx="866926" cy="25106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2123728" y="4874715"/>
            <a:ext cx="504056" cy="23803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endCxn id="14" idx="3"/>
          </p:cNvCxnSpPr>
          <p:nvPr/>
        </p:nvCxnSpPr>
        <p:spPr>
          <a:xfrm>
            <a:off x="2627784" y="5112752"/>
            <a:ext cx="378652" cy="567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1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MNIST-</a:t>
            </a:r>
            <a:r>
              <a:rPr lang="de-DE" dirty="0" err="1" smtClean="0"/>
              <a:t>database</a:t>
            </a:r>
            <a:r>
              <a:rPr lang="de-DE" dirty="0" smtClean="0"/>
              <a:t>-files </a:t>
            </a:r>
            <a:r>
              <a:rPr lang="de-DE" dirty="0" err="1" smtClean="0"/>
              <a:t>contain</a:t>
            </a:r>
            <a:r>
              <a:rPr lang="de-DE" dirty="0" smtClean="0"/>
              <a:t> 1000 </a:t>
            </a:r>
            <a:r>
              <a:rPr lang="de-DE" dirty="0" err="1" smtClean="0"/>
              <a:t>pictures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digit</a:t>
            </a:r>
            <a:endParaRPr lang="de-DE" dirty="0" smtClean="0"/>
          </a:p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28x28 </a:t>
            </a:r>
            <a:r>
              <a:rPr lang="de-DE" dirty="0" err="1" smtClean="0"/>
              <a:t>pixels</a:t>
            </a:r>
            <a:r>
              <a:rPr lang="de-DE" dirty="0" smtClean="0"/>
              <a:t>; </a:t>
            </a:r>
            <a:r>
              <a:rPr lang="de-DE" dirty="0" err="1" smtClean="0"/>
              <a:t>greyscale</a:t>
            </a:r>
            <a:endParaRPr lang="de-DE" dirty="0" smtClean="0"/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pixels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put</a:t>
            </a:r>
            <a:r>
              <a:rPr lang="de-DE" dirty="0" smtClean="0"/>
              <a:t> in </a:t>
            </a:r>
            <a:r>
              <a:rPr lang="de-DE" dirty="0" err="1" smtClean="0"/>
              <a:t>row</a:t>
            </a:r>
            <a:endParaRPr lang="de-DE" dirty="0" smtClean="0"/>
          </a:p>
          <a:p>
            <a:pPr lvl="1"/>
            <a:r>
              <a:rPr lang="de-DE" dirty="0" err="1" smtClean="0"/>
              <a:t>Creating</a:t>
            </a:r>
            <a:r>
              <a:rPr lang="de-DE" dirty="0" smtClean="0"/>
              <a:t> a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1x784</a:t>
            </a:r>
          </a:p>
          <a:p>
            <a:r>
              <a:rPr lang="de-DE" dirty="0" smtClean="0"/>
              <a:t>Pixel-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normalized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0 </a:t>
            </a:r>
            <a:r>
              <a:rPr lang="de-DE" dirty="0" err="1" smtClean="0"/>
              <a:t>and</a:t>
            </a:r>
            <a:r>
              <a:rPr lang="de-DE" dirty="0" smtClean="0"/>
              <a:t> 1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17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62900"/>
          </a:xfrm>
        </p:spPr>
        <p:txBody>
          <a:bodyPr/>
          <a:lstStyle/>
          <a:p>
            <a:r>
              <a:rPr lang="de-DE" dirty="0" smtClean="0"/>
              <a:t>784 </a:t>
            </a:r>
            <a:r>
              <a:rPr lang="de-DE" dirty="0" err="1" smtClean="0"/>
              <a:t>inputs</a:t>
            </a:r>
            <a:r>
              <a:rPr lang="de-DE" dirty="0" smtClean="0"/>
              <a:t> (+</a:t>
            </a:r>
            <a:r>
              <a:rPr lang="de-DE" dirty="0" err="1" smtClean="0"/>
              <a:t>bias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)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fully</a:t>
            </a:r>
            <a:r>
              <a:rPr lang="de-DE" dirty="0" smtClean="0"/>
              <a:t> </a:t>
            </a:r>
            <a:r>
              <a:rPr lang="de-DE" dirty="0" err="1" smtClean="0"/>
              <a:t>connected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10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neurons</a:t>
            </a:r>
            <a:r>
              <a:rPr lang="de-DE" dirty="0" smtClean="0"/>
              <a:t>, </a:t>
            </a:r>
            <a:r>
              <a:rPr lang="de-DE" dirty="0" err="1" smtClean="0"/>
              <a:t>representing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smtClean="0"/>
              <a:t>10 different </a:t>
            </a:r>
            <a:r>
              <a:rPr lang="de-DE" dirty="0" err="1" smtClean="0"/>
              <a:t>digits</a:t>
            </a:r>
            <a:r>
              <a:rPr lang="de-DE" dirty="0" smtClean="0"/>
              <a:t> (0, …, 9)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14</a:t>
            </a:fld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859229" y="3480315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899592" y="3480315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2844992" y="4013136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2843771" y="4300857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2845374" y="4578781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843771" y="4866813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2844992" y="5154845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2844992" y="5442877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2845374" y="5733256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2844992" y="6021288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2858464" y="3772762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899592" y="6021288"/>
            <a:ext cx="216024" cy="1800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899592" y="4332558"/>
            <a:ext cx="216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.</a:t>
            </a:r>
          </a:p>
          <a:p>
            <a:r>
              <a:rPr lang="de-DE" dirty="0" smtClean="0"/>
              <a:t>.</a:t>
            </a:r>
          </a:p>
          <a:p>
            <a:r>
              <a:rPr lang="de-DE" dirty="0" smtClean="0"/>
              <a:t>.</a:t>
            </a:r>
          </a:p>
          <a:p>
            <a:endParaRPr lang="en-US" dirty="0"/>
          </a:p>
        </p:txBody>
      </p:sp>
      <p:cxnSp>
        <p:nvCxnSpPr>
          <p:cNvPr id="21" name="Gerade Verbindung mit Pfeil 20"/>
          <p:cNvCxnSpPr>
            <a:stCxn id="18" idx="5"/>
            <a:endCxn id="7" idx="2"/>
          </p:cNvCxnSpPr>
          <p:nvPr/>
        </p:nvCxnSpPr>
        <p:spPr>
          <a:xfrm flipV="1">
            <a:off x="1083980" y="3570325"/>
            <a:ext cx="1775249" cy="2604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8" idx="6"/>
            <a:endCxn id="17" idx="2"/>
          </p:cNvCxnSpPr>
          <p:nvPr/>
        </p:nvCxnSpPr>
        <p:spPr>
          <a:xfrm flipV="1">
            <a:off x="1115616" y="3862772"/>
            <a:ext cx="1742848" cy="2248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8" idx="5"/>
            <a:endCxn id="9" idx="2"/>
          </p:cNvCxnSpPr>
          <p:nvPr/>
        </p:nvCxnSpPr>
        <p:spPr>
          <a:xfrm flipV="1">
            <a:off x="1083980" y="4103146"/>
            <a:ext cx="1761012" cy="20717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8" idx="6"/>
            <a:endCxn id="10" idx="2"/>
          </p:cNvCxnSpPr>
          <p:nvPr/>
        </p:nvCxnSpPr>
        <p:spPr>
          <a:xfrm flipV="1">
            <a:off x="1115616" y="4390867"/>
            <a:ext cx="1728155" cy="1720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11" idx="2"/>
          </p:cNvCxnSpPr>
          <p:nvPr/>
        </p:nvCxnSpPr>
        <p:spPr>
          <a:xfrm flipV="1">
            <a:off x="1115616" y="4668791"/>
            <a:ext cx="1729758" cy="1442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18" idx="6"/>
            <a:endCxn id="12" idx="2"/>
          </p:cNvCxnSpPr>
          <p:nvPr/>
        </p:nvCxnSpPr>
        <p:spPr>
          <a:xfrm flipV="1">
            <a:off x="1115616" y="4956823"/>
            <a:ext cx="1728155" cy="1154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18" idx="6"/>
            <a:endCxn id="13" idx="2"/>
          </p:cNvCxnSpPr>
          <p:nvPr/>
        </p:nvCxnSpPr>
        <p:spPr>
          <a:xfrm flipV="1">
            <a:off x="1115616" y="5244855"/>
            <a:ext cx="1729376" cy="866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18" idx="6"/>
            <a:endCxn id="14" idx="2"/>
          </p:cNvCxnSpPr>
          <p:nvPr/>
        </p:nvCxnSpPr>
        <p:spPr>
          <a:xfrm flipV="1">
            <a:off x="1115616" y="5532887"/>
            <a:ext cx="1729376" cy="578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18" idx="6"/>
            <a:endCxn id="15" idx="2"/>
          </p:cNvCxnSpPr>
          <p:nvPr/>
        </p:nvCxnSpPr>
        <p:spPr>
          <a:xfrm flipV="1">
            <a:off x="1115616" y="5823266"/>
            <a:ext cx="172975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18" idx="6"/>
          </p:cNvCxnSpPr>
          <p:nvPr/>
        </p:nvCxnSpPr>
        <p:spPr>
          <a:xfrm>
            <a:off x="1115616" y="6111298"/>
            <a:ext cx="17281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stCxn id="8" idx="6"/>
            <a:endCxn id="16" idx="2"/>
          </p:cNvCxnSpPr>
          <p:nvPr/>
        </p:nvCxnSpPr>
        <p:spPr>
          <a:xfrm>
            <a:off x="1115616" y="3570325"/>
            <a:ext cx="1729376" cy="2540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stCxn id="8" idx="6"/>
            <a:endCxn id="15" idx="2"/>
          </p:cNvCxnSpPr>
          <p:nvPr/>
        </p:nvCxnSpPr>
        <p:spPr>
          <a:xfrm>
            <a:off x="1115616" y="3570325"/>
            <a:ext cx="1729758" cy="2252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stCxn id="8" idx="6"/>
            <a:endCxn id="14" idx="2"/>
          </p:cNvCxnSpPr>
          <p:nvPr/>
        </p:nvCxnSpPr>
        <p:spPr>
          <a:xfrm>
            <a:off x="1115616" y="3570325"/>
            <a:ext cx="1729376" cy="19625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8" idx="6"/>
            <a:endCxn id="13" idx="2"/>
          </p:cNvCxnSpPr>
          <p:nvPr/>
        </p:nvCxnSpPr>
        <p:spPr>
          <a:xfrm>
            <a:off x="1115616" y="3570325"/>
            <a:ext cx="1729376" cy="1674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8" idx="6"/>
            <a:endCxn id="12" idx="2"/>
          </p:cNvCxnSpPr>
          <p:nvPr/>
        </p:nvCxnSpPr>
        <p:spPr>
          <a:xfrm>
            <a:off x="1115616" y="3570325"/>
            <a:ext cx="1728155" cy="1386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8" idx="6"/>
            <a:endCxn id="11" idx="2"/>
          </p:cNvCxnSpPr>
          <p:nvPr/>
        </p:nvCxnSpPr>
        <p:spPr>
          <a:xfrm>
            <a:off x="1115616" y="3570325"/>
            <a:ext cx="1729758" cy="1098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8" idx="6"/>
            <a:endCxn id="10" idx="2"/>
          </p:cNvCxnSpPr>
          <p:nvPr/>
        </p:nvCxnSpPr>
        <p:spPr>
          <a:xfrm>
            <a:off x="1115616" y="3570325"/>
            <a:ext cx="1728155" cy="820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8" idx="6"/>
            <a:endCxn id="9" idx="2"/>
          </p:cNvCxnSpPr>
          <p:nvPr/>
        </p:nvCxnSpPr>
        <p:spPr>
          <a:xfrm>
            <a:off x="1115616" y="3570325"/>
            <a:ext cx="1729376" cy="532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8" idx="6"/>
            <a:endCxn id="17" idx="2"/>
          </p:cNvCxnSpPr>
          <p:nvPr/>
        </p:nvCxnSpPr>
        <p:spPr>
          <a:xfrm>
            <a:off x="1115616" y="3570325"/>
            <a:ext cx="1742848" cy="292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8" idx="6"/>
            <a:endCxn id="7" idx="2"/>
          </p:cNvCxnSpPr>
          <p:nvPr/>
        </p:nvCxnSpPr>
        <p:spPr>
          <a:xfrm>
            <a:off x="1115616" y="3570325"/>
            <a:ext cx="17436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3233338" y="3363100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76" name="Textfeld 75"/>
          <p:cNvSpPr txBox="1"/>
          <p:nvPr/>
        </p:nvSpPr>
        <p:spPr>
          <a:xfrm>
            <a:off x="3233337" y="3626121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77" name="Textfeld 76"/>
          <p:cNvSpPr txBox="1"/>
          <p:nvPr/>
        </p:nvSpPr>
        <p:spPr>
          <a:xfrm>
            <a:off x="3233338" y="3918480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78" name="Textfeld 77"/>
          <p:cNvSpPr txBox="1"/>
          <p:nvPr/>
        </p:nvSpPr>
        <p:spPr>
          <a:xfrm>
            <a:off x="3233338" y="4222924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79" name="Textfeld 78"/>
          <p:cNvSpPr txBox="1"/>
          <p:nvPr/>
        </p:nvSpPr>
        <p:spPr>
          <a:xfrm>
            <a:off x="3233338" y="4484125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en-US" dirty="0"/>
          </a:p>
        </p:txBody>
      </p:sp>
      <p:sp>
        <p:nvSpPr>
          <p:cNvPr id="80" name="Textfeld 79"/>
          <p:cNvSpPr txBox="1"/>
          <p:nvPr/>
        </p:nvSpPr>
        <p:spPr>
          <a:xfrm>
            <a:off x="3233339" y="4772157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81" name="Textfeld 80"/>
          <p:cNvSpPr txBox="1"/>
          <p:nvPr/>
        </p:nvSpPr>
        <p:spPr>
          <a:xfrm>
            <a:off x="3233339" y="5075892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82" name="Textfeld 81"/>
          <p:cNvSpPr txBox="1"/>
          <p:nvPr/>
        </p:nvSpPr>
        <p:spPr>
          <a:xfrm>
            <a:off x="3233339" y="5373216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83" name="Textfeld 82"/>
          <p:cNvSpPr txBox="1"/>
          <p:nvPr/>
        </p:nvSpPr>
        <p:spPr>
          <a:xfrm>
            <a:off x="3233338" y="5661248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84" name="Textfeld 83"/>
          <p:cNvSpPr txBox="1"/>
          <p:nvPr/>
        </p:nvSpPr>
        <p:spPr>
          <a:xfrm>
            <a:off x="3233339" y="5926632"/>
            <a:ext cx="33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</a:t>
            </a:r>
            <a:endParaRPr lang="en-US" dirty="0"/>
          </a:p>
        </p:txBody>
      </p:sp>
      <p:sp>
        <p:nvSpPr>
          <p:cNvPr id="85" name="Textfeld 84"/>
          <p:cNvSpPr txBox="1"/>
          <p:nvPr/>
        </p:nvSpPr>
        <p:spPr>
          <a:xfrm>
            <a:off x="4283968" y="4510547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→ input image is a 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587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12976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Bias Unit:</a:t>
            </a:r>
          </a:p>
          <a:p>
            <a:pPr marL="0" indent="0">
              <a:buNone/>
            </a:pPr>
            <a:r>
              <a:rPr lang="de-DE" dirty="0" smtClean="0"/>
              <a:t>„</a:t>
            </a:r>
            <a:r>
              <a:rPr lang="en-US" dirty="0"/>
              <a:t>The use of biases in a neural network increases the capacity of the network to solve problems by allowing the </a:t>
            </a:r>
            <a:r>
              <a:rPr lang="en-US" dirty="0" err="1"/>
              <a:t>hyperplanes</a:t>
            </a:r>
            <a:r>
              <a:rPr lang="en-US" dirty="0"/>
              <a:t> that separate individual classes to be offset for superior positioning. </a:t>
            </a:r>
            <a:r>
              <a:rPr lang="en-US" dirty="0" smtClean="0"/>
              <a:t>“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15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55576" y="5671082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[6]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10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Feed-forward: </a:t>
                </a:r>
              </a:p>
              <a:p>
                <a:r>
                  <a:rPr lang="en-US" sz="2800" dirty="0" smtClean="0"/>
                  <a:t>One sample is propagated trough the net and produces output vector</a:t>
                </a:r>
              </a:p>
              <a:p>
                <a:r>
                  <a:rPr lang="en-US" sz="2800" dirty="0" smtClean="0"/>
                  <a:t>Error for every output is calculated:</a:t>
                </a:r>
                <a:r>
                  <a:rPr lang="de-DE" sz="2800" dirty="0" smtClean="0"/>
                  <a:t/>
                </a:r>
                <a:br>
                  <a:rPr lang="de-DE" sz="2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𝑒𝑟𝑟𝑜𝑟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dirty="0" smtClean="0">
                            <a:latin typeface="Cambria Math"/>
                          </a:rPr>
                          <m:t>𝑜𝑢𝑡</m:t>
                        </m:r>
                      </m:e>
                      <m:sub>
                        <m:r>
                          <a:rPr lang="de-DE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400" b="0" i="1" dirty="0" smtClean="0">
                        <a:latin typeface="Cambria Math"/>
                      </a:rPr>
                      <m:t>(1−</m:t>
                    </m:r>
                    <m:sSub>
                      <m:sSubPr>
                        <m:ctrlPr>
                          <a:rPr lang="de-DE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dirty="0" smtClean="0">
                            <a:latin typeface="Cambria Math"/>
                          </a:rPr>
                          <m:t>𝑜𝑢𝑡</m:t>
                        </m:r>
                      </m:e>
                      <m:sub>
                        <m:r>
                          <a:rPr lang="de-DE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400" b="0" i="1" dirty="0" smtClean="0">
                        <a:latin typeface="Cambria Math"/>
                      </a:rPr>
                      <m:t>)(</m:t>
                    </m:r>
                    <m:sSub>
                      <m:sSubPr>
                        <m:ctrlPr>
                          <a:rPr lang="de-DE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dirty="0" smtClean="0">
                            <a:latin typeface="Cambria Math"/>
                          </a:rPr>
                          <m:t>𝑡𝑎𝑟𝑔𝑒𝑡</m:t>
                        </m:r>
                      </m:e>
                      <m:sub>
                        <m:r>
                          <a:rPr lang="de-DE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400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de-DE" sz="24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dirty="0" smtClean="0">
                            <a:latin typeface="Cambria Math"/>
                          </a:rPr>
                          <m:t>𝑜𝑢𝑡</m:t>
                        </m:r>
                      </m:e>
                      <m:sub>
                        <m:r>
                          <a:rPr lang="de-DE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de-DE" sz="24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de-DE" sz="2400" b="0" i="1" dirty="0" smtClean="0">
                  <a:latin typeface="Cambria Math"/>
                </a:endParaRPr>
              </a:p>
              <a:p>
                <a:endParaRPr lang="de-DE" sz="2400" i="1" dirty="0">
                  <a:latin typeface="Cambria Math"/>
                </a:endParaRPr>
              </a:p>
              <a:p>
                <a:r>
                  <a:rPr lang="de-DE" sz="2800" dirty="0" err="1" smtClean="0"/>
                  <a:t>Why</a:t>
                </a:r>
                <a:r>
                  <a:rPr lang="de-DE" sz="2800" dirty="0" smtClean="0"/>
                  <a:t> not simpler: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𝑒𝑟𝑟𝑜𝑟</m:t>
                    </m:r>
                    <m:r>
                      <a:rPr lang="de-DE" sz="2400" b="0" i="1" smtClean="0">
                        <a:latin typeface="Cambria Math"/>
                      </a:rPr>
                      <m:t>=</m:t>
                    </m:r>
                    <m:r>
                      <a:rPr lang="de-DE" sz="2400" b="0" i="1" smtClean="0">
                        <a:latin typeface="Cambria Math"/>
                      </a:rPr>
                      <m:t>𝑎𝑏𝑠</m:t>
                    </m:r>
                    <m:r>
                      <a:rPr lang="de-DE" sz="2400" b="0" i="1" smtClean="0">
                        <a:latin typeface="Cambria Math"/>
                      </a:rPr>
                      <m:t>(</m:t>
                    </m:r>
                    <m:r>
                      <a:rPr lang="de-DE" sz="2400" b="0" i="1" smtClean="0">
                        <a:latin typeface="Cambria Math"/>
                      </a:rPr>
                      <m:t>𝑡𝑎𝑟𝑔𝑒𝑡</m:t>
                    </m:r>
                    <m:r>
                      <a:rPr lang="de-DE" sz="2400" b="0" i="1" smtClean="0">
                        <a:latin typeface="Cambria Math"/>
                      </a:rPr>
                      <m:t>−</m:t>
                    </m:r>
                    <m:r>
                      <a:rPr lang="de-DE" sz="2400" b="0" i="1" smtClean="0">
                        <a:latin typeface="Cambria Math"/>
                      </a:rPr>
                      <m:t>𝑜𝑢𝑡</m:t>
                    </m:r>
                    <m:r>
                      <a:rPr lang="de-DE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de-DE" sz="2400" dirty="0" smtClean="0"/>
                  <a:t> </a:t>
                </a:r>
                <a:r>
                  <a:rPr lang="de-DE" sz="2800" dirty="0" smtClean="0"/>
                  <a:t>?</a:t>
                </a:r>
              </a:p>
              <a:p>
                <a:pPr lvl="1"/>
                <a:r>
                  <a:rPr lang="en-US" sz="2400" dirty="0" smtClean="0"/>
                  <a:t>Euclidean distance not applicable here, due to non-linear problem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52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Adapt weights:</a:t>
                </a:r>
              </a:p>
              <a:p>
                <a:r>
                  <a:rPr lang="en-US" sz="2800" dirty="0" smtClean="0"/>
                  <a:t>According to the error every weight - connected to current output (i) - is changed:</a:t>
                </a:r>
                <a:br>
                  <a:rPr lang="en-US" sz="2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𝑗𝑖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𝑗𝑖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de-DE" sz="2400" b="0" dirty="0" smtClean="0"/>
                  <a:t/>
                </a:r>
                <a:br>
                  <a:rPr lang="de-DE" sz="2400" b="0" dirty="0" smtClean="0"/>
                </a:b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</a:rPr>
                      <m:t>𝑤𝑖𝑡h</m:t>
                    </m:r>
                  </m:oMath>
                </a14:m>
                <a:r>
                  <a:rPr lang="de-DE" sz="2400" b="0" dirty="0" smtClean="0"/>
                  <a:t/>
                </a:r>
                <a:br>
                  <a:rPr lang="de-DE" sz="2400" b="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</a:rPr>
                          <m:t>𝑗𝑖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</a:rPr>
                      <m:t>=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𝜂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∗</m:t>
                    </m:r>
                    <m:sSub>
                      <m:sSubPr>
                        <m:ctrlPr>
                          <a:rPr lang="de-DE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𝑒𝑟𝑟𝑜𝑟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  <a:ea typeface="Cambria Math"/>
                      </a:rPr>
                      <m:t>∗</m:t>
                    </m:r>
                    <m:sSub>
                      <m:sSubPr>
                        <m:ctrlPr>
                          <a:rPr lang="de-DE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2400" b="0" dirty="0" smtClean="0"/>
                  <a:t/>
                </a:r>
                <a:br>
                  <a:rPr lang="de-DE" sz="2400" b="0" dirty="0" smtClean="0"/>
                </a:br>
                <a:r>
                  <a:rPr lang="de-DE" sz="2400" b="0" dirty="0" smtClean="0"/>
                  <a:t/>
                </a:r>
                <a:br>
                  <a:rPr lang="de-DE" sz="2400" b="0" dirty="0" smtClean="0"/>
                </a:b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𝜂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=0.2;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𝑙𝑒𝑎𝑟𝑛𝑖𝑛𝑔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𝑟𝑎𝑡𝑒</m:t>
                    </m:r>
                  </m:oMath>
                </a14:m>
                <a:r>
                  <a:rPr lang="de-DE" sz="2400" b="0" dirty="0" smtClean="0">
                    <a:ea typeface="Cambria Math"/>
                  </a:rPr>
                  <a:t/>
                </a:r>
                <a:br>
                  <a:rPr lang="de-DE" sz="2400" b="0" dirty="0" smtClean="0">
                    <a:ea typeface="Cambria Math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de-DE" sz="2400" b="0" i="1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𝑖𝑛𝑝𝑢𝑡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 (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𝑝𝑖𝑥𝑒𝑙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de-DE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de-DE" sz="2800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17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55576" y="5671082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[7]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0172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r>
              <a:rPr lang="en-US" dirty="0" smtClean="0"/>
              <a:t>After a few thousand examples the network learned the ‚concept‘ of handwritten digits</a:t>
            </a:r>
          </a:p>
          <a:p>
            <a:r>
              <a:rPr lang="en-US" dirty="0" smtClean="0"/>
              <a:t>Now the outcomes should be tested:</a:t>
            </a:r>
          </a:p>
          <a:p>
            <a:pPr lvl="1"/>
            <a:r>
              <a:rPr lang="en-US" dirty="0" smtClean="0"/>
              <a:t>Loading picture of digit, written by student </a:t>
            </a:r>
          </a:p>
          <a:p>
            <a:pPr lvl="1"/>
            <a:r>
              <a:rPr lang="en-US" dirty="0" smtClean="0"/>
              <a:t>Scaling picture to 28x28</a:t>
            </a:r>
          </a:p>
          <a:p>
            <a:pPr lvl="1"/>
            <a:r>
              <a:rPr lang="en-US" dirty="0" smtClean="0"/>
              <a:t>Apply threshold → binary image</a:t>
            </a:r>
          </a:p>
          <a:p>
            <a:pPr lvl="1"/>
            <a:r>
              <a:rPr lang="en-US" dirty="0" smtClean="0"/>
              <a:t>Invert colors: now white on black</a:t>
            </a:r>
          </a:p>
          <a:p>
            <a:pPr lvl="1"/>
            <a:r>
              <a:rPr lang="en-US" dirty="0" smtClean="0"/>
              <a:t>Put through network; see results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18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F126-A097-400B-B727-4E69EC9FD2FF}" type="datetime1">
              <a:rPr lang="de-DE" smtClean="0"/>
              <a:t>16.11.2015</a:t>
            </a:fld>
            <a:endParaRPr lang="de-DE"/>
          </a:p>
        </p:txBody>
      </p:sp>
      <p:pic>
        <p:nvPicPr>
          <p:cNvPr id="1026" name="Picture 2" descr="C:\Users\Sebi\OneDrive\Dokumente\Master\Erasmus\Vorlesungen\sound and image processing\matlab_scripts\digit_recognition\nu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30795"/>
            <a:ext cx="522112" cy="54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ebi\OneDrive\Dokumente\Master\Erasmus\Vorlesungen\sound and image processing\matlab_scripts\digit_recognition\numb_thres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50" y="4142984"/>
            <a:ext cx="517500" cy="56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ebi\OneDrive\Dokumente\Master\Erasmus\Vorlesungen\sound and image processing\matlab_scripts\digit_recognition\numb_in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50" y="4711450"/>
            <a:ext cx="552114" cy="58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82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8229600" cy="4253081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19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AE32-8E32-4117-A722-EEF406437102}" type="datetime1">
              <a:rPr lang="de-DE" smtClean="0"/>
              <a:t>16.11.2015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67544" y="573325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Error-Plot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05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you make a computer recognize single handwritten digits?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2</a:t>
            </a:fld>
            <a:endParaRPr lang="de-DE"/>
          </a:p>
        </p:txBody>
      </p:sp>
      <p:pic>
        <p:nvPicPr>
          <p:cNvPr id="1026" name="Picture 2" descr="C:\Users\Sebi\OneDrive\Dokumente\Master\Erasmus\Vorlesungen\project\code\data\clean\test\img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ebi\OneDrive\Dokumente\Master\Erasmus\Vorlesungen\project\code\data\clean\test\img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93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ebi\OneDrive\Dokumente\Master\Erasmus\Vorlesungen\project\code\data\clean\test\img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85293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ebi\OneDrive\Dokumente\Master\Erasmus\Vorlesungen\project\code\data\clean\test\img_3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85293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ebi\OneDrive\Dokumente\Master\Erasmus\Vorlesungen\project\code\data\clean\test\img_19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85293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Sebi\OneDrive\Dokumente\Master\Erasmus\Vorlesungen\project\code\data\clean\test\img_1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8245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Sebi\OneDrive\Dokumente\Master\Erasmus\Vorlesungen\project\code\data\clean\test\img_2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231" y="3882452"/>
            <a:ext cx="720224" cy="72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Sebi\OneDrive\Dokumente\Master\Erasmus\Vorlesungen\project\code\data\clean\test\img_26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882452"/>
            <a:ext cx="720224" cy="72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Sebi\OneDrive\Dokumente\Master\Erasmus\Vorlesungen\project\code\data\clean\test\img_84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82452"/>
            <a:ext cx="720224" cy="72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Sebi\OneDrive\Dokumente\Master\Erasmus\Vorlesungen\project\code\data\clean\test\img_58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3895584"/>
            <a:ext cx="706947" cy="70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755576" y="5671082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(Pictures from MNIST-database;  [1])</a:t>
            </a:r>
            <a:endParaRPr lang="en-US" sz="16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53EE-6B44-4F23-B163-647C61B0968F}" type="datetime1">
              <a:rPr lang="de-DE" smtClean="0"/>
              <a:t>16.11.2015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60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Results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535375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Picture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Classification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Certainty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0.9990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0.9309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0.9997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0.1275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0.6142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0.2406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0.9956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0.8898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0.7294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0.9750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20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DD2C9-717D-490F-9BD5-D3BD266B093E}" type="datetime1">
              <a:rPr lang="de-DE" smtClean="0"/>
              <a:t>16.11.2015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516273" cy="527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941" y="2252588"/>
            <a:ext cx="513645" cy="52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43" y="2630557"/>
            <a:ext cx="509490" cy="51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941" y="3028379"/>
            <a:ext cx="505771" cy="51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56992"/>
            <a:ext cx="516273" cy="52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783" y="3789040"/>
            <a:ext cx="505770" cy="51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43" y="4113088"/>
            <a:ext cx="509490" cy="505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21" y="4499968"/>
            <a:ext cx="498332" cy="51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851113"/>
            <a:ext cx="516273" cy="516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21" y="5253265"/>
            <a:ext cx="498332" cy="51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41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Not </a:t>
            </a:r>
            <a:r>
              <a:rPr lang="de-DE" dirty="0" err="1" smtClean="0"/>
              <a:t>implemented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21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2E5A1-8290-47D7-89F9-6022099080B0}" type="datetime1">
              <a:rPr lang="de-DE" smtClean="0"/>
              <a:t>16.11.2015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6952"/>
          </a:xfrm>
        </p:spPr>
        <p:txBody>
          <a:bodyPr/>
          <a:lstStyle/>
          <a:p>
            <a:r>
              <a:rPr lang="de-DE" dirty="0" err="1" smtClean="0"/>
              <a:t>Using</a:t>
            </a:r>
            <a:r>
              <a:rPr lang="de-DE" dirty="0" smtClean="0"/>
              <a:t> Test-Data</a:t>
            </a:r>
          </a:p>
          <a:p>
            <a:pPr lvl="1"/>
            <a:r>
              <a:rPr lang="de-DE" dirty="0" err="1" smtClean="0"/>
              <a:t>Adding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pPr lvl="1"/>
            <a:r>
              <a:rPr lang="de-DE" dirty="0" err="1" smtClean="0"/>
              <a:t>Unsatisfying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lvl="1"/>
            <a:r>
              <a:rPr lang="de-DE" dirty="0" err="1" smtClean="0"/>
              <a:t>Concept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hard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learning</a:t>
            </a:r>
            <a:r>
              <a:rPr lang="de-DE" dirty="0" smtClean="0"/>
              <a:t> </a:t>
            </a:r>
            <a:r>
              <a:rPr lang="de-DE" dirty="0" err="1" smtClean="0"/>
              <a:t>theory</a:t>
            </a:r>
            <a:r>
              <a:rPr lang="de-DE" dirty="0" smtClean="0"/>
              <a:t>)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55576" y="5671082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/>
              <a:t>Add </a:t>
            </a:r>
            <a:r>
              <a:rPr lang="de-DE" sz="1600" dirty="0" err="1" smtClean="0"/>
              <a:t>source</a:t>
            </a:r>
            <a:r>
              <a:rPr lang="de-DE" sz="1600" dirty="0" smtClean="0"/>
              <a:t> </a:t>
            </a:r>
            <a:r>
              <a:rPr lang="de-DE" sz="1600" dirty="0" err="1" smtClean="0"/>
              <a:t>here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222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with only 2000 samples shows good learning behavior (8500 planned)</a:t>
            </a:r>
          </a:p>
          <a:p>
            <a:r>
              <a:rPr lang="en-US" dirty="0" smtClean="0"/>
              <a:t>Test-data doesn‘t show significant results</a:t>
            </a:r>
          </a:p>
          <a:p>
            <a:r>
              <a:rPr lang="de-DE" dirty="0" err="1" smtClean="0"/>
              <a:t>Verification</a:t>
            </a:r>
            <a:r>
              <a:rPr lang="de-DE" dirty="0" smtClean="0"/>
              <a:t> </a:t>
            </a:r>
            <a:r>
              <a:rPr lang="de-DE" dirty="0" err="1" smtClean="0"/>
              <a:t>satisfying</a:t>
            </a:r>
            <a:endParaRPr lang="de-DE" dirty="0" smtClean="0"/>
          </a:p>
          <a:p>
            <a:r>
              <a:rPr lang="de-DE" dirty="0" smtClean="0"/>
              <a:t>Working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actual</a:t>
            </a:r>
            <a:r>
              <a:rPr lang="de-DE" dirty="0" smtClean="0"/>
              <a:t> </a:t>
            </a:r>
            <a:r>
              <a:rPr lang="de-DE" dirty="0" err="1" smtClean="0"/>
              <a:t>photographs</a:t>
            </a:r>
            <a:r>
              <a:rPr lang="de-DE" dirty="0" smtClean="0"/>
              <a:t> also </a:t>
            </a: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83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 </a:t>
            </a:r>
            <a:r>
              <a:rPr lang="de-DE" dirty="0" err="1" smtClean="0"/>
              <a:t>structure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16.11.2015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Digit Recognition - Farid </a:t>
            </a:r>
            <a:r>
              <a:rPr lang="de-DE" dirty="0" err="1" smtClean="0"/>
              <a:t>Oruj</a:t>
            </a:r>
            <a:r>
              <a:rPr lang="de-DE" dirty="0" smtClean="0"/>
              <a:t>, Sebastian Lehmann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23</a:t>
            </a:fld>
            <a:endParaRPr lang="de-DE"/>
          </a:p>
        </p:txBody>
      </p:sp>
      <p:pic>
        <p:nvPicPr>
          <p:cNvPr id="3077" name="Picture 5" descr="C:\Users\Sebi\OneDrive\Dokumente\Master\Erasmus\Vorlesungen\sound and image processing\matlab_scripts\digit_recognition\presentation\code-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776864" cy="458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40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matlab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itchFamily="49" charset="0"/>
                <a:ea typeface="Cambria Math" pitchFamily="18" charset="0"/>
                <a:cs typeface="Consolas" pitchFamily="49" charset="0"/>
              </a:rPr>
              <a:t>randn</a:t>
            </a:r>
            <a:r>
              <a:rPr lang="en-US" sz="2000" dirty="0" smtClean="0">
                <a:latin typeface="Consolas" pitchFamily="49" charset="0"/>
                <a:ea typeface="Cambria Math" pitchFamily="18" charset="0"/>
                <a:cs typeface="Consolas" pitchFamily="49" charset="0"/>
              </a:rPr>
              <a:t> 		</a:t>
            </a:r>
            <a:r>
              <a:rPr lang="en-US" sz="2000" dirty="0">
                <a:ea typeface="Cambria Math" pitchFamily="18" charset="0"/>
                <a:cs typeface="Consolas" pitchFamily="49" charset="0"/>
              </a:rPr>
              <a:t>-</a:t>
            </a:r>
            <a:r>
              <a:rPr lang="en-US" sz="2000" dirty="0" smtClean="0">
                <a:ea typeface="Cambria Math" pitchFamily="18" charset="0"/>
                <a:cs typeface="Consolas" pitchFamily="49" charset="0"/>
              </a:rPr>
              <a:t>creating (array) of small random values; ca. between -4 		and 4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queeze	</a:t>
            </a:r>
            <a:r>
              <a:rPr lang="en-US" sz="2000" dirty="0" smtClean="0">
                <a:cs typeface="Consolas" pitchFamily="49" charset="0"/>
              </a:rPr>
              <a:t>- removing unnecessary array dimensions: </a:t>
            </a:r>
            <a:br>
              <a:rPr lang="en-US" sz="2000" dirty="0" smtClean="0">
                <a:cs typeface="Consolas" pitchFamily="49" charset="0"/>
              </a:rPr>
            </a:br>
            <a:r>
              <a:rPr lang="en-US" sz="2000" dirty="0" smtClean="0">
                <a:cs typeface="Consolas" pitchFamily="49" charset="0"/>
              </a:rPr>
              <a:t>		1x1x28x28 to 28x28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csvread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/>
              <a:t>- loading .</a:t>
            </a:r>
            <a:r>
              <a:rPr lang="en-US" sz="2000" dirty="0" err="1" smtClean="0"/>
              <a:t>csv</a:t>
            </a:r>
            <a:r>
              <a:rPr lang="en-US" sz="2000" dirty="0" smtClean="0"/>
              <a:t> file (comma-separated values)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ceil</a:t>
            </a:r>
            <a:r>
              <a:rPr lang="en-US" sz="2000" dirty="0" smtClean="0"/>
              <a:t>		- rounding decimals up to next integer value: 0.3 -&gt; 1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imread</a:t>
            </a:r>
            <a:r>
              <a:rPr lang="en-US" sz="2000" dirty="0" smtClean="0"/>
              <a:t>		- loading image file and returning array</a:t>
            </a:r>
          </a:p>
          <a:p>
            <a:pPr marL="0" indent="0"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mresize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/>
              <a:t>- resizing image to given tuple</a:t>
            </a:r>
          </a:p>
          <a:p>
            <a:pPr marL="0" indent="0"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mcomplement</a:t>
            </a:r>
            <a:r>
              <a:rPr lang="en-US" sz="2000" dirty="0"/>
              <a:t>	</a:t>
            </a:r>
            <a:r>
              <a:rPr lang="en-US" sz="2000" dirty="0" smtClean="0"/>
              <a:t>- returns complement image (“negative”)</a:t>
            </a:r>
          </a:p>
          <a:p>
            <a:pPr marL="0" indent="0"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mshow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/>
              <a:t>	- displays image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g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ray2ind</a:t>
            </a:r>
            <a:r>
              <a:rPr lang="en-US" sz="2000" dirty="0" smtClean="0"/>
              <a:t>	- </a:t>
            </a:r>
            <a:r>
              <a:rPr lang="en-US" sz="2000" dirty="0"/>
              <a:t>converts the binary image </a:t>
            </a:r>
            <a:r>
              <a:rPr lang="en-US" sz="2000" dirty="0" smtClean="0"/>
              <a:t>to </a:t>
            </a:r>
            <a:r>
              <a:rPr lang="en-US" sz="2000" dirty="0" err="1" smtClean="0"/>
              <a:t>grayscale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mwrite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smtClean="0"/>
              <a:t>- writing image (array) to file</a:t>
            </a:r>
            <a:endParaRPr lang="en-US" sz="2000" dirty="0">
              <a:latin typeface="Consolas" pitchFamily="49" charset="0"/>
              <a:ea typeface="Cambria Math" pitchFamily="18" charset="0"/>
              <a:cs typeface="Consolas" pitchFamily="49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74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Sources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/>
              <a:t>[1] </a:t>
            </a:r>
            <a:r>
              <a:rPr lang="de-DE" sz="1600" dirty="0">
                <a:hlinkClick r:id="rId2"/>
              </a:rPr>
              <a:t>http://yann.lecun.com/exdb/mnist</a:t>
            </a:r>
            <a:r>
              <a:rPr lang="de-DE" sz="1600" dirty="0" smtClean="0">
                <a:hlinkClick r:id="rId2"/>
              </a:rPr>
              <a:t>/</a:t>
            </a:r>
            <a:endParaRPr lang="de-DE" sz="1600" dirty="0" smtClean="0"/>
          </a:p>
          <a:p>
            <a:pPr marL="0" indent="0">
              <a:buNone/>
            </a:pPr>
            <a:r>
              <a:rPr lang="de-DE" sz="1600" dirty="0" smtClean="0"/>
              <a:t>[2</a:t>
            </a:r>
            <a:r>
              <a:rPr lang="de-DE" sz="1600" dirty="0"/>
              <a:t>] </a:t>
            </a:r>
            <a:r>
              <a:rPr lang="de-DE" sz="1600" dirty="0">
                <a:hlinkClick r:id="rId3"/>
              </a:rPr>
              <a:t>https://</a:t>
            </a:r>
            <a:r>
              <a:rPr lang="de-DE" sz="1600" dirty="0" smtClean="0">
                <a:hlinkClick r:id="rId3"/>
              </a:rPr>
              <a:t>en.wikipedia.org/wiki/Scale-invariant_feature_transform</a:t>
            </a:r>
            <a:endParaRPr lang="de-DE" sz="1600" dirty="0" smtClean="0"/>
          </a:p>
          <a:p>
            <a:pPr marL="0" indent="0">
              <a:buNone/>
            </a:pPr>
            <a:r>
              <a:rPr lang="de-DE" sz="1600" dirty="0" smtClean="0"/>
              <a:t>[3</a:t>
            </a:r>
            <a:r>
              <a:rPr lang="de-DE" sz="1600" dirty="0"/>
              <a:t>] </a:t>
            </a:r>
            <a:r>
              <a:rPr lang="de-DE" sz="1600" dirty="0">
                <a:hlinkClick r:id="rId4"/>
              </a:rPr>
              <a:t>https://</a:t>
            </a:r>
            <a:r>
              <a:rPr lang="de-DE" sz="1600" dirty="0" smtClean="0">
                <a:hlinkClick r:id="rId4"/>
              </a:rPr>
              <a:t>en.wikipedia.org/wiki/Machine_learning</a:t>
            </a:r>
            <a:endParaRPr lang="de-DE" sz="1600" dirty="0" smtClean="0"/>
          </a:p>
          <a:p>
            <a:pPr marL="0" indent="0">
              <a:buNone/>
            </a:pPr>
            <a:r>
              <a:rPr lang="de-DE" sz="1600" dirty="0"/>
              <a:t>[4] </a:t>
            </a:r>
            <a:r>
              <a:rPr lang="de-DE" sz="1600" dirty="0">
                <a:hlinkClick r:id="rId5"/>
              </a:rPr>
              <a:t>https://</a:t>
            </a:r>
            <a:r>
              <a:rPr lang="de-DE" sz="1600" dirty="0" smtClean="0">
                <a:hlinkClick r:id="rId5"/>
              </a:rPr>
              <a:t>en.wikipedia.org/wiki/Brain#Cellular_structure</a:t>
            </a:r>
            <a:endParaRPr lang="de-DE" sz="1600" dirty="0" smtClean="0"/>
          </a:p>
          <a:p>
            <a:pPr marL="0" indent="0">
              <a:buNone/>
            </a:pPr>
            <a:r>
              <a:rPr lang="de-DE" sz="1600" dirty="0" smtClean="0"/>
              <a:t>[5</a:t>
            </a:r>
            <a:r>
              <a:rPr lang="de-DE" sz="1600" dirty="0"/>
              <a:t>] </a:t>
            </a:r>
            <a:r>
              <a:rPr lang="de-DE" sz="1600" dirty="0">
                <a:hlinkClick r:id="rId6"/>
              </a:rPr>
              <a:t>http://</a:t>
            </a:r>
            <a:r>
              <a:rPr lang="de-DE" sz="1600" dirty="0" smtClean="0">
                <a:hlinkClick r:id="rId6"/>
              </a:rPr>
              <a:t>www.mind.ilstu.edu/curriculum/mcp_neurons/mcp_neuron_1.php</a:t>
            </a:r>
            <a:endParaRPr lang="de-DE" sz="1600" dirty="0"/>
          </a:p>
          <a:p>
            <a:pPr marL="0" indent="0">
              <a:buNone/>
            </a:pPr>
            <a:r>
              <a:rPr lang="de-DE" sz="1600" dirty="0" smtClean="0"/>
              <a:t>[6] </a:t>
            </a:r>
            <a:r>
              <a:rPr lang="de-DE" sz="1600" dirty="0">
                <a:hlinkClick r:id="rId7"/>
              </a:rPr>
              <a:t>http://</a:t>
            </a:r>
            <a:r>
              <a:rPr lang="de-DE" sz="1600" dirty="0" smtClean="0">
                <a:hlinkClick r:id="rId7"/>
              </a:rPr>
              <a:t>www.webpages.ttu.edu/dleverin/neural_network/neural_networks.html</a:t>
            </a:r>
            <a:endParaRPr lang="de-DE" sz="1600" dirty="0" smtClean="0"/>
          </a:p>
          <a:p>
            <a:pPr marL="0" indent="0">
              <a:buNone/>
            </a:pPr>
            <a:r>
              <a:rPr lang="de-DE" sz="1600" dirty="0" smtClean="0"/>
              <a:t>[7] Tom M. Mitchell, </a:t>
            </a:r>
            <a:r>
              <a:rPr lang="de-DE" sz="1600" dirty="0" err="1" smtClean="0"/>
              <a:t>Machine</a:t>
            </a:r>
            <a:r>
              <a:rPr lang="de-DE" sz="1600" dirty="0" smtClean="0"/>
              <a:t> Learning, McGraw Hill, ISBN 0-07-115467-1</a:t>
            </a:r>
            <a:endParaRPr lang="de-DE" sz="1600" dirty="0" smtClean="0"/>
          </a:p>
          <a:p>
            <a:pPr marL="0" indent="0">
              <a:buNone/>
            </a:pPr>
            <a:endParaRPr lang="de-DE" sz="16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25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39FD-7709-4262-A18C-B879DC47FF22}" type="datetime1">
              <a:rPr lang="de-DE" smtClean="0"/>
              <a:t>16.11.2015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5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‚Basic‘ Approach: Using Image processing for detection of special features: edges, corners, angles,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3</a:t>
            </a:fld>
            <a:endParaRPr lang="de-DE"/>
          </a:p>
        </p:txBody>
      </p:sp>
      <p:pic>
        <p:nvPicPr>
          <p:cNvPr id="6" name="Picture 7" descr="C:\Users\Sebi\OneDrive\Dokumente\Master\Erasmus\Vorlesungen\project\code\data\clean\test\img_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29000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/>
          <p:cNvSpPr/>
          <p:nvPr/>
        </p:nvSpPr>
        <p:spPr>
          <a:xfrm>
            <a:off x="1562944" y="4689140"/>
            <a:ext cx="288032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1859360" y="4365104"/>
            <a:ext cx="288032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1850976" y="4005064"/>
            <a:ext cx="288032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1510377" y="3911561"/>
            <a:ext cx="288032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2699792" y="3789040"/>
            <a:ext cx="288032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1654393" y="5301208"/>
            <a:ext cx="288032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3923928" y="3429000"/>
            <a:ext cx="4392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example: This features might be detected and their relative positioning  and alignment to each other might me used for classification</a:t>
            </a:r>
            <a:endParaRPr lang="en-US" sz="2400" dirty="0"/>
          </a:p>
        </p:txBody>
      </p:sp>
      <p:sp>
        <p:nvSpPr>
          <p:cNvPr id="15" name="Textfeld 14"/>
          <p:cNvSpPr txBox="1"/>
          <p:nvPr/>
        </p:nvSpPr>
        <p:spPr>
          <a:xfrm>
            <a:off x="3923928" y="5671082"/>
            <a:ext cx="44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(possible outcome of SIFT-features; [2])</a:t>
            </a:r>
            <a:endParaRPr lang="en-US" sz="1600" dirty="0"/>
          </a:p>
        </p:txBody>
      </p:sp>
      <p:sp>
        <p:nvSpPr>
          <p:cNvPr id="16" name="Datumsplatzhalt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90F6-D2E0-4DD1-AEF5-E7C760D4630E}" type="datetime1">
              <a:rPr lang="de-DE" smtClean="0"/>
              <a:t>16.11.2015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68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23936"/>
          </a:xfrm>
        </p:spPr>
        <p:txBody>
          <a:bodyPr/>
          <a:lstStyle/>
          <a:p>
            <a:r>
              <a:rPr lang="en-US" dirty="0" smtClean="0"/>
              <a:t>But what if a 5 looks like that: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4</a:t>
            </a:fld>
            <a:endParaRPr lang="de-DE"/>
          </a:p>
        </p:txBody>
      </p:sp>
      <p:pic>
        <p:nvPicPr>
          <p:cNvPr id="1026" name="Picture 2" descr="C:\Users\Sebi\OneDrive\Dokumente\Master\Erasmus\Vorlesungen\project\code\data\clean\samples\img_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070" y="2624137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ebi\OneDrive\Dokumente\Master\Erasmus\Vorlesungen\project\code\data\clean\samples\img_5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070" y="4221088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llipse 15"/>
          <p:cNvSpPr/>
          <p:nvPr/>
        </p:nvSpPr>
        <p:spPr>
          <a:xfrm>
            <a:off x="2648190" y="2860041"/>
            <a:ext cx="298260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2072024" y="2918639"/>
            <a:ext cx="298260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1922461" y="2968053"/>
            <a:ext cx="298260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2220721" y="3573016"/>
            <a:ext cx="298260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1869447" y="4653136"/>
            <a:ext cx="298260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2648190" y="4437112"/>
            <a:ext cx="298260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1776601" y="4977172"/>
            <a:ext cx="298260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1843276" y="5481228"/>
            <a:ext cx="298260" cy="216024"/>
          </a:xfrm>
          <a:prstGeom prst="ellipse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/>
          <p:cNvSpPr txBox="1"/>
          <p:nvPr/>
        </p:nvSpPr>
        <p:spPr>
          <a:xfrm>
            <a:off x="3923928" y="2624137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It‘s very difficult (you might even say impossible) to create a set of rules, which define the concept of a 5</a:t>
            </a:r>
            <a:endParaRPr lang="en-US" sz="240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918F3-BE4A-45A8-85BB-FED52A9F6A31}" type="datetime1">
              <a:rPr lang="de-DE" smtClean="0"/>
              <a:t>16.11.2015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6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possibility to make a program understand the concept of given data itself?</a:t>
            </a:r>
          </a:p>
          <a:p>
            <a:pPr marL="0" indent="0">
              <a:buNone/>
            </a:pPr>
            <a:r>
              <a:rPr lang="en-US" dirty="0" smtClean="0"/>
              <a:t>	→ Yes, there is!</a:t>
            </a:r>
          </a:p>
          <a:p>
            <a:pPr lvl="1"/>
            <a:r>
              <a:rPr lang="en-US" dirty="0" smtClean="0"/>
              <a:t>Machine Learning Algorithms</a:t>
            </a:r>
          </a:p>
          <a:p>
            <a:pPr lvl="1"/>
            <a:r>
              <a:rPr lang="en-US" dirty="0" smtClean="0"/>
              <a:t>Used Here: Artificial Neural Network (NN)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5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C32B-27B8-43E2-BB0E-AFA4F61A529F}" type="datetime1">
              <a:rPr lang="de-DE" smtClean="0"/>
              <a:t>16.11.2015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755576" y="5671082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[3]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109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Excursion: NN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/>
          <a:lstStyle/>
          <a:p>
            <a:r>
              <a:rPr lang="en-US" dirty="0" smtClean="0"/>
              <a:t>Inspired by the brain: A huge amount of simple computing units </a:t>
            </a:r>
            <a:r>
              <a:rPr lang="en-US" dirty="0"/>
              <a:t>(brain-cells/neurons)</a:t>
            </a:r>
            <a:r>
              <a:rPr lang="en-US" dirty="0" smtClean="0"/>
              <a:t> heavily interconnected (synapses)</a:t>
            </a:r>
          </a:p>
          <a:p>
            <a:r>
              <a:rPr lang="en-US" dirty="0" smtClean="0"/>
              <a:t>Impressively good at classification, learning and memory; rather bad at precise computation 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6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55576" y="5671082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[4]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0084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Excursion</a:t>
            </a:r>
            <a:r>
              <a:rPr lang="de-DE" dirty="0" smtClean="0"/>
              <a:t>: NN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70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Concept of a single (artificial) neuron:</a:t>
            </a:r>
          </a:p>
          <a:p>
            <a:r>
              <a:rPr lang="en-US" dirty="0" smtClean="0"/>
              <a:t>A number of inputs, each </a:t>
            </a:r>
            <a:r>
              <a:rPr lang="en-US" dirty="0" err="1" smtClean="0"/>
              <a:t>multiplicated</a:t>
            </a:r>
            <a:r>
              <a:rPr lang="en-US" dirty="0" smtClean="0"/>
              <a:t> with a special weight, are added up in the neuron</a:t>
            </a:r>
          </a:p>
          <a:p>
            <a:r>
              <a:rPr lang="en-US" dirty="0" smtClean="0"/>
              <a:t>If the sum reaches a special value, the neuron is being activated and ‚fires‘ a signal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08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Excursion</a:t>
            </a:r>
            <a:r>
              <a:rPr lang="de-DE" dirty="0" smtClean="0"/>
              <a:t>: NN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Concept of a single (artificial) neuron: Example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8</a:t>
            </a:fld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843808" y="3104964"/>
            <a:ext cx="79208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3023828" y="3147065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∑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1043608" y="2924944"/>
            <a:ext cx="180020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1043608" y="3645024"/>
            <a:ext cx="1800200" cy="2520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/>
              <p:cNvSpPr txBox="1"/>
              <p:nvPr/>
            </p:nvSpPr>
            <p:spPr>
              <a:xfrm>
                <a:off x="611560" y="27089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feld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708920"/>
                <a:ext cx="43204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611560" y="3680017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de-DE" dirty="0" smtClean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680017"/>
                <a:ext cx="4320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1511660" y="2765065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</a:rPr>
                        <m:t>0</m:t>
                      </m:r>
                      <m:r>
                        <a:rPr lang="de-DE" b="0" i="1" smtClean="0">
                          <a:latin typeface="Cambria Math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2765065"/>
                <a:ext cx="432048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1511660" y="377498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</a:rPr>
                        <m:t>0</m:t>
                      </m:r>
                      <m:r>
                        <a:rPr lang="de-DE" b="0" i="1" smtClean="0">
                          <a:latin typeface="Cambria Math"/>
                        </a:rPr>
                        <m:t>.5</m:t>
                      </m:r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3774980"/>
                <a:ext cx="432048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/>
          <p:cNvCxnSpPr/>
          <p:nvPr/>
        </p:nvCxnSpPr>
        <p:spPr>
          <a:xfrm>
            <a:off x="3635896" y="3509392"/>
            <a:ext cx="900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4535996" y="3104964"/>
            <a:ext cx="1620180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6156176" y="3509392"/>
            <a:ext cx="900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/>
              <p:cNvSpPr txBox="1"/>
              <p:nvPr/>
            </p:nvSpPr>
            <p:spPr>
              <a:xfrm>
                <a:off x="7056276" y="332472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25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276" y="3324726"/>
                <a:ext cx="43204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e 25"/>
          <p:cNvSpPr/>
          <p:nvPr/>
        </p:nvSpPr>
        <p:spPr>
          <a:xfrm>
            <a:off x="2843808" y="4993035"/>
            <a:ext cx="79208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/>
          <p:cNvSpPr txBox="1"/>
          <p:nvPr/>
        </p:nvSpPr>
        <p:spPr>
          <a:xfrm>
            <a:off x="3023828" y="503513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∑</a:t>
            </a:r>
          </a:p>
        </p:txBody>
      </p:sp>
      <p:cxnSp>
        <p:nvCxnSpPr>
          <p:cNvPr id="28" name="Gerade Verbindung mit Pfeil 27"/>
          <p:cNvCxnSpPr/>
          <p:nvPr/>
        </p:nvCxnSpPr>
        <p:spPr>
          <a:xfrm>
            <a:off x="1043608" y="4813015"/>
            <a:ext cx="180020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1043608" y="5533095"/>
            <a:ext cx="1800200" cy="2520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3635896" y="5397463"/>
            <a:ext cx="900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4535996" y="4993035"/>
            <a:ext cx="1620180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Gerade Verbindung mit Pfeil 36"/>
          <p:cNvCxnSpPr/>
          <p:nvPr/>
        </p:nvCxnSpPr>
        <p:spPr>
          <a:xfrm>
            <a:off x="6156176" y="5397463"/>
            <a:ext cx="900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7056276" y="5212797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276" y="5212797"/>
                <a:ext cx="43204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8" name="Gerade Verbindung 2047"/>
          <p:cNvCxnSpPr/>
          <p:nvPr/>
        </p:nvCxnSpPr>
        <p:spPr>
          <a:xfrm>
            <a:off x="4914038" y="3680017"/>
            <a:ext cx="432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5346086" y="3324726"/>
            <a:ext cx="432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V="1">
            <a:off x="5346086" y="3324726"/>
            <a:ext cx="0" cy="35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Gerade Verbindung mit Pfeil 2052"/>
          <p:cNvCxnSpPr/>
          <p:nvPr/>
        </p:nvCxnSpPr>
        <p:spPr>
          <a:xfrm flipV="1">
            <a:off x="5004048" y="3134397"/>
            <a:ext cx="0" cy="707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Gerade Verbindung mit Pfeil 2054"/>
          <p:cNvCxnSpPr/>
          <p:nvPr/>
        </p:nvCxnSpPr>
        <p:spPr>
          <a:xfrm>
            <a:off x="4806815" y="3680017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/>
              <p:cNvSpPr txBox="1"/>
              <p:nvPr/>
            </p:nvSpPr>
            <p:spPr>
              <a:xfrm>
                <a:off x="611560" y="4623703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623703"/>
                <a:ext cx="43204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/>
              <p:cNvSpPr txBox="1"/>
              <p:nvPr/>
            </p:nvSpPr>
            <p:spPr>
              <a:xfrm>
                <a:off x="611560" y="55948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de-DE" dirty="0" smtClean="0"/>
              </a:p>
            </p:txBody>
          </p:sp>
        </mc:Choice>
        <mc:Fallback xmlns="">
          <p:sp>
            <p:nvSpPr>
              <p:cNvPr id="55" name="Textfeld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594800"/>
                <a:ext cx="43204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1511660" y="467984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</a:rPr>
                        <m:t>0</m:t>
                      </m:r>
                      <m:r>
                        <a:rPr lang="de-DE" b="0" i="1" smtClean="0">
                          <a:latin typeface="Cambria Math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4679848"/>
                <a:ext cx="432048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/>
              <p:cNvSpPr txBox="1"/>
              <p:nvPr/>
            </p:nvSpPr>
            <p:spPr>
              <a:xfrm>
                <a:off x="1511660" y="5689763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</a:rPr>
                        <m:t>0</m:t>
                      </m:r>
                      <m:r>
                        <a:rPr lang="de-DE" b="0" i="1" smtClean="0">
                          <a:latin typeface="Cambria Math"/>
                        </a:rPr>
                        <m:t>.5</m:t>
                      </m:r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57" name="Textfeld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5689763"/>
                <a:ext cx="432048" cy="369332"/>
              </a:xfrm>
              <a:prstGeom prst="rect">
                <a:avLst/>
              </a:prstGeom>
              <a:blipFill rotWithShape="1">
                <a:blip r:embed="rId11"/>
                <a:stretch>
                  <a:fillRect r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6" name="Textfeld 2055"/>
          <p:cNvSpPr txBox="1"/>
          <p:nvPr/>
        </p:nvSpPr>
        <p:spPr>
          <a:xfrm>
            <a:off x="4788024" y="3172326"/>
            <a:ext cx="20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  <a:endParaRPr lang="en-US" sz="1400" dirty="0"/>
          </a:p>
        </p:txBody>
      </p:sp>
      <p:sp>
        <p:nvSpPr>
          <p:cNvPr id="43" name="Textfeld 42"/>
          <p:cNvSpPr txBox="1"/>
          <p:nvPr/>
        </p:nvSpPr>
        <p:spPr>
          <a:xfrm>
            <a:off x="5220072" y="3645024"/>
            <a:ext cx="20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  <a:endParaRPr lang="en-US" sz="1400" dirty="0"/>
          </a:p>
        </p:txBody>
      </p:sp>
      <p:cxnSp>
        <p:nvCxnSpPr>
          <p:cNvPr id="44" name="Gerade Verbindung 43"/>
          <p:cNvCxnSpPr/>
          <p:nvPr/>
        </p:nvCxnSpPr>
        <p:spPr>
          <a:xfrm>
            <a:off x="4914038" y="5554042"/>
            <a:ext cx="432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5346086" y="5198751"/>
            <a:ext cx="432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 flipV="1">
            <a:off x="5346086" y="5198751"/>
            <a:ext cx="0" cy="35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5004048" y="5008422"/>
            <a:ext cx="0" cy="707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4806815" y="555404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4788024" y="5046351"/>
            <a:ext cx="20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  <a:endParaRPr lang="en-US" sz="1400" dirty="0"/>
          </a:p>
        </p:txBody>
      </p:sp>
      <p:sp>
        <p:nvSpPr>
          <p:cNvPr id="60" name="Textfeld 59"/>
          <p:cNvSpPr txBox="1"/>
          <p:nvPr/>
        </p:nvSpPr>
        <p:spPr>
          <a:xfrm>
            <a:off x="5220072" y="5519049"/>
            <a:ext cx="20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902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6" grpId="0"/>
      <p:bldP spid="17" grpId="0"/>
      <p:bldP spid="18" grpId="0"/>
      <p:bldP spid="19" grpId="0"/>
      <p:bldP spid="22" grpId="0" animBg="1"/>
      <p:bldP spid="25" grpId="0"/>
      <p:bldP spid="26" grpId="0" animBg="1"/>
      <p:bldP spid="27" grpId="0"/>
      <p:bldP spid="35" grpId="0" animBg="1"/>
      <p:bldP spid="38" grpId="0"/>
      <p:bldP spid="54" grpId="0"/>
      <p:bldP spid="55" grpId="0"/>
      <p:bldP spid="56" grpId="0"/>
      <p:bldP spid="57" grpId="0"/>
      <p:bldP spid="2056" grpId="0"/>
      <p:bldP spid="43" grpId="0"/>
      <p:bldP spid="58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Excursion</a:t>
            </a:r>
            <a:r>
              <a:rPr lang="de-DE" dirty="0"/>
              <a:t>: NN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A4490-B7AE-49FE-BF90-01EEF811007E}" type="datetime1">
              <a:rPr lang="de-DE" smtClean="0"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Digit Recognition - Farid Oruj, Sebastian Lehmann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1052-B53F-402E-8229-73A8D52A26A6}" type="slidenum">
              <a:rPr lang="de-DE" smtClean="0"/>
              <a:t>9</a:t>
            </a:fld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843808" y="2153013"/>
            <a:ext cx="79208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3023828" y="2195114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∑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1043608" y="1972993"/>
            <a:ext cx="180020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043608" y="2693073"/>
            <a:ext cx="1800200" cy="2520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3635896" y="2557441"/>
            <a:ext cx="900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4535996" y="2153013"/>
            <a:ext cx="1620180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mit Pfeil 12"/>
          <p:cNvCxnSpPr/>
          <p:nvPr/>
        </p:nvCxnSpPr>
        <p:spPr>
          <a:xfrm>
            <a:off x="6156176" y="2557441"/>
            <a:ext cx="900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/>
              <p:cNvSpPr txBox="1"/>
              <p:nvPr/>
            </p:nvSpPr>
            <p:spPr>
              <a:xfrm>
                <a:off x="7056276" y="2372775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feld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276" y="2372775"/>
                <a:ext cx="43204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/>
              <p:cNvSpPr txBox="1"/>
              <p:nvPr/>
            </p:nvSpPr>
            <p:spPr>
              <a:xfrm>
                <a:off x="611560" y="1783681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feld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83681"/>
                <a:ext cx="43204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/>
              <p:cNvSpPr txBox="1"/>
              <p:nvPr/>
            </p:nvSpPr>
            <p:spPr>
              <a:xfrm>
                <a:off x="611560" y="275477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de-DE" dirty="0" smtClean="0"/>
              </a:p>
            </p:txBody>
          </p:sp>
        </mc:Choice>
        <mc:Fallback xmlns="">
          <p:sp>
            <p:nvSpPr>
              <p:cNvPr id="21" name="Textfeld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754778"/>
                <a:ext cx="4320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/>
              <p:cNvSpPr txBox="1"/>
              <p:nvPr/>
            </p:nvSpPr>
            <p:spPr>
              <a:xfrm>
                <a:off x="1511660" y="183982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</a:rPr>
                        <m:t>0</m:t>
                      </m:r>
                      <m:r>
                        <a:rPr lang="de-DE" b="0" i="1" smtClean="0">
                          <a:latin typeface="Cambria Math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feld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1839826"/>
                <a:ext cx="432048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/>
              <p:cNvSpPr txBox="1"/>
              <p:nvPr/>
            </p:nvSpPr>
            <p:spPr>
              <a:xfrm>
                <a:off x="1511660" y="2849741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</a:rPr>
                        <m:t>0</m:t>
                      </m:r>
                      <m:r>
                        <a:rPr lang="de-DE" b="0" i="1" smtClean="0">
                          <a:latin typeface="Cambria Math"/>
                        </a:rPr>
                        <m:t>.5</m:t>
                      </m:r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23" name="Textfeld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2849741"/>
                <a:ext cx="432048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lipse 24"/>
          <p:cNvSpPr/>
          <p:nvPr/>
        </p:nvSpPr>
        <p:spPr>
          <a:xfrm>
            <a:off x="2843808" y="3875108"/>
            <a:ext cx="79208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feld 25"/>
          <p:cNvSpPr txBox="1"/>
          <p:nvPr/>
        </p:nvSpPr>
        <p:spPr>
          <a:xfrm>
            <a:off x="3023828" y="3917209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∑</a:t>
            </a:r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1043608" y="3695088"/>
            <a:ext cx="180020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1043608" y="4415168"/>
            <a:ext cx="1800200" cy="2520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3635896" y="4279536"/>
            <a:ext cx="900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4535996" y="3875108"/>
            <a:ext cx="1620180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6156176" y="4279536"/>
            <a:ext cx="900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/>
              <p:cNvSpPr txBox="1"/>
              <p:nvPr/>
            </p:nvSpPr>
            <p:spPr>
              <a:xfrm>
                <a:off x="7056276" y="409487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feld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276" y="4094870"/>
                <a:ext cx="43204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7"/>
              <p:cNvSpPr txBox="1"/>
              <p:nvPr/>
            </p:nvSpPr>
            <p:spPr>
              <a:xfrm>
                <a:off x="611560" y="350577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505776"/>
                <a:ext cx="43204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611560" y="4476873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de-DE" dirty="0" smtClean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476873"/>
                <a:ext cx="43204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/>
              <p:cNvSpPr txBox="1"/>
              <p:nvPr/>
            </p:nvSpPr>
            <p:spPr>
              <a:xfrm>
                <a:off x="1511660" y="3561921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</a:rPr>
                        <m:t>0</m:t>
                      </m:r>
                      <m:r>
                        <a:rPr lang="de-DE" b="0" i="1" smtClean="0">
                          <a:latin typeface="Cambria Math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3561921"/>
                <a:ext cx="432048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/>
              <p:cNvSpPr txBox="1"/>
              <p:nvPr/>
            </p:nvSpPr>
            <p:spPr>
              <a:xfrm>
                <a:off x="1511660" y="457183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/>
                        </a:rPr>
                        <m:t>0</m:t>
                      </m:r>
                      <m:r>
                        <a:rPr lang="de-DE" b="0" i="1" smtClean="0">
                          <a:latin typeface="Cambria Math"/>
                        </a:rPr>
                        <m:t>.5</m:t>
                      </m:r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41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4571836"/>
                <a:ext cx="432048" cy="369332"/>
              </a:xfrm>
              <a:prstGeom prst="rect">
                <a:avLst/>
              </a:prstGeom>
              <a:blipFill rotWithShape="1">
                <a:blip r:embed="rId11"/>
                <a:stretch>
                  <a:fillRect r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feld 42"/>
          <p:cNvSpPr txBox="1"/>
          <p:nvPr/>
        </p:nvSpPr>
        <p:spPr>
          <a:xfrm>
            <a:off x="755576" y="5671082"/>
            <a:ext cx="7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[5]</a:t>
            </a:r>
            <a:endParaRPr lang="en-US" sz="1600" dirty="0"/>
          </a:p>
        </p:txBody>
      </p:sp>
      <p:cxnSp>
        <p:nvCxnSpPr>
          <p:cNvPr id="44" name="Gerade Verbindung 43"/>
          <p:cNvCxnSpPr/>
          <p:nvPr/>
        </p:nvCxnSpPr>
        <p:spPr>
          <a:xfrm>
            <a:off x="4953121" y="4450161"/>
            <a:ext cx="432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5385169" y="4094870"/>
            <a:ext cx="432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 flipV="1">
            <a:off x="5385169" y="4094870"/>
            <a:ext cx="0" cy="35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5043131" y="3904541"/>
            <a:ext cx="0" cy="707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4845898" y="4450161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4827107" y="3942470"/>
            <a:ext cx="20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  <a:endParaRPr lang="en-US" sz="1400" dirty="0"/>
          </a:p>
        </p:txBody>
      </p:sp>
      <p:sp>
        <p:nvSpPr>
          <p:cNvPr id="50" name="Textfeld 49"/>
          <p:cNvSpPr txBox="1"/>
          <p:nvPr/>
        </p:nvSpPr>
        <p:spPr>
          <a:xfrm>
            <a:off x="5259155" y="4415168"/>
            <a:ext cx="20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  <a:endParaRPr lang="en-US" sz="1400" dirty="0"/>
          </a:p>
        </p:txBody>
      </p:sp>
      <p:cxnSp>
        <p:nvCxnSpPr>
          <p:cNvPr id="51" name="Gerade Verbindung 50"/>
          <p:cNvCxnSpPr/>
          <p:nvPr/>
        </p:nvCxnSpPr>
        <p:spPr>
          <a:xfrm>
            <a:off x="4953121" y="2748892"/>
            <a:ext cx="432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51"/>
          <p:cNvCxnSpPr/>
          <p:nvPr/>
        </p:nvCxnSpPr>
        <p:spPr>
          <a:xfrm>
            <a:off x="5385169" y="2393601"/>
            <a:ext cx="432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V="1">
            <a:off x="5385169" y="2393601"/>
            <a:ext cx="0" cy="3552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V="1">
            <a:off x="5043131" y="2203272"/>
            <a:ext cx="0" cy="707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4845898" y="274889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4827107" y="2241201"/>
            <a:ext cx="20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  <a:endParaRPr lang="en-US" sz="1400" dirty="0"/>
          </a:p>
        </p:txBody>
      </p:sp>
      <p:sp>
        <p:nvSpPr>
          <p:cNvPr id="57" name="Textfeld 56"/>
          <p:cNvSpPr txBox="1"/>
          <p:nvPr/>
        </p:nvSpPr>
        <p:spPr>
          <a:xfrm>
            <a:off x="5259155" y="2713899"/>
            <a:ext cx="20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3488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  <p:bldP spid="14" grpId="0"/>
      <p:bldP spid="20" grpId="0"/>
      <p:bldP spid="21" grpId="0"/>
      <p:bldP spid="22" grpId="0"/>
      <p:bldP spid="23" grpId="0"/>
      <p:bldP spid="25" grpId="0" animBg="1"/>
      <p:bldP spid="26" grpId="0"/>
      <p:bldP spid="30" grpId="0" animBg="1"/>
      <p:bldP spid="32" grpId="0"/>
      <p:bldP spid="38" grpId="0"/>
      <p:bldP spid="39" grpId="0"/>
      <p:bldP spid="40" grpId="0"/>
      <p:bldP spid="41" grpId="0"/>
      <p:bldP spid="49" grpId="0"/>
      <p:bldP spid="50" grpId="0"/>
      <p:bldP spid="56" grpId="0"/>
      <p:bldP spid="57" grpId="0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951</Words>
  <Application>Microsoft Office PowerPoint</Application>
  <PresentationFormat>Bildschirmpräsentation (4:3)</PresentationFormat>
  <Paragraphs>287</Paragraphs>
  <Slides>25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Larissa</vt:lpstr>
      <vt:lpstr>Handwritten Digit Recognition</vt:lpstr>
      <vt:lpstr>Problem</vt:lpstr>
      <vt:lpstr>Problem</vt:lpstr>
      <vt:lpstr>Problem</vt:lpstr>
      <vt:lpstr>Introduction</vt:lpstr>
      <vt:lpstr>Excursion: NN </vt:lpstr>
      <vt:lpstr>Excursion: NN</vt:lpstr>
      <vt:lpstr>Excursion: NN</vt:lpstr>
      <vt:lpstr>Excursion: NN</vt:lpstr>
      <vt:lpstr>Excursion: NN</vt:lpstr>
      <vt:lpstr>Excursion: NN</vt:lpstr>
      <vt:lpstr>Excursion: NN</vt:lpstr>
      <vt:lpstr>Methods</vt:lpstr>
      <vt:lpstr>Methods</vt:lpstr>
      <vt:lpstr>Methods</vt:lpstr>
      <vt:lpstr>Methods</vt:lpstr>
      <vt:lpstr>Methods</vt:lpstr>
      <vt:lpstr>Methods</vt:lpstr>
      <vt:lpstr>Results</vt:lpstr>
      <vt:lpstr>Results</vt:lpstr>
      <vt:lpstr>Not implemented</vt:lpstr>
      <vt:lpstr>Summary</vt:lpstr>
      <vt:lpstr>Code structure</vt:lpstr>
      <vt:lpstr>matlab functions</vt:lpstr>
      <vt:lpstr>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Digit Recognition</dc:title>
  <dc:creator>Sebi</dc:creator>
  <cp:lastModifiedBy>Sebi</cp:lastModifiedBy>
  <cp:revision>43</cp:revision>
  <dcterms:created xsi:type="dcterms:W3CDTF">2015-10-28T07:08:22Z</dcterms:created>
  <dcterms:modified xsi:type="dcterms:W3CDTF">2015-11-16T14:03:26Z</dcterms:modified>
</cp:coreProperties>
</file>