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90" r:id="rId5"/>
    <p:sldId id="299" r:id="rId6"/>
    <p:sldId id="300" r:id="rId7"/>
    <p:sldId id="291" r:id="rId8"/>
    <p:sldId id="259" r:id="rId9"/>
    <p:sldId id="261" r:id="rId10"/>
    <p:sldId id="281" r:id="rId11"/>
    <p:sldId id="262" r:id="rId12"/>
    <p:sldId id="263" r:id="rId13"/>
    <p:sldId id="292" r:id="rId14"/>
    <p:sldId id="284" r:id="rId15"/>
    <p:sldId id="265" r:id="rId16"/>
    <p:sldId id="303" r:id="rId17"/>
    <p:sldId id="272" r:id="rId18"/>
    <p:sldId id="283" r:id="rId19"/>
    <p:sldId id="273" r:id="rId20"/>
    <p:sldId id="274" r:id="rId21"/>
    <p:sldId id="275" r:id="rId22"/>
    <p:sldId id="276" r:id="rId23"/>
    <p:sldId id="304" r:id="rId24"/>
    <p:sldId id="270" r:id="rId25"/>
    <p:sldId id="280" r:id="rId26"/>
    <p:sldId id="298" r:id="rId27"/>
    <p:sldId id="289" r:id="rId28"/>
    <p:sldId id="288" r:id="rId29"/>
    <p:sldId id="305" r:id="rId30"/>
    <p:sldId id="278" r:id="rId31"/>
    <p:sldId id="306" r:id="rId32"/>
    <p:sldId id="307" r:id="rId33"/>
    <p:sldId id="315" r:id="rId34"/>
    <p:sldId id="268" r:id="rId35"/>
    <p:sldId id="282" r:id="rId36"/>
    <p:sldId id="309" r:id="rId37"/>
    <p:sldId id="311" r:id="rId38"/>
    <p:sldId id="312" r:id="rId39"/>
    <p:sldId id="293" r:id="rId40"/>
    <p:sldId id="310" r:id="rId41"/>
    <p:sldId id="313" r:id="rId42"/>
    <p:sldId id="314" r:id="rId43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689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B840B-B892-C543-AE69-CC896FE938DB}" type="datetimeFigureOut">
              <a:rPr lang="it-IT" smtClean="0"/>
              <a:t>02/06/13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97B59-5477-EA43-AF8F-E15643528AB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915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97B59-5477-EA43-AF8F-E15643528ABD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64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CE3A-143B-B341-A93B-015928376673}" type="datetimeFigureOut">
              <a:rPr lang="it-IT" smtClean="0"/>
              <a:t>31/05/13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78CD-C870-254F-8FFE-1679ACA51B9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3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CE3A-143B-B341-A93B-015928376673}" type="datetimeFigureOut">
              <a:rPr lang="it-IT" smtClean="0"/>
              <a:t>31/05/13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78CD-C870-254F-8FFE-1679ACA51B9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258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CE3A-143B-B341-A93B-015928376673}" type="datetimeFigureOut">
              <a:rPr lang="it-IT" smtClean="0"/>
              <a:t>31/05/13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78CD-C870-254F-8FFE-1679ACA51B9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892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CE3A-143B-B341-A93B-015928376673}" type="datetimeFigureOut">
              <a:rPr lang="it-IT" smtClean="0"/>
              <a:t>31/05/13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78CD-C870-254F-8FFE-1679ACA51B9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34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CE3A-143B-B341-A93B-015928376673}" type="datetimeFigureOut">
              <a:rPr lang="it-IT" smtClean="0"/>
              <a:t>31/05/13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78CD-C870-254F-8FFE-1679ACA51B9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85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CE3A-143B-B341-A93B-015928376673}" type="datetimeFigureOut">
              <a:rPr lang="it-IT" smtClean="0"/>
              <a:t>31/05/13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78CD-C870-254F-8FFE-1679ACA51B9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664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CE3A-143B-B341-A93B-015928376673}" type="datetimeFigureOut">
              <a:rPr lang="it-IT" smtClean="0"/>
              <a:t>31/05/13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78CD-C870-254F-8FFE-1679ACA51B9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2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CE3A-143B-B341-A93B-015928376673}" type="datetimeFigureOut">
              <a:rPr lang="it-IT" smtClean="0"/>
              <a:t>31/05/13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78CD-C870-254F-8FFE-1679ACA51B9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10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CE3A-143B-B341-A93B-015928376673}" type="datetimeFigureOut">
              <a:rPr lang="it-IT" smtClean="0"/>
              <a:t>31/05/13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78CD-C870-254F-8FFE-1679ACA51B9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06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CE3A-143B-B341-A93B-015928376673}" type="datetimeFigureOut">
              <a:rPr lang="it-IT" smtClean="0"/>
              <a:t>31/05/13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78CD-C870-254F-8FFE-1679ACA51B9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277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CE3A-143B-B341-A93B-015928376673}" type="datetimeFigureOut">
              <a:rPr lang="it-IT" smtClean="0"/>
              <a:t>31/05/13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78CD-C870-254F-8FFE-1679ACA51B9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978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CE3A-143B-B341-A93B-015928376673}" type="datetimeFigureOut">
              <a:rPr lang="it-IT" smtClean="0"/>
              <a:t>31/05/13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78CD-C870-254F-8FFE-1679ACA51B9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465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77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trike="sngStrike" dirty="0" err="1" smtClean="0">
                <a:solidFill>
                  <a:srgbClr val="A6A6A6"/>
                </a:solidFill>
                <a:latin typeface="Avenir Roman"/>
                <a:cs typeface="Avenir Roman"/>
              </a:rPr>
              <a:t>Topsy.com</a:t>
            </a:r>
            <a:r>
              <a:rPr lang="en-GB" dirty="0" smtClean="0">
                <a:solidFill>
                  <a:srgbClr val="A6A6A6"/>
                </a:solidFill>
                <a:latin typeface="Avenir Roman"/>
                <a:cs typeface="Avenir Roman"/>
              </a:rPr>
              <a:t> </a:t>
            </a:r>
          </a:p>
          <a:p>
            <a:r>
              <a:rPr lang="en-GB" strike="sngStrike" dirty="0" smtClean="0">
                <a:solidFill>
                  <a:srgbClr val="A6A6A6"/>
                </a:solidFill>
                <a:latin typeface="Avenir Roman"/>
                <a:cs typeface="Avenir Roman"/>
              </a:rPr>
              <a:t>Twitter Streamer API</a:t>
            </a:r>
            <a:r>
              <a:rPr lang="en-GB" dirty="0" smtClean="0">
                <a:solidFill>
                  <a:srgbClr val="A6A6A6"/>
                </a:solidFill>
                <a:latin typeface="Avenir Roman"/>
                <a:cs typeface="Avenir Roman"/>
              </a:rPr>
              <a:t> </a:t>
            </a:r>
          </a:p>
          <a:p>
            <a:r>
              <a:rPr lang="en-GB" dirty="0" smtClean="0">
                <a:latin typeface="Avenir Roman"/>
                <a:cs typeface="Avenir Roman"/>
              </a:rPr>
              <a:t>Twitter API</a:t>
            </a:r>
          </a:p>
          <a:p>
            <a:pPr lvl="1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GET search</a:t>
            </a:r>
          </a:p>
          <a:p>
            <a:pPr lvl="1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GET users/lookup</a:t>
            </a:r>
          </a:p>
          <a:p>
            <a:pPr lvl="1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GET statuses/</a:t>
            </a:r>
            <a:r>
              <a:rPr lang="en-GB" b="1" dirty="0" err="1" smtClean="0">
                <a:solidFill>
                  <a:schemeClr val="bg1">
                    <a:lumMod val="50000"/>
                  </a:schemeClr>
                </a:solidFill>
              </a:rPr>
              <a:t>user_timeline</a:t>
            </a:r>
            <a:endParaRPr lang="en-GB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GB" dirty="0" smtClean="0">
              <a:solidFill>
                <a:schemeClr val="bg1">
                  <a:lumMod val="75000"/>
                </a:schemeClr>
              </a:solidFill>
              <a:latin typeface="Avenir Roman"/>
              <a:cs typeface="Avenir Roman"/>
            </a:endParaRPr>
          </a:p>
          <a:p>
            <a:pPr lvl="1"/>
            <a:endParaRPr lang="en-GB" dirty="0" smtClean="0">
              <a:solidFill>
                <a:schemeClr val="bg1">
                  <a:lumMod val="75000"/>
                </a:schemeClr>
              </a:solidFill>
              <a:latin typeface="Avenir Roman"/>
              <a:cs typeface="Avenir Roman"/>
            </a:endParaRPr>
          </a:p>
          <a:p>
            <a:endParaRPr lang="en-GB" dirty="0">
              <a:latin typeface="Avenir Roman"/>
              <a:cs typeface="Avenir Roman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Information retrieval</a:t>
            </a: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32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venir Roman"/>
                <a:cs typeface="Avenir Roman"/>
              </a:rPr>
              <a:t>92 010 Unique tweets</a:t>
            </a:r>
            <a:endParaRPr lang="en-GB" dirty="0" smtClean="0">
              <a:solidFill>
                <a:schemeClr val="bg1">
                  <a:lumMod val="75000"/>
                </a:schemeClr>
              </a:solidFill>
              <a:latin typeface="Avenir Roman"/>
              <a:cs typeface="Avenir Roman"/>
            </a:endParaRPr>
          </a:p>
          <a:p>
            <a:pPr lvl="1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9 606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Retweeted</a:t>
            </a:r>
            <a:endParaRPr lang="en-GB" dirty="0" smtClean="0">
              <a:solidFill>
                <a:schemeClr val="bg1">
                  <a:lumMod val="50000"/>
                </a:schemeClr>
              </a:solidFill>
              <a:latin typeface="Avenir Roman"/>
              <a:cs typeface="Avenir Roman"/>
            </a:endParaRPr>
          </a:p>
          <a:p>
            <a:pPr lvl="1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82 404 Non-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Retweeted</a:t>
            </a:r>
            <a:endParaRPr lang="en-GB" dirty="0" smtClean="0">
              <a:solidFill>
                <a:schemeClr val="bg1">
                  <a:lumMod val="50000"/>
                </a:schemeClr>
              </a:solidFill>
              <a:latin typeface="Avenir Roman"/>
              <a:cs typeface="Avenir Roman"/>
            </a:endParaRPr>
          </a:p>
          <a:p>
            <a:pPr marL="0" indent="0">
              <a:buNone/>
            </a:pPr>
            <a:endParaRPr lang="en-GB" dirty="0" smtClean="0">
              <a:latin typeface="Avenir Roman"/>
              <a:cs typeface="Avenir Roman"/>
            </a:endParaRPr>
          </a:p>
          <a:p>
            <a:r>
              <a:rPr lang="en-GB" dirty="0" smtClean="0">
                <a:latin typeface="Avenir Roman"/>
                <a:cs typeface="Avenir Roman"/>
              </a:rPr>
              <a:t>Hardware Limits…</a:t>
            </a:r>
            <a:endParaRPr lang="en-GB" dirty="0" smtClean="0">
              <a:latin typeface="Avenir Roman"/>
              <a:cs typeface="Avenir Roman"/>
            </a:endParaRPr>
          </a:p>
          <a:p>
            <a:pPr lvl="1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9 000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R</a:t>
            </a:r>
            <a:r>
              <a:rPr lang="en-GB" b="1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etweeted</a:t>
            </a:r>
            <a:endParaRPr lang="en-GB" b="1" dirty="0" smtClean="0">
              <a:solidFill>
                <a:schemeClr val="bg1">
                  <a:lumMod val="50000"/>
                </a:schemeClr>
              </a:solidFill>
              <a:latin typeface="Avenir Roman"/>
              <a:cs typeface="Avenir Roman"/>
            </a:endParaRPr>
          </a:p>
          <a:p>
            <a:pPr lvl="1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9 000 Non-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R</a:t>
            </a:r>
            <a:r>
              <a:rPr lang="en-GB" b="1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etweeted</a:t>
            </a:r>
            <a:endParaRPr lang="en-GB" b="1" dirty="0" smtClean="0">
              <a:solidFill>
                <a:schemeClr val="bg1">
                  <a:lumMod val="50000"/>
                </a:schemeClr>
              </a:solidFill>
              <a:latin typeface="Avenir Roman"/>
              <a:cs typeface="Avenir Roman"/>
            </a:endParaRPr>
          </a:p>
          <a:p>
            <a:pPr marL="457200" lvl="1" indent="0">
              <a:buNone/>
            </a:pPr>
            <a:endParaRPr lang="en-GB" dirty="0" smtClean="0">
              <a:solidFill>
                <a:schemeClr val="bg1">
                  <a:lumMod val="75000"/>
                </a:schemeClr>
              </a:solidFill>
              <a:latin typeface="Avenir Roman"/>
              <a:cs typeface="Avenir Roman"/>
            </a:endParaRPr>
          </a:p>
          <a:p>
            <a:pPr lvl="1"/>
            <a:endParaRPr lang="en-GB" dirty="0" smtClean="0">
              <a:solidFill>
                <a:schemeClr val="bg1">
                  <a:lumMod val="75000"/>
                </a:schemeClr>
              </a:solidFill>
              <a:latin typeface="Avenir Roman"/>
              <a:cs typeface="Avenir Roman"/>
            </a:endParaRPr>
          </a:p>
          <a:p>
            <a:endParaRPr lang="en-GB" dirty="0">
              <a:latin typeface="Avenir Roman"/>
              <a:cs typeface="Avenir Roman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Information retrieval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75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latin typeface="Avenir Roman"/>
                <a:cs typeface="Avenir Roman"/>
              </a:rPr>
              <a:t>Text Mining:</a:t>
            </a:r>
          </a:p>
          <a:p>
            <a:pPr lvl="1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Normalization (lowercase)</a:t>
            </a:r>
          </a:p>
          <a:p>
            <a:pPr lvl="1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Removing Stop Words </a:t>
            </a:r>
          </a:p>
          <a:p>
            <a:pPr lvl="1"/>
            <a:endParaRPr lang="en-GB" dirty="0">
              <a:solidFill>
                <a:srgbClr val="7F7F7F"/>
              </a:solidFill>
              <a:latin typeface="Avenir Roman"/>
              <a:cs typeface="Avenir Roman"/>
            </a:endParaRPr>
          </a:p>
          <a:p>
            <a:r>
              <a:rPr lang="en-GB" dirty="0" smtClean="0">
                <a:latin typeface="Avenir Roman"/>
                <a:cs typeface="Avenir Roman"/>
              </a:rPr>
              <a:t>Features A:</a:t>
            </a:r>
          </a:p>
          <a:p>
            <a:pPr lvl="1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Top 600 Most common words</a:t>
            </a:r>
          </a:p>
          <a:p>
            <a:pPr lvl="1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Top 300 Most common Screen Names (@)</a:t>
            </a:r>
          </a:p>
          <a:p>
            <a:pPr lvl="1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Top 400 Most common Hash Tag (#)</a:t>
            </a:r>
          </a:p>
          <a:p>
            <a:pPr lvl="1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Average word length</a:t>
            </a:r>
          </a:p>
          <a:p>
            <a:pPr lvl="1"/>
            <a:r>
              <a:rPr lang="en-GB" dirty="0" smtClean="0">
                <a:solidFill>
                  <a:schemeClr val="bg1">
                    <a:lumMod val="50000"/>
                  </a:schemeClr>
                </a:solidFill>
                <a:effectLst/>
                <a:latin typeface="Avenir Roman"/>
                <a:cs typeface="Avenir Roman"/>
              </a:rPr>
              <a:t>Lexical diversity</a:t>
            </a:r>
            <a:endParaRPr lang="en-GB" dirty="0" smtClean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endParaRPr lang="en-GB" dirty="0">
              <a:latin typeface="Avenir Roman"/>
              <a:cs typeface="Avenir Roman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Features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07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Naive Bayes classifier</a:t>
            </a: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ttangolo arrotondato 8"/>
          <p:cNvSpPr/>
          <p:nvPr/>
        </p:nvSpPr>
        <p:spPr>
          <a:xfrm>
            <a:off x="3386904" y="1654771"/>
            <a:ext cx="2347741" cy="59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Tweets</a:t>
            </a:r>
            <a:endParaRPr lang="it-IT" dirty="0"/>
          </a:p>
        </p:txBody>
      </p:sp>
      <p:sp>
        <p:nvSpPr>
          <p:cNvPr id="10" name="Rettangolo arrotondato 9"/>
          <p:cNvSpPr/>
          <p:nvPr/>
        </p:nvSpPr>
        <p:spPr>
          <a:xfrm>
            <a:off x="3386904" y="2488570"/>
            <a:ext cx="2347741" cy="59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Features</a:t>
            </a:r>
            <a:endParaRPr lang="it-IT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3386904" y="3335198"/>
            <a:ext cx="2347741" cy="59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NBC</a:t>
            </a:r>
            <a:endParaRPr lang="it-IT" dirty="0"/>
          </a:p>
        </p:txBody>
      </p:sp>
      <p:sp>
        <p:nvSpPr>
          <p:cNvPr id="12" name="Rettangolo arrotondato 11"/>
          <p:cNvSpPr/>
          <p:nvPr/>
        </p:nvSpPr>
        <p:spPr>
          <a:xfrm>
            <a:off x="3386904" y="4207480"/>
            <a:ext cx="2347741" cy="59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Test</a:t>
            </a:r>
            <a:endParaRPr lang="it-IT" dirty="0"/>
          </a:p>
        </p:txBody>
      </p:sp>
      <p:sp>
        <p:nvSpPr>
          <p:cNvPr id="13" name="Rettangolo arrotondato 12"/>
          <p:cNvSpPr/>
          <p:nvPr/>
        </p:nvSpPr>
        <p:spPr>
          <a:xfrm>
            <a:off x="3386904" y="5244991"/>
            <a:ext cx="2347741" cy="59007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Results</a:t>
            </a:r>
            <a:endParaRPr lang="it-IT" dirty="0"/>
          </a:p>
        </p:txBody>
      </p:sp>
      <p:cxnSp>
        <p:nvCxnSpPr>
          <p:cNvPr id="15" name="Connettore 2 14"/>
          <p:cNvCxnSpPr>
            <a:stCxn id="9" idx="2"/>
            <a:endCxn id="10" idx="0"/>
          </p:cNvCxnSpPr>
          <p:nvPr/>
        </p:nvCxnSpPr>
        <p:spPr>
          <a:xfrm>
            <a:off x="4560775" y="2244845"/>
            <a:ext cx="0" cy="243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10" idx="2"/>
            <a:endCxn id="11" idx="0"/>
          </p:cNvCxnSpPr>
          <p:nvPr/>
        </p:nvCxnSpPr>
        <p:spPr>
          <a:xfrm>
            <a:off x="4560775" y="3078644"/>
            <a:ext cx="0" cy="256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11" idx="2"/>
            <a:endCxn id="12" idx="0"/>
          </p:cNvCxnSpPr>
          <p:nvPr/>
        </p:nvCxnSpPr>
        <p:spPr>
          <a:xfrm>
            <a:off x="4560775" y="3925272"/>
            <a:ext cx="0" cy="282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2" idx="2"/>
            <a:endCxn id="13" idx="0"/>
          </p:cNvCxnSpPr>
          <p:nvPr/>
        </p:nvCxnSpPr>
        <p:spPr>
          <a:xfrm>
            <a:off x="4560775" y="4797554"/>
            <a:ext cx="0" cy="447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6119520" y="1777969"/>
            <a:ext cx="241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venir Roman"/>
                <a:cs typeface="Avenir Roman"/>
              </a:rPr>
              <a:t>92 010 unique tweets 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119520" y="2597409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venir Roman"/>
                <a:cs typeface="Avenir Roman"/>
              </a:rPr>
              <a:t>(9000+9000)</a:t>
            </a:r>
            <a:r>
              <a:rPr lang="en-GB" dirty="0" smtClean="0">
                <a:latin typeface="Avenir Roman"/>
                <a:cs typeface="Avenir Roman"/>
              </a:rPr>
              <a:t> tweets 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6119520" y="3460015"/>
            <a:ext cx="273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venir Roman"/>
                <a:cs typeface="Avenir Roman"/>
              </a:rPr>
              <a:t>Trained on 14400 tweets 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6119520" y="4305110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venir Roman"/>
                <a:cs typeface="Avenir Roman"/>
              </a:rPr>
              <a:t>Tested on 3600 tweets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1796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90912"/>
            <a:ext cx="4661644" cy="4399895"/>
          </a:xfrm>
        </p:spPr>
        <p:txBody>
          <a:bodyPr>
            <a:normAutofit fontScale="40000" lnSpcReduction="20000"/>
          </a:bodyPr>
          <a:lstStyle/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enviroment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False : True   =     16.3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prometheus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False : True   =     11.1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has(f1) = True            False : True   =      9.1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retweet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 True : False  =      8.7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has(sale) = True            False : True   =      7.5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has(mojito) = True            False : True   =      7.3 : 1.0</a:t>
            </a:r>
          </a:p>
          <a:p>
            <a:pPr marL="0" indent="0" algn="r">
              <a:buNone/>
            </a:pP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avg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&lt;3 = True            False : True   =      7.1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syria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False : True   =      6.8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sopa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False : True   =      6.5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has(mi) = True            False : True   =      6.4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honda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False : True   =      5.1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toyota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False : True   =      4.9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has(nexus) = True            False : True   =      3.9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manchester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 True : False  =      3.7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has(alcohol) = True            False : True   =      3.7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has(ufc160) = True            False : True   =      3.7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has(architecture) = True            False : True   =      3.7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barcelona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 True : False  =      3.7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iran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 True : False  =      3.6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snooki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False : True   =      3.3 : 1.0</a:t>
            </a:r>
            <a:endParaRPr lang="en-GB" dirty="0">
              <a:solidFill>
                <a:srgbClr val="7F7F7F"/>
              </a:solidFill>
              <a:latin typeface="Avenir Roman"/>
              <a:cs typeface="Avenir Roman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Results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5272794" y="2090912"/>
            <a:ext cx="3168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Consolas"/>
                <a:cs typeface="Consolas"/>
              </a:rPr>
              <a:t> 		|    </a:t>
            </a:r>
            <a:r>
              <a:rPr lang="it-IT" dirty="0" err="1" smtClean="0">
                <a:latin typeface="Consolas"/>
                <a:cs typeface="Consolas"/>
              </a:rPr>
              <a:t>F</a:t>
            </a:r>
            <a:r>
              <a:rPr lang="it-IT" dirty="0" smtClean="0">
                <a:latin typeface="Consolas"/>
                <a:cs typeface="Consolas"/>
              </a:rPr>
              <a:t>      |</a:t>
            </a:r>
          </a:p>
          <a:p>
            <a:r>
              <a:rPr lang="it-IT" dirty="0" smtClean="0">
                <a:latin typeface="Consolas"/>
                <a:cs typeface="Consolas"/>
              </a:rPr>
              <a:t>      	|    a    T |</a:t>
            </a:r>
          </a:p>
          <a:p>
            <a:r>
              <a:rPr lang="it-IT" dirty="0" smtClean="0">
                <a:latin typeface="Consolas"/>
                <a:cs typeface="Consolas"/>
              </a:rPr>
              <a:t>      	|    l    </a:t>
            </a:r>
            <a:r>
              <a:rPr lang="it-IT" dirty="0" err="1" smtClean="0">
                <a:latin typeface="Consolas"/>
                <a:cs typeface="Consolas"/>
              </a:rPr>
              <a:t>r</a:t>
            </a:r>
            <a:r>
              <a:rPr lang="it-IT" dirty="0" smtClean="0">
                <a:latin typeface="Consolas"/>
                <a:cs typeface="Consolas"/>
              </a:rPr>
              <a:t> |</a:t>
            </a:r>
          </a:p>
          <a:p>
            <a:r>
              <a:rPr lang="it-IT" dirty="0" smtClean="0">
                <a:latin typeface="Consolas"/>
                <a:cs typeface="Consolas"/>
              </a:rPr>
              <a:t>      	|    </a:t>
            </a:r>
            <a:r>
              <a:rPr lang="it-IT" dirty="0" err="1" smtClean="0">
                <a:latin typeface="Consolas"/>
                <a:cs typeface="Consolas"/>
              </a:rPr>
              <a:t>s</a:t>
            </a:r>
            <a:r>
              <a:rPr lang="it-IT" dirty="0" smtClean="0">
                <a:latin typeface="Consolas"/>
                <a:cs typeface="Consolas"/>
              </a:rPr>
              <a:t>    u |</a:t>
            </a:r>
          </a:p>
          <a:p>
            <a:r>
              <a:rPr lang="it-IT" dirty="0" smtClean="0">
                <a:latin typeface="Consolas"/>
                <a:cs typeface="Consolas"/>
              </a:rPr>
              <a:t>      	|    e    e |</a:t>
            </a:r>
          </a:p>
          <a:p>
            <a:r>
              <a:rPr lang="it-IT" dirty="0" smtClean="0">
                <a:latin typeface="Consolas"/>
                <a:cs typeface="Consolas"/>
              </a:rPr>
              <a:t>------	+-----------+</a:t>
            </a:r>
          </a:p>
          <a:p>
            <a:r>
              <a:rPr lang="it-IT" dirty="0" smtClean="0">
                <a:latin typeface="Consolas"/>
                <a:cs typeface="Consolas"/>
              </a:rPr>
              <a:t>False 	| &lt;917&gt; 912 |</a:t>
            </a:r>
          </a:p>
          <a:p>
            <a:r>
              <a:rPr lang="it-IT" dirty="0" smtClean="0">
                <a:latin typeface="Consolas"/>
                <a:cs typeface="Consolas"/>
              </a:rPr>
              <a:t> True 	|  598&lt;1173&gt;|</a:t>
            </a:r>
          </a:p>
          <a:p>
            <a:r>
              <a:rPr lang="it-IT" dirty="0" smtClean="0">
                <a:latin typeface="Consolas"/>
                <a:cs typeface="Consolas"/>
              </a:rPr>
              <a:t>------	+-----------+</a:t>
            </a:r>
            <a:endParaRPr lang="it-IT" dirty="0">
              <a:latin typeface="Consolas"/>
              <a:cs typeface="Consolas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57201" y="1417638"/>
            <a:ext cx="822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F-measure: 0.61 - Accuracy: 0.58 - Precision: 0.56 - Recall: 0.66</a:t>
            </a:r>
          </a:p>
        </p:txBody>
      </p:sp>
    </p:spTree>
    <p:extLst>
      <p:ext uri="{BB962C8B-B14F-4D97-AF65-F5344CB8AC3E}">
        <p14:creationId xmlns:p14="http://schemas.microsoft.com/office/powerpoint/2010/main" val="4078368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Avenir Roman"/>
                <a:cs typeface="Avenir Roman"/>
              </a:rPr>
              <a:t>F</a:t>
            </a:r>
            <a:r>
              <a:rPr lang="en-GB" dirty="0" smtClean="0">
                <a:latin typeface="Avenir Roman"/>
                <a:cs typeface="Avenir Roman"/>
              </a:rPr>
              <a:t>eatures related to a particular tweet</a:t>
            </a:r>
          </a:p>
          <a:p>
            <a:pPr marL="0" indent="0">
              <a:buNone/>
            </a:pPr>
            <a:endParaRPr lang="en-GB" dirty="0" smtClean="0">
              <a:latin typeface="Avenir Roman"/>
              <a:cs typeface="Avenir Roman"/>
            </a:endParaRPr>
          </a:p>
          <a:p>
            <a:pPr marL="0" indent="0">
              <a:buNone/>
            </a:pPr>
            <a:endParaRPr lang="en-GB" dirty="0">
              <a:latin typeface="Avenir Roman"/>
              <a:cs typeface="Avenir Roman"/>
            </a:endParaRPr>
          </a:p>
          <a:p>
            <a:pPr marL="0" indent="0">
              <a:buNone/>
            </a:pPr>
            <a:endParaRPr lang="en-GB" dirty="0" smtClean="0">
              <a:latin typeface="Avenir Roman"/>
              <a:cs typeface="Avenir Roman"/>
            </a:endParaRPr>
          </a:p>
          <a:p>
            <a:endParaRPr lang="en-GB" dirty="0" smtClean="0">
              <a:latin typeface="Avenir Roman"/>
              <a:cs typeface="Avenir Roman"/>
            </a:endParaRPr>
          </a:p>
          <a:p>
            <a:r>
              <a:rPr lang="en-GB" dirty="0" smtClean="0">
                <a:latin typeface="Avenir Roman"/>
                <a:cs typeface="Avenir Roman"/>
              </a:rPr>
              <a:t>Features B: A + Tweet Properties</a:t>
            </a:r>
          </a:p>
          <a:p>
            <a:pPr lvl="1"/>
            <a:r>
              <a:rPr lang="en-GB" b="1" dirty="0" smtClean="0">
                <a:solidFill>
                  <a:srgbClr val="7F7F7F"/>
                </a:solidFill>
                <a:latin typeface="Avenir Roman"/>
                <a:cs typeface="Avenir Roman"/>
              </a:rPr>
              <a:t>N. of Links</a:t>
            </a:r>
          </a:p>
          <a:p>
            <a:pPr lvl="1"/>
            <a:r>
              <a:rPr lang="en-GB" b="1" dirty="0" smtClean="0">
                <a:solidFill>
                  <a:srgbClr val="7F7F7F"/>
                </a:solidFill>
                <a:latin typeface="Avenir Roman"/>
                <a:cs typeface="Avenir Roman"/>
              </a:rPr>
              <a:t>N. of Hash Tags</a:t>
            </a:r>
          </a:p>
          <a:p>
            <a:endParaRPr lang="en-GB" dirty="0">
              <a:latin typeface="Avenir Roman"/>
              <a:cs typeface="Avenir Roman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Features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49" y="2375378"/>
            <a:ext cx="4705707" cy="164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3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90912"/>
            <a:ext cx="4661644" cy="4399895"/>
          </a:xfrm>
        </p:spPr>
        <p:txBody>
          <a:bodyPr>
            <a:normAutofit fontScale="40000" lnSpcReduction="20000"/>
          </a:bodyPr>
          <a:lstStyle/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enviroment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False : True   =     16.3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prometheus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False : True   =     11.1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has(f1) = True            False : True   =      9.1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retweet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 True : False  =      8.7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has(sale) = True            False : True   =      7.5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has(mojito) = True            False : True   =      7.3 : 1.0</a:t>
            </a:r>
          </a:p>
          <a:p>
            <a:pPr marL="0" indent="0" algn="r">
              <a:buNone/>
            </a:pP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avg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&lt;3 = True            False : True   =      7.1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syria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False : True   =      6.8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sopa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False : True   =      6.5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has(mi) = True            False : True   =      6.4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honda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False : True   =      5.1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toyota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False : True   =      4.9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has(nexus) = True            False : True   =      3.9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manchester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 True : False  =      3.7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has(architecture) = True            False : True   =      3.7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has(alcohol) = True            False : True   =      3.7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has(ufc160) = True            False : True   =      3.7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barcelona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 True : False  =      3.7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iran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 True : False  =      3.6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snooki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False : True   =      3.3 : 1.0</a:t>
            </a:r>
            <a:endParaRPr lang="en-GB" dirty="0">
              <a:solidFill>
                <a:srgbClr val="7F7F7F"/>
              </a:solidFill>
              <a:latin typeface="Avenir Roman"/>
              <a:cs typeface="Avenir Roman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Results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5272794" y="2090912"/>
            <a:ext cx="3168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Consolas"/>
                <a:cs typeface="Consolas"/>
              </a:rPr>
              <a:t> 		|    </a:t>
            </a:r>
            <a:r>
              <a:rPr lang="it-IT" dirty="0" err="1" smtClean="0">
                <a:latin typeface="Consolas"/>
                <a:cs typeface="Consolas"/>
              </a:rPr>
              <a:t>F</a:t>
            </a:r>
            <a:r>
              <a:rPr lang="it-IT" dirty="0" smtClean="0">
                <a:latin typeface="Consolas"/>
                <a:cs typeface="Consolas"/>
              </a:rPr>
              <a:t>      |</a:t>
            </a:r>
          </a:p>
          <a:p>
            <a:r>
              <a:rPr lang="it-IT" dirty="0" smtClean="0">
                <a:latin typeface="Consolas"/>
                <a:cs typeface="Consolas"/>
              </a:rPr>
              <a:t>      	|    a    T |</a:t>
            </a:r>
          </a:p>
          <a:p>
            <a:r>
              <a:rPr lang="it-IT" dirty="0" smtClean="0">
                <a:latin typeface="Consolas"/>
                <a:cs typeface="Consolas"/>
              </a:rPr>
              <a:t>      	|    l    </a:t>
            </a:r>
            <a:r>
              <a:rPr lang="it-IT" dirty="0" err="1" smtClean="0">
                <a:latin typeface="Consolas"/>
                <a:cs typeface="Consolas"/>
              </a:rPr>
              <a:t>r</a:t>
            </a:r>
            <a:r>
              <a:rPr lang="it-IT" dirty="0" smtClean="0">
                <a:latin typeface="Consolas"/>
                <a:cs typeface="Consolas"/>
              </a:rPr>
              <a:t> |</a:t>
            </a:r>
          </a:p>
          <a:p>
            <a:r>
              <a:rPr lang="it-IT" dirty="0" smtClean="0">
                <a:latin typeface="Consolas"/>
                <a:cs typeface="Consolas"/>
              </a:rPr>
              <a:t>      	|    </a:t>
            </a:r>
            <a:r>
              <a:rPr lang="it-IT" dirty="0" err="1" smtClean="0">
                <a:latin typeface="Consolas"/>
                <a:cs typeface="Consolas"/>
              </a:rPr>
              <a:t>s</a:t>
            </a:r>
            <a:r>
              <a:rPr lang="it-IT" dirty="0" smtClean="0">
                <a:latin typeface="Consolas"/>
                <a:cs typeface="Consolas"/>
              </a:rPr>
              <a:t>    u |</a:t>
            </a:r>
          </a:p>
          <a:p>
            <a:r>
              <a:rPr lang="it-IT" dirty="0" smtClean="0">
                <a:latin typeface="Consolas"/>
                <a:cs typeface="Consolas"/>
              </a:rPr>
              <a:t>      	|    e    e |</a:t>
            </a:r>
          </a:p>
          <a:p>
            <a:r>
              <a:rPr lang="it-IT" dirty="0" smtClean="0">
                <a:latin typeface="Consolas"/>
                <a:cs typeface="Consolas"/>
              </a:rPr>
              <a:t>------	+-----------+</a:t>
            </a:r>
          </a:p>
          <a:p>
            <a:r>
              <a:rPr lang="it-IT" dirty="0" smtClean="0">
                <a:latin typeface="Consolas"/>
                <a:cs typeface="Consolas"/>
              </a:rPr>
              <a:t>False 	|&lt;1180&gt; 650 |</a:t>
            </a:r>
          </a:p>
          <a:p>
            <a:r>
              <a:rPr lang="it-IT" dirty="0" smtClean="0">
                <a:latin typeface="Consolas"/>
                <a:cs typeface="Consolas"/>
              </a:rPr>
              <a:t> True 	|  706&lt;1064&gt;|</a:t>
            </a:r>
          </a:p>
          <a:p>
            <a:r>
              <a:rPr lang="it-IT" dirty="0" smtClean="0">
                <a:latin typeface="Consolas"/>
                <a:cs typeface="Consolas"/>
              </a:rPr>
              <a:t>------	+-----------+</a:t>
            </a:r>
            <a:endParaRPr lang="it-IT" dirty="0">
              <a:latin typeface="Consolas"/>
              <a:cs typeface="Consolas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57201" y="1417638"/>
            <a:ext cx="822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F-measure: 0.61 - Accuracy: 0.62 - Precision: 0.62 - Recall: 0.60</a:t>
            </a:r>
          </a:p>
        </p:txBody>
      </p:sp>
    </p:spTree>
    <p:extLst>
      <p:ext uri="{BB962C8B-B14F-4D97-AF65-F5344CB8AC3E}">
        <p14:creationId xmlns:p14="http://schemas.microsoft.com/office/powerpoint/2010/main" val="48243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 rotWithShape="1">
          <a:blip r:embed="rId2"/>
          <a:srcRect t="5713" r="21290" b="6597"/>
          <a:stretch/>
        </p:blipFill>
        <p:spPr>
          <a:xfrm>
            <a:off x="3953059" y="1911325"/>
            <a:ext cx="4554132" cy="170608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HeroicExtremeLeftFacing"/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11047"/>
            <a:ext cx="5066970" cy="243291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RightFacing"/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Followers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magine 11" descr="url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170" y="3077657"/>
            <a:ext cx="1905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1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Top </a:t>
            </a:r>
            <a:r>
              <a:rPr lang="en-GB" dirty="0" err="1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Retweeted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577805"/>
            <a:ext cx="8229600" cy="217018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/>
          <a:srcRect r="63381"/>
          <a:stretch/>
        </p:blipFill>
        <p:spPr>
          <a:xfrm>
            <a:off x="3656065" y="2680986"/>
            <a:ext cx="4849683" cy="3446856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457199" y="1577805"/>
            <a:ext cx="2544829" cy="217019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3656065" y="2662898"/>
            <a:ext cx="4849683" cy="3464943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440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Followers (all tweets) 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Segnaposto contenuto 8" descr="FollowersAl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9" r="41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71109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url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22" y="2616847"/>
            <a:ext cx="3691478" cy="369147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Outline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GB" sz="3600" i="1" dirty="0" smtClean="0">
                <a:solidFill>
                  <a:srgbClr val="6896B4"/>
                </a:solidFill>
                <a:latin typeface="Avenir Roman"/>
                <a:ea typeface="+mj-ea"/>
                <a:cs typeface="Avenir Roman"/>
              </a:rPr>
              <a:t>Problem Description and Data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GB" sz="3600" i="1" dirty="0" smtClean="0">
                <a:solidFill>
                  <a:srgbClr val="6896B4"/>
                </a:solidFill>
                <a:latin typeface="Avenir Roman"/>
                <a:ea typeface="+mj-ea"/>
                <a:cs typeface="Avenir Roman"/>
              </a:rPr>
              <a:t>Analysis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GB" sz="3600" i="1" dirty="0" smtClean="0">
                <a:solidFill>
                  <a:srgbClr val="6896B4"/>
                </a:solidFill>
                <a:latin typeface="Avenir Roman"/>
                <a:ea typeface="+mj-ea"/>
                <a:cs typeface="Avenir Roman"/>
              </a:rPr>
              <a:t>Conclusion</a:t>
            </a:r>
          </a:p>
          <a:p>
            <a:endParaRPr lang="en-GB" dirty="0"/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08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92065"/>
            <a:ext cx="8229600" cy="4142232"/>
          </a:xfr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Followers (non </a:t>
            </a:r>
            <a:r>
              <a:rPr lang="en-GB" dirty="0" err="1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retw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.)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842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92065"/>
            <a:ext cx="8229599" cy="4142232"/>
          </a:xfr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Followers (</a:t>
            </a:r>
            <a:r>
              <a:rPr lang="en-GB" dirty="0" err="1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retw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.)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75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Avenir Roman"/>
                <a:cs typeface="Avenir Roman"/>
              </a:rPr>
              <a:t>F</a:t>
            </a:r>
            <a:r>
              <a:rPr lang="en-GB" dirty="0" smtClean="0">
                <a:latin typeface="Avenir Roman"/>
                <a:cs typeface="Avenir Roman"/>
              </a:rPr>
              <a:t>eatures related to a particular user.</a:t>
            </a:r>
          </a:p>
          <a:p>
            <a:pPr marL="0" indent="0">
              <a:buNone/>
            </a:pPr>
            <a:endParaRPr lang="en-GB" dirty="0" smtClean="0">
              <a:latin typeface="Avenir Roman"/>
              <a:cs typeface="Avenir Roman"/>
            </a:endParaRPr>
          </a:p>
          <a:p>
            <a:r>
              <a:rPr lang="en-GB" dirty="0" smtClean="0">
                <a:latin typeface="Avenir Roman"/>
                <a:cs typeface="Avenir Roman"/>
              </a:rPr>
              <a:t>Features C: </a:t>
            </a:r>
            <a:r>
              <a:rPr lang="en-GB" dirty="0">
                <a:latin typeface="Avenir Roman"/>
                <a:cs typeface="Avenir Roman"/>
              </a:rPr>
              <a:t>B</a:t>
            </a:r>
            <a:r>
              <a:rPr lang="en-GB" dirty="0" smtClean="0">
                <a:latin typeface="Avenir Roman"/>
                <a:cs typeface="Avenir Roman"/>
              </a:rPr>
              <a:t> + User Properties</a:t>
            </a:r>
          </a:p>
          <a:p>
            <a:pPr lvl="1"/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N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. Followers</a:t>
            </a:r>
          </a:p>
          <a:p>
            <a:pPr lvl="1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N. Friends</a:t>
            </a:r>
          </a:p>
          <a:p>
            <a:pPr lvl="1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N. Statuses</a:t>
            </a:r>
          </a:p>
          <a:p>
            <a:pPr lvl="1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Account age</a:t>
            </a:r>
          </a:p>
          <a:p>
            <a:pPr lvl="1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Verified</a:t>
            </a:r>
          </a:p>
          <a:p>
            <a:pPr lvl="1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Default Profile</a:t>
            </a:r>
          </a:p>
          <a:p>
            <a:pPr lvl="1"/>
            <a:endParaRPr lang="en-GB" b="1" dirty="0" smtClean="0">
              <a:solidFill>
                <a:srgbClr val="7F7F7F"/>
              </a:solidFill>
              <a:latin typeface="Avenir Roman"/>
              <a:cs typeface="Avenir Roman"/>
            </a:endParaRPr>
          </a:p>
          <a:p>
            <a:endParaRPr lang="en-GB" dirty="0">
              <a:latin typeface="Avenir Roman"/>
              <a:cs typeface="Avenir Roman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Features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763" y="3325175"/>
            <a:ext cx="4909037" cy="291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9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90912"/>
            <a:ext cx="4661644" cy="4861692"/>
          </a:xfrm>
        </p:spPr>
        <p:txBody>
          <a:bodyPr>
            <a:normAutofit fontScale="40000" lnSpcReduction="20000"/>
          </a:bodyPr>
          <a:lstStyle/>
          <a:p>
            <a:pPr marL="0" indent="0" algn="r"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venir Roman"/>
                <a:cs typeface="Avenir Roman"/>
              </a:rPr>
              <a:t>5.0&lt;=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Avenir Roman"/>
                <a:cs typeface="Avenir Roman"/>
              </a:rPr>
              <a:t>log_flw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venir Roman"/>
                <a:cs typeface="Avenir Roman"/>
              </a:rPr>
              <a:t>&lt;7 = True             True : False  =     40.1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venir Roman"/>
                <a:cs typeface="Avenir Roman"/>
              </a:rPr>
              <a:t>5.0&lt;=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Avenir Roman"/>
                <a:cs typeface="Avenir Roman"/>
              </a:rPr>
              <a:t>log_frnds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venir Roman"/>
                <a:cs typeface="Avenir Roman"/>
              </a:rPr>
              <a:t>&lt;7 = True             True : False  =     18.3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2F4C5F"/>
                </a:solidFill>
                <a:latin typeface="Avenir Roman"/>
                <a:cs typeface="Avenir Roman"/>
              </a:rPr>
              <a:t>verified = True             True : False  =     18.2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enviroment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False : True   =     16.3 : 1.0</a:t>
            </a:r>
          </a:p>
          <a:p>
            <a:pPr marL="0" indent="0" algn="r">
              <a:buNone/>
            </a:pPr>
            <a:r>
              <a:rPr lang="en-US" dirty="0" err="1" smtClean="0">
                <a:solidFill>
                  <a:srgbClr val="2F4C5F"/>
                </a:solidFill>
                <a:latin typeface="Avenir Roman"/>
                <a:cs typeface="Avenir Roman"/>
              </a:rPr>
              <a:t>log_flw</a:t>
            </a:r>
            <a:r>
              <a:rPr lang="en-US" dirty="0" smtClean="0">
                <a:solidFill>
                  <a:srgbClr val="2F4C5F"/>
                </a:solidFill>
                <a:latin typeface="Avenir Roman"/>
                <a:cs typeface="Avenir Roman"/>
              </a:rPr>
              <a:t>&lt;1.0 = True            False : True   =     15.8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prometheus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False : True   =     11.1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has(f1) = True            False : True   =      9.1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retweet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 True : False  =      8.7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has(sale) = True            False : True   =      7.5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has(mojito) = True            False : True   =      7.3 : 1.0</a:t>
            </a:r>
          </a:p>
          <a:p>
            <a:pPr marL="0" indent="0" algn="r">
              <a:buNone/>
            </a:pP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avg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&lt;3 = True            False : True   =      7.1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syria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False : True   =      6.8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sopa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False : True   =      6.5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has(mi) = True            False : True   =      6.4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honda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False : True   =      5.1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toyota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False : True   =      4.9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has(nexus) = True            False : True   =      3.9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manchester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 True : False  =      3.7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has(architecture) = True            False : True   =      3.7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has(alcohol) = True            False : True   =      3.7 : 1.0</a:t>
            </a:r>
            <a:endParaRPr lang="en-GB" dirty="0">
              <a:solidFill>
                <a:srgbClr val="7F7F7F"/>
              </a:solidFill>
              <a:latin typeface="Avenir Roman"/>
              <a:cs typeface="Avenir Roman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Results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5272794" y="2090912"/>
            <a:ext cx="3168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Consolas"/>
                <a:cs typeface="Consolas"/>
              </a:rPr>
              <a:t> 		|    </a:t>
            </a:r>
            <a:r>
              <a:rPr lang="it-IT" dirty="0" err="1" smtClean="0">
                <a:latin typeface="Consolas"/>
                <a:cs typeface="Consolas"/>
              </a:rPr>
              <a:t>F</a:t>
            </a:r>
            <a:r>
              <a:rPr lang="it-IT" dirty="0" smtClean="0">
                <a:latin typeface="Consolas"/>
                <a:cs typeface="Consolas"/>
              </a:rPr>
              <a:t>      |</a:t>
            </a:r>
          </a:p>
          <a:p>
            <a:r>
              <a:rPr lang="it-IT" dirty="0" smtClean="0">
                <a:latin typeface="Consolas"/>
                <a:cs typeface="Consolas"/>
              </a:rPr>
              <a:t>      	|    a    T |</a:t>
            </a:r>
          </a:p>
          <a:p>
            <a:r>
              <a:rPr lang="it-IT" dirty="0" smtClean="0">
                <a:latin typeface="Consolas"/>
                <a:cs typeface="Consolas"/>
              </a:rPr>
              <a:t>      	|    l    </a:t>
            </a:r>
            <a:r>
              <a:rPr lang="it-IT" dirty="0" err="1" smtClean="0">
                <a:latin typeface="Consolas"/>
                <a:cs typeface="Consolas"/>
              </a:rPr>
              <a:t>r</a:t>
            </a:r>
            <a:r>
              <a:rPr lang="it-IT" dirty="0" smtClean="0">
                <a:latin typeface="Consolas"/>
                <a:cs typeface="Consolas"/>
              </a:rPr>
              <a:t> |</a:t>
            </a:r>
          </a:p>
          <a:p>
            <a:r>
              <a:rPr lang="it-IT" dirty="0" smtClean="0">
                <a:latin typeface="Consolas"/>
                <a:cs typeface="Consolas"/>
              </a:rPr>
              <a:t>      	|    </a:t>
            </a:r>
            <a:r>
              <a:rPr lang="it-IT" dirty="0" err="1" smtClean="0">
                <a:latin typeface="Consolas"/>
                <a:cs typeface="Consolas"/>
              </a:rPr>
              <a:t>s</a:t>
            </a:r>
            <a:r>
              <a:rPr lang="it-IT" dirty="0" smtClean="0">
                <a:latin typeface="Consolas"/>
                <a:cs typeface="Consolas"/>
              </a:rPr>
              <a:t>    u |</a:t>
            </a:r>
          </a:p>
          <a:p>
            <a:r>
              <a:rPr lang="it-IT" dirty="0" smtClean="0">
                <a:latin typeface="Consolas"/>
                <a:cs typeface="Consolas"/>
              </a:rPr>
              <a:t>      	|    e    e |</a:t>
            </a:r>
          </a:p>
          <a:p>
            <a:r>
              <a:rPr lang="it-IT" dirty="0" smtClean="0">
                <a:latin typeface="Consolas"/>
                <a:cs typeface="Consolas"/>
              </a:rPr>
              <a:t>------	+-----------+</a:t>
            </a:r>
          </a:p>
          <a:p>
            <a:r>
              <a:rPr lang="it-IT" dirty="0" smtClean="0">
                <a:latin typeface="Consolas"/>
                <a:cs typeface="Consolas"/>
              </a:rPr>
              <a:t>False 	|&lt;1421&gt; 408 |</a:t>
            </a:r>
          </a:p>
          <a:p>
            <a:r>
              <a:rPr lang="it-IT" dirty="0" smtClean="0">
                <a:latin typeface="Consolas"/>
                <a:cs typeface="Consolas"/>
              </a:rPr>
              <a:t> True 	|  567&lt;1204&gt;|</a:t>
            </a:r>
          </a:p>
          <a:p>
            <a:r>
              <a:rPr lang="it-IT" dirty="0" smtClean="0">
                <a:latin typeface="Consolas"/>
                <a:cs typeface="Consolas"/>
              </a:rPr>
              <a:t>------	+-----------+</a:t>
            </a:r>
            <a:endParaRPr lang="it-IT" dirty="0">
              <a:latin typeface="Consolas"/>
              <a:cs typeface="Consolas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57201" y="1417638"/>
            <a:ext cx="822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F-measure: 0.71 - Accuracy: 0.73 - Precision: 0.75 - Recall: 0.68</a:t>
            </a:r>
          </a:p>
        </p:txBody>
      </p:sp>
    </p:spTree>
    <p:extLst>
      <p:ext uri="{BB962C8B-B14F-4D97-AF65-F5344CB8AC3E}">
        <p14:creationId xmlns:p14="http://schemas.microsoft.com/office/powerpoint/2010/main" val="299446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venir Roman"/>
                <a:cs typeface="Avenir Roman"/>
              </a:rPr>
              <a:t>There is something missing…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  <a:latin typeface="Avenir Roman"/>
              <a:cs typeface="Avenir Roman"/>
            </a:endParaRPr>
          </a:p>
          <a:p>
            <a:endParaRPr lang="en-GB" dirty="0" smtClean="0">
              <a:solidFill>
                <a:schemeClr val="bg1">
                  <a:lumMod val="75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Features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magine 1" descr="Schermata-2013-06-01-alle-23.20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861" y="2512765"/>
            <a:ext cx="4304325" cy="37727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616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ttore 2 37"/>
          <p:cNvCxnSpPr/>
          <p:nvPr/>
        </p:nvCxnSpPr>
        <p:spPr>
          <a:xfrm flipV="1">
            <a:off x="1334234" y="2034223"/>
            <a:ext cx="0" cy="2974508"/>
          </a:xfrm>
          <a:prstGeom prst="straightConnector1">
            <a:avLst/>
          </a:prstGeom>
          <a:ln w="3175" cmpd="sng">
            <a:solidFill>
              <a:srgbClr val="404040"/>
            </a:solidFill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/>
          <p:nvPr/>
        </p:nvCxnSpPr>
        <p:spPr>
          <a:xfrm flipV="1">
            <a:off x="1937206" y="2034223"/>
            <a:ext cx="0" cy="2974508"/>
          </a:xfrm>
          <a:prstGeom prst="straightConnector1">
            <a:avLst/>
          </a:prstGeom>
          <a:ln w="3175" cmpd="sng">
            <a:solidFill>
              <a:srgbClr val="404040"/>
            </a:solidFill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flipV="1">
            <a:off x="2538627" y="2034223"/>
            <a:ext cx="0" cy="2974508"/>
          </a:xfrm>
          <a:prstGeom prst="straightConnector1">
            <a:avLst/>
          </a:prstGeom>
          <a:ln w="3175" cmpd="sng">
            <a:solidFill>
              <a:srgbClr val="404040"/>
            </a:solidFill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/>
          <p:nvPr/>
        </p:nvCxnSpPr>
        <p:spPr>
          <a:xfrm flipV="1">
            <a:off x="3154428" y="2034223"/>
            <a:ext cx="0" cy="2974508"/>
          </a:xfrm>
          <a:prstGeom prst="straightConnector1">
            <a:avLst/>
          </a:prstGeom>
          <a:ln w="3175" cmpd="sng">
            <a:solidFill>
              <a:srgbClr val="404040"/>
            </a:solidFill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 flipH="1" flipV="1">
            <a:off x="3746122" y="2034223"/>
            <a:ext cx="2" cy="2974508"/>
          </a:xfrm>
          <a:prstGeom prst="straightConnector1">
            <a:avLst/>
          </a:prstGeom>
          <a:ln w="3175" cmpd="sng">
            <a:solidFill>
              <a:srgbClr val="404040"/>
            </a:solidFill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/>
          <p:nvPr/>
        </p:nvCxnSpPr>
        <p:spPr>
          <a:xfrm flipV="1">
            <a:off x="4360371" y="2034223"/>
            <a:ext cx="0" cy="2961680"/>
          </a:xfrm>
          <a:prstGeom prst="straightConnector1">
            <a:avLst/>
          </a:prstGeom>
          <a:ln w="3175" cmpd="sng">
            <a:solidFill>
              <a:srgbClr val="404040"/>
            </a:solidFill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/>
          <p:nvPr/>
        </p:nvCxnSpPr>
        <p:spPr>
          <a:xfrm flipV="1">
            <a:off x="4952067" y="2034223"/>
            <a:ext cx="0" cy="2974508"/>
          </a:xfrm>
          <a:prstGeom prst="straightConnector1">
            <a:avLst/>
          </a:prstGeom>
          <a:ln w="3175" cmpd="sng">
            <a:solidFill>
              <a:srgbClr val="404040"/>
            </a:solidFill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/>
          <p:nvPr/>
        </p:nvCxnSpPr>
        <p:spPr>
          <a:xfrm flipV="1">
            <a:off x="5555039" y="2034223"/>
            <a:ext cx="11277" cy="2974508"/>
          </a:xfrm>
          <a:prstGeom prst="straightConnector1">
            <a:avLst/>
          </a:prstGeom>
          <a:ln w="3175" cmpd="sng">
            <a:solidFill>
              <a:srgbClr val="404040"/>
            </a:solidFill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/>
          <p:nvPr/>
        </p:nvCxnSpPr>
        <p:spPr>
          <a:xfrm flipV="1">
            <a:off x="6158011" y="2034223"/>
            <a:ext cx="0" cy="2974508"/>
          </a:xfrm>
          <a:prstGeom prst="straightConnector1">
            <a:avLst/>
          </a:prstGeom>
          <a:ln w="3175" cmpd="sng">
            <a:solidFill>
              <a:srgbClr val="404040"/>
            </a:solidFill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 flipV="1">
            <a:off x="6760984" y="2034223"/>
            <a:ext cx="0" cy="2948980"/>
          </a:xfrm>
          <a:prstGeom prst="straightConnector1">
            <a:avLst/>
          </a:prstGeom>
          <a:ln w="3175" cmpd="sng">
            <a:solidFill>
              <a:srgbClr val="404040"/>
            </a:solidFill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 flipH="1" flipV="1">
            <a:off x="7352679" y="2034223"/>
            <a:ext cx="11276" cy="2974508"/>
          </a:xfrm>
          <a:prstGeom prst="straightConnector1">
            <a:avLst/>
          </a:prstGeom>
          <a:ln w="3175" cmpd="sng">
            <a:solidFill>
              <a:srgbClr val="404040"/>
            </a:solidFill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V="1">
            <a:off x="7966927" y="2007034"/>
            <a:ext cx="0" cy="3001697"/>
          </a:xfrm>
          <a:prstGeom prst="straightConnector1">
            <a:avLst/>
          </a:prstGeom>
          <a:ln w="3175" cmpd="sng">
            <a:solidFill>
              <a:srgbClr val="404040"/>
            </a:solidFill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ttangolo 9"/>
          <p:cNvSpPr/>
          <p:nvPr/>
        </p:nvSpPr>
        <p:spPr>
          <a:xfrm>
            <a:off x="1334234" y="3392442"/>
            <a:ext cx="602972" cy="1616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1937206" y="2873402"/>
            <a:ext cx="602972" cy="2135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3143150" y="4470093"/>
            <a:ext cx="602972" cy="5386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2540178" y="3956864"/>
            <a:ext cx="602972" cy="10518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952067" y="3392442"/>
            <a:ext cx="602972" cy="15778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5555039" y="3956864"/>
            <a:ext cx="602972" cy="10133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6158011" y="3392442"/>
            <a:ext cx="602972" cy="15778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Doppia parentesi graffa 20"/>
          <p:cNvSpPr/>
          <p:nvPr/>
        </p:nvSpPr>
        <p:spPr>
          <a:xfrm rot="16200000">
            <a:off x="827681" y="3001057"/>
            <a:ext cx="3424995" cy="2411888"/>
          </a:xfrm>
          <a:prstGeom prst="bracePair">
            <a:avLst>
              <a:gd name="adj" fmla="val 672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Doppia parentesi graffa 21"/>
          <p:cNvSpPr/>
          <p:nvPr/>
        </p:nvSpPr>
        <p:spPr>
          <a:xfrm rot="16200000">
            <a:off x="4103986" y="3302542"/>
            <a:ext cx="3424994" cy="1808916"/>
          </a:xfrm>
          <a:prstGeom prst="bracePair">
            <a:avLst>
              <a:gd name="adj" fmla="val 672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1137146" y="5188318"/>
            <a:ext cx="275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1                       5                 10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4912025" y="5188317"/>
            <a:ext cx="180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1            5          10</a:t>
            </a:r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Time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1558745" y="1978708"/>
            <a:ext cx="196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# of </a:t>
            </a:r>
            <a:r>
              <a:rPr lang="it-IT" dirty="0" err="1" smtClean="0"/>
              <a:t>tweets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1557194" y="5919497"/>
            <a:ext cx="196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Position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4769355" y="2007034"/>
            <a:ext cx="196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# of </a:t>
            </a:r>
            <a:r>
              <a:rPr lang="it-IT" dirty="0" err="1" smtClean="0"/>
              <a:t>tweets</a:t>
            </a:r>
            <a:endParaRPr lang="it-IT" dirty="0"/>
          </a:p>
        </p:txBody>
      </p:sp>
      <p:cxnSp>
        <p:nvCxnSpPr>
          <p:cNvPr id="8" name="Connettore 2 7"/>
          <p:cNvCxnSpPr/>
          <p:nvPr/>
        </p:nvCxnSpPr>
        <p:spPr>
          <a:xfrm flipV="1">
            <a:off x="457200" y="4995903"/>
            <a:ext cx="8229600" cy="12828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 flipV="1">
            <a:off x="763550" y="2034222"/>
            <a:ext cx="0" cy="3154096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8066349" y="5188318"/>
            <a:ext cx="1077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7F7F7F"/>
                </a:solidFill>
              </a:rPr>
              <a:t>time</a:t>
            </a:r>
            <a:endParaRPr lang="it-IT" sz="1200" dirty="0">
              <a:solidFill>
                <a:srgbClr val="7F7F7F"/>
              </a:solidFill>
            </a:endParaRPr>
          </a:p>
        </p:txBody>
      </p:sp>
      <p:sp>
        <p:nvSpPr>
          <p:cNvPr id="33" name="CasellaDiTesto 32"/>
          <p:cNvSpPr txBox="1"/>
          <p:nvPr/>
        </p:nvSpPr>
        <p:spPr>
          <a:xfrm rot="16200000">
            <a:off x="56874" y="3792768"/>
            <a:ext cx="1077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7F7F7F"/>
                </a:solidFill>
              </a:rPr>
              <a:t>n. </a:t>
            </a:r>
            <a:r>
              <a:rPr lang="it-IT" sz="1200" dirty="0">
                <a:solidFill>
                  <a:srgbClr val="7F7F7F"/>
                </a:solidFill>
              </a:rPr>
              <a:t>o</a:t>
            </a:r>
            <a:r>
              <a:rPr lang="it-IT" sz="1200" dirty="0" smtClean="0">
                <a:solidFill>
                  <a:srgbClr val="7F7F7F"/>
                </a:solidFill>
              </a:rPr>
              <a:t>f  </a:t>
            </a:r>
            <a:r>
              <a:rPr lang="en-US" sz="1200" dirty="0" smtClean="0">
                <a:solidFill>
                  <a:srgbClr val="7F7F7F"/>
                </a:solidFill>
              </a:rPr>
              <a:t>tweets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4" name="CasellaDiTesto 33"/>
          <p:cNvSpPr txBox="1"/>
          <p:nvPr/>
        </p:nvSpPr>
        <p:spPr>
          <a:xfrm>
            <a:off x="4912023" y="5919497"/>
            <a:ext cx="196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Position</a:t>
            </a:r>
            <a:endParaRPr lang="it-IT" dirty="0"/>
          </a:p>
        </p:txBody>
      </p:sp>
      <p:sp>
        <p:nvSpPr>
          <p:cNvPr id="37" name="Rettangolo 36"/>
          <p:cNvSpPr/>
          <p:nvPr/>
        </p:nvSpPr>
        <p:spPr>
          <a:xfrm>
            <a:off x="7363955" y="4470093"/>
            <a:ext cx="602972" cy="513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3" name="CasellaDiTesto 352"/>
          <p:cNvSpPr txBox="1"/>
          <p:nvPr/>
        </p:nvSpPr>
        <p:spPr>
          <a:xfrm>
            <a:off x="7517901" y="5188318"/>
            <a:ext cx="33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0826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1369425527.0 	0 	  0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1369479072.0 	0 	  0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1369485446.0 	1.0 			  5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1369485553.0 	3.25  5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1369485829.0 	5.5 	  5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1369486150.0 	7.75  5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1369486388.0 	10.0  5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1369512154.0 	0 	  0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1369532095.0 	0 	  0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1369539965.0 	1.0 	  3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1369540138.0 	5.5 		  3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1369540254.0 	10.0  3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1369540866.0 	0 		  0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1369544351.0 	0	  0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1369553350.0 	0 					  0</a:t>
            </a:r>
            <a:endParaRPr lang="en-GB" sz="2000" dirty="0" smtClean="0">
              <a:solidFill>
                <a:schemeClr val="bg1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Features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H="1">
            <a:off x="2180961" y="1706082"/>
            <a:ext cx="3348417" cy="38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 flipH="1">
            <a:off x="2846529" y="2268968"/>
            <a:ext cx="2682849" cy="38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H="1">
            <a:off x="2846529" y="3447583"/>
            <a:ext cx="2682849" cy="38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entesi graffa chiusa 12"/>
          <p:cNvSpPr/>
          <p:nvPr/>
        </p:nvSpPr>
        <p:spPr>
          <a:xfrm>
            <a:off x="5798791" y="2268968"/>
            <a:ext cx="295071" cy="117861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5657670" y="1521416"/>
            <a:ext cx="202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Time (Unix Time)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3938560" y="2268968"/>
            <a:ext cx="65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Start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938560" y="3486066"/>
            <a:ext cx="65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Stop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6271921" y="2638300"/>
            <a:ext cx="96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Length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9564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GB" dirty="0" smtClean="0">
              <a:solidFill>
                <a:schemeClr val="bg1">
                  <a:lumMod val="75000"/>
                </a:schemeClr>
              </a:solidFill>
              <a:latin typeface="Avenir Roman"/>
              <a:cs typeface="Avenir Roman"/>
            </a:endParaRPr>
          </a:p>
          <a:p>
            <a:endParaRPr lang="en-GB" dirty="0">
              <a:latin typeface="Avenir Roman"/>
              <a:cs typeface="Avenir Roman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Time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magine 1" descr="Obama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18412" cy="415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5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venir Roman"/>
                <a:cs typeface="Avenir Roman"/>
              </a:rPr>
              <a:t>F</a:t>
            </a:r>
            <a:r>
              <a:rPr lang="en-GB" dirty="0" smtClean="0">
                <a:latin typeface="Avenir Roman"/>
                <a:cs typeface="Avenir Roman"/>
              </a:rPr>
              <a:t>eatures related to time</a:t>
            </a:r>
          </a:p>
          <a:p>
            <a:pPr marL="0" indent="0">
              <a:buNone/>
            </a:pPr>
            <a:endParaRPr lang="en-GB" dirty="0" smtClean="0">
              <a:latin typeface="Avenir Roman"/>
              <a:cs typeface="Avenir Roman"/>
            </a:endParaRPr>
          </a:p>
          <a:p>
            <a:r>
              <a:rPr lang="en-GB" dirty="0" smtClean="0">
                <a:latin typeface="Avenir Roman"/>
                <a:cs typeface="Avenir Roman"/>
              </a:rPr>
              <a:t>Features D: C + Time Properties</a:t>
            </a:r>
          </a:p>
          <a:p>
            <a:pPr lvl="1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Is the first tweet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in a series</a:t>
            </a:r>
            <a:endParaRPr lang="en-GB" dirty="0" smtClean="0">
              <a:solidFill>
                <a:schemeClr val="bg1">
                  <a:lumMod val="50000"/>
                </a:schemeClr>
              </a:solidFill>
              <a:latin typeface="Avenir Roman"/>
              <a:cs typeface="Avenir Roman"/>
            </a:endParaRPr>
          </a:p>
          <a:p>
            <a:pPr lvl="1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Is the last tweet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in a series</a:t>
            </a:r>
            <a:endParaRPr lang="en-GB" dirty="0" smtClean="0">
              <a:solidFill>
                <a:schemeClr val="bg1">
                  <a:lumMod val="50000"/>
                </a:schemeClr>
              </a:solidFill>
              <a:latin typeface="Avenir Roman"/>
              <a:cs typeface="Avenir Roman"/>
            </a:endParaRPr>
          </a:p>
          <a:p>
            <a:pPr lvl="1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Is not in a series </a:t>
            </a:r>
          </a:p>
          <a:p>
            <a:pPr lvl="1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Position in the series</a:t>
            </a:r>
          </a:p>
          <a:p>
            <a:pPr lvl="1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Total number of Tweets in a series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Features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12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90912"/>
            <a:ext cx="4661644" cy="4861692"/>
          </a:xfrm>
        </p:spPr>
        <p:txBody>
          <a:bodyPr>
            <a:normAutofit fontScale="40000" lnSpcReduction="20000"/>
          </a:bodyPr>
          <a:lstStyle/>
          <a:p>
            <a:pPr marL="0" indent="0" algn="r">
              <a:buNone/>
            </a:pP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Avenir Roman"/>
                <a:cs typeface="Avenir Roman"/>
              </a:rPr>
              <a:t>s.pos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venir Roman"/>
                <a:cs typeface="Avenir Roman"/>
              </a:rPr>
              <a:t>.==0 = True             True : False  =     40.6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5.0&lt;=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log_flw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&lt;7 = True             True : False  =     40.1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5.0&lt;=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log_frnds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&lt;7 = True             True : False  =     18.3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verified = True             True : False  =     18.2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enviroment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) = True            False : True   =     16.3 : 1.0</a:t>
            </a:r>
          </a:p>
          <a:p>
            <a:pPr marL="0" indent="0" algn="r"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log_flw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&lt;1.0 = True            False : True   =     15.8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prometheus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) = True            False : True   =     11.1 : 1.0</a:t>
            </a:r>
          </a:p>
          <a:p>
            <a:pPr marL="0" indent="0" algn="r">
              <a:buNone/>
            </a:pPr>
            <a:r>
              <a:rPr lang="en-US" dirty="0" err="1" smtClean="0">
                <a:solidFill>
                  <a:srgbClr val="2F4C5F"/>
                </a:solidFill>
                <a:latin typeface="Avenir Roman"/>
                <a:cs typeface="Avenir Roman"/>
              </a:rPr>
              <a:t>s.pos</a:t>
            </a:r>
            <a:r>
              <a:rPr lang="en-US" dirty="0" smtClean="0">
                <a:solidFill>
                  <a:srgbClr val="2F4C5F"/>
                </a:solidFill>
                <a:latin typeface="Avenir Roman"/>
                <a:cs typeface="Avenir Roman"/>
              </a:rPr>
              <a:t>.==1 = True             True : False  =     10.9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has(f1) = True            False : True   =      9.1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retweet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) = True             True : False  =      8.7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has(sale) = True            False : True   =      7.5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has(mojito) = True            False : True   =      7.3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2F4C5F"/>
                </a:solidFill>
                <a:latin typeface="Avenir Roman"/>
                <a:cs typeface="Avenir Roman"/>
              </a:rPr>
              <a:t>7.5&lt;</a:t>
            </a:r>
            <a:r>
              <a:rPr lang="en-US" dirty="0" err="1" smtClean="0">
                <a:solidFill>
                  <a:srgbClr val="2F4C5F"/>
                </a:solidFill>
                <a:latin typeface="Avenir Roman"/>
                <a:cs typeface="Avenir Roman"/>
              </a:rPr>
              <a:t>s.pos</a:t>
            </a:r>
            <a:r>
              <a:rPr lang="en-US" dirty="0" smtClean="0">
                <a:solidFill>
                  <a:srgbClr val="2F4C5F"/>
                </a:solidFill>
                <a:latin typeface="Avenir Roman"/>
                <a:cs typeface="Avenir Roman"/>
              </a:rPr>
              <a:t>.&lt; 10  = True            False : True   =      7.2 : 1.0</a:t>
            </a:r>
          </a:p>
          <a:p>
            <a:pPr marL="0" indent="0" algn="r"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avg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&lt;3 = True            False : True   =      7.1 : 1.0</a:t>
            </a:r>
          </a:p>
          <a:p>
            <a:pPr marL="0" indent="0" algn="r">
              <a:buNone/>
            </a:pPr>
            <a:r>
              <a:rPr lang="en-US" dirty="0" err="1" smtClean="0">
                <a:solidFill>
                  <a:srgbClr val="2F4C5F"/>
                </a:solidFill>
                <a:latin typeface="Avenir Roman"/>
                <a:cs typeface="Avenir Roman"/>
              </a:rPr>
              <a:t>s.pos</a:t>
            </a:r>
            <a:r>
              <a:rPr lang="en-US" dirty="0" smtClean="0">
                <a:solidFill>
                  <a:srgbClr val="2F4C5F"/>
                </a:solidFill>
                <a:latin typeface="Avenir Roman"/>
                <a:cs typeface="Avenir Roman"/>
              </a:rPr>
              <a:t>.== 10 = True             True : False  =      6.8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syria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) = True            False : True   =      6.8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sopa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) = True            False : True   =      6.5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has(mi) = True            False : True   =      6.4 : 1.0</a:t>
            </a:r>
          </a:p>
          <a:p>
            <a:pPr marL="0" indent="0" algn="r">
              <a:buNone/>
            </a:pPr>
            <a:r>
              <a:rPr lang="en-US" dirty="0" err="1" smtClean="0">
                <a:solidFill>
                  <a:srgbClr val="2F4C5F"/>
                </a:solidFill>
                <a:latin typeface="Avenir Roman"/>
                <a:cs typeface="Avenir Roman"/>
              </a:rPr>
              <a:t>s.length</a:t>
            </a:r>
            <a:r>
              <a:rPr lang="en-US" dirty="0" smtClean="0">
                <a:solidFill>
                  <a:srgbClr val="2F4C5F"/>
                </a:solidFill>
                <a:latin typeface="Avenir Roman"/>
                <a:cs typeface="Avenir Roman"/>
              </a:rPr>
              <a:t>&lt;300.0 = True             True : False  =      5.3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honda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) = True            False : True   =      5.1 : 1.0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Results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5272794" y="2090912"/>
            <a:ext cx="3168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Consolas"/>
                <a:cs typeface="Consolas"/>
              </a:rPr>
              <a:t> 		|    </a:t>
            </a:r>
            <a:r>
              <a:rPr lang="it-IT" dirty="0" err="1" smtClean="0">
                <a:latin typeface="Consolas"/>
                <a:cs typeface="Consolas"/>
              </a:rPr>
              <a:t>F</a:t>
            </a:r>
            <a:r>
              <a:rPr lang="it-IT" dirty="0" smtClean="0">
                <a:latin typeface="Consolas"/>
                <a:cs typeface="Consolas"/>
              </a:rPr>
              <a:t>      |</a:t>
            </a:r>
          </a:p>
          <a:p>
            <a:r>
              <a:rPr lang="it-IT" dirty="0" smtClean="0">
                <a:latin typeface="Consolas"/>
                <a:cs typeface="Consolas"/>
              </a:rPr>
              <a:t>      	|    a    T |</a:t>
            </a:r>
          </a:p>
          <a:p>
            <a:r>
              <a:rPr lang="it-IT" dirty="0" smtClean="0">
                <a:latin typeface="Consolas"/>
                <a:cs typeface="Consolas"/>
              </a:rPr>
              <a:t>      	|    l    </a:t>
            </a:r>
            <a:r>
              <a:rPr lang="it-IT" dirty="0" err="1" smtClean="0">
                <a:latin typeface="Consolas"/>
                <a:cs typeface="Consolas"/>
              </a:rPr>
              <a:t>r</a:t>
            </a:r>
            <a:r>
              <a:rPr lang="it-IT" dirty="0" smtClean="0">
                <a:latin typeface="Consolas"/>
                <a:cs typeface="Consolas"/>
              </a:rPr>
              <a:t> |</a:t>
            </a:r>
          </a:p>
          <a:p>
            <a:r>
              <a:rPr lang="it-IT" dirty="0" smtClean="0">
                <a:latin typeface="Consolas"/>
                <a:cs typeface="Consolas"/>
              </a:rPr>
              <a:t>      	|    </a:t>
            </a:r>
            <a:r>
              <a:rPr lang="it-IT" dirty="0" err="1" smtClean="0">
                <a:latin typeface="Consolas"/>
                <a:cs typeface="Consolas"/>
              </a:rPr>
              <a:t>s</a:t>
            </a:r>
            <a:r>
              <a:rPr lang="it-IT" dirty="0" smtClean="0">
                <a:latin typeface="Consolas"/>
                <a:cs typeface="Consolas"/>
              </a:rPr>
              <a:t>    u |</a:t>
            </a:r>
          </a:p>
          <a:p>
            <a:r>
              <a:rPr lang="it-IT" dirty="0" smtClean="0">
                <a:latin typeface="Consolas"/>
                <a:cs typeface="Consolas"/>
              </a:rPr>
              <a:t>      	|    e    e |</a:t>
            </a:r>
          </a:p>
          <a:p>
            <a:r>
              <a:rPr lang="it-IT" dirty="0" smtClean="0">
                <a:latin typeface="Consolas"/>
                <a:cs typeface="Consolas"/>
              </a:rPr>
              <a:t>------	+-----------+</a:t>
            </a:r>
          </a:p>
          <a:p>
            <a:r>
              <a:rPr lang="it-IT" dirty="0" smtClean="0">
                <a:latin typeface="Consolas"/>
                <a:cs typeface="Consolas"/>
              </a:rPr>
              <a:t>False 	|&lt;1657&gt; 172 |</a:t>
            </a:r>
          </a:p>
          <a:p>
            <a:r>
              <a:rPr lang="it-IT" dirty="0" smtClean="0">
                <a:latin typeface="Consolas"/>
                <a:cs typeface="Consolas"/>
              </a:rPr>
              <a:t> True 	|  294&lt;1477&gt;|</a:t>
            </a:r>
          </a:p>
          <a:p>
            <a:r>
              <a:rPr lang="it-IT" dirty="0" smtClean="0">
                <a:latin typeface="Consolas"/>
                <a:cs typeface="Consolas"/>
              </a:rPr>
              <a:t>------	+-----------+</a:t>
            </a:r>
            <a:endParaRPr lang="it-IT" dirty="0">
              <a:latin typeface="Consolas"/>
              <a:cs typeface="Consolas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57201" y="1417638"/>
            <a:ext cx="822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F-measure: 0.86 - Accuracy: 0.87 - Precision: 0.90 - Recall: 0.83</a:t>
            </a:r>
          </a:p>
        </p:txBody>
      </p:sp>
    </p:spTree>
    <p:extLst>
      <p:ext uri="{BB962C8B-B14F-4D97-AF65-F5344CB8AC3E}">
        <p14:creationId xmlns:p14="http://schemas.microsoft.com/office/powerpoint/2010/main" val="41056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Problem Description 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457200" y="2680985"/>
            <a:ext cx="8229600" cy="344517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i="1" dirty="0" smtClean="0">
                <a:latin typeface="Avenir Roman"/>
                <a:cs typeface="Avenir Roman"/>
              </a:rPr>
              <a:t>What characterizes a tweet that gets </a:t>
            </a:r>
            <a:r>
              <a:rPr lang="en-GB" i="1" dirty="0" err="1" smtClean="0">
                <a:latin typeface="Avenir Roman"/>
                <a:cs typeface="Avenir Roman"/>
              </a:rPr>
              <a:t>retweeted</a:t>
            </a:r>
            <a:r>
              <a:rPr lang="en-GB" i="1" dirty="0" smtClean="0">
                <a:latin typeface="Avenir Roman"/>
                <a:cs typeface="Avenir Roman"/>
              </a:rPr>
              <a:t> by many people? </a:t>
            </a:r>
          </a:p>
          <a:p>
            <a:pPr>
              <a:lnSpc>
                <a:spcPct val="110000"/>
              </a:lnSpc>
            </a:pPr>
            <a:endParaRPr lang="en-GB" i="1" dirty="0">
              <a:solidFill>
                <a:srgbClr val="BFBFBF"/>
              </a:solidFill>
              <a:latin typeface="Avenir Roman"/>
              <a:cs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6999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…too good to be true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Segnaposto contenuto 6" descr="Obama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9" r="41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2809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90912"/>
            <a:ext cx="4661644" cy="4861692"/>
          </a:xfrm>
        </p:spPr>
        <p:txBody>
          <a:bodyPr>
            <a:normAutofit fontScale="40000" lnSpcReduction="20000"/>
          </a:bodyPr>
          <a:lstStyle/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5.0&lt;=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log_flw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&lt;7 = True             True : False  =     40.1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5.0&lt;=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log_frnd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&lt;7 = True             True : False  =     18.3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verified = True             True : False  =     18.2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enviroment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) = True            False : True   =     16.3 : 1.0</a:t>
            </a:r>
          </a:p>
          <a:p>
            <a:pPr marL="0" indent="0" algn="r"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log_follow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&lt;1.0 = True            False : True   =     15.8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prometheus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) = True            False : True   =     11.1 : 1.0</a:t>
            </a:r>
          </a:p>
          <a:p>
            <a:pPr marL="0" indent="0" algn="r">
              <a:buNone/>
            </a:pP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Avenir Roman"/>
                <a:cs typeface="Avenir Roman"/>
              </a:rPr>
              <a:t>s.pos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venir Roman"/>
                <a:cs typeface="Avenir Roman"/>
              </a:rPr>
              <a:t>.==1 = True             True : False  =     10.9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has(f1) = True            False : True   =      9.1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retweet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) = True             True : False  =      8.7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has(sale) = True            False : True   =      7.5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has(mojito) = True            False : True   =      7.3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2F4C5F"/>
                </a:solidFill>
                <a:latin typeface="Avenir Roman"/>
                <a:cs typeface="Avenir Roman"/>
              </a:rPr>
              <a:t>7.5&lt;</a:t>
            </a:r>
            <a:r>
              <a:rPr lang="en-US" dirty="0" err="1" smtClean="0">
                <a:solidFill>
                  <a:srgbClr val="2F4C5F"/>
                </a:solidFill>
                <a:latin typeface="Avenir Roman"/>
                <a:cs typeface="Avenir Roman"/>
              </a:rPr>
              <a:t>s.pos</a:t>
            </a:r>
            <a:r>
              <a:rPr lang="en-US" dirty="0" smtClean="0">
                <a:solidFill>
                  <a:srgbClr val="2F4C5F"/>
                </a:solidFill>
                <a:latin typeface="Avenir Roman"/>
                <a:cs typeface="Avenir Roman"/>
              </a:rPr>
              <a:t>.&lt; 10  = True            False : True   =      7.2 : 1.0</a:t>
            </a:r>
          </a:p>
          <a:p>
            <a:pPr marL="0" indent="0" algn="r"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avg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&lt;3 = True            False : True   =      7.1 : 1.0</a:t>
            </a:r>
          </a:p>
          <a:p>
            <a:pPr marL="0" indent="0" algn="r">
              <a:buNone/>
            </a:pPr>
            <a:r>
              <a:rPr lang="en-US" dirty="0" err="1" smtClean="0">
                <a:solidFill>
                  <a:srgbClr val="2F4C5F"/>
                </a:solidFill>
                <a:latin typeface="Avenir Roman"/>
                <a:cs typeface="Avenir Roman"/>
              </a:rPr>
              <a:t>s.pos</a:t>
            </a:r>
            <a:r>
              <a:rPr lang="en-US" dirty="0" smtClean="0">
                <a:solidFill>
                  <a:srgbClr val="2F4C5F"/>
                </a:solidFill>
                <a:latin typeface="Avenir Roman"/>
                <a:cs typeface="Avenir Roman"/>
              </a:rPr>
              <a:t>.== 10 = True             True : False  =      6.8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syria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) = True            False : True   =      6.8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sopa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) = True            False : True   =      6.5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has(mi) = True            False : True   =      6.4 : 1.0</a:t>
            </a:r>
          </a:p>
          <a:p>
            <a:pPr marL="0" indent="0" algn="r">
              <a:buNone/>
            </a:pPr>
            <a:r>
              <a:rPr lang="en-US" dirty="0" err="1" smtClean="0">
                <a:solidFill>
                  <a:srgbClr val="2F4C5F"/>
                </a:solidFill>
                <a:latin typeface="Avenir Roman"/>
                <a:cs typeface="Avenir Roman"/>
              </a:rPr>
              <a:t>s.length</a:t>
            </a:r>
            <a:r>
              <a:rPr lang="en-US" dirty="0" smtClean="0">
                <a:solidFill>
                  <a:srgbClr val="2F4C5F"/>
                </a:solidFill>
                <a:latin typeface="Avenir Roman"/>
                <a:cs typeface="Avenir Roman"/>
              </a:rPr>
              <a:t>&lt;300.0 = True             True : False  =      5.3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honda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) = True            False : True   =      5.1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toyota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) = True            False : True   =      4.9 : 1.0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Results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5272794" y="2090912"/>
            <a:ext cx="3168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Consolas"/>
                <a:cs typeface="Consolas"/>
              </a:rPr>
              <a:t> 		|    </a:t>
            </a:r>
            <a:r>
              <a:rPr lang="it-IT" dirty="0" err="1" smtClean="0">
                <a:latin typeface="Consolas"/>
                <a:cs typeface="Consolas"/>
              </a:rPr>
              <a:t>F</a:t>
            </a:r>
            <a:r>
              <a:rPr lang="it-IT" dirty="0" smtClean="0">
                <a:latin typeface="Consolas"/>
                <a:cs typeface="Consolas"/>
              </a:rPr>
              <a:t>      |</a:t>
            </a:r>
          </a:p>
          <a:p>
            <a:r>
              <a:rPr lang="it-IT" dirty="0" smtClean="0">
                <a:latin typeface="Consolas"/>
                <a:cs typeface="Consolas"/>
              </a:rPr>
              <a:t>      	|    a    T |</a:t>
            </a:r>
          </a:p>
          <a:p>
            <a:r>
              <a:rPr lang="it-IT" dirty="0" smtClean="0">
                <a:latin typeface="Consolas"/>
                <a:cs typeface="Consolas"/>
              </a:rPr>
              <a:t>      	|    l    </a:t>
            </a:r>
            <a:r>
              <a:rPr lang="it-IT" dirty="0" err="1" smtClean="0">
                <a:latin typeface="Consolas"/>
                <a:cs typeface="Consolas"/>
              </a:rPr>
              <a:t>r</a:t>
            </a:r>
            <a:r>
              <a:rPr lang="it-IT" dirty="0" smtClean="0">
                <a:latin typeface="Consolas"/>
                <a:cs typeface="Consolas"/>
              </a:rPr>
              <a:t> |</a:t>
            </a:r>
          </a:p>
          <a:p>
            <a:r>
              <a:rPr lang="it-IT" dirty="0" smtClean="0">
                <a:latin typeface="Consolas"/>
                <a:cs typeface="Consolas"/>
              </a:rPr>
              <a:t>      	|    </a:t>
            </a:r>
            <a:r>
              <a:rPr lang="it-IT" dirty="0" err="1" smtClean="0">
                <a:latin typeface="Consolas"/>
                <a:cs typeface="Consolas"/>
              </a:rPr>
              <a:t>s</a:t>
            </a:r>
            <a:r>
              <a:rPr lang="it-IT" dirty="0" smtClean="0">
                <a:latin typeface="Consolas"/>
                <a:cs typeface="Consolas"/>
              </a:rPr>
              <a:t>    u |</a:t>
            </a:r>
          </a:p>
          <a:p>
            <a:r>
              <a:rPr lang="it-IT" dirty="0" smtClean="0">
                <a:latin typeface="Consolas"/>
                <a:cs typeface="Consolas"/>
              </a:rPr>
              <a:t>      	|    e    e |</a:t>
            </a:r>
          </a:p>
          <a:p>
            <a:r>
              <a:rPr lang="it-IT" dirty="0" smtClean="0">
                <a:latin typeface="Consolas"/>
                <a:cs typeface="Consolas"/>
              </a:rPr>
              <a:t>------	+-----------+</a:t>
            </a:r>
          </a:p>
          <a:p>
            <a:r>
              <a:rPr lang="it-IT" dirty="0" smtClean="0">
                <a:latin typeface="Consolas"/>
                <a:cs typeface="Consolas"/>
              </a:rPr>
              <a:t>False 	|&lt;1607&gt; 222 |</a:t>
            </a:r>
          </a:p>
          <a:p>
            <a:r>
              <a:rPr lang="it-IT" dirty="0" smtClean="0">
                <a:latin typeface="Consolas"/>
                <a:cs typeface="Consolas"/>
              </a:rPr>
              <a:t> True 	|  296&lt;1475&gt;|</a:t>
            </a:r>
          </a:p>
          <a:p>
            <a:r>
              <a:rPr lang="it-IT" dirty="0" smtClean="0">
                <a:latin typeface="Consolas"/>
                <a:cs typeface="Consolas"/>
              </a:rPr>
              <a:t>------	+-----------+</a:t>
            </a:r>
            <a:endParaRPr lang="it-IT" dirty="0">
              <a:latin typeface="Consolas"/>
              <a:cs typeface="Consolas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57201" y="1417638"/>
            <a:ext cx="822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F-measure: 0.85 - Accuracy: 0.86 - Precision: 0.87 - Recall: 0.83</a:t>
            </a:r>
          </a:p>
        </p:txBody>
      </p:sp>
    </p:spTree>
    <p:extLst>
      <p:ext uri="{BB962C8B-B14F-4D97-AF65-F5344CB8AC3E}">
        <p14:creationId xmlns:p14="http://schemas.microsoft.com/office/powerpoint/2010/main" val="343197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Comparison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Segnaposto contenut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266348"/>
              </p:ext>
            </p:extLst>
          </p:nvPr>
        </p:nvGraphicFramePr>
        <p:xfrm>
          <a:off x="457200" y="2549448"/>
          <a:ext cx="8229600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mbria"/>
                          <a:cs typeface="Cambria"/>
                        </a:rPr>
                        <a:t>Features</a:t>
                      </a:r>
                      <a:r>
                        <a:rPr lang="it-IT" sz="2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mbria"/>
                          <a:cs typeface="Cambria"/>
                        </a:rPr>
                        <a:t> Set</a:t>
                      </a:r>
                      <a:endParaRPr lang="it-IT" sz="2000" b="1" i="0" u="none" strike="noStrike" dirty="0">
                        <a:solidFill>
                          <a:schemeClr val="bg1"/>
                        </a:solidFill>
                        <a:effectLst/>
                        <a:latin typeface="Cambria"/>
                        <a:cs typeface="Cambria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dirty="0" err="1">
                          <a:effectLst/>
                        </a:rPr>
                        <a:t>F-Measure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dirty="0" err="1">
                          <a:effectLst/>
                        </a:rPr>
                        <a:t>Accuracy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dirty="0">
                          <a:effectLst/>
                        </a:rPr>
                        <a:t>Precision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dirty="0" err="1">
                          <a:effectLst/>
                        </a:rPr>
                        <a:t>Recall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A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0,61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0,58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0,56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0,66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B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0,61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 dirty="0">
                          <a:effectLst/>
                        </a:rPr>
                        <a:t>0,62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0,62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0,60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C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 dirty="0">
                          <a:effectLst/>
                        </a:rPr>
                        <a:t>0,71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 dirty="0">
                          <a:effectLst/>
                        </a:rPr>
                        <a:t>0,73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 dirty="0">
                          <a:effectLst/>
                        </a:rPr>
                        <a:t>0,75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0,68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D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0,86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 dirty="0">
                          <a:effectLst/>
                        </a:rPr>
                        <a:t>0,87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 dirty="0">
                          <a:effectLst/>
                        </a:rPr>
                        <a:t>0,90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 dirty="0">
                          <a:effectLst/>
                        </a:rPr>
                        <a:t>0,83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*D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0,85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0,86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0,87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 dirty="0">
                          <a:effectLst/>
                        </a:rPr>
                        <a:t>0,83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0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680985"/>
            <a:ext cx="8229600" cy="344517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i="1" dirty="0" smtClean="0">
                <a:solidFill>
                  <a:schemeClr val="bg1">
                    <a:lumMod val="75000"/>
                  </a:schemeClr>
                </a:solidFill>
                <a:latin typeface="Avenir Roman"/>
                <a:cs typeface="Avenir Roman"/>
              </a:rPr>
              <a:t>What characterizes a tweet that gets </a:t>
            </a:r>
            <a:r>
              <a:rPr lang="en-GB" i="1" dirty="0" err="1" smtClean="0">
                <a:solidFill>
                  <a:schemeClr val="bg1">
                    <a:lumMod val="75000"/>
                  </a:schemeClr>
                </a:solidFill>
                <a:latin typeface="Avenir Roman"/>
                <a:cs typeface="Avenir Roman"/>
              </a:rPr>
              <a:t>retweeted</a:t>
            </a:r>
            <a:r>
              <a:rPr lang="en-GB" i="1" dirty="0" smtClean="0">
                <a:solidFill>
                  <a:schemeClr val="bg1">
                    <a:lumMod val="75000"/>
                  </a:schemeClr>
                </a:solidFill>
                <a:latin typeface="Avenir Roman"/>
                <a:cs typeface="Avenir Roman"/>
              </a:rPr>
              <a:t> by </a:t>
            </a:r>
            <a:r>
              <a:rPr lang="en-GB" i="1" dirty="0" smtClean="0">
                <a:solidFill>
                  <a:srgbClr val="6896B4"/>
                </a:solidFill>
                <a:latin typeface="Avenir Roman"/>
                <a:cs typeface="Avenir Roman"/>
              </a:rPr>
              <a:t>many people</a:t>
            </a:r>
            <a:r>
              <a:rPr lang="en-GB" i="1" dirty="0" smtClean="0">
                <a:solidFill>
                  <a:srgbClr val="BFBFBF"/>
                </a:solidFill>
                <a:latin typeface="Avenir Roman"/>
                <a:cs typeface="Avenir Roman"/>
              </a:rPr>
              <a:t>? </a:t>
            </a:r>
          </a:p>
          <a:p>
            <a:pPr>
              <a:lnSpc>
                <a:spcPct val="110000"/>
              </a:lnSpc>
            </a:pPr>
            <a:endParaRPr lang="en-GB" i="1" dirty="0">
              <a:solidFill>
                <a:srgbClr val="BFBFBF"/>
              </a:solidFill>
              <a:latin typeface="Avenir Roman"/>
              <a:cs typeface="Avenir Roman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Problem Description 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897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Results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Segnaposto contenuto 6" descr="F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" r="39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0929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GB" dirty="0" smtClean="0">
                <a:solidFill>
                  <a:schemeClr val="tx1">
                    <a:lumMod val="50000"/>
                  </a:schemeClr>
                </a:solidFill>
                <a:latin typeface="Avenir Roman"/>
                <a:cs typeface="Avenir Roman"/>
              </a:rPr>
              <a:t>Expected </a:t>
            </a:r>
            <a:r>
              <a:rPr lang="en-GB" dirty="0" err="1">
                <a:solidFill>
                  <a:schemeClr val="tx1">
                    <a:lumMod val="50000"/>
                  </a:schemeClr>
                </a:solidFill>
                <a:latin typeface="Avenir Roman"/>
                <a:cs typeface="Avenir Roman"/>
              </a:rPr>
              <a:t>r</a:t>
            </a:r>
            <a:r>
              <a:rPr lang="en-GB" dirty="0" err="1" smtClean="0">
                <a:solidFill>
                  <a:schemeClr val="tx1">
                    <a:lumMod val="50000"/>
                  </a:schemeClr>
                </a:solidFill>
                <a:latin typeface="Avenir Roman"/>
                <a:cs typeface="Avenir Roman"/>
              </a:rPr>
              <a:t>etweet</a:t>
            </a:r>
            <a:r>
              <a:rPr lang="en-GB" dirty="0" smtClean="0">
                <a:solidFill>
                  <a:schemeClr val="tx1">
                    <a:lumMod val="50000"/>
                  </a:schemeClr>
                </a:solidFill>
                <a:latin typeface="Avenir Roman"/>
                <a:cs typeface="Avenir Roman"/>
              </a:rPr>
              <a:t> count = a^(log(f)-b)</a:t>
            </a:r>
            <a:endParaRPr lang="en-GB" dirty="0" smtClean="0">
              <a:latin typeface="Avenir Roman"/>
              <a:cs typeface="Avenir Roman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venir Roman"/>
                <a:cs typeface="Avenir Roman"/>
              </a:rPr>
              <a:t>	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Avenir Roman"/>
                <a:cs typeface="Avenir Roman"/>
              </a:rPr>
              <a:t>f = n. of followers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Avenir Roman"/>
                <a:cs typeface="Avenir Roman"/>
              </a:rPr>
              <a:t>	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Avenir Roman"/>
                <a:cs typeface="Avenir Roman"/>
              </a:rPr>
              <a:t>a in [5;6]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Avenir Roman"/>
                <a:cs typeface="Avenir Roman"/>
              </a:rPr>
              <a:t>	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Avenir Roman"/>
                <a:cs typeface="Avenir Roman"/>
              </a:rPr>
              <a:t>b in [2;2.5]</a:t>
            </a:r>
          </a:p>
          <a:p>
            <a:pPr marL="0" indent="0">
              <a:buNone/>
            </a:pPr>
            <a:endParaRPr lang="en-GB" sz="2000" dirty="0" smtClean="0">
              <a:solidFill>
                <a:schemeClr val="bg1">
                  <a:lumMod val="65000"/>
                </a:schemeClr>
              </a:solidFill>
              <a:latin typeface="Avenir Roman"/>
              <a:cs typeface="Avenir Roman"/>
            </a:endParaRPr>
          </a:p>
          <a:p>
            <a:pPr marL="0" indent="0" algn="ctr">
              <a:buNone/>
            </a:pP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Avenir Roman"/>
                <a:cs typeface="Avenir Roman"/>
              </a:rPr>
              <a:t>		</a:t>
            </a:r>
            <a:r>
              <a:rPr lang="en-GB" sz="2000" dirty="0" smtClean="0">
                <a:solidFill>
                  <a:srgbClr val="2F4C5F"/>
                </a:solidFill>
                <a:latin typeface="Avenir Roman"/>
                <a:cs typeface="Avenir Roman"/>
              </a:rPr>
              <a:t>	</a:t>
            </a:r>
            <a:r>
              <a:rPr lang="en-GB" sz="2000" dirty="0" err="1">
                <a:solidFill>
                  <a:srgbClr val="2F4C5F"/>
                </a:solidFill>
                <a:latin typeface="Avenir Roman"/>
                <a:cs typeface="Avenir Roman"/>
              </a:rPr>
              <a:t>r</a:t>
            </a:r>
            <a:r>
              <a:rPr lang="en-GB" sz="2000" dirty="0" err="1" smtClean="0">
                <a:solidFill>
                  <a:srgbClr val="2F4C5F"/>
                </a:solidFill>
                <a:latin typeface="Avenir Roman"/>
                <a:cs typeface="Avenir Roman"/>
              </a:rPr>
              <a:t>_score</a:t>
            </a:r>
            <a:r>
              <a:rPr lang="en-GB" sz="2000" dirty="0" smtClean="0">
                <a:solidFill>
                  <a:srgbClr val="2F4C5F"/>
                </a:solidFill>
                <a:latin typeface="Avenir Roman"/>
                <a:cs typeface="Avenir Roman"/>
              </a:rPr>
              <a:t> =  </a:t>
            </a:r>
            <a:r>
              <a:rPr lang="en-GB" sz="2000" dirty="0" err="1" smtClean="0">
                <a:solidFill>
                  <a:srgbClr val="2F4C5F"/>
                </a:solidFill>
                <a:latin typeface="Avenir Roman"/>
                <a:cs typeface="Avenir Roman"/>
              </a:rPr>
              <a:t>Retweet</a:t>
            </a:r>
            <a:r>
              <a:rPr lang="en-GB" sz="2000" dirty="0" smtClean="0">
                <a:solidFill>
                  <a:srgbClr val="2F4C5F"/>
                </a:solidFill>
                <a:latin typeface="Avenir Roman"/>
                <a:cs typeface="Avenir Roman"/>
              </a:rPr>
              <a:t> count/Expected </a:t>
            </a:r>
            <a:r>
              <a:rPr lang="en-GB" sz="2000" dirty="0" err="1" smtClean="0">
                <a:solidFill>
                  <a:srgbClr val="2F4C5F"/>
                </a:solidFill>
                <a:latin typeface="Avenir Roman"/>
                <a:cs typeface="Avenir Roman"/>
              </a:rPr>
              <a:t>retweet</a:t>
            </a:r>
            <a:r>
              <a:rPr lang="en-GB" sz="2000" dirty="0" smtClean="0">
                <a:solidFill>
                  <a:srgbClr val="2F4C5F"/>
                </a:solidFill>
                <a:latin typeface="Avenir Roman"/>
                <a:cs typeface="Avenir Roman"/>
              </a:rPr>
              <a:t> count</a:t>
            </a:r>
            <a:endParaRPr lang="en-GB" sz="2000" dirty="0">
              <a:solidFill>
                <a:srgbClr val="2F4C5F"/>
              </a:solidFill>
              <a:latin typeface="Avenir Roman"/>
              <a:cs typeface="Avenir Roman"/>
            </a:endParaRPr>
          </a:p>
          <a:p>
            <a:pPr marL="0" indent="0">
              <a:buNone/>
            </a:pPr>
            <a:endParaRPr lang="en-GB" sz="2000" dirty="0">
              <a:solidFill>
                <a:schemeClr val="bg1">
                  <a:lumMod val="65000"/>
                </a:schemeClr>
              </a:solidFill>
              <a:latin typeface="Avenir Roman"/>
              <a:cs typeface="Avenir Roman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Examples: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Avenir Roman"/>
                <a:cs typeface="Avenir Roman"/>
              </a:rPr>
              <a:t>	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Avenir Roman"/>
                <a:cs typeface="Avenir Roman"/>
              </a:rPr>
              <a:t>5.5^(log(f)-2.37)=1 			                         	</a:t>
            </a:r>
            <a:r>
              <a:rPr lang="en-GB" sz="2000" dirty="0" smtClean="0"/>
              <a:t>f=10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Avenir Roman"/>
                <a:cs typeface="Avenir Roman"/>
              </a:rPr>
              <a:t>	5.5^(log(f)-2.37)=100			      		      	      	</a:t>
            </a:r>
            <a:r>
              <a:rPr lang="en-GB" sz="2000" dirty="0" smtClean="0"/>
              <a:t>f=160k</a:t>
            </a:r>
          </a:p>
          <a:p>
            <a:pPr marL="0" indent="0">
              <a:buNone/>
            </a:pPr>
            <a:r>
              <a:rPr lang="en-GB" sz="2000" dirty="0" smtClean="0"/>
              <a:t>	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Avenir Roman"/>
                <a:cs typeface="Avenir Roman"/>
              </a:rPr>
              <a:t>5.5^(log(f)-2.37)=800 000</a:t>
            </a:r>
            <a:r>
              <a:rPr lang="en-GB" sz="2000" dirty="0"/>
              <a:t>	</a:t>
            </a:r>
            <a:r>
              <a:rPr lang="en-GB" sz="2000" dirty="0" smtClean="0"/>
              <a:t>        	</a:t>
            </a:r>
            <a:r>
              <a:rPr lang="en-GB" sz="2000" dirty="0"/>
              <a:t>	</a:t>
            </a:r>
            <a:r>
              <a:rPr lang="en-GB" sz="2000" dirty="0" smtClean="0"/>
              <a:t>f</a:t>
            </a:r>
            <a:r>
              <a:rPr lang="en-GB" sz="2000" dirty="0" smtClean="0"/>
              <a:t>=31M</a:t>
            </a:r>
            <a:endParaRPr lang="en-GB" sz="2000" dirty="0">
              <a:solidFill>
                <a:schemeClr val="bg1">
                  <a:lumMod val="65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err="1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Retweet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 </a:t>
            </a:r>
            <a:r>
              <a:rPr lang="en-GB" dirty="0" err="1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vs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 Followers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91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6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Avenir Roman"/>
                <a:cs typeface="Avenir Roman"/>
              </a:rPr>
              <a:t>Was</a:t>
            </a:r>
            <a:r>
              <a:rPr lang="en-GB" dirty="0" smtClean="0">
                <a:latin typeface="Avenir Roman"/>
                <a:cs typeface="Avenir Roman"/>
              </a:rPr>
              <a:t> it a golden tweet? </a:t>
            </a:r>
            <a:r>
              <a:rPr lang="en-GB" sz="2000" dirty="0" smtClean="0">
                <a:solidFill>
                  <a:srgbClr val="7F7F7F"/>
                </a:solidFill>
                <a:latin typeface="Avenir Roman"/>
                <a:cs typeface="Avenir Roman"/>
              </a:rPr>
              <a:t>(</a:t>
            </a:r>
            <a:r>
              <a:rPr lang="en-GB" sz="2000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r_score</a:t>
            </a:r>
            <a:r>
              <a:rPr lang="en-GB" sz="2000" dirty="0" smtClean="0">
                <a:solidFill>
                  <a:srgbClr val="7F7F7F"/>
                </a:solidFill>
                <a:latin typeface="Avenir Roman"/>
                <a:cs typeface="Avenir Roman"/>
              </a:rPr>
              <a:t> =1 ? Maybe not…)</a:t>
            </a:r>
          </a:p>
          <a:p>
            <a:pPr marL="0" indent="0">
              <a:buNone/>
            </a:pPr>
            <a:endParaRPr lang="en-GB" dirty="0">
              <a:latin typeface="Avenir Roman"/>
              <a:cs typeface="Avenir Roman"/>
            </a:endParaRPr>
          </a:p>
          <a:p>
            <a:pPr marL="0" indent="0">
              <a:buNone/>
            </a:pPr>
            <a:endParaRPr lang="en-GB" dirty="0" smtClean="0">
              <a:latin typeface="Avenir Roman"/>
              <a:cs typeface="Avenir Roman"/>
            </a:endParaRPr>
          </a:p>
          <a:p>
            <a:pPr marL="0" indent="0">
              <a:buNone/>
            </a:pPr>
            <a:endParaRPr lang="en-GB" dirty="0">
              <a:latin typeface="Avenir Roman"/>
              <a:cs typeface="Avenir Roman"/>
            </a:endParaRPr>
          </a:p>
          <a:p>
            <a:pPr marL="0" indent="0">
              <a:buNone/>
            </a:pPr>
            <a:endParaRPr lang="en-GB" dirty="0" smtClean="0">
              <a:latin typeface="Avenir Roman"/>
              <a:cs typeface="Avenir Roman"/>
            </a:endParaRPr>
          </a:p>
          <a:p>
            <a:pPr marL="0" indent="0">
              <a:buNone/>
            </a:pPr>
            <a:endParaRPr lang="en-GB" dirty="0">
              <a:latin typeface="Avenir Roman"/>
              <a:cs typeface="Avenir Roman"/>
            </a:endParaRPr>
          </a:p>
          <a:p>
            <a:pPr marL="0" indent="0">
              <a:buNone/>
            </a:pPr>
            <a:endParaRPr lang="en-GB" dirty="0" smtClean="0">
              <a:latin typeface="Avenir Roman"/>
              <a:cs typeface="Avenir Roman"/>
            </a:endParaRPr>
          </a:p>
          <a:p>
            <a:pPr marL="0" indent="0">
              <a:buNone/>
            </a:pPr>
            <a:endParaRPr lang="en-GB" dirty="0" smtClean="0">
              <a:latin typeface="Avenir Roman"/>
              <a:cs typeface="Avenir Roman"/>
            </a:endParaRPr>
          </a:p>
          <a:p>
            <a:pPr marL="457200" lvl="1" indent="0">
              <a:buNone/>
            </a:pPr>
            <a:endParaRPr lang="en-GB" dirty="0" smtClean="0">
              <a:solidFill>
                <a:schemeClr val="bg1">
                  <a:lumMod val="75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err="1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Retweet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 </a:t>
            </a:r>
            <a:r>
              <a:rPr lang="en-GB" dirty="0" err="1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vs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 Followers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39" y="2564703"/>
            <a:ext cx="5515604" cy="334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6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venir Roman"/>
                <a:cs typeface="Avenir Roman"/>
              </a:rPr>
              <a:t>4319 Good </a:t>
            </a:r>
            <a:r>
              <a:rPr lang="en-GB" dirty="0" err="1" smtClean="0">
                <a:latin typeface="Avenir Roman"/>
                <a:cs typeface="Avenir Roman"/>
              </a:rPr>
              <a:t>Retweets</a:t>
            </a:r>
            <a:r>
              <a:rPr lang="en-GB" dirty="0" smtClean="0">
                <a:latin typeface="Avenir Roman"/>
                <a:cs typeface="Avenir Roman"/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(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r_score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&gt;1)</a:t>
            </a:r>
          </a:p>
          <a:p>
            <a:r>
              <a:rPr lang="en-GB" dirty="0" smtClean="0">
                <a:latin typeface="Avenir Roman"/>
                <a:cs typeface="Avenir Roman"/>
              </a:rPr>
              <a:t>4681 Bad </a:t>
            </a:r>
            <a:r>
              <a:rPr lang="en-GB" dirty="0" err="1" smtClean="0">
                <a:latin typeface="Avenir Roman"/>
                <a:cs typeface="Avenir Roman"/>
              </a:rPr>
              <a:t>Retweets</a:t>
            </a:r>
            <a:r>
              <a:rPr lang="en-GB" dirty="0" smtClean="0">
                <a:latin typeface="Avenir Roman"/>
                <a:cs typeface="Avenir Roman"/>
              </a:rPr>
              <a:t>	</a:t>
            </a:r>
            <a:r>
              <a:rPr lang="en-GB" dirty="0" smtClean="0">
                <a:solidFill>
                  <a:srgbClr val="7F7F7F"/>
                </a:solidFill>
                <a:latin typeface="Avenir Roman"/>
                <a:cs typeface="Avenir Roman"/>
              </a:rPr>
              <a:t> (</a:t>
            </a:r>
            <a:r>
              <a:rPr lang="en-GB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r_score</a:t>
            </a:r>
            <a:r>
              <a:rPr lang="en-GB" dirty="0" smtClean="0">
                <a:solidFill>
                  <a:srgbClr val="7F7F7F"/>
                </a:solidFill>
                <a:latin typeface="Avenir Roman"/>
                <a:cs typeface="Avenir Roman"/>
              </a:rPr>
              <a:t>&lt;=1)</a:t>
            </a:r>
            <a:endParaRPr lang="en-GB" dirty="0" smtClean="0">
              <a:solidFill>
                <a:srgbClr val="7F7F7F"/>
              </a:solidFill>
              <a:latin typeface="Avenir Roman"/>
              <a:cs typeface="Avenir Roman"/>
            </a:endParaRPr>
          </a:p>
          <a:p>
            <a:pPr marL="457200" lvl="1" indent="0">
              <a:buNone/>
            </a:pPr>
            <a:endParaRPr lang="en-GB" dirty="0" smtClean="0">
              <a:solidFill>
                <a:schemeClr val="bg1">
                  <a:lumMod val="75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err="1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Retweet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 </a:t>
            </a:r>
            <a:r>
              <a:rPr lang="en-GB" dirty="0" err="1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vs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 Followers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457200" y="4039650"/>
            <a:ext cx="822959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dirty="0" err="1"/>
              <a:t>B</a:t>
            </a:r>
            <a:r>
              <a:rPr lang="it-IT" sz="3200" dirty="0" err="1" smtClean="0"/>
              <a:t>ayesian</a:t>
            </a:r>
            <a:r>
              <a:rPr lang="it-IT" sz="3200" dirty="0" smtClean="0"/>
              <a:t> </a:t>
            </a:r>
            <a:r>
              <a:rPr lang="it-IT" sz="3200" dirty="0"/>
              <a:t>M</a:t>
            </a:r>
            <a:r>
              <a:rPr lang="it-IT" sz="3200" dirty="0" smtClean="0"/>
              <a:t>agic…</a:t>
            </a:r>
            <a:endParaRPr lang="it-IT" sz="3200" dirty="0"/>
          </a:p>
        </p:txBody>
      </p:sp>
      <p:sp>
        <p:nvSpPr>
          <p:cNvPr id="6" name="Rettangolo 5"/>
          <p:cNvSpPr/>
          <p:nvPr/>
        </p:nvSpPr>
        <p:spPr>
          <a:xfrm>
            <a:off x="457200" y="3244334"/>
            <a:ext cx="8229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9718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Comparison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Segnaposto contenut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709801"/>
              </p:ext>
            </p:extLst>
          </p:nvPr>
        </p:nvGraphicFramePr>
        <p:xfrm>
          <a:off x="457200" y="2549448"/>
          <a:ext cx="8229600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mbria"/>
                          <a:cs typeface="Cambria"/>
                        </a:rPr>
                        <a:t>Features</a:t>
                      </a:r>
                      <a:r>
                        <a:rPr lang="it-IT" sz="2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mbria"/>
                          <a:cs typeface="Cambria"/>
                        </a:rPr>
                        <a:t> Set</a:t>
                      </a:r>
                      <a:endParaRPr lang="it-IT" sz="2000" b="1" i="0" u="none" strike="noStrike" dirty="0">
                        <a:solidFill>
                          <a:schemeClr val="bg1"/>
                        </a:solidFill>
                        <a:effectLst/>
                        <a:latin typeface="Cambria"/>
                        <a:cs typeface="Cambria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dirty="0" err="1">
                          <a:effectLst/>
                        </a:rPr>
                        <a:t>F-Measure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dirty="0" err="1">
                          <a:effectLst/>
                        </a:rPr>
                        <a:t>Accuracy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dirty="0">
                          <a:effectLst/>
                        </a:rPr>
                        <a:t>Precision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dirty="0" err="1">
                          <a:effectLst/>
                        </a:rPr>
                        <a:t>Recall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it-IT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 dirty="0">
                          <a:solidFill>
                            <a:srgbClr val="6896B4"/>
                          </a:solidFill>
                          <a:effectLst/>
                          <a:latin typeface="Cambria"/>
                          <a:cs typeface="Cambria"/>
                        </a:rPr>
                        <a:t>0,49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 dirty="0">
                          <a:solidFill>
                            <a:srgbClr val="6896B4"/>
                          </a:solidFill>
                          <a:effectLst/>
                          <a:latin typeface="Cambria"/>
                          <a:cs typeface="Cambria"/>
                        </a:rPr>
                        <a:t>0,57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6896B4"/>
                          </a:solidFill>
                          <a:effectLst/>
                          <a:latin typeface="Cambria"/>
                          <a:cs typeface="Cambria"/>
                        </a:rPr>
                        <a:t>0,56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6896B4"/>
                          </a:solidFill>
                          <a:effectLst/>
                          <a:latin typeface="Cambria"/>
                          <a:cs typeface="Cambria"/>
                        </a:rPr>
                        <a:t>0,44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B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6896B4"/>
                          </a:solidFill>
                          <a:effectLst/>
                          <a:latin typeface="Cambria"/>
                          <a:cs typeface="Cambria"/>
                        </a:rPr>
                        <a:t>0,63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 dirty="0">
                          <a:solidFill>
                            <a:srgbClr val="6896B4"/>
                          </a:solidFill>
                          <a:effectLst/>
                          <a:latin typeface="Cambria"/>
                          <a:cs typeface="Cambria"/>
                        </a:rPr>
                        <a:t>0,57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6896B4"/>
                          </a:solidFill>
                          <a:effectLst/>
                          <a:latin typeface="Cambria"/>
                          <a:cs typeface="Cambria"/>
                        </a:rPr>
                        <a:t>0,53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6896B4"/>
                          </a:solidFill>
                          <a:effectLst/>
                          <a:latin typeface="Cambria"/>
                          <a:cs typeface="Cambria"/>
                        </a:rPr>
                        <a:t>0,77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C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6896B4"/>
                          </a:solidFill>
                          <a:effectLst/>
                          <a:latin typeface="Cambria"/>
                          <a:cs typeface="Cambria"/>
                        </a:rPr>
                        <a:t>0,62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 dirty="0">
                          <a:solidFill>
                            <a:srgbClr val="6896B4"/>
                          </a:solidFill>
                          <a:effectLst/>
                          <a:latin typeface="Cambria"/>
                          <a:cs typeface="Cambria"/>
                        </a:rPr>
                        <a:t>0,67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 dirty="0">
                          <a:solidFill>
                            <a:srgbClr val="6896B4"/>
                          </a:solidFill>
                          <a:effectLst/>
                          <a:latin typeface="Cambria"/>
                          <a:cs typeface="Cambria"/>
                        </a:rPr>
                        <a:t>0,68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6896B4"/>
                          </a:solidFill>
                          <a:effectLst/>
                          <a:latin typeface="Cambria"/>
                          <a:cs typeface="Cambria"/>
                        </a:rPr>
                        <a:t>0,58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D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6896B4"/>
                          </a:solidFill>
                          <a:effectLst/>
                          <a:latin typeface="Cambria"/>
                          <a:cs typeface="Cambria"/>
                        </a:rPr>
                        <a:t>0,65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6896B4"/>
                          </a:solidFill>
                          <a:effectLst/>
                          <a:latin typeface="Cambria"/>
                          <a:cs typeface="Cambria"/>
                        </a:rPr>
                        <a:t>0,69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 dirty="0">
                          <a:solidFill>
                            <a:srgbClr val="6896B4"/>
                          </a:solidFill>
                          <a:effectLst/>
                          <a:latin typeface="Cambria"/>
                          <a:cs typeface="Cambria"/>
                        </a:rPr>
                        <a:t>0,69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6896B4"/>
                          </a:solidFill>
                          <a:effectLst/>
                          <a:latin typeface="Cambria"/>
                          <a:cs typeface="Cambria"/>
                        </a:rPr>
                        <a:t>0,61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*D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6896B4"/>
                          </a:solidFill>
                          <a:effectLst/>
                          <a:latin typeface="Cambria"/>
                          <a:cs typeface="Cambria"/>
                        </a:rPr>
                        <a:t>0,64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6896B4"/>
                          </a:solidFill>
                          <a:effectLst/>
                          <a:latin typeface="Cambria"/>
                          <a:cs typeface="Cambria"/>
                        </a:rPr>
                        <a:t>0,68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 dirty="0">
                          <a:solidFill>
                            <a:srgbClr val="6896B4"/>
                          </a:solidFill>
                          <a:effectLst/>
                          <a:latin typeface="Cambria"/>
                          <a:cs typeface="Cambria"/>
                        </a:rPr>
                        <a:t>0,69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 dirty="0">
                          <a:solidFill>
                            <a:srgbClr val="6896B4"/>
                          </a:solidFill>
                          <a:effectLst/>
                          <a:latin typeface="Cambria"/>
                          <a:cs typeface="Cambria"/>
                        </a:rPr>
                        <a:t>0,59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25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1" y="2090912"/>
            <a:ext cx="5559686" cy="4525963"/>
          </a:xfrm>
        </p:spPr>
        <p:txBody>
          <a:bodyPr>
            <a:normAutofit fontScale="40000" lnSpcReduction="20000"/>
          </a:bodyPr>
          <a:lstStyle/>
          <a:p>
            <a:pPr marL="0" indent="0" algn="r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user&lt;30Days = True		    True : False  =     12.2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goodmorning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 True : False  =      7.1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has(missing) = True            False : True   =      6.0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5.0&lt;=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log_statuses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&lt;7 = True            False : True   =      5.9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10253F"/>
                </a:solidFill>
                <a:latin typeface="Avenir Roman"/>
                <a:cs typeface="Avenir Roman"/>
              </a:rPr>
              <a:t>1.0&lt;=</a:t>
            </a:r>
            <a:r>
              <a:rPr lang="en-US" dirty="0" err="1" smtClean="0">
                <a:solidFill>
                  <a:srgbClr val="10253F"/>
                </a:solidFill>
                <a:latin typeface="Avenir Roman"/>
                <a:cs typeface="Avenir Roman"/>
              </a:rPr>
              <a:t>log_statuses</a:t>
            </a:r>
            <a:r>
              <a:rPr lang="en-US" dirty="0" smtClean="0">
                <a:solidFill>
                  <a:srgbClr val="10253F"/>
                </a:solidFill>
                <a:latin typeface="Avenir Roman"/>
                <a:cs typeface="Avenir Roman"/>
              </a:rPr>
              <a:t>&lt;3.0 = True             True : False  =      4.8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has(senate) = True            False : True   =      4.7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10253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10253F"/>
                </a:solidFill>
                <a:latin typeface="Avenir Roman"/>
                <a:cs typeface="Avenir Roman"/>
              </a:rPr>
              <a:t>retweet</a:t>
            </a:r>
            <a:r>
              <a:rPr lang="en-US" dirty="0" smtClean="0">
                <a:solidFill>
                  <a:srgbClr val="10253F"/>
                </a:solidFill>
                <a:latin typeface="Avenir Roman"/>
                <a:cs typeface="Avenir Roman"/>
              </a:rPr>
              <a:t>) = True             True : False  =      4.2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has(oil) = True            False : True   =      4.0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1Month&lt;=user&lt;6Months = True             True : False  =      3.7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monaco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False : True   =      3.5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snooki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False : True   =      3.5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bcci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False : True   =      3.4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has(fail) = True             True : False  =      3.2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uk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False : True   =      3.1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ufc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False : True   =      3.1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has(war) = True            False : True   =      3.1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3.0&lt;=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log_statuses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&lt;5.0 = False            True : False  =      3.0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</a:t>
            </a:r>
            <a:r>
              <a:rPr lang="en-US" dirty="0" err="1" smtClean="0">
                <a:solidFill>
                  <a:srgbClr val="7F7F7F"/>
                </a:solidFill>
                <a:latin typeface="Avenir Roman"/>
                <a:cs typeface="Avenir Roman"/>
              </a:rPr>
              <a:t>lumia</a:t>
            </a: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) = True            False : True   =      2.8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has(union) = True            False : True   =      2.8 : 1.0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  <a:latin typeface="Avenir Roman"/>
                <a:cs typeface="Avenir Roman"/>
              </a:rPr>
              <a:t>has(boxing) = True            False : True   =      2.8 : 1.0</a:t>
            </a: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Results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457200" y="1411750"/>
            <a:ext cx="822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F-measure: 0.64 - Accuracy: 0.68 - Precision: 0.69 - Recall: 0.59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196496" y="2090912"/>
            <a:ext cx="26428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latin typeface="Consolas"/>
                <a:cs typeface="Consolas"/>
              </a:rPr>
              <a:t> 		|  </a:t>
            </a:r>
            <a:r>
              <a:rPr lang="it-IT" sz="1400" dirty="0" err="1" smtClean="0">
                <a:latin typeface="Consolas"/>
                <a:cs typeface="Consolas"/>
              </a:rPr>
              <a:t>F</a:t>
            </a:r>
            <a:r>
              <a:rPr lang="it-IT" sz="1400" dirty="0" smtClean="0">
                <a:latin typeface="Consolas"/>
                <a:cs typeface="Consolas"/>
              </a:rPr>
              <a:t>      |</a:t>
            </a:r>
          </a:p>
          <a:p>
            <a:r>
              <a:rPr lang="it-IT" sz="1400" dirty="0" smtClean="0">
                <a:latin typeface="Consolas"/>
                <a:cs typeface="Consolas"/>
              </a:rPr>
              <a:t>      	|  a    T |</a:t>
            </a:r>
          </a:p>
          <a:p>
            <a:r>
              <a:rPr lang="it-IT" sz="1400" dirty="0" smtClean="0">
                <a:latin typeface="Consolas"/>
                <a:cs typeface="Consolas"/>
              </a:rPr>
              <a:t>      	|  l    </a:t>
            </a:r>
            <a:r>
              <a:rPr lang="it-IT" sz="1400" dirty="0" err="1" smtClean="0">
                <a:latin typeface="Consolas"/>
                <a:cs typeface="Consolas"/>
              </a:rPr>
              <a:t>r</a:t>
            </a:r>
            <a:r>
              <a:rPr lang="it-IT" sz="1400" dirty="0" smtClean="0">
                <a:latin typeface="Consolas"/>
                <a:cs typeface="Consolas"/>
              </a:rPr>
              <a:t> |</a:t>
            </a:r>
          </a:p>
          <a:p>
            <a:r>
              <a:rPr lang="it-IT" sz="1400" dirty="0" smtClean="0">
                <a:latin typeface="Consolas"/>
                <a:cs typeface="Consolas"/>
              </a:rPr>
              <a:t>      	|  </a:t>
            </a:r>
            <a:r>
              <a:rPr lang="it-IT" sz="1400" dirty="0" err="1" smtClean="0">
                <a:latin typeface="Consolas"/>
                <a:cs typeface="Consolas"/>
              </a:rPr>
              <a:t>s</a:t>
            </a:r>
            <a:r>
              <a:rPr lang="it-IT" sz="1400" dirty="0" smtClean="0">
                <a:latin typeface="Consolas"/>
                <a:cs typeface="Consolas"/>
              </a:rPr>
              <a:t>    u |</a:t>
            </a:r>
          </a:p>
          <a:p>
            <a:r>
              <a:rPr lang="it-IT" sz="1400" dirty="0" smtClean="0">
                <a:latin typeface="Consolas"/>
                <a:cs typeface="Consolas"/>
              </a:rPr>
              <a:t>      	|  e    e |</a:t>
            </a:r>
          </a:p>
          <a:p>
            <a:r>
              <a:rPr lang="da-DK" sz="1400" dirty="0" smtClean="0">
                <a:latin typeface="Consolas"/>
                <a:cs typeface="Consolas"/>
              </a:rPr>
              <a:t>------	+---------+</a:t>
            </a:r>
          </a:p>
          <a:p>
            <a:r>
              <a:rPr lang="da-DK" sz="1400" dirty="0" smtClean="0">
                <a:latin typeface="Consolas"/>
                <a:cs typeface="Consolas"/>
              </a:rPr>
              <a:t>False 	|&lt;726&gt;226 |</a:t>
            </a:r>
          </a:p>
          <a:p>
            <a:r>
              <a:rPr lang="da-DK" sz="1400" dirty="0" smtClean="0">
                <a:latin typeface="Consolas"/>
                <a:cs typeface="Consolas"/>
              </a:rPr>
              <a:t> True 	| 348&lt;500&gt;|</a:t>
            </a:r>
          </a:p>
          <a:p>
            <a:r>
              <a:rPr lang="da-DK" sz="1400" dirty="0" smtClean="0">
                <a:latin typeface="Consolas"/>
                <a:cs typeface="Consolas"/>
              </a:rPr>
              <a:t>------	+---------+</a:t>
            </a:r>
            <a:endParaRPr lang="it-IT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1600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680985"/>
            <a:ext cx="8229600" cy="344517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i="1" dirty="0" smtClean="0">
                <a:solidFill>
                  <a:schemeClr val="bg1">
                    <a:lumMod val="75000"/>
                  </a:schemeClr>
                </a:solidFill>
                <a:latin typeface="Avenir Roman"/>
                <a:cs typeface="Avenir Roman"/>
              </a:rPr>
              <a:t>What characterizes</a:t>
            </a:r>
            <a:r>
              <a:rPr lang="en-GB" i="1" dirty="0" smtClean="0">
                <a:latin typeface="Avenir Roman"/>
                <a:cs typeface="Avenir Roman"/>
              </a:rPr>
              <a:t> a tweet </a:t>
            </a:r>
            <a:r>
              <a:rPr lang="en-GB" i="1" dirty="0" smtClean="0">
                <a:solidFill>
                  <a:srgbClr val="BFBFBF"/>
                </a:solidFill>
                <a:latin typeface="Avenir Roman"/>
                <a:cs typeface="Avenir Roman"/>
              </a:rPr>
              <a:t>that gets </a:t>
            </a:r>
            <a:r>
              <a:rPr lang="en-GB" i="1" dirty="0" err="1" smtClean="0">
                <a:latin typeface="Avenir Roman"/>
                <a:cs typeface="Avenir Roman"/>
              </a:rPr>
              <a:t>retweeted</a:t>
            </a:r>
            <a:r>
              <a:rPr lang="en-GB" i="1" dirty="0" smtClean="0">
                <a:latin typeface="Avenir Roman"/>
                <a:cs typeface="Avenir Roman"/>
              </a:rPr>
              <a:t> </a:t>
            </a:r>
            <a:r>
              <a:rPr lang="en-GB" i="1" dirty="0" smtClean="0">
                <a:solidFill>
                  <a:srgbClr val="BFBFBF"/>
                </a:solidFill>
                <a:latin typeface="Avenir Roman"/>
                <a:cs typeface="Avenir Roman"/>
              </a:rPr>
              <a:t>by many people? </a:t>
            </a:r>
          </a:p>
          <a:p>
            <a:pPr>
              <a:lnSpc>
                <a:spcPct val="110000"/>
              </a:lnSpc>
            </a:pPr>
            <a:endParaRPr lang="en-GB" i="1" dirty="0">
              <a:solidFill>
                <a:srgbClr val="BFBFBF"/>
              </a:solidFill>
              <a:latin typeface="Avenir Roman"/>
              <a:cs typeface="Avenir Roman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Problem Description 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5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Conclusions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Avenir Roman"/>
                <a:cs typeface="Avenir Roman"/>
              </a:rPr>
              <a:t>Recipe for a golden tweet:</a:t>
            </a:r>
          </a:p>
          <a:p>
            <a:pPr lvl="1"/>
            <a:r>
              <a:rPr lang="en-GB" dirty="0" smtClean="0">
                <a:solidFill>
                  <a:srgbClr val="10253F"/>
                </a:solidFill>
                <a:latin typeface="Avenir Roman"/>
                <a:cs typeface="Avenir Roman"/>
              </a:rPr>
              <a:t>Popularity is the key!</a:t>
            </a:r>
          </a:p>
          <a:p>
            <a:pPr lvl="1"/>
            <a:r>
              <a:rPr lang="en-GB" dirty="0" smtClean="0">
                <a:solidFill>
                  <a:srgbClr val="10253F"/>
                </a:solidFill>
                <a:latin typeface="Avenir Roman"/>
                <a:cs typeface="Avenir Roman"/>
              </a:rPr>
              <a:t>Try to be the first one… or the last one</a:t>
            </a:r>
          </a:p>
          <a:p>
            <a:pPr lvl="1"/>
            <a:r>
              <a:rPr lang="en-GB" dirty="0" smtClean="0">
                <a:solidFill>
                  <a:srgbClr val="10253F"/>
                </a:solidFill>
                <a:latin typeface="Avenir Roman"/>
                <a:cs typeface="Avenir Roman"/>
              </a:rPr>
              <a:t>At the beginning everything is easier</a:t>
            </a:r>
          </a:p>
          <a:p>
            <a:pPr lvl="1"/>
            <a:r>
              <a:rPr lang="en-GB" dirty="0" smtClean="0">
                <a:solidFill>
                  <a:srgbClr val="10253F"/>
                </a:solidFill>
                <a:latin typeface="Avenir Roman"/>
                <a:cs typeface="Avenir Roman"/>
              </a:rPr>
              <a:t>Don’t write too many statuses</a:t>
            </a:r>
          </a:p>
          <a:p>
            <a:pPr lvl="1"/>
            <a:r>
              <a:rPr lang="en-GB" dirty="0" smtClean="0">
                <a:solidFill>
                  <a:srgbClr val="10253F"/>
                </a:solidFill>
                <a:latin typeface="Avenir Roman"/>
                <a:cs typeface="Avenir Roman"/>
              </a:rPr>
              <a:t>Ask for a </a:t>
            </a:r>
            <a:r>
              <a:rPr lang="en-GB" dirty="0" err="1" smtClean="0">
                <a:solidFill>
                  <a:srgbClr val="10253F"/>
                </a:solidFill>
                <a:latin typeface="Avenir Roman"/>
                <a:cs typeface="Avenir Roman"/>
              </a:rPr>
              <a:t>retweet</a:t>
            </a:r>
            <a:endParaRPr lang="en-GB" dirty="0" smtClean="0">
              <a:solidFill>
                <a:srgbClr val="10253F"/>
              </a:solidFill>
              <a:latin typeface="Avenir Roman"/>
              <a:cs typeface="Avenir Roman"/>
            </a:endParaRP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6420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GB" dirty="0" smtClean="0">
              <a:solidFill>
                <a:schemeClr val="bg1">
                  <a:lumMod val="75000"/>
                </a:schemeClr>
              </a:solidFill>
              <a:latin typeface="Avenir Roman"/>
              <a:cs typeface="Avenir Roman"/>
            </a:endParaRPr>
          </a:p>
          <a:p>
            <a:endParaRPr lang="en-GB" dirty="0">
              <a:latin typeface="Avenir Roman"/>
              <a:cs typeface="Avenir Roman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Questions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magine 1" descr="Senza-titolo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094" y="2915889"/>
            <a:ext cx="11033099" cy="36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GB" dirty="0" smtClean="0">
              <a:solidFill>
                <a:schemeClr val="bg1">
                  <a:lumMod val="75000"/>
                </a:schemeClr>
              </a:solidFill>
              <a:latin typeface="Avenir Roman"/>
              <a:cs typeface="Avenir Roman"/>
            </a:endParaRPr>
          </a:p>
          <a:p>
            <a:endParaRPr lang="en-GB" dirty="0">
              <a:latin typeface="Avenir Roman"/>
              <a:cs typeface="Avenir Roman"/>
            </a:endParaRP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200" y="1218630"/>
            <a:ext cx="8229600" cy="377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Thank You!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</p:spTree>
    <p:extLst>
      <p:ext uri="{BB962C8B-B14F-4D97-AF65-F5344CB8AC3E}">
        <p14:creationId xmlns:p14="http://schemas.microsoft.com/office/powerpoint/2010/main" val="102120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Successful Example 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magin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3065817"/>
            <a:ext cx="6769100" cy="774700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1181100" y="3840517"/>
            <a:ext cx="3903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>
                <a:solidFill>
                  <a:srgbClr val="7F7F7F"/>
                </a:solidFill>
              </a:rPr>
              <a:t>Souce</a:t>
            </a:r>
            <a:r>
              <a:rPr lang="it-IT" sz="1200" dirty="0" smtClean="0">
                <a:solidFill>
                  <a:srgbClr val="7F7F7F"/>
                </a:solidFill>
              </a:rPr>
              <a:t>: </a:t>
            </a:r>
            <a:r>
              <a:rPr lang="it-IT" sz="1200" dirty="0" err="1" smtClean="0">
                <a:solidFill>
                  <a:srgbClr val="7F7F7F"/>
                </a:solidFill>
              </a:rPr>
              <a:t>https</a:t>
            </a:r>
            <a:r>
              <a:rPr lang="it-IT" sz="1200" dirty="0" smtClean="0">
                <a:solidFill>
                  <a:srgbClr val="7F7F7F"/>
                </a:solidFill>
              </a:rPr>
              <a:t>://2012.twitter.com/en/</a:t>
            </a:r>
            <a:r>
              <a:rPr lang="it-IT" sz="1200" dirty="0" err="1" smtClean="0">
                <a:solidFill>
                  <a:srgbClr val="7F7F7F"/>
                </a:solidFill>
              </a:rPr>
              <a:t>golden-tweets.html</a:t>
            </a:r>
            <a:endParaRPr lang="it-IT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4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Successful Example 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magin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948" y="1417638"/>
            <a:ext cx="4415824" cy="506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3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GB" i="1" dirty="0" smtClean="0">
                <a:latin typeface="Avenir Roman"/>
                <a:cs typeface="Avenir Roman"/>
              </a:rPr>
              <a:t>Too many…</a:t>
            </a:r>
          </a:p>
          <a:p>
            <a:pPr marL="0" indent="0">
              <a:lnSpc>
                <a:spcPct val="110000"/>
              </a:lnSpc>
              <a:buNone/>
            </a:pPr>
            <a:endParaRPr lang="en-GB" i="1" dirty="0">
              <a:solidFill>
                <a:srgbClr val="BFBFBF"/>
              </a:solidFill>
              <a:latin typeface="Avenir Roman"/>
              <a:cs typeface="Avenir Roman"/>
            </a:endParaRPr>
          </a:p>
          <a:p>
            <a:pPr marL="0" indent="0">
              <a:lnSpc>
                <a:spcPct val="110000"/>
              </a:lnSpc>
              <a:buNone/>
            </a:pPr>
            <a:endParaRPr lang="en-GB" i="1" dirty="0" smtClean="0">
              <a:solidFill>
                <a:srgbClr val="BFBFBF"/>
              </a:solidFill>
              <a:latin typeface="Avenir Roman"/>
              <a:cs typeface="Avenir Roman"/>
            </a:endParaRPr>
          </a:p>
          <a:p>
            <a:pPr marL="0" indent="0">
              <a:lnSpc>
                <a:spcPct val="110000"/>
              </a:lnSpc>
              <a:buNone/>
            </a:pPr>
            <a:endParaRPr lang="en-GB" i="1" dirty="0" smtClean="0">
              <a:solidFill>
                <a:srgbClr val="BFBFBF"/>
              </a:solidFill>
              <a:latin typeface="Avenir Roman"/>
              <a:cs typeface="Avenir Roman"/>
            </a:endParaRPr>
          </a:p>
          <a:p>
            <a:pPr marL="0" indent="0">
              <a:lnSpc>
                <a:spcPct val="110000"/>
              </a:lnSpc>
              <a:buNone/>
            </a:pPr>
            <a:endParaRPr lang="en-GB" i="1" dirty="0" smtClean="0">
              <a:solidFill>
                <a:srgbClr val="BFBFBF"/>
              </a:solidFill>
              <a:latin typeface="Avenir Roman"/>
              <a:cs typeface="Avenir Roman"/>
            </a:endParaRPr>
          </a:p>
          <a:p>
            <a:pPr marL="0" indent="0">
              <a:lnSpc>
                <a:spcPct val="110000"/>
              </a:lnSpc>
              <a:buNone/>
            </a:pPr>
            <a:endParaRPr lang="en-GB" i="1" dirty="0">
              <a:solidFill>
                <a:srgbClr val="BFBFBF"/>
              </a:solidFill>
              <a:latin typeface="Avenir Roman"/>
              <a:cs typeface="Avenir Roman"/>
            </a:endParaRPr>
          </a:p>
          <a:p>
            <a:pPr marL="0" indent="0" algn="r">
              <a:lnSpc>
                <a:spcPct val="110000"/>
              </a:lnSpc>
              <a:buNone/>
            </a:pPr>
            <a:r>
              <a:rPr lang="en-GB" i="1" dirty="0" smtClean="0">
                <a:solidFill>
                  <a:srgbClr val="6896B4"/>
                </a:solidFill>
                <a:latin typeface="Avenir Roman"/>
                <a:cs typeface="Avenir Roman"/>
              </a:rPr>
              <a:t>…too few!</a:t>
            </a:r>
            <a:endParaRPr lang="en-GB" i="1" dirty="0">
              <a:solidFill>
                <a:srgbClr val="6896B4"/>
              </a:solidFill>
              <a:latin typeface="Avenir Roman"/>
              <a:cs typeface="Avenir Roman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Problem Description 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magine 1" descr="La-paperasse-saccumule-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25" y="2398777"/>
            <a:ext cx="4171998" cy="278024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1981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venir Roman"/>
                <a:cs typeface="Avenir Roman"/>
              </a:rPr>
              <a:t>Google Analytics</a:t>
            </a:r>
          </a:p>
          <a:p>
            <a:pPr lvl="1"/>
            <a:r>
              <a:rPr lang="en-GB" dirty="0" smtClean="0">
                <a:latin typeface="Avenir Roman"/>
                <a:cs typeface="Avenir Roman"/>
              </a:rPr>
              <a:t>Queries: </a:t>
            </a:r>
            <a:r>
              <a:rPr lang="en-GB" sz="13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10-9 </a:t>
            </a:r>
            <a:r>
              <a:rPr lang="en-GB" sz="1300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Cerrone</a:t>
            </a:r>
            <a:r>
              <a:rPr lang="en-GB" sz="13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, Abortion, Acne, Alex Morgan, </a:t>
            </a:r>
            <a:r>
              <a:rPr lang="en-GB" sz="1300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AllyFollowSpree</a:t>
            </a:r>
            <a:r>
              <a:rPr lang="en-GB" sz="13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, Amanda Todd, Apple, Audi, Aurora Shooting, Back Pain, Bank, Barack Obama, Barcelona, Bared to you, Baseball, Basket, Big Bang Theory, Bloody Mary, BMW, Cancer, Cat, Chuck, CNN, Converse, Dad, Dance, </a:t>
            </a:r>
            <a:r>
              <a:rPr lang="en-GB" sz="1300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Defendig</a:t>
            </a:r>
            <a:r>
              <a:rPr lang="en-GB" sz="13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 Jacob, Depression, Derrick Rose, Diabetes, Dodge, Dog, Economic, Election, </a:t>
            </a:r>
            <a:r>
              <a:rPr lang="en-GB" sz="1300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Enviroment</a:t>
            </a:r>
            <a:r>
              <a:rPr lang="en-GB" sz="13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, ESPN, Fast &amp; Furious 6, Fifty Shades Darker, Fifty Shades Freed, Flowers, Food, Football, Ford, Fox News, </a:t>
            </a:r>
            <a:r>
              <a:rPr lang="en-GB" sz="1300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Froch</a:t>
            </a:r>
            <a:r>
              <a:rPr lang="en-GB" sz="13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, Galaxy, Game of Thrones, </a:t>
            </a:r>
            <a:r>
              <a:rPr lang="en-GB" sz="1300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Gangnam</a:t>
            </a:r>
            <a:r>
              <a:rPr lang="en-GB" sz="13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 Style, Gas, Gay Marriage, Glee, Golf, Good Morning, Heart, Hello, Herpes, Honda, Hotel, Huffington Post, Hunger Games, Hurricane, Hurricane Isaac, Immigration, </a:t>
            </a:r>
            <a:r>
              <a:rPr lang="en-GB" sz="1300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Instagram</a:t>
            </a:r>
            <a:r>
              <a:rPr lang="en-GB" sz="13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, iPhone, Jeremy Lin, Joe </a:t>
            </a:r>
            <a:r>
              <a:rPr lang="en-GB" sz="1300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Paterno</a:t>
            </a:r>
            <a:r>
              <a:rPr lang="en-GB" sz="13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, Justin </a:t>
            </a:r>
            <a:r>
              <a:rPr lang="en-GB" sz="1300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Bieber</a:t>
            </a:r>
            <a:r>
              <a:rPr lang="en-GB" sz="13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, Kate Middleton, Kevin Durant, KJ </a:t>
            </a:r>
            <a:r>
              <a:rPr lang="en-GB" sz="1300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Noons</a:t>
            </a:r>
            <a:r>
              <a:rPr lang="en-GB" sz="13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, Kobe, KONY 2012, </a:t>
            </a:r>
            <a:r>
              <a:rPr lang="en-GB" sz="1300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Lebron</a:t>
            </a:r>
            <a:r>
              <a:rPr lang="en-GB" sz="13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, Lolo Jones, Love, Magic Mike, Marc </a:t>
            </a:r>
            <a:r>
              <a:rPr lang="en-GB" sz="1300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Gasol</a:t>
            </a:r>
            <a:r>
              <a:rPr lang="en-GB" sz="13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, Margarita, McDonald, </a:t>
            </a:r>
            <a:r>
              <a:rPr lang="en-GB" sz="1300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MentionSomeoneYouLove</a:t>
            </a:r>
            <a:r>
              <a:rPr lang="en-GB" sz="13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, Michael </a:t>
            </a:r>
            <a:r>
              <a:rPr lang="en-GB" sz="1300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Clarcke</a:t>
            </a:r>
            <a:r>
              <a:rPr lang="en-GB" sz="13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 Duncan, Michael Phelps, Mitt Romney, Mojito, Mom, Money, Morgan Freeman, MSN, Music, NBC, Neil Armstrong, News, Nexus, Nicki </a:t>
            </a:r>
            <a:r>
              <a:rPr lang="en-GB" sz="1300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Minaj</a:t>
            </a:r>
            <a:r>
              <a:rPr lang="en-GB" sz="13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, Nike, Nokia, NY, Obama, </a:t>
            </a:r>
            <a:r>
              <a:rPr lang="en-GB" sz="1300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Obamacare</a:t>
            </a:r>
            <a:r>
              <a:rPr lang="en-GB" sz="13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, </a:t>
            </a:r>
            <a:r>
              <a:rPr lang="en-GB" sz="1300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ObamacareKidsBooks</a:t>
            </a:r>
            <a:r>
              <a:rPr lang="en-GB" sz="13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, Olympics, One Direction, Parking, Paul Ryan, Peyton Manning, Photo, Pizza, Pizza Hut, President, Presidential Election, Prometheus, PSY, Restaurant, Ron Paul, Selena Gomez, Serena Williams, </a:t>
            </a:r>
            <a:r>
              <a:rPr lang="en-GB" sz="1300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Snooki</a:t>
            </a:r>
            <a:r>
              <a:rPr lang="en-GB" sz="13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, Son, Song, SOPA, Sport, Starbucks, Super Bowl, Swimming , Ted, Tennis, </a:t>
            </a:r>
            <a:r>
              <a:rPr lang="en-GB" sz="1300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ThatOneExWho</a:t>
            </a:r>
            <a:r>
              <a:rPr lang="en-GB" sz="13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, The Avengers, The Dark Knight Rises, The Serpent's Shadow, Toyota, Twilight, UEFA Euro 2012 , UFC160, </a:t>
            </a:r>
            <a:r>
              <a:rPr lang="en-GB" sz="1300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Walmart</a:t>
            </a:r>
            <a:r>
              <a:rPr lang="en-GB" sz="13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, </a:t>
            </a:r>
            <a:r>
              <a:rPr lang="en-GB" sz="1300" dirty="0" err="1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WeAllKnowThatOnePersonWho</a:t>
            </a:r>
            <a:r>
              <a:rPr lang="en-GB" sz="1300" dirty="0" smtClean="0">
                <a:solidFill>
                  <a:schemeClr val="bg1">
                    <a:lumMod val="50000"/>
                  </a:schemeClr>
                </a:solidFill>
                <a:latin typeface="Avenir Roman"/>
                <a:cs typeface="Avenir Roman"/>
              </a:rPr>
              <a:t>, Whitney Houston, WI, X Factor</a:t>
            </a:r>
          </a:p>
          <a:p>
            <a:pPr lvl="1"/>
            <a:endParaRPr lang="en-GB" dirty="0" smtClean="0">
              <a:solidFill>
                <a:schemeClr val="bg1">
                  <a:lumMod val="50000"/>
                </a:schemeClr>
              </a:solidFill>
              <a:latin typeface="Avenir Roman"/>
              <a:cs typeface="Avenir Roman"/>
            </a:endParaRPr>
          </a:p>
          <a:p>
            <a:endParaRPr lang="en-GB" dirty="0">
              <a:latin typeface="Avenir Roman"/>
              <a:cs typeface="Avenir Roman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Data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66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>
                <a:latin typeface="Avenir Roman"/>
                <a:cs typeface="Avenir Roman"/>
              </a:rPr>
              <a:t>Topsy.com</a:t>
            </a:r>
            <a:r>
              <a:rPr lang="en-GB" dirty="0" smtClean="0">
                <a:latin typeface="Avenir Roman"/>
                <a:cs typeface="Avenir Roman"/>
              </a:rPr>
              <a:t> </a:t>
            </a:r>
            <a:endParaRPr lang="en-GB" dirty="0" smtClean="0">
              <a:solidFill>
                <a:schemeClr val="bg1">
                  <a:lumMod val="75000"/>
                </a:schemeClr>
              </a:solidFill>
              <a:latin typeface="Avenir Roman"/>
              <a:cs typeface="Avenir Roman"/>
            </a:endParaRPr>
          </a:p>
          <a:p>
            <a:r>
              <a:rPr lang="en-GB" dirty="0" smtClean="0">
                <a:latin typeface="Avenir Roman"/>
                <a:cs typeface="Avenir Roman"/>
              </a:rPr>
              <a:t>Twitter Streamer API</a:t>
            </a:r>
          </a:p>
          <a:p>
            <a:r>
              <a:rPr lang="en-GB" dirty="0" smtClean="0">
                <a:latin typeface="Avenir Roman"/>
                <a:cs typeface="Avenir Roman"/>
              </a:rPr>
              <a:t>Twitter API</a:t>
            </a:r>
          </a:p>
          <a:p>
            <a:pPr lvl="1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GET search</a:t>
            </a:r>
          </a:p>
          <a:p>
            <a:pPr lvl="1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GET users/lookup</a:t>
            </a:r>
          </a:p>
          <a:p>
            <a:pPr lvl="1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GET statuses/</a:t>
            </a:r>
            <a:r>
              <a:rPr lang="en-GB" b="1" dirty="0" err="1" smtClean="0">
                <a:solidFill>
                  <a:schemeClr val="bg1">
                    <a:lumMod val="50000"/>
                  </a:schemeClr>
                </a:solidFill>
              </a:rPr>
              <a:t>user_timeline</a:t>
            </a:r>
            <a:endParaRPr lang="en-GB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GB" dirty="0" smtClean="0">
              <a:solidFill>
                <a:schemeClr val="bg1">
                  <a:lumMod val="75000"/>
                </a:schemeClr>
              </a:solidFill>
              <a:latin typeface="Avenir Roman"/>
              <a:cs typeface="Avenir Roman"/>
            </a:endParaRPr>
          </a:p>
          <a:p>
            <a:pPr lvl="1"/>
            <a:endParaRPr lang="en-GB" dirty="0" smtClean="0">
              <a:solidFill>
                <a:schemeClr val="bg1">
                  <a:lumMod val="75000"/>
                </a:schemeClr>
              </a:solidFill>
              <a:latin typeface="Avenir Roman"/>
              <a:cs typeface="Avenir Roman"/>
            </a:endParaRPr>
          </a:p>
          <a:p>
            <a:endParaRPr lang="en-GB" dirty="0">
              <a:latin typeface="Avenir Roman"/>
              <a:cs typeface="Avenir Roman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Information retrieval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57200" y="128276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53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Impostazioni personalizzate 1">
      <a:dk1>
        <a:srgbClr val="6896B4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3375</TotalTime>
  <Words>2299</Words>
  <Application>Microsoft Macintosh PowerPoint</Application>
  <PresentationFormat>Presentazione su schermo (4:3)</PresentationFormat>
  <Paragraphs>421</Paragraphs>
  <Slides>42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43" baseType="lpstr">
      <vt:lpstr>Tema di Office</vt:lpstr>
      <vt:lpstr>Presentazione di PowerPoint</vt:lpstr>
      <vt:lpstr>Outline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Sebastiano Milardo</dc:creator>
  <cp:lastModifiedBy>Sebastiano Milardo</cp:lastModifiedBy>
  <cp:revision>59</cp:revision>
  <dcterms:created xsi:type="dcterms:W3CDTF">2013-05-31T17:34:06Z</dcterms:created>
  <dcterms:modified xsi:type="dcterms:W3CDTF">2013-06-03T01:49:38Z</dcterms:modified>
</cp:coreProperties>
</file>