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0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4D4D4D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FDB2D-EF36-4459-8E4F-C647AAAEA63A}" v="2" dt="2025-04-28T21:57:08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8" autoAdjust="0"/>
    <p:restoredTop sz="83752" autoAdjust="0"/>
  </p:normalViewPr>
  <p:slideViewPr>
    <p:cSldViewPr>
      <p:cViewPr varScale="1">
        <p:scale>
          <a:sx n="89" d="100"/>
          <a:sy n="89" d="100"/>
        </p:scale>
        <p:origin x="22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ijala, Bhanukiran" userId="2df2b9e6-b95f-4449-a9ef-f6c26dee624c" providerId="ADAL" clId="{901734AB-7DBD-4260-B99A-A6FE1649DD6C}"/>
    <pc:docChg chg="undo custSel addSld delSld modSld sldOrd modNotesMaster modHandout">
      <pc:chgData name="Gurijala, Bhanukiran" userId="2df2b9e6-b95f-4449-a9ef-f6c26dee624c" providerId="ADAL" clId="{901734AB-7DBD-4260-B99A-A6FE1649DD6C}" dt="2022-04-07T23:36:45.321" v="220"/>
      <pc:docMkLst>
        <pc:docMk/>
      </pc:docMkLst>
      <pc:sldChg chg="modSp mod">
        <pc:chgData name="Gurijala, Bhanukiran" userId="2df2b9e6-b95f-4449-a9ef-f6c26dee624c" providerId="ADAL" clId="{901734AB-7DBD-4260-B99A-A6FE1649DD6C}" dt="2022-04-07T23:36:39.877" v="215" actId="20577"/>
        <pc:sldMkLst>
          <pc:docMk/>
          <pc:sldMk cId="0" sldId="256"/>
        </pc:sldMkLst>
      </pc:sldChg>
      <pc:sldChg chg="modSp mod ord">
        <pc:chgData name="Gurijala, Bhanukiran" userId="2df2b9e6-b95f-4449-a9ef-f6c26dee624c" providerId="ADAL" clId="{901734AB-7DBD-4260-B99A-A6FE1649DD6C}" dt="2022-04-07T23:36:43.719" v="219" actId="20578"/>
        <pc:sldMkLst>
          <pc:docMk/>
          <pc:sldMk cId="1722007158" sldId="257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2399348660" sldId="265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3852655677" sldId="266"/>
        </pc:sldMkLst>
      </pc:sldChg>
      <pc:sldChg chg="modSp mod modNotes">
        <pc:chgData name="Gurijala, Bhanukiran" userId="2df2b9e6-b95f-4449-a9ef-f6c26dee624c" providerId="ADAL" clId="{901734AB-7DBD-4260-B99A-A6FE1649DD6C}" dt="2022-04-07T23:31:28.906" v="112"/>
        <pc:sldMkLst>
          <pc:docMk/>
          <pc:sldMk cId="348524486" sldId="267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2926026797" sldId="268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2885573450" sldId="269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3622047607" sldId="270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4016334695" sldId="271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1788521205" sldId="272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3771614685" sldId="273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3796714085" sldId="274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596736240" sldId="275"/>
        </pc:sldMkLst>
      </pc:sldChg>
      <pc:sldChg chg="modSp mod modNotes">
        <pc:chgData name="Gurijala, Bhanukiran" userId="2df2b9e6-b95f-4449-a9ef-f6c26dee624c" providerId="ADAL" clId="{901734AB-7DBD-4260-B99A-A6FE1649DD6C}" dt="2022-04-07T23:31:28.906" v="112"/>
        <pc:sldMkLst>
          <pc:docMk/>
          <pc:sldMk cId="1168487662" sldId="276"/>
        </pc:sldMkLst>
      </pc:sldChg>
      <pc:sldChg chg="modSp mod modNotes">
        <pc:chgData name="Gurijala, Bhanukiran" userId="2df2b9e6-b95f-4449-a9ef-f6c26dee624c" providerId="ADAL" clId="{901734AB-7DBD-4260-B99A-A6FE1649DD6C}" dt="2022-04-07T23:31:28.906" v="112"/>
        <pc:sldMkLst>
          <pc:docMk/>
          <pc:sldMk cId="2733916860" sldId="277"/>
        </pc:sldMkLst>
      </pc:sldChg>
      <pc:sldChg chg="modNotes">
        <pc:chgData name="Gurijala, Bhanukiran" userId="2df2b9e6-b95f-4449-a9ef-f6c26dee624c" providerId="ADAL" clId="{901734AB-7DBD-4260-B99A-A6FE1649DD6C}" dt="2022-04-07T23:31:28.906" v="112"/>
        <pc:sldMkLst>
          <pc:docMk/>
          <pc:sldMk cId="3465238937" sldId="278"/>
        </pc:sldMkLst>
      </pc:sldChg>
      <pc:sldChg chg="modSp mod">
        <pc:chgData name="Gurijala, Bhanukiran" userId="2df2b9e6-b95f-4449-a9ef-f6c26dee624c" providerId="ADAL" clId="{901734AB-7DBD-4260-B99A-A6FE1649DD6C}" dt="2022-04-05T01:20:48.623" v="109" actId="33524"/>
        <pc:sldMkLst>
          <pc:docMk/>
          <pc:sldMk cId="3536485873" sldId="279"/>
        </pc:sldMkLst>
      </pc:sldChg>
      <pc:sldChg chg="modSp">
        <pc:chgData name="Gurijala, Bhanukiran" userId="2df2b9e6-b95f-4449-a9ef-f6c26dee624c" providerId="ADAL" clId="{901734AB-7DBD-4260-B99A-A6FE1649DD6C}" dt="2022-04-04T22:53:45.126" v="104" actId="33524"/>
        <pc:sldMkLst>
          <pc:docMk/>
          <pc:sldMk cId="3729461732" sldId="282"/>
        </pc:sldMkLst>
      </pc:sldChg>
      <pc:sldChg chg="del">
        <pc:chgData name="Gurijala, Bhanukiran" userId="2df2b9e6-b95f-4449-a9ef-f6c26dee624c" providerId="ADAL" clId="{901734AB-7DBD-4260-B99A-A6FE1649DD6C}" dt="2022-04-04T22:56:56.633" v="105" actId="47"/>
        <pc:sldMkLst>
          <pc:docMk/>
          <pc:sldMk cId="4250663228" sldId="285"/>
        </pc:sldMkLst>
      </pc:sldChg>
      <pc:sldChg chg="del">
        <pc:chgData name="Gurijala, Bhanukiran" userId="2df2b9e6-b95f-4449-a9ef-f6c26dee624c" providerId="ADAL" clId="{901734AB-7DBD-4260-B99A-A6FE1649DD6C}" dt="2022-04-04T22:56:57.979" v="106" actId="47"/>
        <pc:sldMkLst>
          <pc:docMk/>
          <pc:sldMk cId="934859571" sldId="286"/>
        </pc:sldMkLst>
      </pc:sldChg>
      <pc:sldChg chg="del">
        <pc:chgData name="Gurijala, Bhanukiran" userId="2df2b9e6-b95f-4449-a9ef-f6c26dee624c" providerId="ADAL" clId="{901734AB-7DBD-4260-B99A-A6FE1649DD6C}" dt="2022-04-04T22:57:01.019" v="107" actId="47"/>
        <pc:sldMkLst>
          <pc:docMk/>
          <pc:sldMk cId="2136931969" sldId="287"/>
        </pc:sldMkLst>
      </pc:sldChg>
      <pc:sldChg chg="del">
        <pc:chgData name="Gurijala, Bhanukiran" userId="2df2b9e6-b95f-4449-a9ef-f6c26dee624c" providerId="ADAL" clId="{901734AB-7DBD-4260-B99A-A6FE1649DD6C}" dt="2022-04-04T22:57:02.383" v="108" actId="47"/>
        <pc:sldMkLst>
          <pc:docMk/>
          <pc:sldMk cId="3102256386" sldId="288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2389485960" sldId="422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2437013774" sldId="427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1760809843" sldId="428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2093082756" sldId="431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1350578657" sldId="432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2234241374" sldId="433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2388550023" sldId="434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1408392323" sldId="436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549445919" sldId="437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2615788748" sldId="438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895429185" sldId="439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467084414" sldId="440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3094013818" sldId="441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2159086621" sldId="477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463468089" sldId="478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1988101807" sldId="479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3140316418" sldId="480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3181850448" sldId="481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631113783" sldId="482"/>
        </pc:sldMkLst>
      </pc:sldChg>
      <pc:sldChg chg="add del">
        <pc:chgData name="Gurijala, Bhanukiran" userId="2df2b9e6-b95f-4449-a9ef-f6c26dee624c" providerId="ADAL" clId="{901734AB-7DBD-4260-B99A-A6FE1649DD6C}" dt="2022-04-07T23:36:45.321" v="220"/>
        <pc:sldMkLst>
          <pc:docMk/>
          <pc:sldMk cId="635019916" sldId="483"/>
        </pc:sldMkLst>
      </pc:sldChg>
    </pc:docChg>
  </pc:docChgLst>
  <pc:docChgLst>
    <pc:chgData name="Gurijala, Bhanukiran" userId="2df2b9e6-b95f-4449-a9ef-f6c26dee624c" providerId="ADAL" clId="{69BFDB2D-EF36-4459-8E4F-C647AAAEA63A}"/>
    <pc:docChg chg="undo custSel modSld">
      <pc:chgData name="Gurijala, Bhanukiran" userId="2df2b9e6-b95f-4449-a9ef-f6c26dee624c" providerId="ADAL" clId="{69BFDB2D-EF36-4459-8E4F-C647AAAEA63A}" dt="2025-04-28T22:03:04.660" v="100" actId="729"/>
      <pc:docMkLst>
        <pc:docMk/>
      </pc:docMkLst>
      <pc:sldChg chg="modSp mod">
        <pc:chgData name="Gurijala, Bhanukiran" userId="2df2b9e6-b95f-4449-a9ef-f6c26dee624c" providerId="ADAL" clId="{69BFDB2D-EF36-4459-8E4F-C647AAAEA63A}" dt="2025-04-28T21:47:43.886" v="55" actId="6549"/>
        <pc:sldMkLst>
          <pc:docMk/>
          <pc:sldMk cId="0" sldId="256"/>
        </pc:sldMkLst>
        <pc:spChg chg="mod">
          <ac:chgData name="Gurijala, Bhanukiran" userId="2df2b9e6-b95f-4449-a9ef-f6c26dee624c" providerId="ADAL" clId="{69BFDB2D-EF36-4459-8E4F-C647AAAEA63A}" dt="2025-04-28T21:47:43.886" v="55" actId="6549"/>
          <ac:spMkLst>
            <pc:docMk/>
            <pc:sldMk cId="0" sldId="256"/>
            <ac:spMk id="5" creationId="{ED43ADA6-B7F9-57EE-8E4B-9B98062FEA0E}"/>
          </ac:spMkLst>
        </pc:spChg>
        <pc:spChg chg="mod">
          <ac:chgData name="Gurijala, Bhanukiran" userId="2df2b9e6-b95f-4449-a9ef-f6c26dee624c" providerId="ADAL" clId="{69BFDB2D-EF36-4459-8E4F-C647AAAEA63A}" dt="2025-04-28T21:46:06.037" v="4" actId="20577"/>
          <ac:spMkLst>
            <pc:docMk/>
            <pc:sldMk cId="0" sldId="256"/>
            <ac:spMk id="6" creationId="{623C9F91-B12F-1DBA-72C5-9EB386CA8906}"/>
          </ac:spMkLst>
        </pc:spChg>
      </pc:sldChg>
      <pc:sldChg chg="modSp mod">
        <pc:chgData name="Gurijala, Bhanukiran" userId="2df2b9e6-b95f-4449-a9ef-f6c26dee624c" providerId="ADAL" clId="{69BFDB2D-EF36-4459-8E4F-C647AAAEA63A}" dt="2025-04-28T21:54:14.151" v="87" actId="20577"/>
        <pc:sldMkLst>
          <pc:docMk/>
          <pc:sldMk cId="3465238937" sldId="278"/>
        </pc:sldMkLst>
        <pc:spChg chg="mod">
          <ac:chgData name="Gurijala, Bhanukiran" userId="2df2b9e6-b95f-4449-a9ef-f6c26dee624c" providerId="ADAL" clId="{69BFDB2D-EF36-4459-8E4F-C647AAAEA63A}" dt="2025-04-28T21:54:14.151" v="87" actId="20577"/>
          <ac:spMkLst>
            <pc:docMk/>
            <pc:sldMk cId="3465238937" sldId="278"/>
            <ac:spMk id="16387" creationId="{00000000-0000-0000-0000-000000000000}"/>
          </ac:spMkLst>
        </pc:spChg>
      </pc:sldChg>
      <pc:sldChg chg="modSp mod">
        <pc:chgData name="Gurijala, Bhanukiran" userId="2df2b9e6-b95f-4449-a9ef-f6c26dee624c" providerId="ADAL" clId="{69BFDB2D-EF36-4459-8E4F-C647AAAEA63A}" dt="2025-04-28T21:54:38.328" v="96" actId="20577"/>
        <pc:sldMkLst>
          <pc:docMk/>
          <pc:sldMk cId="3536485873" sldId="279"/>
        </pc:sldMkLst>
        <pc:spChg chg="mod">
          <ac:chgData name="Gurijala, Bhanukiran" userId="2df2b9e6-b95f-4449-a9ef-f6c26dee624c" providerId="ADAL" clId="{69BFDB2D-EF36-4459-8E4F-C647AAAEA63A}" dt="2025-04-28T21:54:38.328" v="96" actId="20577"/>
          <ac:spMkLst>
            <pc:docMk/>
            <pc:sldMk cId="3536485873" sldId="279"/>
            <ac:spMk id="3" creationId="{00000000-0000-0000-0000-000000000000}"/>
          </ac:spMkLst>
        </pc:spChg>
      </pc:sldChg>
      <pc:sldChg chg="mod modShow">
        <pc:chgData name="Gurijala, Bhanukiran" userId="2df2b9e6-b95f-4449-a9ef-f6c26dee624c" providerId="ADAL" clId="{69BFDB2D-EF36-4459-8E4F-C647AAAEA63A}" dt="2025-04-28T22:02:59.752" v="99" actId="729"/>
        <pc:sldMkLst>
          <pc:docMk/>
          <pc:sldMk cId="1186151706" sldId="283"/>
        </pc:sldMkLst>
      </pc:sldChg>
      <pc:sldChg chg="modSp mod modShow">
        <pc:chgData name="Gurijala, Bhanukiran" userId="2df2b9e6-b95f-4449-a9ef-f6c26dee624c" providerId="ADAL" clId="{69BFDB2D-EF36-4459-8E4F-C647AAAEA63A}" dt="2025-04-28T22:03:04.660" v="100" actId="729"/>
        <pc:sldMkLst>
          <pc:docMk/>
          <pc:sldMk cId="3108502302" sldId="284"/>
        </pc:sldMkLst>
        <pc:picChg chg="mod">
          <ac:chgData name="Gurijala, Bhanukiran" userId="2df2b9e6-b95f-4449-a9ef-f6c26dee624c" providerId="ADAL" clId="{69BFDB2D-EF36-4459-8E4F-C647AAAEA63A}" dt="2025-04-28T21:57:08.412" v="98" actId="14100"/>
          <ac:picMkLst>
            <pc:docMk/>
            <pc:sldMk cId="3108502302" sldId="284"/>
            <ac:picMk id="30724" creationId="{00000000-0000-0000-0000-000000000000}"/>
          </ac:picMkLst>
        </pc:picChg>
      </pc:sldChg>
    </pc:docChg>
  </pc:docChgLst>
  <pc:docChgLst>
    <pc:chgData name="Bhanukiran Gurijala" userId="2df2b9e6-b95f-4449-a9ef-f6c26dee624c" providerId="ADAL" clId="{73FD1097-F575-4D81-8738-FE270CBF0ECB}"/>
    <pc:docChg chg="undo custSel modSld">
      <pc:chgData name="Bhanukiran Gurijala" userId="2df2b9e6-b95f-4449-a9ef-f6c26dee624c" providerId="ADAL" clId="{73FD1097-F575-4D81-8738-FE270CBF0ECB}" dt="2022-04-04T01:12:45.133" v="11" actId="20577"/>
      <pc:docMkLst>
        <pc:docMk/>
      </pc:docMkLst>
      <pc:sldChg chg="modSp mod">
        <pc:chgData name="Bhanukiran Gurijala" userId="2df2b9e6-b95f-4449-a9ef-f6c26dee624c" providerId="ADAL" clId="{73FD1097-F575-4D81-8738-FE270CBF0ECB}" dt="2022-04-04T01:12:45.133" v="11" actId="20577"/>
        <pc:sldMkLst>
          <pc:docMk/>
          <pc:sldMk cId="0" sldId="256"/>
        </pc:sldMkLst>
      </pc:sldChg>
    </pc:docChg>
  </pc:docChgLst>
  <pc:docChgLst>
    <pc:chgData name="Gurijala, Bhanukiran" userId="2df2b9e6-b95f-4449-a9ef-f6c26dee624c" providerId="ADAL" clId="{AE45375B-6496-438E-93A0-E2733440378D}"/>
    <pc:docChg chg="undo redo custSel modSld addMainMaster delMainMaster">
      <pc:chgData name="Gurijala, Bhanukiran" userId="2df2b9e6-b95f-4449-a9ef-f6c26dee624c" providerId="ADAL" clId="{AE45375B-6496-438E-93A0-E2733440378D}" dt="2023-03-30T23:11:05.410" v="442" actId="729"/>
      <pc:docMkLst>
        <pc:docMk/>
      </pc:docMkLst>
      <pc:sldChg chg="addSp delSp modSp mod modClrScheme chgLayout">
        <pc:chgData name="Gurijala, Bhanukiran" userId="2df2b9e6-b95f-4449-a9ef-f6c26dee624c" providerId="ADAL" clId="{AE45375B-6496-438E-93A0-E2733440378D}" dt="2023-03-22T17:00:36.878" v="95" actId="478"/>
        <pc:sldMkLst>
          <pc:docMk/>
          <pc:sldMk cId="0" sldId="256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03:34.610" v="116" actId="2711"/>
        <pc:sldMkLst>
          <pc:docMk/>
          <pc:sldMk cId="1722007158" sldId="257"/>
        </pc:sldMkLst>
      </pc:sldChg>
      <pc:sldChg chg="addSp delSp modSp mod modClrScheme chgLayout">
        <pc:chgData name="Gurijala, Bhanukiran" userId="2df2b9e6-b95f-4449-a9ef-f6c26dee624c" providerId="ADAL" clId="{AE45375B-6496-438E-93A0-E2733440378D}" dt="2023-03-22T17:03:44.569" v="118" actId="2711"/>
        <pc:sldMkLst>
          <pc:docMk/>
          <pc:sldMk cId="2399348660" sldId="265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04:18.549" v="124" actId="478"/>
        <pc:sldMkLst>
          <pc:docMk/>
          <pc:sldMk cId="3852655677" sldId="266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08:18.137" v="166" actId="27636"/>
        <pc:sldMkLst>
          <pc:docMk/>
          <pc:sldMk cId="348524486" sldId="267"/>
        </pc:sldMkLst>
      </pc:sldChg>
      <pc:sldChg chg="addSp delSp modSp mod modClrScheme chgLayout">
        <pc:chgData name="Gurijala, Bhanukiran" userId="2df2b9e6-b95f-4449-a9ef-f6c26dee624c" providerId="ADAL" clId="{AE45375B-6496-438E-93A0-E2733440378D}" dt="2023-03-22T17:09:33.653" v="175" actId="1076"/>
        <pc:sldMkLst>
          <pc:docMk/>
          <pc:sldMk cId="2926026797" sldId="268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09:52.725" v="180" actId="2711"/>
        <pc:sldMkLst>
          <pc:docMk/>
          <pc:sldMk cId="2885573450" sldId="269"/>
        </pc:sldMkLst>
      </pc:sldChg>
      <pc:sldChg chg="addSp delSp modSp mod modClrScheme chgLayout">
        <pc:chgData name="Gurijala, Bhanukiran" userId="2df2b9e6-b95f-4449-a9ef-f6c26dee624c" providerId="ADAL" clId="{AE45375B-6496-438E-93A0-E2733440378D}" dt="2023-03-23T22:46:50.957" v="435" actId="403"/>
        <pc:sldMkLst>
          <pc:docMk/>
          <pc:sldMk cId="3622047607" sldId="270"/>
        </pc:sldMkLst>
      </pc:sldChg>
      <pc:sldChg chg="addSp delSp modSp mod modClrScheme chgLayout">
        <pc:chgData name="Gurijala, Bhanukiran" userId="2df2b9e6-b95f-4449-a9ef-f6c26dee624c" providerId="ADAL" clId="{AE45375B-6496-438E-93A0-E2733440378D}" dt="2023-03-22T17:12:47.707" v="207" actId="1076"/>
        <pc:sldMkLst>
          <pc:docMk/>
          <pc:sldMk cId="4016334695" sldId="271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13:56.594" v="230" actId="20577"/>
        <pc:sldMkLst>
          <pc:docMk/>
          <pc:sldMk cId="1788521205" sldId="272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3T22:48:42.657" v="438" actId="1076"/>
        <pc:sldMkLst>
          <pc:docMk/>
          <pc:sldMk cId="3771614685" sldId="273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15:17.263" v="247" actId="404"/>
        <pc:sldMkLst>
          <pc:docMk/>
          <pc:sldMk cId="3796714085" sldId="274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17:59.374" v="271" actId="1076"/>
        <pc:sldMkLst>
          <pc:docMk/>
          <pc:sldMk cId="596736240" sldId="275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19:17.527" v="283" actId="14100"/>
        <pc:sldMkLst>
          <pc:docMk/>
          <pc:sldMk cId="1168487662" sldId="276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22:50.074" v="326" actId="403"/>
        <pc:sldMkLst>
          <pc:docMk/>
          <pc:sldMk cId="2733916860" sldId="277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24:17.959" v="340" actId="948"/>
        <pc:sldMkLst>
          <pc:docMk/>
          <pc:sldMk cId="3465238937" sldId="278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25:15.020" v="354" actId="948"/>
        <pc:sldMkLst>
          <pc:docMk/>
          <pc:sldMk cId="3536485873" sldId="279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26:14.670" v="369" actId="948"/>
        <pc:sldMkLst>
          <pc:docMk/>
          <pc:sldMk cId="4160308062" sldId="280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29:04.271" v="404" actId="2711"/>
        <pc:sldMkLst>
          <pc:docMk/>
          <pc:sldMk cId="2848057424" sldId="281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29:15.072" v="405" actId="2711"/>
        <pc:sldMkLst>
          <pc:docMk/>
          <pc:sldMk cId="3729461732" sldId="282"/>
        </pc:sldMkLst>
      </pc:sldChg>
      <pc:sldChg chg="delSp modSp mod modClrScheme chgLayout">
        <pc:chgData name="Gurijala, Bhanukiran" userId="2df2b9e6-b95f-4449-a9ef-f6c26dee624c" providerId="ADAL" clId="{AE45375B-6496-438E-93A0-E2733440378D}" dt="2023-03-22T17:29:38.135" v="410" actId="2711"/>
        <pc:sldMkLst>
          <pc:docMk/>
          <pc:sldMk cId="1186151706" sldId="283"/>
        </pc:sldMkLst>
      </pc:sldChg>
      <pc:sldChg chg="delSp modSp mod modClrScheme modShow chgLayout">
        <pc:chgData name="Gurijala, Bhanukiran" userId="2df2b9e6-b95f-4449-a9ef-f6c26dee624c" providerId="ADAL" clId="{AE45375B-6496-438E-93A0-E2733440378D}" dt="2023-03-30T23:11:05.410" v="442" actId="729"/>
        <pc:sldMkLst>
          <pc:docMk/>
          <pc:sldMk cId="3108502302" sldId="284"/>
        </pc:sldMkLst>
      </pc:sldChg>
      <pc:sldMasterChg chg="add del addSldLayout delSldLayout">
        <pc:chgData name="Gurijala, Bhanukiran" userId="2df2b9e6-b95f-4449-a9ef-f6c26dee624c" providerId="ADAL" clId="{AE45375B-6496-438E-93A0-E2733440378D}" dt="2023-03-22T16:58:58.308" v="69" actId="700"/>
        <pc:sldMasterMkLst>
          <pc:docMk/>
          <pc:sldMasterMk cId="0" sldId="2147483685"/>
        </pc:sldMasterMkLst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86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87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88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89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90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91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92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93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94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95"/>
          </pc:sldLayoutMkLst>
        </pc:sldLayoutChg>
        <pc:sldLayoutChg chg="add del">
          <pc:chgData name="Gurijala, Bhanukiran" userId="2df2b9e6-b95f-4449-a9ef-f6c26dee624c" providerId="ADAL" clId="{AE45375B-6496-438E-93A0-E2733440378D}" dt="2023-03-22T16:58:58.308" v="69" actId="700"/>
          <pc:sldLayoutMkLst>
            <pc:docMk/>
            <pc:sldMasterMk cId="0" sldId="2147483685"/>
            <pc:sldLayoutMk cId="0" sldId="2147483696"/>
          </pc:sldLayoutMkLst>
        </pc:sldLayoutChg>
      </pc:sldMasterChg>
    </pc:docChg>
  </pc:docChgLst>
  <pc:docChgLst>
    <pc:chgData name="Gurijala, Bhanukiran" userId="2df2b9e6-b95f-4449-a9ef-f6c26dee624c" providerId="ADAL" clId="{420C79F2-D6A6-480E-B163-DEC0B09BC715}"/>
    <pc:docChg chg="modSld">
      <pc:chgData name="Gurijala, Bhanukiran" userId="2df2b9e6-b95f-4449-a9ef-f6c26dee624c" providerId="ADAL" clId="{420C79F2-D6A6-480E-B163-DEC0B09BC715}" dt="2023-03-25T02:24:18.256" v="0" actId="729"/>
      <pc:docMkLst>
        <pc:docMk/>
      </pc:docMkLst>
      <pc:sldChg chg="mod modShow">
        <pc:chgData name="Gurijala, Bhanukiran" userId="2df2b9e6-b95f-4449-a9ef-f6c26dee624c" providerId="ADAL" clId="{420C79F2-D6A6-480E-B163-DEC0B09BC715}" dt="2023-03-25T02:24:18.256" v="0" actId="729"/>
        <pc:sldMkLst>
          <pc:docMk/>
          <pc:sldMk cId="3108502302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/>
          <a:lstStyle>
            <a:lvl1pPr algn="r">
              <a:defRPr sz="1200"/>
            </a:lvl1pPr>
          </a:lstStyle>
          <a:p>
            <a:fld id="{AC11F9EA-92A0-442E-A843-61CB3119F69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 anchor="b"/>
          <a:lstStyle>
            <a:lvl1pPr algn="r">
              <a:defRPr sz="1200"/>
            </a:lvl1pPr>
          </a:lstStyle>
          <a:p>
            <a:fld id="{409CA479-F453-414E-83DB-9B27B57969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0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/>
          <a:lstStyle>
            <a:lvl1pPr algn="r">
              <a:defRPr sz="1200"/>
            </a:lvl1pPr>
          </a:lstStyle>
          <a:p>
            <a:fld id="{53A7B138-C3C5-41F4-89DB-A5CDC96901CD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05" tIns="48052" rIns="96105" bIns="480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105" tIns="48052" rIns="96105" bIns="480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105" tIns="48052" rIns="96105" bIns="48052" rtlCol="0" anchor="b"/>
          <a:lstStyle>
            <a:lvl1pPr algn="r">
              <a:defRPr sz="1200"/>
            </a:lvl1pPr>
          </a:lstStyle>
          <a:p>
            <a:fld id="{D19D3335-EA76-4DDA-8253-CDA32C072E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25D70958-98E6-4887-87D3-FC0DEE0646E5}" type="slidenum">
              <a:rPr lang="en-CA" altLang="en-US" smtClean="0">
                <a:latin typeface="Arial" pitchFamily="34" charset="0"/>
              </a:rPr>
              <a:pPr eaLnBrk="1" hangingPunct="1"/>
              <a:t>3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A6E30CC-C144-4D6B-91CD-D8D20AF08F98}" type="slidenum">
              <a:rPr lang="en-CA" altLang="en-US" smtClean="0">
                <a:latin typeface="Arial" pitchFamily="34" charset="0"/>
              </a:rPr>
              <a:pPr eaLnBrk="1" hangingPunct="1"/>
              <a:t>12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74AA1F36-C3B1-4EA3-8CF5-420754CDC0EE}" type="slidenum">
              <a:rPr lang="en-CA" altLang="en-US" smtClean="0">
                <a:latin typeface="Arial" pitchFamily="34" charset="0"/>
              </a:rPr>
              <a:pPr eaLnBrk="1" hangingPunct="1"/>
              <a:t>13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916BCD67-D240-4397-AA0B-E57C12A45145}" type="slidenum">
              <a:rPr lang="en-CA" altLang="en-US" smtClean="0">
                <a:latin typeface="Arial" pitchFamily="34" charset="0"/>
              </a:rPr>
              <a:pPr eaLnBrk="1" hangingPunct="1"/>
              <a:t>14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7E1CFA3F-0B09-4205-841B-2A649B83FCEB}" type="slidenum">
              <a:rPr lang="en-CA" altLang="en-US" smtClean="0">
                <a:latin typeface="Arial" pitchFamily="34" charset="0"/>
              </a:rPr>
              <a:pPr eaLnBrk="1" hangingPunct="1"/>
              <a:t>15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3211D2CF-CC11-453D-AD78-98F1B82C3D6E}" type="slidenum">
              <a:rPr lang="en-CA" altLang="en-US" smtClean="0">
                <a:latin typeface="Arial" pitchFamily="34" charset="0"/>
              </a:rPr>
              <a:pPr eaLnBrk="1" hangingPunct="1"/>
              <a:t>16</a:t>
            </a:fld>
            <a:endParaRPr lang="en-CA" altLang="en-US">
              <a:latin typeface="Arial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5C4DC179-06E2-4DD9-83AD-8486A3654DDD}" type="slidenum">
              <a:rPr lang="en-CA" altLang="en-US" smtClean="0">
                <a:latin typeface="Arial" pitchFamily="34" charset="0"/>
              </a:rPr>
              <a:pPr eaLnBrk="1" hangingPunct="1"/>
              <a:t>4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88466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8BAEBDDA-DD62-4AEA-B5E3-9E338E5B2D6E}" type="slidenum">
              <a:rPr lang="en-CA" altLang="en-US" smtClean="0">
                <a:latin typeface="Arial" pitchFamily="34" charset="0"/>
              </a:rPr>
              <a:pPr eaLnBrk="1" hangingPunct="1"/>
              <a:t>5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C20457E9-E8CF-4B04-9B64-93EE5391E84F}" type="slidenum">
              <a:rPr lang="en-CA" altLang="en-US" smtClean="0">
                <a:latin typeface="Arial" pitchFamily="34" charset="0"/>
              </a:rPr>
              <a:pPr eaLnBrk="1" hangingPunct="1"/>
              <a:t>6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1FEC1ACF-DC51-4024-A0B0-887BFF5B8653}" type="slidenum">
              <a:rPr lang="en-CA" altLang="en-US" smtClean="0">
                <a:latin typeface="Arial" pitchFamily="34" charset="0"/>
              </a:rPr>
              <a:pPr eaLnBrk="1" hangingPunct="1"/>
              <a:t>7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59B41AA6-3830-49DC-97DF-4FE1FD2C89E8}" type="slidenum">
              <a:rPr lang="en-CA" altLang="en-US" smtClean="0">
                <a:latin typeface="Arial" pitchFamily="34" charset="0"/>
              </a:rPr>
              <a:pPr eaLnBrk="1" hangingPunct="1"/>
              <a:t>8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860E54EE-0AFF-46B3-BCE2-D970617BE027}" type="slidenum">
              <a:rPr lang="en-CA" altLang="en-US" smtClean="0">
                <a:latin typeface="Arial" pitchFamily="34" charset="0"/>
              </a:rPr>
              <a:pPr eaLnBrk="1" hangingPunct="1"/>
              <a:t>9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DFF20ADE-5F2A-4825-96FB-282BF833D090}" type="slidenum">
              <a:rPr lang="en-CA" altLang="en-US" smtClean="0">
                <a:latin typeface="Arial" pitchFamily="34" charset="0"/>
              </a:rPr>
              <a:pPr eaLnBrk="1" hangingPunct="1"/>
              <a:t>10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85318" indent="-302045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208181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91453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174725" indent="-241636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657998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3141270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624543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4107815" indent="-24163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80679DBA-41E1-4188-86C1-43A65B187169}" type="slidenum">
              <a:rPr lang="en-CA" altLang="en-US" smtClean="0">
                <a:latin typeface="Arial" pitchFamily="34" charset="0"/>
              </a:rPr>
              <a:pPr eaLnBrk="1" hangingPunct="1"/>
              <a:t>11</a:t>
            </a:fld>
            <a:endParaRPr lang="en-CA" altLang="en-US" dirty="0">
              <a:latin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62088" y="960438"/>
            <a:ext cx="4391025" cy="329247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910" y="4570571"/>
            <a:ext cx="5090160" cy="36537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B5F-727D-6F4E-A217-C207CEE2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32" y="457200"/>
            <a:ext cx="260328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6900-F832-E341-9DC1-AC87844B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33382-29F7-2841-BFE9-A0921E7B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5732" y="2057400"/>
            <a:ext cx="260328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65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9004-1FF6-DD4D-84F0-F9F2802E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32" y="457200"/>
            <a:ext cx="260328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D29E0-A18A-D04F-B6E7-5FA8C8B32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C74FD-77BE-4F4C-B750-BAE5F3526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5732" y="2057400"/>
            <a:ext cx="260328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75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94F4-FDEC-EB40-856A-4AE7B2FE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83" y="365126"/>
            <a:ext cx="752846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2D84B-3457-8E4C-B9AF-F3B2341C0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6883" y="1825625"/>
            <a:ext cx="7528467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89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DD9AD-EF7F-4647-9B92-415044C3F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2C53-9770-5241-985E-B07C72F90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1307" y="365125"/>
            <a:ext cx="544806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262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972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762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0BFED-9066-44F4-AAE1-B7EF6D243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2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4905A-F697-4F45-AB79-BA02DB4FBD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5"/>
          <a:stretch/>
        </p:blipFill>
        <p:spPr>
          <a:xfrm>
            <a:off x="0" y="6053764"/>
            <a:ext cx="9144000" cy="804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6A63C-068C-5C4D-B7B3-3645F900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58" y="365126"/>
            <a:ext cx="7522892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A670-BD33-8344-9E52-109F1FE7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458" y="1825625"/>
            <a:ext cx="752289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C2BFF291-0341-9540-A349-599B18B9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5512" y="6332601"/>
            <a:ext cx="159426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6B79895-9C56-C04B-9757-475F3B3CC291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6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D80D-FC37-7449-A4AE-982B040A85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2403" y="680645"/>
            <a:ext cx="4971191" cy="2671190"/>
          </a:xfrm>
          <a:prstGeom prst="rect">
            <a:avLst/>
          </a:prstGeo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F05AC-66B6-5941-99AC-1B1F64087C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52404" y="3443910"/>
            <a:ext cx="4790717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7284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A63C-068C-5C4D-B7B3-3645F900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458" y="365126"/>
            <a:ext cx="752289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A670-BD33-8344-9E52-109F1FE7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458" y="1825625"/>
            <a:ext cx="752289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35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A5E9-8370-2744-978E-3A6B9125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32" y="1709739"/>
            <a:ext cx="7534856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135B9-86AF-E745-8C6B-F950FB0D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732" y="4589464"/>
            <a:ext cx="753485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99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A645-A6A8-6947-9CE9-860A3D3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07" y="365126"/>
            <a:ext cx="753404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DD4B-4B09-9648-8164-FDADC6D12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307" y="1825625"/>
            <a:ext cx="353354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9C781-9C95-8A41-9758-8C42558BB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0911-637D-3644-866A-4E499CE5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C16A1-8BF7-624C-8766-77522899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72943-DB1A-284C-B969-8E6B642C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6B79895-9C56-C04B-9757-475F3B3CC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2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DEA9-31B3-E140-8A2B-84326FC9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32" y="365126"/>
            <a:ext cx="754080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9DB17-E2C8-DB40-9391-CD1CF278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732" y="1681163"/>
            <a:ext cx="352244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86730-5497-0749-B1CC-E3C3E732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5732" y="2505075"/>
            <a:ext cx="352244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E7DB7-993F-9946-B429-D0B6DFD96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82C99-F5FC-2B43-8627-A2A1A119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32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FC9E-9A68-C140-B6CB-2720BD06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32" y="365126"/>
            <a:ext cx="753961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851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9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4533F-11DD-674B-869F-613E5EE2ABC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41A2-3409-754C-BEA1-035D6B3D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56" y="365126"/>
            <a:ext cx="7545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5CE3E-24DA-6D4A-8C95-651ECE45C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56" y="1825625"/>
            <a:ext cx="7545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51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  <a:prstGeom prst="rect">
            <a:avLst/>
          </a:prstGeom>
        </p:spPr>
        <p:txBody>
          <a:bodyPr/>
          <a:lstStyle/>
          <a:p>
            <a:fld id="{6BDBD78C-A24C-4B80-89D0-451F0AE59F9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3ADA6-B7F9-57EE-8E4B-9B98062FEA0E}"/>
              </a:ext>
            </a:extLst>
          </p:cNvPr>
          <p:cNvSpPr txBox="1"/>
          <p:nvPr/>
        </p:nvSpPr>
        <p:spPr>
          <a:xfrm>
            <a:off x="4059237" y="3351289"/>
            <a:ext cx="4182088" cy="117724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Gulim" pitchFamily="34" charset="-127"/>
                <a:cs typeface="+mn-cs"/>
              </a:rPr>
              <a:t>CS 4311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Gulim" pitchFamily="34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Gulim" pitchFamily="34" charset="-127"/>
                <a:cs typeface="+mn-cs"/>
              </a:rPr>
              <a:t>Software Engineering II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Gulim" pitchFamily="34" charset="-127"/>
                <a:cs typeface="+mn-cs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C9F91-B12F-1DBA-72C5-9EB386CA8906}"/>
              </a:ext>
            </a:extLst>
          </p:cNvPr>
          <p:cNvSpPr txBox="1"/>
          <p:nvPr/>
        </p:nvSpPr>
        <p:spPr>
          <a:xfrm>
            <a:off x="3333750" y="4648200"/>
            <a:ext cx="5638800" cy="1485022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Gulim" pitchFamily="34" charset="-127"/>
                <a:cs typeface="+mn-cs"/>
              </a:rPr>
              <a:t>Lecture 11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  <a:ea typeface="Gulim" pitchFamily="34" charset="-127"/>
              </a:rPr>
              <a:t>Integration Testing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Gulim" pitchFamily="34" charset="-127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Gulim" pitchFamily="34" charset="-127"/>
              <a:cs typeface="+mn-cs"/>
            </a:endParaRP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Gulim" pitchFamily="34" charset="-127"/>
                <a:cs typeface="+mn-cs"/>
              </a:rPr>
              <a:t>Dr. Bhanukiran Gurijala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810554" y="228600"/>
            <a:ext cx="7522892" cy="777874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Top-down Integration - 3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>
          <a:xfrm>
            <a:off x="791728" y="1006474"/>
            <a:ext cx="8181046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sz="2800" dirty="0">
                <a:cs typeface="Times" panose="02020603050405020304" pitchFamily="18" charset="0"/>
              </a:rPr>
              <a:t>Advantages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Fault localization easier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Few or no drivers needed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Possibility to obtain an early prototype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Different order of testing/implementation possible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Major design flaws found first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 in logic modules on top of the hierarchy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sz="2800" dirty="0">
                <a:cs typeface="Times" panose="02020603050405020304" pitchFamily="18" charset="0"/>
              </a:rPr>
              <a:t>Disadvantages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Need lot of stubs / mock objects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Potentially reusable modules (in bottom of the hierarchy) can be inadequately tested </a:t>
            </a:r>
            <a:r>
              <a:rPr lang="en-GB" sz="2400" dirty="0">
                <a:solidFill>
                  <a:srgbClr val="FF0000"/>
                </a:solidFill>
                <a:cs typeface="Times" panose="02020603050405020304" pitchFamily="18" charset="0"/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1788521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3"/>
          <p:cNvSpPr>
            <a:spLocks noGrp="1" noChangeArrowheads="1"/>
          </p:cNvSpPr>
          <p:nvPr>
            <p:ph type="title"/>
          </p:nvPr>
        </p:nvSpPr>
        <p:spPr>
          <a:xfrm>
            <a:off x="810554" y="110150"/>
            <a:ext cx="7522892" cy="833697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Bottom-up Integration - 1</a:t>
            </a:r>
          </a:p>
        </p:txBody>
      </p:sp>
      <p:sp>
        <p:nvSpPr>
          <p:cNvPr id="10243" name="Rectangle 34"/>
          <p:cNvSpPr>
            <a:spLocks noGrp="1" noChangeArrowheads="1"/>
          </p:cNvSpPr>
          <p:nvPr>
            <p:ph idx="1"/>
          </p:nvPr>
        </p:nvSpPr>
        <p:spPr>
          <a:xfrm>
            <a:off x="749591" y="941021"/>
            <a:ext cx="8020050" cy="538075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Incremental strategy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Test low-level modules, then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Modules calling them until highest level module</a:t>
            </a:r>
          </a:p>
        </p:txBody>
      </p:sp>
      <p:grpSp>
        <p:nvGrpSpPr>
          <p:cNvPr id="19460" name="Group 19"/>
          <p:cNvGrpSpPr>
            <a:grpSpLocks/>
          </p:cNvGrpSpPr>
          <p:nvPr/>
        </p:nvGrpSpPr>
        <p:grpSpPr bwMode="auto">
          <a:xfrm>
            <a:off x="3783107" y="2971800"/>
            <a:ext cx="5118100" cy="2676525"/>
            <a:chOff x="2727" y="2164"/>
            <a:chExt cx="3555" cy="1858"/>
          </a:xfrm>
        </p:grpSpPr>
        <p:sp>
          <p:nvSpPr>
            <p:cNvPr id="19476" name="Oval 20"/>
            <p:cNvSpPr>
              <a:spLocks noChangeArrowheads="1"/>
            </p:cNvSpPr>
            <p:nvPr/>
          </p:nvSpPr>
          <p:spPr bwMode="auto">
            <a:xfrm>
              <a:off x="2727" y="2164"/>
              <a:ext cx="578" cy="3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19477" name="Oval 21"/>
            <p:cNvSpPr>
              <a:spLocks noChangeArrowheads="1"/>
            </p:cNvSpPr>
            <p:nvPr/>
          </p:nvSpPr>
          <p:spPr bwMode="auto">
            <a:xfrm>
              <a:off x="5228" y="2845"/>
              <a:ext cx="1055" cy="80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main, A, B, C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D, E, F</a:t>
              </a:r>
            </a:p>
          </p:txBody>
        </p:sp>
        <p:sp>
          <p:nvSpPr>
            <p:cNvPr id="19478" name="Oval 22"/>
            <p:cNvSpPr>
              <a:spLocks noChangeArrowheads="1"/>
            </p:cNvSpPr>
            <p:nvPr/>
          </p:nvSpPr>
          <p:spPr bwMode="auto">
            <a:xfrm>
              <a:off x="3900" y="2297"/>
              <a:ext cx="813" cy="51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D,E,A</a:t>
              </a:r>
            </a:p>
          </p:txBody>
        </p:sp>
        <p:sp>
          <p:nvSpPr>
            <p:cNvPr id="19479" name="Oval 23"/>
            <p:cNvSpPr>
              <a:spLocks noChangeArrowheads="1"/>
            </p:cNvSpPr>
            <p:nvPr/>
          </p:nvSpPr>
          <p:spPr bwMode="auto">
            <a:xfrm>
              <a:off x="2751" y="2882"/>
              <a:ext cx="578" cy="3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9480" name="Oval 24"/>
            <p:cNvSpPr>
              <a:spLocks noChangeArrowheads="1"/>
            </p:cNvSpPr>
            <p:nvPr/>
          </p:nvSpPr>
          <p:spPr bwMode="auto">
            <a:xfrm>
              <a:off x="2774" y="3571"/>
              <a:ext cx="578" cy="3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sp>
          <p:nvSpPr>
            <p:cNvPr id="19481" name="Oval 25"/>
            <p:cNvSpPr>
              <a:spLocks noChangeArrowheads="1"/>
            </p:cNvSpPr>
            <p:nvPr/>
          </p:nvSpPr>
          <p:spPr bwMode="auto">
            <a:xfrm>
              <a:off x="3962" y="3489"/>
              <a:ext cx="617" cy="5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C,F</a:t>
              </a:r>
            </a:p>
          </p:txBody>
        </p:sp>
        <p:sp>
          <p:nvSpPr>
            <p:cNvPr id="19482" name="Oval 26"/>
            <p:cNvSpPr>
              <a:spLocks noChangeArrowheads="1"/>
            </p:cNvSpPr>
            <p:nvPr/>
          </p:nvSpPr>
          <p:spPr bwMode="auto">
            <a:xfrm>
              <a:off x="3986" y="2956"/>
              <a:ext cx="578" cy="37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9483" name="Line 27"/>
            <p:cNvSpPr>
              <a:spLocks noChangeShapeType="1"/>
            </p:cNvSpPr>
            <p:nvPr/>
          </p:nvSpPr>
          <p:spPr bwMode="auto">
            <a:xfrm>
              <a:off x="3305" y="2341"/>
              <a:ext cx="617" cy="1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84" name="Line 28"/>
            <p:cNvSpPr>
              <a:spLocks noChangeShapeType="1"/>
            </p:cNvSpPr>
            <p:nvPr/>
          </p:nvSpPr>
          <p:spPr bwMode="auto">
            <a:xfrm flipV="1">
              <a:off x="3329" y="2651"/>
              <a:ext cx="586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85" name="Line 29"/>
            <p:cNvSpPr>
              <a:spLocks noChangeShapeType="1"/>
            </p:cNvSpPr>
            <p:nvPr/>
          </p:nvSpPr>
          <p:spPr bwMode="auto">
            <a:xfrm flipV="1">
              <a:off x="3337" y="3748"/>
              <a:ext cx="617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86" name="Line 30"/>
            <p:cNvSpPr>
              <a:spLocks noChangeShapeType="1"/>
            </p:cNvSpPr>
            <p:nvPr/>
          </p:nvSpPr>
          <p:spPr bwMode="auto">
            <a:xfrm>
              <a:off x="4704" y="2563"/>
              <a:ext cx="641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87" name="Line 31"/>
            <p:cNvSpPr>
              <a:spLocks noChangeShapeType="1"/>
            </p:cNvSpPr>
            <p:nvPr/>
          </p:nvSpPr>
          <p:spPr bwMode="auto">
            <a:xfrm>
              <a:off x="4564" y="3156"/>
              <a:ext cx="664" cy="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88" name="Line 32"/>
            <p:cNvSpPr>
              <a:spLocks noChangeShapeType="1"/>
            </p:cNvSpPr>
            <p:nvPr/>
          </p:nvSpPr>
          <p:spPr bwMode="auto">
            <a:xfrm flipV="1">
              <a:off x="4571" y="3406"/>
              <a:ext cx="696" cy="3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461" name="Group 35"/>
          <p:cNvGrpSpPr>
            <a:grpSpLocks/>
          </p:cNvGrpSpPr>
          <p:nvPr/>
        </p:nvGrpSpPr>
        <p:grpSpPr bwMode="auto">
          <a:xfrm>
            <a:off x="841034" y="3040125"/>
            <a:ext cx="2647950" cy="1789112"/>
            <a:chOff x="662" y="2614"/>
            <a:chExt cx="1668" cy="902"/>
          </a:xfrm>
        </p:grpSpPr>
        <p:sp>
          <p:nvSpPr>
            <p:cNvPr id="19463" name="AutoShape 36"/>
            <p:cNvSpPr>
              <a:spLocks noChangeAspect="1" noChangeArrowheads="1"/>
            </p:cNvSpPr>
            <p:nvPr/>
          </p:nvSpPr>
          <p:spPr bwMode="auto">
            <a:xfrm>
              <a:off x="1383" y="2614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9464" name="AutoShape 37"/>
            <p:cNvSpPr>
              <a:spLocks noChangeAspect="1" noChangeArrowheads="1"/>
            </p:cNvSpPr>
            <p:nvPr/>
          </p:nvSpPr>
          <p:spPr bwMode="auto">
            <a:xfrm>
              <a:off x="883" y="2976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9465" name="AutoShape 38"/>
            <p:cNvSpPr>
              <a:spLocks noChangeAspect="1" noChangeArrowheads="1"/>
            </p:cNvSpPr>
            <p:nvPr/>
          </p:nvSpPr>
          <p:spPr bwMode="auto">
            <a:xfrm>
              <a:off x="1359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9466" name="AutoShape 39"/>
            <p:cNvSpPr>
              <a:spLocks noChangeAspect="1" noChangeArrowheads="1"/>
            </p:cNvSpPr>
            <p:nvPr/>
          </p:nvSpPr>
          <p:spPr bwMode="auto">
            <a:xfrm>
              <a:off x="1836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19467" name="AutoShape 40"/>
            <p:cNvSpPr>
              <a:spLocks noChangeAspect="1" noChangeArrowheads="1"/>
            </p:cNvSpPr>
            <p:nvPr/>
          </p:nvSpPr>
          <p:spPr bwMode="auto">
            <a:xfrm>
              <a:off x="662" y="3339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19468" name="AutoShape 41"/>
            <p:cNvSpPr>
              <a:spLocks noChangeAspect="1" noChangeArrowheads="1"/>
            </p:cNvSpPr>
            <p:nvPr/>
          </p:nvSpPr>
          <p:spPr bwMode="auto">
            <a:xfrm>
              <a:off x="1116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9469" name="AutoShape 42"/>
            <p:cNvSpPr>
              <a:spLocks noChangeAspect="1" noChangeArrowheads="1"/>
            </p:cNvSpPr>
            <p:nvPr/>
          </p:nvSpPr>
          <p:spPr bwMode="auto">
            <a:xfrm>
              <a:off x="1972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cxnSp>
          <p:nvCxnSpPr>
            <p:cNvPr id="19470" name="AutoShape 43"/>
            <p:cNvCxnSpPr>
              <a:cxnSpLocks noChangeShapeType="1"/>
              <a:stCxn id="19463" idx="2"/>
              <a:endCxn id="19464" idx="0"/>
            </p:cNvCxnSpPr>
            <p:nvPr/>
          </p:nvCxnSpPr>
          <p:spPr bwMode="auto">
            <a:xfrm flipH="1">
              <a:off x="1062" y="2791"/>
              <a:ext cx="50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44"/>
            <p:cNvCxnSpPr>
              <a:cxnSpLocks noChangeShapeType="1"/>
              <a:stCxn id="19463" idx="2"/>
              <a:endCxn id="19465" idx="0"/>
            </p:cNvCxnSpPr>
            <p:nvPr/>
          </p:nvCxnSpPr>
          <p:spPr bwMode="auto">
            <a:xfrm flipH="1">
              <a:off x="1538" y="2791"/>
              <a:ext cx="2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45"/>
            <p:cNvCxnSpPr>
              <a:cxnSpLocks noChangeShapeType="1"/>
              <a:stCxn id="19463" idx="2"/>
              <a:endCxn id="19466" idx="0"/>
            </p:cNvCxnSpPr>
            <p:nvPr/>
          </p:nvCxnSpPr>
          <p:spPr bwMode="auto">
            <a:xfrm>
              <a:off x="1562" y="2791"/>
              <a:ext cx="45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46"/>
            <p:cNvCxnSpPr>
              <a:cxnSpLocks noChangeShapeType="1"/>
              <a:stCxn id="19464" idx="2"/>
              <a:endCxn id="19467" idx="0"/>
            </p:cNvCxnSpPr>
            <p:nvPr/>
          </p:nvCxnSpPr>
          <p:spPr bwMode="auto">
            <a:xfrm flipH="1">
              <a:off x="841" y="3153"/>
              <a:ext cx="221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4" name="AutoShape 47"/>
            <p:cNvCxnSpPr>
              <a:cxnSpLocks noChangeShapeType="1"/>
              <a:stCxn id="19464" idx="2"/>
              <a:endCxn id="19468" idx="0"/>
            </p:cNvCxnSpPr>
            <p:nvPr/>
          </p:nvCxnSpPr>
          <p:spPr bwMode="auto">
            <a:xfrm>
              <a:off x="1062" y="3153"/>
              <a:ext cx="23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AutoShape 48"/>
            <p:cNvCxnSpPr>
              <a:cxnSpLocks noChangeShapeType="1"/>
              <a:stCxn id="19466" idx="2"/>
              <a:endCxn id="19469" idx="0"/>
            </p:cNvCxnSpPr>
            <p:nvPr/>
          </p:nvCxnSpPr>
          <p:spPr bwMode="auto">
            <a:xfrm>
              <a:off x="2015" y="3154"/>
              <a:ext cx="136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716146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810554" y="152400"/>
            <a:ext cx="7522892" cy="701674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Bottom-up Integration - 2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890567"/>
            <a:ext cx="8181046" cy="56229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Advantages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Fault localization easier (than big-bang)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No need for stubs / fewer mock objects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Operational modules tested thoroughly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Testing can be in parallel with implementation</a:t>
            </a:r>
          </a:p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Disadvantages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Need drivers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High-level modules (that relate to the solution logic)  tested in the last (and least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714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8"/>
          <p:cNvSpPr>
            <a:spLocks noGrp="1" noChangeArrowheads="1"/>
          </p:cNvSpPr>
          <p:nvPr>
            <p:ph type="title"/>
          </p:nvPr>
        </p:nvSpPr>
        <p:spPr>
          <a:xfrm>
            <a:off x="646150" y="76200"/>
            <a:ext cx="7522892" cy="851245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Sandwich Integration</a:t>
            </a:r>
          </a:p>
        </p:txBody>
      </p:sp>
      <p:sp>
        <p:nvSpPr>
          <p:cNvPr id="12291" name="Rectangle 39"/>
          <p:cNvSpPr>
            <a:spLocks noGrp="1" noChangeArrowheads="1"/>
          </p:cNvSpPr>
          <p:nvPr>
            <p:ph idx="1"/>
          </p:nvPr>
        </p:nvSpPr>
        <p:spPr>
          <a:xfrm>
            <a:off x="686213" y="867625"/>
            <a:ext cx="8285015" cy="539365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800" dirty="0">
                <a:cs typeface="Times" panose="02020603050405020304" pitchFamily="18" charset="0"/>
              </a:rPr>
              <a:t>Combines top-down and bottom-up approaches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GB" sz="2800" dirty="0">
                <a:cs typeface="Times" panose="02020603050405020304" pitchFamily="18" charset="0"/>
              </a:rPr>
              <a:t>Distinguish 3 layers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logic (top) -  tested top-down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middle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operational (bottom) – tested bottom-up</a:t>
            </a:r>
          </a:p>
        </p:txBody>
      </p:sp>
      <p:grpSp>
        <p:nvGrpSpPr>
          <p:cNvPr id="21508" name="Group 21"/>
          <p:cNvGrpSpPr>
            <a:grpSpLocks/>
          </p:cNvGrpSpPr>
          <p:nvPr/>
        </p:nvGrpSpPr>
        <p:grpSpPr bwMode="auto">
          <a:xfrm>
            <a:off x="3695699" y="2770188"/>
            <a:ext cx="5118100" cy="3402012"/>
            <a:chOff x="2727" y="2164"/>
            <a:chExt cx="3555" cy="2362"/>
          </a:xfrm>
        </p:grpSpPr>
        <p:grpSp>
          <p:nvGrpSpPr>
            <p:cNvPr id="21527" name="Group 22"/>
            <p:cNvGrpSpPr>
              <a:grpSpLocks/>
            </p:cNvGrpSpPr>
            <p:nvPr/>
          </p:nvGrpSpPr>
          <p:grpSpPr bwMode="auto">
            <a:xfrm>
              <a:off x="2727" y="2164"/>
              <a:ext cx="3555" cy="2362"/>
              <a:chOff x="2727" y="2164"/>
              <a:chExt cx="3555" cy="2362"/>
            </a:xfrm>
          </p:grpSpPr>
          <p:sp>
            <p:nvSpPr>
              <p:cNvPr id="21529" name="Oval 23"/>
              <p:cNvSpPr>
                <a:spLocks noChangeArrowheads="1"/>
              </p:cNvSpPr>
              <p:nvPr/>
            </p:nvSpPr>
            <p:spPr bwMode="auto">
              <a:xfrm>
                <a:off x="2727" y="2164"/>
                <a:ext cx="578" cy="37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21530" name="Oval 24"/>
              <p:cNvSpPr>
                <a:spLocks noChangeArrowheads="1"/>
              </p:cNvSpPr>
              <p:nvPr/>
            </p:nvSpPr>
            <p:spPr bwMode="auto">
              <a:xfrm>
                <a:off x="5228" y="2845"/>
                <a:ext cx="1055" cy="808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main, A, B, C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D, E, F</a:t>
                </a:r>
              </a:p>
            </p:txBody>
          </p:sp>
          <p:sp>
            <p:nvSpPr>
              <p:cNvPr id="21531" name="Oval 25"/>
              <p:cNvSpPr>
                <a:spLocks noChangeArrowheads="1"/>
              </p:cNvSpPr>
              <p:nvPr/>
            </p:nvSpPr>
            <p:spPr bwMode="auto">
              <a:xfrm>
                <a:off x="3900" y="2297"/>
                <a:ext cx="813" cy="51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D,E,A</a:t>
                </a:r>
              </a:p>
            </p:txBody>
          </p:sp>
          <p:sp>
            <p:nvSpPr>
              <p:cNvPr id="21532" name="Oval 26"/>
              <p:cNvSpPr>
                <a:spLocks noChangeArrowheads="1"/>
              </p:cNvSpPr>
              <p:nvPr/>
            </p:nvSpPr>
            <p:spPr bwMode="auto">
              <a:xfrm>
                <a:off x="2751" y="2882"/>
                <a:ext cx="578" cy="37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E</a:t>
                </a:r>
              </a:p>
            </p:txBody>
          </p:sp>
          <p:sp>
            <p:nvSpPr>
              <p:cNvPr id="21533" name="Oval 27"/>
              <p:cNvSpPr>
                <a:spLocks noChangeArrowheads="1"/>
              </p:cNvSpPr>
              <p:nvPr/>
            </p:nvSpPr>
            <p:spPr bwMode="auto">
              <a:xfrm>
                <a:off x="2743" y="3342"/>
                <a:ext cx="578" cy="37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F</a:t>
                </a:r>
              </a:p>
            </p:txBody>
          </p:sp>
          <p:sp>
            <p:nvSpPr>
              <p:cNvPr id="21534" name="Oval 28"/>
              <p:cNvSpPr>
                <a:spLocks noChangeArrowheads="1"/>
              </p:cNvSpPr>
              <p:nvPr/>
            </p:nvSpPr>
            <p:spPr bwMode="auto">
              <a:xfrm>
                <a:off x="4009" y="3401"/>
                <a:ext cx="578" cy="37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C,F</a:t>
                </a:r>
              </a:p>
            </p:txBody>
          </p:sp>
          <p:sp>
            <p:nvSpPr>
              <p:cNvPr id="21535" name="Line 29"/>
              <p:cNvSpPr>
                <a:spLocks noChangeShapeType="1"/>
              </p:cNvSpPr>
              <p:nvPr/>
            </p:nvSpPr>
            <p:spPr bwMode="auto">
              <a:xfrm>
                <a:off x="3305" y="2341"/>
                <a:ext cx="617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6" name="Line 30"/>
              <p:cNvSpPr>
                <a:spLocks noChangeShapeType="1"/>
              </p:cNvSpPr>
              <p:nvPr/>
            </p:nvSpPr>
            <p:spPr bwMode="auto">
              <a:xfrm flipV="1">
                <a:off x="3329" y="2651"/>
                <a:ext cx="586" cy="4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7" name="Line 31"/>
              <p:cNvSpPr>
                <a:spLocks noChangeShapeType="1"/>
              </p:cNvSpPr>
              <p:nvPr/>
            </p:nvSpPr>
            <p:spPr bwMode="auto">
              <a:xfrm>
                <a:off x="4704" y="2563"/>
                <a:ext cx="641" cy="4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8" name="Oval 32"/>
              <p:cNvSpPr>
                <a:spLocks noChangeArrowheads="1"/>
              </p:cNvSpPr>
              <p:nvPr/>
            </p:nvSpPr>
            <p:spPr bwMode="auto">
              <a:xfrm>
                <a:off x="2775" y="3890"/>
                <a:ext cx="578" cy="370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main</a:t>
                </a:r>
              </a:p>
            </p:txBody>
          </p:sp>
          <p:sp>
            <p:nvSpPr>
              <p:cNvPr id="21539" name="Line 33"/>
              <p:cNvSpPr>
                <a:spLocks noChangeShapeType="1"/>
              </p:cNvSpPr>
              <p:nvPr/>
            </p:nvSpPr>
            <p:spPr bwMode="auto">
              <a:xfrm>
                <a:off x="3321" y="3519"/>
                <a:ext cx="688" cy="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40" name="Line 34"/>
              <p:cNvSpPr>
                <a:spLocks noChangeShapeType="1"/>
              </p:cNvSpPr>
              <p:nvPr/>
            </p:nvSpPr>
            <p:spPr bwMode="auto">
              <a:xfrm flipV="1">
                <a:off x="4587" y="3251"/>
                <a:ext cx="641" cy="2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41" name="Oval 35"/>
              <p:cNvSpPr>
                <a:spLocks noChangeArrowheads="1"/>
              </p:cNvSpPr>
              <p:nvPr/>
            </p:nvSpPr>
            <p:spPr bwMode="auto">
              <a:xfrm>
                <a:off x="3705" y="3845"/>
                <a:ext cx="1211" cy="681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 anchor="ctr" anchorCtr="1"/>
              <a:lstStyle>
                <a:lvl1pPr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defTabSz="414338" eaLnBrk="0" hangingPunct="0"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defTabSz="414338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57225" algn="l"/>
                    <a:tab pos="1312863" algn="l"/>
                  </a:tabLst>
                  <a:defRPr>
                    <a:solidFill>
                      <a:schemeClr val="tx1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test</a:t>
                </a:r>
              </a:p>
              <a:p>
                <a:pPr algn="ctr" eaLnBrk="1">
                  <a:lnSpc>
                    <a:spcPct val="98000"/>
                  </a:lnSpc>
                  <a:buClr>
                    <a:srgbClr val="000000"/>
                  </a:buClr>
                  <a:buSzPct val="45000"/>
                  <a:buFont typeface="StarSymbol"/>
                  <a:buNone/>
                </a:pPr>
                <a:r>
                  <a:rPr lang="en-GB" altLang="en-US" sz="1600" dirty="0">
                    <a:solidFill>
                      <a:srgbClr val="000000"/>
                    </a:solidFill>
                    <a:latin typeface="Arial" pitchFamily="34" charset="0"/>
                  </a:rPr>
                  <a:t>main, A, B, C</a:t>
                </a:r>
              </a:p>
            </p:txBody>
          </p:sp>
          <p:sp>
            <p:nvSpPr>
              <p:cNvPr id="21542" name="Line 36"/>
              <p:cNvSpPr>
                <a:spLocks noChangeShapeType="1"/>
              </p:cNvSpPr>
              <p:nvPr/>
            </p:nvSpPr>
            <p:spPr bwMode="auto">
              <a:xfrm flipV="1">
                <a:off x="4907" y="3554"/>
                <a:ext cx="508" cy="5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1528" name="Line 37"/>
            <p:cNvSpPr>
              <a:spLocks noChangeShapeType="1"/>
            </p:cNvSpPr>
            <p:nvPr/>
          </p:nvSpPr>
          <p:spPr bwMode="auto">
            <a:xfrm>
              <a:off x="3360" y="4074"/>
              <a:ext cx="352" cy="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9" name="Group 40"/>
          <p:cNvGrpSpPr>
            <a:grpSpLocks/>
          </p:cNvGrpSpPr>
          <p:nvPr/>
        </p:nvGrpSpPr>
        <p:grpSpPr bwMode="auto">
          <a:xfrm>
            <a:off x="711568" y="3090214"/>
            <a:ext cx="2647950" cy="1789112"/>
            <a:chOff x="662" y="2614"/>
            <a:chExt cx="1668" cy="902"/>
          </a:xfrm>
        </p:grpSpPr>
        <p:sp>
          <p:nvSpPr>
            <p:cNvPr id="21514" name="AutoShape 41"/>
            <p:cNvSpPr>
              <a:spLocks noChangeAspect="1" noChangeArrowheads="1"/>
            </p:cNvSpPr>
            <p:nvPr/>
          </p:nvSpPr>
          <p:spPr bwMode="auto">
            <a:xfrm>
              <a:off x="1383" y="2614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21515" name="AutoShape 42"/>
            <p:cNvSpPr>
              <a:spLocks noChangeAspect="1" noChangeArrowheads="1"/>
            </p:cNvSpPr>
            <p:nvPr/>
          </p:nvSpPr>
          <p:spPr bwMode="auto">
            <a:xfrm>
              <a:off x="883" y="2976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21516" name="AutoShape 43"/>
            <p:cNvSpPr>
              <a:spLocks noChangeAspect="1" noChangeArrowheads="1"/>
            </p:cNvSpPr>
            <p:nvPr/>
          </p:nvSpPr>
          <p:spPr bwMode="auto">
            <a:xfrm>
              <a:off x="1359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21517" name="AutoShape 44"/>
            <p:cNvSpPr>
              <a:spLocks noChangeAspect="1" noChangeArrowheads="1"/>
            </p:cNvSpPr>
            <p:nvPr/>
          </p:nvSpPr>
          <p:spPr bwMode="auto">
            <a:xfrm>
              <a:off x="1836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21518" name="AutoShape 45"/>
            <p:cNvSpPr>
              <a:spLocks noChangeAspect="1" noChangeArrowheads="1"/>
            </p:cNvSpPr>
            <p:nvPr/>
          </p:nvSpPr>
          <p:spPr bwMode="auto">
            <a:xfrm>
              <a:off x="662" y="3339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21519" name="AutoShape 46"/>
            <p:cNvSpPr>
              <a:spLocks noChangeAspect="1" noChangeArrowheads="1"/>
            </p:cNvSpPr>
            <p:nvPr/>
          </p:nvSpPr>
          <p:spPr bwMode="auto">
            <a:xfrm>
              <a:off x="1116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21520" name="AutoShape 47"/>
            <p:cNvSpPr>
              <a:spLocks noChangeAspect="1" noChangeArrowheads="1"/>
            </p:cNvSpPr>
            <p:nvPr/>
          </p:nvSpPr>
          <p:spPr bwMode="auto">
            <a:xfrm>
              <a:off x="1972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cxnSp>
          <p:nvCxnSpPr>
            <p:cNvPr id="21521" name="AutoShape 48"/>
            <p:cNvCxnSpPr>
              <a:cxnSpLocks noChangeShapeType="1"/>
              <a:stCxn id="21514" idx="2"/>
              <a:endCxn id="21515" idx="0"/>
            </p:cNvCxnSpPr>
            <p:nvPr/>
          </p:nvCxnSpPr>
          <p:spPr bwMode="auto">
            <a:xfrm flipH="1">
              <a:off x="1062" y="2791"/>
              <a:ext cx="50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49"/>
            <p:cNvCxnSpPr>
              <a:cxnSpLocks noChangeShapeType="1"/>
              <a:stCxn id="21514" idx="2"/>
              <a:endCxn id="21516" idx="0"/>
            </p:cNvCxnSpPr>
            <p:nvPr/>
          </p:nvCxnSpPr>
          <p:spPr bwMode="auto">
            <a:xfrm flipH="1">
              <a:off x="1538" y="2791"/>
              <a:ext cx="2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3" name="AutoShape 50"/>
            <p:cNvCxnSpPr>
              <a:cxnSpLocks noChangeShapeType="1"/>
              <a:stCxn id="21514" idx="2"/>
              <a:endCxn id="21517" idx="0"/>
            </p:cNvCxnSpPr>
            <p:nvPr/>
          </p:nvCxnSpPr>
          <p:spPr bwMode="auto">
            <a:xfrm>
              <a:off x="1562" y="2791"/>
              <a:ext cx="45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AutoShape 51"/>
            <p:cNvCxnSpPr>
              <a:cxnSpLocks noChangeShapeType="1"/>
              <a:stCxn id="21515" idx="2"/>
              <a:endCxn id="21518" idx="0"/>
            </p:cNvCxnSpPr>
            <p:nvPr/>
          </p:nvCxnSpPr>
          <p:spPr bwMode="auto">
            <a:xfrm flipH="1">
              <a:off x="841" y="3153"/>
              <a:ext cx="221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AutoShape 52"/>
            <p:cNvCxnSpPr>
              <a:cxnSpLocks noChangeShapeType="1"/>
              <a:stCxn id="21515" idx="2"/>
              <a:endCxn id="21519" idx="0"/>
            </p:cNvCxnSpPr>
            <p:nvPr/>
          </p:nvCxnSpPr>
          <p:spPr bwMode="auto">
            <a:xfrm>
              <a:off x="1062" y="3153"/>
              <a:ext cx="23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AutoShape 53"/>
            <p:cNvCxnSpPr>
              <a:cxnSpLocks noChangeShapeType="1"/>
              <a:stCxn id="21517" idx="2"/>
              <a:endCxn id="21520" idx="0"/>
            </p:cNvCxnSpPr>
            <p:nvPr/>
          </p:nvCxnSpPr>
          <p:spPr bwMode="auto">
            <a:xfrm>
              <a:off x="2015" y="3154"/>
              <a:ext cx="136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Oval 35"/>
          <p:cNvSpPr/>
          <p:nvPr/>
        </p:nvSpPr>
        <p:spPr>
          <a:xfrm>
            <a:off x="3352800" y="5091968"/>
            <a:ext cx="3921778" cy="123263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38" name="Straight Arrow Connector 37"/>
          <p:cNvCxnSpPr>
            <a:cxnSpLocks/>
            <a:stCxn id="36" idx="2"/>
          </p:cNvCxnSpPr>
          <p:nvPr/>
        </p:nvCxnSpPr>
        <p:spPr>
          <a:xfrm flipH="1">
            <a:off x="2057400" y="5708284"/>
            <a:ext cx="1295400" cy="1591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3" name="TextBox 38"/>
          <p:cNvSpPr txBox="1">
            <a:spLocks noChangeArrowheads="1"/>
          </p:cNvSpPr>
          <p:nvPr/>
        </p:nvSpPr>
        <p:spPr bwMode="auto">
          <a:xfrm>
            <a:off x="1110825" y="5718555"/>
            <a:ext cx="99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Top-Down</a:t>
            </a:r>
          </a:p>
        </p:txBody>
      </p:sp>
    </p:spTree>
    <p:extLst>
      <p:ext uri="{BB962C8B-B14F-4D97-AF65-F5344CB8AC3E}">
        <p14:creationId xmlns:p14="http://schemas.microsoft.com/office/powerpoint/2010/main" val="5967362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810554" y="152400"/>
            <a:ext cx="7522892" cy="777874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Risk Driven integration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idx="1"/>
          </p:nvPr>
        </p:nvSpPr>
        <p:spPr>
          <a:xfrm>
            <a:off x="685800" y="930274"/>
            <a:ext cx="8305800" cy="539432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Integrate based on criticality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most critical or complex modules integrated first with modules called</a:t>
            </a:r>
          </a:p>
        </p:txBody>
      </p:sp>
    </p:spTree>
    <p:extLst>
      <p:ext uri="{BB962C8B-B14F-4D97-AF65-F5344CB8AC3E}">
        <p14:creationId xmlns:p14="http://schemas.microsoft.com/office/powerpoint/2010/main" val="1168487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715304" y="152400"/>
            <a:ext cx="8352496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/>
              <a:t>Integration of Object-Oriented Systems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715304" y="990600"/>
            <a:ext cx="8229600" cy="551118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GB" sz="2800" dirty="0">
                <a:cs typeface="Times" panose="02020603050405020304" pitchFamily="18" charset="0"/>
              </a:rPr>
              <a:t>Different scopes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Intra Class (methods within a class)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Big-bang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Bottom-up: constructors - accessors - predicates– iterators – destructors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State based integration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Inter Class / Cluster Integration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Big Bang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Bottom-up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Top-down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Scenario based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Subsystem/System Integration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Big Bang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Bottom-up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Top-down</a:t>
            </a:r>
          </a:p>
          <a:p>
            <a:pPr lvl="2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Scenario based </a:t>
            </a:r>
          </a:p>
        </p:txBody>
      </p:sp>
    </p:spTree>
    <p:extLst>
      <p:ext uri="{BB962C8B-B14F-4D97-AF65-F5344CB8AC3E}">
        <p14:creationId xmlns:p14="http://schemas.microsoft.com/office/powerpoint/2010/main" val="2733916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753404" y="76200"/>
            <a:ext cx="8001000" cy="854074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Intra-Class Integration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726510" y="838200"/>
            <a:ext cx="8314396" cy="5715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Operations in classes (methods)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black box, white box approaches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each exception raised at least once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each interrupt forced to occur at least once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each attribute set interrogated at least once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state-based testing (Following Slides)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GB" sz="2800" dirty="0">
                <a:cs typeface="Times" panose="02020603050405020304" pitchFamily="18" charset="0"/>
              </a:rPr>
              <a:t>Integration of methods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Big-bang used for situations where methods are tightly coupled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 Complex methods can be tested with stubs/mocks</a:t>
            </a:r>
          </a:p>
        </p:txBody>
      </p:sp>
    </p:spTree>
    <p:extLst>
      <p:ext uri="{BB962C8B-B14F-4D97-AF65-F5344CB8AC3E}">
        <p14:creationId xmlns:p14="http://schemas.microsoft.com/office/powerpoint/2010/main" val="3465238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54" y="152400"/>
            <a:ext cx="7522892" cy="701674"/>
          </a:xfrm>
        </p:spPr>
        <p:txBody>
          <a:bodyPr/>
          <a:lstStyle/>
          <a:p>
            <a:pPr>
              <a:defRPr/>
            </a:pPr>
            <a:r>
              <a:rPr lang="en-US" dirty="0"/>
              <a:t>State-Based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54074"/>
            <a:ext cx="8257246" cy="56229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Natural representation with finite state machines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States correspond to certain values of the attributes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Transitions correspond to method calls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>
                <a:cs typeface="Times" panose="02020603050405020304" pitchFamily="18" charset="0"/>
              </a:rPr>
              <a:t>FSM can be used as a basis for testing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e.g., “drive” the class through all transitions, and 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 Verify the response and the resulting state</a:t>
            </a:r>
          </a:p>
        </p:txBody>
      </p:sp>
    </p:spTree>
    <p:extLst>
      <p:ext uri="{BB962C8B-B14F-4D97-AF65-F5344CB8AC3E}">
        <p14:creationId xmlns:p14="http://schemas.microsoft.com/office/powerpoint/2010/main" val="353648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04" y="152400"/>
            <a:ext cx="8001000" cy="701674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FSM Example: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314396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States</a:t>
            </a:r>
            <a:endParaRPr lang="en-US" sz="3200" dirty="0">
              <a:cs typeface="Times" panose="02020603050405020304" pitchFamily="18" charset="0"/>
            </a:endParaRP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Initial: before creation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Empty: number of elements = 0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Holding: number of elements &gt;0, but less than the max capacity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Full: number elements = max capacity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Final: after destruction</a:t>
            </a:r>
          </a:p>
          <a:p>
            <a:pPr>
              <a:spcBef>
                <a:spcPts val="1200"/>
              </a:spcBef>
              <a:defRPr/>
            </a:pPr>
            <a:r>
              <a:rPr lang="en-US" sz="2800" dirty="0">
                <a:cs typeface="Times" panose="02020603050405020304" pitchFamily="18" charset="0"/>
              </a:rPr>
              <a:t>Transitions: </a:t>
            </a:r>
            <a:r>
              <a:rPr lang="en-US" sz="2800" dirty="0">
                <a:solidFill>
                  <a:srgbClr val="002060"/>
                </a:solidFill>
                <a:cs typeface="Times" panose="02020603050405020304" pitchFamily="18" charset="0"/>
              </a:rPr>
              <a:t>starting state, ending state, event </a:t>
            </a:r>
            <a:r>
              <a:rPr lang="en-US" sz="2800" dirty="0">
                <a:cs typeface="Times" panose="02020603050405020304" pitchFamily="18" charset="0"/>
              </a:rPr>
              <a:t>that triggers the transition, and possibly some </a:t>
            </a:r>
            <a:r>
              <a:rPr lang="en-US" sz="2800" dirty="0">
                <a:solidFill>
                  <a:srgbClr val="002060"/>
                </a:solidFill>
                <a:cs typeface="Times" panose="02020603050405020304" pitchFamily="18" charset="0"/>
              </a:rPr>
              <a:t>response</a:t>
            </a:r>
            <a:r>
              <a:rPr lang="en-US" sz="2800" dirty="0">
                <a:cs typeface="Times" panose="02020603050405020304" pitchFamily="18" charset="0"/>
              </a:rPr>
              <a:t> to the event</a:t>
            </a:r>
          </a:p>
        </p:txBody>
      </p:sp>
    </p:spTree>
    <p:extLst>
      <p:ext uri="{BB962C8B-B14F-4D97-AF65-F5344CB8AC3E}">
        <p14:creationId xmlns:p14="http://schemas.microsoft.com/office/powerpoint/2010/main" val="416030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54" y="152400"/>
            <a:ext cx="7522892" cy="777874"/>
          </a:xfrm>
        </p:spPr>
        <p:txBody>
          <a:bodyPr/>
          <a:lstStyle/>
          <a:p>
            <a:pPr>
              <a:defRPr/>
            </a:pPr>
            <a:r>
              <a:rPr lang="en-US" dirty="0"/>
              <a:t>Possible Transitions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762000" y="838200"/>
            <a:ext cx="8257246" cy="5791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Initial </a:t>
            </a:r>
            <a:r>
              <a:rPr lang="en-US" sz="2800" dirty="0">
                <a:cs typeface="Times" panose="02020603050405020304" pitchFamily="18" charset="0"/>
                <a:sym typeface="Wingdings" pitchFamily="2" charset="2"/>
              </a:rPr>
              <a:t></a:t>
            </a:r>
            <a:r>
              <a:rPr lang="en-US" sz="2800" dirty="0">
                <a:cs typeface="Times" panose="02020603050405020304" pitchFamily="18" charset="0"/>
              </a:rPr>
              <a:t> Empty: event= “create”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e.g. “s = new Stack()” in Java</a:t>
            </a:r>
          </a:p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Empty </a:t>
            </a:r>
            <a:r>
              <a:rPr lang="en-US" sz="2800" dirty="0">
                <a:cs typeface="Times" panose="02020603050405020304" pitchFamily="18" charset="0"/>
                <a:sym typeface="Wingdings" pitchFamily="2" charset="2"/>
              </a:rPr>
              <a:t></a:t>
            </a:r>
            <a:r>
              <a:rPr lang="en-US" sz="2800" dirty="0">
                <a:cs typeface="Times" panose="02020603050405020304" pitchFamily="18" charset="0"/>
              </a:rPr>
              <a:t> Holding: event = “add”</a:t>
            </a:r>
          </a:p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Empty </a:t>
            </a:r>
            <a:r>
              <a:rPr lang="en-US" sz="2800" dirty="0">
                <a:cs typeface="Times" panose="02020603050405020304" pitchFamily="18" charset="0"/>
                <a:sym typeface="Wingdings" pitchFamily="2" charset="2"/>
              </a:rPr>
              <a:t></a:t>
            </a:r>
            <a:r>
              <a:rPr lang="en-US" sz="2800" dirty="0">
                <a:cs typeface="Times" panose="02020603050405020304" pitchFamily="18" charset="0"/>
              </a:rPr>
              <a:t> Full: event = “add”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if </a:t>
            </a:r>
            <a:r>
              <a:rPr lang="en-US" sz="2400" dirty="0" err="1">
                <a:cs typeface="Times" panose="02020603050405020304" pitchFamily="18" charset="0"/>
              </a:rPr>
              <a:t>max_capacity</a:t>
            </a:r>
            <a:r>
              <a:rPr lang="en-US" sz="2400" dirty="0">
                <a:cs typeface="Times" panose="02020603050405020304" pitchFamily="18" charset="0"/>
              </a:rPr>
              <a:t> = 1</a:t>
            </a:r>
          </a:p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Empty </a:t>
            </a:r>
            <a:r>
              <a:rPr lang="en-US" sz="2800" dirty="0">
                <a:cs typeface="Times" panose="02020603050405020304" pitchFamily="18" charset="0"/>
                <a:sym typeface="Wingdings" pitchFamily="2" charset="2"/>
              </a:rPr>
              <a:t></a:t>
            </a:r>
            <a:r>
              <a:rPr lang="en-US" sz="2800" dirty="0">
                <a:cs typeface="Times" panose="02020603050405020304" pitchFamily="18" charset="0"/>
              </a:rPr>
              <a:t> Final: event = “destroy”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e.g. destructor call in C++, garbage collection in Java</a:t>
            </a:r>
          </a:p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Holding </a:t>
            </a:r>
            <a:r>
              <a:rPr lang="en-US" sz="2800" dirty="0"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cs typeface="Times" panose="02020603050405020304" pitchFamily="18" charset="0"/>
              </a:rPr>
              <a:t> Empty: event = “delete”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2765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310767"/>
            <a:ext cx="3657600" cy="239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05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54" y="68263"/>
            <a:ext cx="7522892" cy="769938"/>
          </a:xfrm>
        </p:spPr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554" y="838200"/>
            <a:ext cx="8028646" cy="54863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latin typeface="+mj-lt"/>
                <a:cs typeface="Times" panose="02020603050405020304" pitchFamily="18" charset="0"/>
              </a:rPr>
              <a:t>Integration Testing</a:t>
            </a:r>
          </a:p>
          <a:p>
            <a:pPr lvl="1">
              <a:defRPr/>
            </a:pPr>
            <a:r>
              <a:rPr lang="en-US" sz="2400" dirty="0">
                <a:latin typeface="+mj-lt"/>
                <a:cs typeface="Times" panose="02020603050405020304" pitchFamily="18" charset="0"/>
              </a:rPr>
              <a:t>Definition</a:t>
            </a:r>
          </a:p>
          <a:p>
            <a:pPr lvl="1">
              <a:defRPr/>
            </a:pPr>
            <a:r>
              <a:rPr lang="en-US" sz="2400" dirty="0">
                <a:latin typeface="+mj-lt"/>
                <a:cs typeface="Times" panose="02020603050405020304" pitchFamily="18" charset="0"/>
              </a:rPr>
              <a:t>Strategies</a:t>
            </a:r>
          </a:p>
          <a:p>
            <a:pPr lvl="2">
              <a:defRPr/>
            </a:pPr>
            <a:r>
              <a:rPr lang="en-US" sz="1800" dirty="0">
                <a:latin typeface="+mj-lt"/>
                <a:cs typeface="Times" panose="02020603050405020304" pitchFamily="18" charset="0"/>
              </a:rPr>
              <a:t>Big bang	</a:t>
            </a:r>
          </a:p>
          <a:p>
            <a:pPr lvl="2">
              <a:defRPr/>
            </a:pPr>
            <a:r>
              <a:rPr lang="en-US" sz="1800" dirty="0">
                <a:latin typeface="+mj-lt"/>
                <a:cs typeface="Times" panose="02020603050405020304" pitchFamily="18" charset="0"/>
              </a:rPr>
              <a:t>Top-down</a:t>
            </a:r>
          </a:p>
          <a:p>
            <a:pPr lvl="2">
              <a:defRPr/>
            </a:pPr>
            <a:r>
              <a:rPr lang="en-US" sz="1800" dirty="0">
                <a:latin typeface="+mj-lt"/>
                <a:cs typeface="Times" panose="02020603050405020304" pitchFamily="18" charset="0"/>
              </a:rPr>
              <a:t>Bottom-up</a:t>
            </a:r>
          </a:p>
          <a:p>
            <a:pPr lvl="2">
              <a:defRPr/>
            </a:pPr>
            <a:r>
              <a:rPr lang="en-US" sz="1800" dirty="0">
                <a:latin typeface="+mj-lt"/>
                <a:cs typeface="Times" panose="02020603050405020304" pitchFamily="18" charset="0"/>
              </a:rPr>
              <a:t>Sandwich</a:t>
            </a:r>
          </a:p>
          <a:p>
            <a:pPr>
              <a:defRPr/>
            </a:pPr>
            <a:r>
              <a:rPr lang="en-US" sz="2800" dirty="0">
                <a:latin typeface="+mj-lt"/>
                <a:cs typeface="Times" panose="02020603050405020304" pitchFamily="18" charset="0"/>
              </a:rPr>
              <a:t>Integrating OO Applications</a:t>
            </a:r>
          </a:p>
          <a:p>
            <a:pPr lvl="1">
              <a:buFont typeface="Wingdings" pitchFamily="2" charset="2"/>
              <a:buNone/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007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54" y="76200"/>
            <a:ext cx="7522892" cy="8540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FSM-based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26546"/>
            <a:ext cx="8305800" cy="5715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Each valid transition should be tested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Verify the resulting state using a state inspector that has access to the internals of the class</a:t>
            </a:r>
          </a:p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Each invalid transition should be tested to ensure that it is rejected, and the state does not change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>
                <a:cs typeface="Times" panose="02020603050405020304" pitchFamily="18" charset="0"/>
              </a:rPr>
              <a:t>e.g., Full </a:t>
            </a:r>
            <a:r>
              <a:rPr lang="en-US" sz="2800" dirty="0">
                <a:cs typeface="Times" panose="02020603050405020304" pitchFamily="18" charset="0"/>
                <a:sym typeface="Wingdings" pitchFamily="2" charset="2"/>
              </a:rPr>
              <a:t></a:t>
            </a:r>
            <a:r>
              <a:rPr lang="en-US" sz="2800" dirty="0">
                <a:cs typeface="Times" panose="02020603050405020304" pitchFamily="18" charset="0"/>
              </a:rPr>
              <a:t> Full is not allowed </a:t>
            </a:r>
            <a:r>
              <a:rPr lang="en-US" sz="2400" dirty="0">
                <a:solidFill>
                  <a:srgbClr val="FF0000"/>
                </a:solidFill>
                <a:cs typeface="Times" panose="02020603050405020304" pitchFamily="18" charset="0"/>
              </a:rPr>
              <a:t>(Example?)</a:t>
            </a:r>
            <a:r>
              <a:rPr lang="en-US" sz="2800" dirty="0">
                <a:solidFill>
                  <a:srgbClr val="FF0000"/>
                </a:solidFill>
                <a:cs typeface="Times" panose="02020603050405020304" pitchFamily="18" charset="0"/>
              </a:rPr>
              <a:t>:</a:t>
            </a:r>
            <a:r>
              <a:rPr lang="en-US" sz="2800" dirty="0">
                <a:cs typeface="Times" panose="02020603050405020304" pitchFamily="18" charset="0"/>
              </a:rPr>
              <a:t> </a:t>
            </a:r>
          </a:p>
          <a:p>
            <a:pPr lvl="1">
              <a:defRPr/>
            </a:pPr>
            <a:r>
              <a:rPr lang="en-US" sz="2400" dirty="0">
                <a:cs typeface="Times" panose="02020603050405020304" pitchFamily="18" charset="0"/>
              </a:rPr>
              <a:t>Need to test calling add on a full stack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835177"/>
            <a:ext cx="3886200" cy="269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46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54" y="152400"/>
            <a:ext cx="7522892" cy="701674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54074"/>
            <a:ext cx="8181046" cy="5622926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Gumball machine example</a:t>
            </a:r>
          </a:p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States:</a:t>
            </a:r>
          </a:p>
          <a:p>
            <a:pPr lvl="1">
              <a:defRPr/>
            </a:pPr>
            <a:r>
              <a:rPr lang="en-US" sz="2400" dirty="0" err="1">
                <a:cs typeface="Times" panose="02020603050405020304" pitchFamily="18" charset="0"/>
              </a:rPr>
              <a:t>NoQuarter</a:t>
            </a:r>
            <a:r>
              <a:rPr lang="en-US" sz="2400" dirty="0">
                <a:cs typeface="Times" panose="02020603050405020304" pitchFamily="18" charset="0"/>
              </a:rPr>
              <a:t>, </a:t>
            </a:r>
            <a:r>
              <a:rPr lang="en-US" sz="2400" dirty="0" err="1">
                <a:cs typeface="Times" panose="02020603050405020304" pitchFamily="18" charset="0"/>
              </a:rPr>
              <a:t>HasQuarter</a:t>
            </a:r>
            <a:r>
              <a:rPr lang="en-US" sz="2400" dirty="0">
                <a:cs typeface="Times" panose="02020603050405020304" pitchFamily="18" charset="0"/>
              </a:rPr>
              <a:t>, Sold, </a:t>
            </a:r>
            <a:r>
              <a:rPr lang="en-US" sz="2400" dirty="0" err="1">
                <a:cs typeface="Times" panose="02020603050405020304" pitchFamily="18" charset="0"/>
              </a:rPr>
              <a:t>SoldOut</a:t>
            </a:r>
            <a:r>
              <a:rPr lang="en-US" sz="2400" dirty="0">
                <a:cs typeface="Times" panose="02020603050405020304" pitchFamily="18" charset="0"/>
              </a:rPr>
              <a:t>, Error</a:t>
            </a:r>
          </a:p>
          <a:p>
            <a:pPr>
              <a:defRPr/>
            </a:pPr>
            <a:r>
              <a:rPr lang="en-US" sz="2800" dirty="0">
                <a:cs typeface="Times" panose="02020603050405020304" pitchFamily="18" charset="0"/>
              </a:rPr>
              <a:t>Transitions: </a:t>
            </a:r>
          </a:p>
          <a:p>
            <a:pPr lvl="1">
              <a:defRPr/>
            </a:pPr>
            <a:r>
              <a:rPr lang="en-US" sz="2400" dirty="0" err="1">
                <a:cs typeface="Times" panose="02020603050405020304" pitchFamily="18" charset="0"/>
              </a:rPr>
              <a:t>turnCrank</a:t>
            </a:r>
            <a:r>
              <a:rPr lang="en-US" sz="2400" dirty="0">
                <a:cs typeface="Times" panose="02020603050405020304" pitchFamily="18" charset="0"/>
              </a:rPr>
              <a:t>(), </a:t>
            </a:r>
            <a:r>
              <a:rPr lang="en-US" sz="2400" dirty="0" err="1">
                <a:cs typeface="Times" panose="02020603050405020304" pitchFamily="18" charset="0"/>
              </a:rPr>
              <a:t>addQuarter</a:t>
            </a:r>
            <a:r>
              <a:rPr lang="en-US" sz="2400" dirty="0">
                <a:cs typeface="Times" panose="02020603050405020304" pitchFamily="18" charset="0"/>
              </a:rPr>
              <a:t>(), </a:t>
            </a:r>
            <a:r>
              <a:rPr lang="en-US" sz="2400" dirty="0" err="1">
                <a:cs typeface="Times" panose="02020603050405020304" pitchFamily="18" charset="0"/>
              </a:rPr>
              <a:t>takeGumball</a:t>
            </a:r>
            <a:r>
              <a:rPr lang="en-US" sz="2400" dirty="0">
                <a:cs typeface="Times" panose="02020603050405020304" pitchFamily="18" charset="0"/>
              </a:rPr>
              <a:t>()</a:t>
            </a:r>
          </a:p>
          <a:p>
            <a:pPr lvl="1">
              <a:defRPr/>
            </a:pPr>
            <a:endParaRPr lang="en-US" sz="2400" dirty="0">
              <a:cs typeface="Times" panose="02020603050405020304" pitchFamily="18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2400" dirty="0">
                <a:cs typeface="Times" panose="02020603050405020304" pitchFamily="18" charset="0"/>
              </a:rPr>
              <a:t>(you may add states/transitions if necessary)</a:t>
            </a:r>
          </a:p>
          <a:p>
            <a:pPr lvl="1">
              <a:buFont typeface="Wingdings" pitchFamily="2" charset="2"/>
              <a:buNone/>
              <a:defRPr/>
            </a:pPr>
            <a:endParaRPr lang="en-US" sz="2000" dirty="0"/>
          </a:p>
          <a:p>
            <a:pPr lvl="1"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615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68" y="152400"/>
            <a:ext cx="7924800" cy="777874"/>
          </a:xfrm>
        </p:spPr>
        <p:txBody>
          <a:bodyPr/>
          <a:lstStyle/>
          <a:p>
            <a:pPr>
              <a:defRPr/>
            </a:pPr>
            <a:r>
              <a:rPr lang="en-US" dirty="0"/>
              <a:t>Solution</a:t>
            </a:r>
          </a:p>
        </p:txBody>
      </p:sp>
      <p:pic>
        <p:nvPicPr>
          <p:cNvPr id="307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17" y="1295400"/>
            <a:ext cx="8063416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6" name="TextBox 6"/>
          <p:cNvSpPr txBox="1">
            <a:spLocks noChangeArrowheads="1"/>
          </p:cNvSpPr>
          <p:nvPr/>
        </p:nvSpPr>
        <p:spPr bwMode="auto">
          <a:xfrm>
            <a:off x="791368" y="5105400"/>
            <a:ext cx="670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dirty="0"/>
              <a:t>Possible Tests?</a:t>
            </a:r>
          </a:p>
        </p:txBody>
      </p:sp>
    </p:spTree>
    <p:extLst>
      <p:ext uri="{BB962C8B-B14F-4D97-AF65-F5344CB8AC3E}">
        <p14:creationId xmlns:p14="http://schemas.microsoft.com/office/powerpoint/2010/main" val="31085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1"/>
          <p:cNvSpPr>
            <a:spLocks noGrp="1" noChangeArrowheads="1"/>
          </p:cNvSpPr>
          <p:nvPr>
            <p:ph type="title"/>
          </p:nvPr>
        </p:nvSpPr>
        <p:spPr>
          <a:xfrm>
            <a:off x="639104" y="146051"/>
            <a:ext cx="7522892" cy="768349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Integration testing</a:t>
            </a:r>
          </a:p>
        </p:txBody>
      </p:sp>
      <p:sp>
        <p:nvSpPr>
          <p:cNvPr id="2051" name="Rectangle 22"/>
          <p:cNvSpPr>
            <a:spLocks noGrp="1" noChangeArrowheads="1"/>
          </p:cNvSpPr>
          <p:nvPr>
            <p:ph idx="1"/>
          </p:nvPr>
        </p:nvSpPr>
        <p:spPr>
          <a:xfrm>
            <a:off x="797060" y="909636"/>
            <a:ext cx="8118340" cy="5414963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Done between unit testing and system testing</a:t>
            </a:r>
          </a:p>
          <a:p>
            <a:pPr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Objective:  ensure assembled modules, that work fine in isolation, work well together</a:t>
            </a:r>
          </a:p>
          <a:p>
            <a:pPr lvl="1" eaLnBrk="1" hangingPunct="1">
              <a:defRPr/>
            </a:pPr>
            <a:r>
              <a:rPr lang="en-GB" sz="2000" dirty="0">
                <a:cs typeface="Times" panose="02020603050405020304" pitchFamily="18" charset="0"/>
              </a:rPr>
              <a:t>Attempt to find interface faults</a:t>
            </a:r>
          </a:p>
          <a:p>
            <a:pPr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Need a module call graph.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F6DB58-0B8E-6AA1-6F78-B78AE6C4FEA4}"/>
              </a:ext>
            </a:extLst>
          </p:cNvPr>
          <p:cNvGrpSpPr/>
          <p:nvPr/>
        </p:nvGrpSpPr>
        <p:grpSpPr>
          <a:xfrm>
            <a:off x="1451768" y="3048000"/>
            <a:ext cx="6240463" cy="2705099"/>
            <a:chOff x="1447800" y="3854450"/>
            <a:chExt cx="5775325" cy="2089150"/>
          </a:xfrm>
        </p:grpSpPr>
        <p:sp>
          <p:nvSpPr>
            <p:cNvPr id="11268" name="AutoShape 4"/>
            <p:cNvSpPr>
              <a:spLocks noChangeArrowheads="1"/>
            </p:cNvSpPr>
            <p:nvPr/>
          </p:nvSpPr>
          <p:spPr bwMode="auto">
            <a:xfrm>
              <a:off x="3921125" y="3854450"/>
              <a:ext cx="906463" cy="449263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1269" name="AutoShape 5"/>
            <p:cNvSpPr>
              <a:spLocks noChangeArrowheads="1"/>
            </p:cNvSpPr>
            <p:nvPr/>
          </p:nvSpPr>
          <p:spPr bwMode="auto">
            <a:xfrm>
              <a:off x="2525713" y="4586288"/>
              <a:ext cx="906462" cy="449262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4370388" y="4603750"/>
              <a:ext cx="906462" cy="449263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6091238" y="4621213"/>
              <a:ext cx="906462" cy="449262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447800" y="5440363"/>
              <a:ext cx="906463" cy="449262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3157538" y="5476875"/>
              <a:ext cx="908050" cy="449263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6315075" y="5494338"/>
              <a:ext cx="908050" cy="449262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20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sp>
          <p:nvSpPr>
            <p:cNvPr id="11275" name="Line 15"/>
            <p:cNvSpPr>
              <a:spLocks noChangeShapeType="1"/>
            </p:cNvSpPr>
            <p:nvPr/>
          </p:nvSpPr>
          <p:spPr bwMode="auto">
            <a:xfrm flipH="1">
              <a:off x="2994025" y="4303713"/>
              <a:ext cx="1235075" cy="274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76" name="Line 16"/>
            <p:cNvSpPr>
              <a:spLocks noChangeShapeType="1"/>
            </p:cNvSpPr>
            <p:nvPr/>
          </p:nvSpPr>
          <p:spPr bwMode="auto">
            <a:xfrm>
              <a:off x="4400550" y="4313238"/>
              <a:ext cx="315913" cy="282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77" name="Line 17"/>
            <p:cNvSpPr>
              <a:spLocks noChangeShapeType="1"/>
            </p:cNvSpPr>
            <p:nvPr/>
          </p:nvSpPr>
          <p:spPr bwMode="auto">
            <a:xfrm>
              <a:off x="4705350" y="4303713"/>
              <a:ext cx="1763713" cy="317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78" name="Line 18"/>
            <p:cNvSpPr>
              <a:spLocks noChangeShapeType="1"/>
            </p:cNvSpPr>
            <p:nvPr/>
          </p:nvSpPr>
          <p:spPr bwMode="auto">
            <a:xfrm flipH="1">
              <a:off x="1862138" y="5045075"/>
              <a:ext cx="969962" cy="387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79" name="Line 19"/>
            <p:cNvSpPr>
              <a:spLocks noChangeShapeType="1"/>
            </p:cNvSpPr>
            <p:nvPr/>
          </p:nvSpPr>
          <p:spPr bwMode="auto">
            <a:xfrm>
              <a:off x="3095625" y="5045075"/>
              <a:ext cx="366713" cy="439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80" name="Line 20"/>
            <p:cNvSpPr>
              <a:spLocks noChangeShapeType="1"/>
            </p:cNvSpPr>
            <p:nvPr/>
          </p:nvSpPr>
          <p:spPr bwMode="auto">
            <a:xfrm>
              <a:off x="6591300" y="5070475"/>
              <a:ext cx="49213" cy="414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3486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810554" y="68263"/>
            <a:ext cx="7522892" cy="769938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Integration Strategy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idx="1"/>
          </p:nvPr>
        </p:nvSpPr>
        <p:spPr>
          <a:xfrm>
            <a:off x="810554" y="870474"/>
            <a:ext cx="8104846" cy="5454126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How low-level modules are assembled to form higher-level program entities</a:t>
            </a:r>
          </a:p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Strategy impacts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 the type of test tools to use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 the order of coding/testing units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 the cost of generating test cases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 the cost of locating and correcting detected defects</a:t>
            </a:r>
          </a:p>
        </p:txBody>
      </p:sp>
    </p:spTree>
    <p:extLst>
      <p:ext uri="{BB962C8B-B14F-4D97-AF65-F5344CB8AC3E}">
        <p14:creationId xmlns:p14="http://schemas.microsoft.com/office/powerpoint/2010/main" val="38526556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810554" y="152400"/>
            <a:ext cx="7522892" cy="701674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Integration testing strategies 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810554" y="831662"/>
            <a:ext cx="8181046" cy="54929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2800" dirty="0">
                <a:cs typeface="Times" panose="02020603050405020304" pitchFamily="18" charset="0"/>
              </a:rPr>
              <a:t>Several different strategies can be used for integration testing</a:t>
            </a:r>
          </a:p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GB" sz="2800" dirty="0">
                <a:cs typeface="Times" panose="02020603050405020304" pitchFamily="18" charset="0"/>
              </a:rPr>
              <a:t>Examples of strategies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/>
            </a:pPr>
            <a:r>
              <a:rPr lang="en-GB" sz="2400" dirty="0">
                <a:cs typeface="Times" panose="02020603050405020304" pitchFamily="18" charset="0"/>
              </a:rPr>
              <a:t>Big-bang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/>
            </a:pPr>
            <a:r>
              <a:rPr lang="en-GB" sz="2400" dirty="0">
                <a:cs typeface="Times" panose="02020603050405020304" pitchFamily="18" charset="0"/>
              </a:rPr>
              <a:t>Top-down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/>
            </a:pPr>
            <a:r>
              <a:rPr lang="en-GB" sz="2400" dirty="0">
                <a:cs typeface="Times" panose="02020603050405020304" pitchFamily="18" charset="0"/>
              </a:rPr>
              <a:t>Bottom-up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GB" sz="2400" dirty="0">
                <a:cs typeface="Times" panose="02020603050405020304" pitchFamily="18" charset="0"/>
              </a:rPr>
              <a:t>Sandwich 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defRPr/>
            </a:pPr>
            <a:r>
              <a:rPr lang="en-GB" sz="2800" dirty="0">
                <a:cs typeface="Times" panose="02020603050405020304" pitchFamily="18" charset="0"/>
              </a:rPr>
              <a:t>Comparison criteria: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fault localization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effort needed (for stubs and drivers)</a:t>
            </a:r>
          </a:p>
          <a:p>
            <a:pPr lvl="2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Stub – called program(s) or module(s)</a:t>
            </a:r>
          </a:p>
          <a:p>
            <a:pPr lvl="2">
              <a:lnSpc>
                <a:spcPct val="8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Drivers – Calling program(s) or module(s)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degree of testing of modules achieved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possibility for parallel development</a:t>
            </a:r>
          </a:p>
          <a:p>
            <a:pPr eaLnBrk="1" hangingPunct="1">
              <a:lnSpc>
                <a:spcPct val="80000"/>
              </a:lnSpc>
              <a:defRPr/>
            </a:pPr>
            <a:endParaRPr lang="en-GB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44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6"/>
          <p:cNvSpPr>
            <a:spLocks noGrp="1" noChangeArrowheads="1"/>
          </p:cNvSpPr>
          <p:nvPr>
            <p:ph type="title"/>
          </p:nvPr>
        </p:nvSpPr>
        <p:spPr>
          <a:xfrm>
            <a:off x="731179" y="129461"/>
            <a:ext cx="7522892" cy="839786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Big Bang Integration - 1</a:t>
            </a:r>
          </a:p>
        </p:txBody>
      </p:sp>
      <p:sp>
        <p:nvSpPr>
          <p:cNvPr id="5123" name="Rectangle 37"/>
          <p:cNvSpPr>
            <a:spLocks noGrp="1" noChangeArrowheads="1"/>
          </p:cNvSpPr>
          <p:nvPr>
            <p:ph idx="1"/>
          </p:nvPr>
        </p:nvSpPr>
        <p:spPr>
          <a:xfrm>
            <a:off x="823118" y="920750"/>
            <a:ext cx="8016081" cy="5722938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Non-incremental strategy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Unit test each module in isolation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Integrate as a whole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9F5208-AF85-4CDD-9B70-87DAFD74D45F}"/>
              </a:ext>
            </a:extLst>
          </p:cNvPr>
          <p:cNvGrpSpPr/>
          <p:nvPr/>
        </p:nvGrpSpPr>
        <p:grpSpPr>
          <a:xfrm>
            <a:off x="4059236" y="2292902"/>
            <a:ext cx="4818063" cy="3359150"/>
            <a:chOff x="3930650" y="3284538"/>
            <a:chExt cx="4818063" cy="3359150"/>
          </a:xfrm>
        </p:grpSpPr>
        <p:sp>
          <p:nvSpPr>
            <p:cNvPr id="14340" name="Oval 21"/>
            <p:cNvSpPr>
              <a:spLocks noChangeArrowheads="1"/>
            </p:cNvSpPr>
            <p:nvPr/>
          </p:nvSpPr>
          <p:spPr bwMode="auto">
            <a:xfrm>
              <a:off x="4356100" y="3284538"/>
              <a:ext cx="800100" cy="4476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4341" name="Oval 22"/>
            <p:cNvSpPr>
              <a:spLocks noChangeArrowheads="1"/>
            </p:cNvSpPr>
            <p:nvPr/>
          </p:nvSpPr>
          <p:spPr bwMode="auto">
            <a:xfrm>
              <a:off x="3930650" y="3879850"/>
              <a:ext cx="798513" cy="44926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4342" name="Oval 23"/>
            <p:cNvSpPr>
              <a:spLocks noChangeArrowheads="1"/>
            </p:cNvSpPr>
            <p:nvPr/>
          </p:nvSpPr>
          <p:spPr bwMode="auto">
            <a:xfrm>
              <a:off x="3975100" y="5791200"/>
              <a:ext cx="800100" cy="4476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4343" name="Oval 24"/>
            <p:cNvSpPr>
              <a:spLocks noChangeArrowheads="1"/>
            </p:cNvSpPr>
            <p:nvPr/>
          </p:nvSpPr>
          <p:spPr bwMode="auto">
            <a:xfrm>
              <a:off x="3952875" y="4787900"/>
              <a:ext cx="798513" cy="4476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14344" name="Oval 25"/>
            <p:cNvSpPr>
              <a:spLocks noChangeArrowheads="1"/>
            </p:cNvSpPr>
            <p:nvPr/>
          </p:nvSpPr>
          <p:spPr bwMode="auto">
            <a:xfrm>
              <a:off x="4492625" y="5268913"/>
              <a:ext cx="798513" cy="4476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14345" name="Oval 26"/>
            <p:cNvSpPr>
              <a:spLocks noChangeArrowheads="1"/>
            </p:cNvSpPr>
            <p:nvPr/>
          </p:nvSpPr>
          <p:spPr bwMode="auto">
            <a:xfrm>
              <a:off x="4492625" y="4371975"/>
              <a:ext cx="798513" cy="4476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4346" name="Oval 27"/>
            <p:cNvSpPr>
              <a:spLocks noChangeArrowheads="1"/>
            </p:cNvSpPr>
            <p:nvPr/>
          </p:nvSpPr>
          <p:spPr bwMode="auto">
            <a:xfrm>
              <a:off x="4592638" y="6196013"/>
              <a:ext cx="800100" cy="4476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sp>
          <p:nvSpPr>
            <p:cNvPr id="14347" name="Oval 28"/>
            <p:cNvSpPr>
              <a:spLocks noChangeArrowheads="1"/>
            </p:cNvSpPr>
            <p:nvPr/>
          </p:nvSpPr>
          <p:spPr bwMode="auto">
            <a:xfrm>
              <a:off x="6967538" y="4392613"/>
              <a:ext cx="1781175" cy="116363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main, A, B, C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D, E, F</a:t>
              </a:r>
            </a:p>
          </p:txBody>
        </p:sp>
        <p:sp>
          <p:nvSpPr>
            <p:cNvPr id="14348" name="Line 29"/>
            <p:cNvSpPr>
              <a:spLocks noChangeShapeType="1"/>
            </p:cNvSpPr>
            <p:nvPr/>
          </p:nvSpPr>
          <p:spPr bwMode="auto">
            <a:xfrm>
              <a:off x="5156200" y="3519488"/>
              <a:ext cx="2103438" cy="9794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49" name="Line 30"/>
            <p:cNvSpPr>
              <a:spLocks noChangeShapeType="1"/>
            </p:cNvSpPr>
            <p:nvPr/>
          </p:nvSpPr>
          <p:spPr bwMode="auto">
            <a:xfrm>
              <a:off x="4716463" y="4116388"/>
              <a:ext cx="2330450" cy="576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50" name="Line 31"/>
            <p:cNvSpPr>
              <a:spLocks noChangeShapeType="1"/>
            </p:cNvSpPr>
            <p:nvPr/>
          </p:nvSpPr>
          <p:spPr bwMode="auto">
            <a:xfrm>
              <a:off x="5291138" y="4608513"/>
              <a:ext cx="1676400" cy="296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51" name="Line 32"/>
            <p:cNvSpPr>
              <a:spLocks noChangeShapeType="1"/>
            </p:cNvSpPr>
            <p:nvPr/>
          </p:nvSpPr>
          <p:spPr bwMode="auto">
            <a:xfrm>
              <a:off x="4740275" y="5022850"/>
              <a:ext cx="2216150" cy="31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52" name="Line 33"/>
            <p:cNvSpPr>
              <a:spLocks noChangeShapeType="1"/>
            </p:cNvSpPr>
            <p:nvPr/>
          </p:nvSpPr>
          <p:spPr bwMode="auto">
            <a:xfrm flipV="1">
              <a:off x="5291138" y="5213350"/>
              <a:ext cx="1744662" cy="292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53" name="Line 34"/>
            <p:cNvSpPr>
              <a:spLocks noChangeShapeType="1"/>
            </p:cNvSpPr>
            <p:nvPr/>
          </p:nvSpPr>
          <p:spPr bwMode="auto">
            <a:xfrm flipV="1">
              <a:off x="4762500" y="5351463"/>
              <a:ext cx="2374900" cy="654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54" name="Line 35"/>
            <p:cNvSpPr>
              <a:spLocks noChangeShapeType="1"/>
            </p:cNvSpPr>
            <p:nvPr/>
          </p:nvSpPr>
          <p:spPr bwMode="auto">
            <a:xfrm flipV="1">
              <a:off x="5392738" y="5437188"/>
              <a:ext cx="1878012" cy="984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4355" name="Group 52"/>
          <p:cNvGrpSpPr>
            <a:grpSpLocks/>
          </p:cNvGrpSpPr>
          <p:nvPr/>
        </p:nvGrpSpPr>
        <p:grpSpPr bwMode="auto">
          <a:xfrm>
            <a:off x="889794" y="2534444"/>
            <a:ext cx="2647950" cy="1789112"/>
            <a:chOff x="662" y="2614"/>
            <a:chExt cx="1668" cy="902"/>
          </a:xfrm>
        </p:grpSpPr>
        <p:sp>
          <p:nvSpPr>
            <p:cNvPr id="14357" name="AutoShape 53"/>
            <p:cNvSpPr>
              <a:spLocks noChangeAspect="1" noChangeArrowheads="1"/>
            </p:cNvSpPr>
            <p:nvPr/>
          </p:nvSpPr>
          <p:spPr bwMode="auto">
            <a:xfrm>
              <a:off x="1383" y="2614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4358" name="AutoShape 54"/>
            <p:cNvSpPr>
              <a:spLocks noChangeAspect="1" noChangeArrowheads="1"/>
            </p:cNvSpPr>
            <p:nvPr/>
          </p:nvSpPr>
          <p:spPr bwMode="auto">
            <a:xfrm>
              <a:off x="883" y="2976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4359" name="AutoShape 55"/>
            <p:cNvSpPr>
              <a:spLocks noChangeAspect="1" noChangeArrowheads="1"/>
            </p:cNvSpPr>
            <p:nvPr/>
          </p:nvSpPr>
          <p:spPr bwMode="auto">
            <a:xfrm>
              <a:off x="1359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4360" name="AutoShape 56"/>
            <p:cNvSpPr>
              <a:spLocks noChangeAspect="1" noChangeArrowheads="1"/>
            </p:cNvSpPr>
            <p:nvPr/>
          </p:nvSpPr>
          <p:spPr bwMode="auto">
            <a:xfrm>
              <a:off x="1836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14361" name="AutoShape 57"/>
            <p:cNvSpPr>
              <a:spLocks noChangeAspect="1" noChangeArrowheads="1"/>
            </p:cNvSpPr>
            <p:nvPr/>
          </p:nvSpPr>
          <p:spPr bwMode="auto">
            <a:xfrm>
              <a:off x="662" y="3339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14362" name="AutoShape 58"/>
            <p:cNvSpPr>
              <a:spLocks noChangeAspect="1" noChangeArrowheads="1"/>
            </p:cNvSpPr>
            <p:nvPr/>
          </p:nvSpPr>
          <p:spPr bwMode="auto">
            <a:xfrm>
              <a:off x="1116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4363" name="AutoShape 59"/>
            <p:cNvSpPr>
              <a:spLocks noChangeAspect="1" noChangeArrowheads="1"/>
            </p:cNvSpPr>
            <p:nvPr/>
          </p:nvSpPr>
          <p:spPr bwMode="auto">
            <a:xfrm>
              <a:off x="1972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cxnSp>
          <p:nvCxnSpPr>
            <p:cNvPr id="14364" name="AutoShape 60"/>
            <p:cNvCxnSpPr>
              <a:cxnSpLocks noChangeShapeType="1"/>
              <a:stCxn id="14357" idx="2"/>
              <a:endCxn id="14358" idx="0"/>
            </p:cNvCxnSpPr>
            <p:nvPr/>
          </p:nvCxnSpPr>
          <p:spPr bwMode="auto">
            <a:xfrm flipH="1">
              <a:off x="1062" y="2791"/>
              <a:ext cx="50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61"/>
            <p:cNvCxnSpPr>
              <a:cxnSpLocks noChangeShapeType="1"/>
              <a:stCxn id="14357" idx="2"/>
              <a:endCxn id="14359" idx="0"/>
            </p:cNvCxnSpPr>
            <p:nvPr/>
          </p:nvCxnSpPr>
          <p:spPr bwMode="auto">
            <a:xfrm flipH="1">
              <a:off x="1538" y="2791"/>
              <a:ext cx="2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62"/>
            <p:cNvCxnSpPr>
              <a:cxnSpLocks noChangeShapeType="1"/>
              <a:stCxn id="14357" idx="2"/>
              <a:endCxn id="14360" idx="0"/>
            </p:cNvCxnSpPr>
            <p:nvPr/>
          </p:nvCxnSpPr>
          <p:spPr bwMode="auto">
            <a:xfrm>
              <a:off x="1562" y="2791"/>
              <a:ext cx="45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63"/>
            <p:cNvCxnSpPr>
              <a:cxnSpLocks noChangeShapeType="1"/>
              <a:stCxn id="14358" idx="2"/>
              <a:endCxn id="14361" idx="0"/>
            </p:cNvCxnSpPr>
            <p:nvPr/>
          </p:nvCxnSpPr>
          <p:spPr bwMode="auto">
            <a:xfrm flipH="1">
              <a:off x="841" y="3153"/>
              <a:ext cx="221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64"/>
            <p:cNvCxnSpPr>
              <a:cxnSpLocks noChangeShapeType="1"/>
              <a:stCxn id="14358" idx="2"/>
              <a:endCxn id="14362" idx="0"/>
            </p:cNvCxnSpPr>
            <p:nvPr/>
          </p:nvCxnSpPr>
          <p:spPr bwMode="auto">
            <a:xfrm>
              <a:off x="1062" y="3153"/>
              <a:ext cx="23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65"/>
            <p:cNvCxnSpPr>
              <a:cxnSpLocks noChangeShapeType="1"/>
              <a:stCxn id="14360" idx="2"/>
              <a:endCxn id="14363" idx="0"/>
            </p:cNvCxnSpPr>
            <p:nvPr/>
          </p:nvCxnSpPr>
          <p:spPr bwMode="auto">
            <a:xfrm>
              <a:off x="2015" y="3154"/>
              <a:ext cx="136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260267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810554" y="152400"/>
            <a:ext cx="7522892" cy="777874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Big Bang Integration - 2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>
          <a:xfrm>
            <a:off x="810554" y="930274"/>
            <a:ext cx="8104846" cy="5394326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Advantages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Convenient for small systems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GB" sz="2400" dirty="0">
              <a:cs typeface="Times" panose="02020603050405020304" pitchFamily="18" charset="0"/>
            </a:endParaRPr>
          </a:p>
          <a:p>
            <a:pPr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Disadvantages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Integration testing can only begin when all modules are ready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Fault localization difficult</a:t>
            </a:r>
          </a:p>
          <a:p>
            <a:pPr lvl="1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Easy to miss interface faults</a:t>
            </a:r>
          </a:p>
        </p:txBody>
      </p:sp>
    </p:spTree>
    <p:extLst>
      <p:ext uri="{BB962C8B-B14F-4D97-AF65-F5344CB8AC3E}">
        <p14:creationId xmlns:p14="http://schemas.microsoft.com/office/powerpoint/2010/main" val="2885573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6"/>
          <p:cNvSpPr>
            <a:spLocks noGrp="1" noChangeArrowheads="1"/>
          </p:cNvSpPr>
          <p:nvPr>
            <p:ph type="title"/>
          </p:nvPr>
        </p:nvSpPr>
        <p:spPr>
          <a:xfrm>
            <a:off x="729592" y="119064"/>
            <a:ext cx="7522892" cy="777874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Top-down Integration - 1</a:t>
            </a:r>
          </a:p>
        </p:txBody>
      </p:sp>
      <p:sp>
        <p:nvSpPr>
          <p:cNvPr id="7171" name="Rectangle 27"/>
          <p:cNvSpPr>
            <a:spLocks noGrp="1" noChangeArrowheads="1"/>
          </p:cNvSpPr>
          <p:nvPr>
            <p:ph idx="1"/>
          </p:nvPr>
        </p:nvSpPr>
        <p:spPr>
          <a:xfrm>
            <a:off x="729592" y="896938"/>
            <a:ext cx="8185808" cy="5580062"/>
          </a:xfrm>
        </p:spPr>
        <p:txBody>
          <a:bodyPr>
            <a:normAutofit/>
          </a:bodyPr>
          <a:lstStyle/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GB" sz="2400" dirty="0">
                <a:cs typeface="Times" panose="02020603050405020304" pitchFamily="18" charset="0"/>
              </a:rPr>
              <a:t>Incremental strategy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GB" sz="2400" dirty="0">
                <a:cs typeface="Times" panose="02020603050405020304" pitchFamily="18" charset="0"/>
              </a:rPr>
              <a:t>Start by including highest level modules in test set.</a:t>
            </a:r>
          </a:p>
          <a:p>
            <a:pPr marL="1295400" lvl="2" indent="-381000" eaLnBrk="1" hangingPunct="1">
              <a:lnSpc>
                <a:spcPct val="90000"/>
              </a:lnSpc>
              <a:defRPr/>
            </a:pPr>
            <a:r>
              <a:rPr lang="en-GB" sz="2000" dirty="0">
                <a:cs typeface="Times" panose="02020603050405020304" pitchFamily="18" charset="0"/>
              </a:rPr>
              <a:t>All other modules replaced by stubs or mock objects.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GB" sz="2400" dirty="0">
                <a:cs typeface="Times" panose="02020603050405020304" pitchFamily="18" charset="0"/>
              </a:rPr>
              <a:t>Integrate (i.e. replace stub by real module) modules called by modules in test set. 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GB" sz="2400" dirty="0">
                <a:cs typeface="Times" panose="02020603050405020304" pitchFamily="18" charset="0"/>
              </a:rPr>
              <a:t>Repeat until all modules in test set are integrated. </a:t>
            </a:r>
            <a:r>
              <a:rPr lang="en-GB" sz="2400" b="1" i="1" dirty="0">
                <a:solidFill>
                  <a:srgbClr val="002060"/>
                </a:solidFill>
                <a:cs typeface="Times" panose="02020603050405020304" pitchFamily="18" charset="0"/>
              </a:rPr>
              <a:t>This includes regression testing </a:t>
            </a:r>
          </a:p>
        </p:txBody>
      </p:sp>
      <p:grpSp>
        <p:nvGrpSpPr>
          <p:cNvPr id="16391" name="Group 49"/>
          <p:cNvGrpSpPr>
            <a:grpSpLocks/>
          </p:cNvGrpSpPr>
          <p:nvPr/>
        </p:nvGrpSpPr>
        <p:grpSpPr bwMode="auto">
          <a:xfrm>
            <a:off x="1125537" y="3844925"/>
            <a:ext cx="2647950" cy="1789112"/>
            <a:chOff x="662" y="2614"/>
            <a:chExt cx="1668" cy="902"/>
          </a:xfrm>
        </p:grpSpPr>
        <p:sp>
          <p:nvSpPr>
            <p:cNvPr id="16395" name="AutoShape 50"/>
            <p:cNvSpPr>
              <a:spLocks noChangeAspect="1" noChangeArrowheads="1"/>
            </p:cNvSpPr>
            <p:nvPr/>
          </p:nvSpPr>
          <p:spPr bwMode="auto">
            <a:xfrm>
              <a:off x="1383" y="2614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6396" name="AutoShape 51"/>
            <p:cNvSpPr>
              <a:spLocks noChangeAspect="1" noChangeArrowheads="1"/>
            </p:cNvSpPr>
            <p:nvPr/>
          </p:nvSpPr>
          <p:spPr bwMode="auto">
            <a:xfrm>
              <a:off x="883" y="2976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6397" name="AutoShape 52"/>
            <p:cNvSpPr>
              <a:spLocks noChangeAspect="1" noChangeArrowheads="1"/>
            </p:cNvSpPr>
            <p:nvPr/>
          </p:nvSpPr>
          <p:spPr bwMode="auto">
            <a:xfrm>
              <a:off x="1359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6398" name="AutoShape 53"/>
            <p:cNvSpPr>
              <a:spLocks noChangeAspect="1" noChangeArrowheads="1"/>
            </p:cNvSpPr>
            <p:nvPr/>
          </p:nvSpPr>
          <p:spPr bwMode="auto">
            <a:xfrm>
              <a:off x="1836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16399" name="AutoShape 54"/>
            <p:cNvSpPr>
              <a:spLocks noChangeAspect="1" noChangeArrowheads="1"/>
            </p:cNvSpPr>
            <p:nvPr/>
          </p:nvSpPr>
          <p:spPr bwMode="auto">
            <a:xfrm>
              <a:off x="662" y="3339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16400" name="AutoShape 55"/>
            <p:cNvSpPr>
              <a:spLocks noChangeAspect="1" noChangeArrowheads="1"/>
            </p:cNvSpPr>
            <p:nvPr/>
          </p:nvSpPr>
          <p:spPr bwMode="auto">
            <a:xfrm>
              <a:off x="1116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6401" name="AutoShape 56"/>
            <p:cNvSpPr>
              <a:spLocks noChangeAspect="1" noChangeArrowheads="1"/>
            </p:cNvSpPr>
            <p:nvPr/>
          </p:nvSpPr>
          <p:spPr bwMode="auto">
            <a:xfrm>
              <a:off x="1972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cxnSp>
          <p:nvCxnSpPr>
            <p:cNvPr id="16402" name="AutoShape 57"/>
            <p:cNvCxnSpPr>
              <a:cxnSpLocks noChangeShapeType="1"/>
              <a:stCxn id="16395" idx="2"/>
              <a:endCxn id="16396" idx="0"/>
            </p:cNvCxnSpPr>
            <p:nvPr/>
          </p:nvCxnSpPr>
          <p:spPr bwMode="auto">
            <a:xfrm flipH="1">
              <a:off x="1062" y="2791"/>
              <a:ext cx="50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58"/>
            <p:cNvCxnSpPr>
              <a:cxnSpLocks noChangeShapeType="1"/>
              <a:stCxn id="16395" idx="2"/>
              <a:endCxn id="16397" idx="0"/>
            </p:cNvCxnSpPr>
            <p:nvPr/>
          </p:nvCxnSpPr>
          <p:spPr bwMode="auto">
            <a:xfrm flipH="1">
              <a:off x="1538" y="2791"/>
              <a:ext cx="2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AutoShape 59"/>
            <p:cNvCxnSpPr>
              <a:cxnSpLocks noChangeShapeType="1"/>
              <a:stCxn id="16395" idx="2"/>
              <a:endCxn id="16398" idx="0"/>
            </p:cNvCxnSpPr>
            <p:nvPr/>
          </p:nvCxnSpPr>
          <p:spPr bwMode="auto">
            <a:xfrm>
              <a:off x="1562" y="2791"/>
              <a:ext cx="45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AutoShape 60"/>
            <p:cNvCxnSpPr>
              <a:cxnSpLocks noChangeShapeType="1"/>
              <a:stCxn id="16396" idx="2"/>
              <a:endCxn id="16399" idx="0"/>
            </p:cNvCxnSpPr>
            <p:nvPr/>
          </p:nvCxnSpPr>
          <p:spPr bwMode="auto">
            <a:xfrm flipH="1">
              <a:off x="841" y="3153"/>
              <a:ext cx="221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61"/>
            <p:cNvCxnSpPr>
              <a:cxnSpLocks noChangeShapeType="1"/>
              <a:stCxn id="16396" idx="2"/>
              <a:endCxn id="16400" idx="0"/>
            </p:cNvCxnSpPr>
            <p:nvPr/>
          </p:nvCxnSpPr>
          <p:spPr bwMode="auto">
            <a:xfrm>
              <a:off x="1062" y="3153"/>
              <a:ext cx="23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62"/>
            <p:cNvCxnSpPr>
              <a:cxnSpLocks noChangeShapeType="1"/>
              <a:stCxn id="16398" idx="2"/>
              <a:endCxn id="16401" idx="0"/>
            </p:cNvCxnSpPr>
            <p:nvPr/>
          </p:nvCxnSpPr>
          <p:spPr bwMode="auto">
            <a:xfrm>
              <a:off x="2015" y="3154"/>
              <a:ext cx="136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1B9DBB-9D21-9A4F-9BC6-ABC397F2E28A}"/>
              </a:ext>
            </a:extLst>
          </p:cNvPr>
          <p:cNvGrpSpPr/>
          <p:nvPr/>
        </p:nvGrpSpPr>
        <p:grpSpPr>
          <a:xfrm>
            <a:off x="5021300" y="3237629"/>
            <a:ext cx="1812928" cy="3352800"/>
            <a:chOff x="6300788" y="2060575"/>
            <a:chExt cx="1717675" cy="3898900"/>
          </a:xfrm>
        </p:grpSpPr>
        <p:sp>
          <p:nvSpPr>
            <p:cNvPr id="16388" name="Oval 21"/>
            <p:cNvSpPr>
              <a:spLocks noChangeArrowheads="1"/>
            </p:cNvSpPr>
            <p:nvPr/>
          </p:nvSpPr>
          <p:spPr bwMode="auto">
            <a:xfrm>
              <a:off x="6732588" y="2060575"/>
              <a:ext cx="854075" cy="83343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6389" name="Oval 22"/>
            <p:cNvSpPr>
              <a:spLocks noChangeArrowheads="1"/>
            </p:cNvSpPr>
            <p:nvPr/>
          </p:nvSpPr>
          <p:spPr bwMode="auto">
            <a:xfrm>
              <a:off x="6300788" y="4795838"/>
              <a:ext cx="1717675" cy="116363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main, A, B, C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D, E, F</a:t>
              </a:r>
            </a:p>
          </p:txBody>
        </p:sp>
        <p:sp>
          <p:nvSpPr>
            <p:cNvPr id="16390" name="Oval 23"/>
            <p:cNvSpPr>
              <a:spLocks noChangeArrowheads="1"/>
            </p:cNvSpPr>
            <p:nvPr/>
          </p:nvSpPr>
          <p:spPr bwMode="auto">
            <a:xfrm>
              <a:off x="6467475" y="3386138"/>
              <a:ext cx="1382713" cy="9175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main, A, B,C</a:t>
              </a:r>
            </a:p>
          </p:txBody>
        </p:sp>
        <p:cxnSp>
          <p:nvCxnSpPr>
            <p:cNvPr id="16392" name="AutoShape 63"/>
            <p:cNvCxnSpPr>
              <a:cxnSpLocks noChangeShapeType="1"/>
              <a:stCxn id="16388" idx="4"/>
              <a:endCxn id="16390" idx="0"/>
            </p:cNvCxnSpPr>
            <p:nvPr/>
          </p:nvCxnSpPr>
          <p:spPr bwMode="auto">
            <a:xfrm>
              <a:off x="7159625" y="2894013"/>
              <a:ext cx="0" cy="492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AutoShape 64"/>
            <p:cNvCxnSpPr>
              <a:cxnSpLocks noChangeShapeType="1"/>
              <a:stCxn id="16390" idx="4"/>
              <a:endCxn id="16389" idx="0"/>
            </p:cNvCxnSpPr>
            <p:nvPr/>
          </p:nvCxnSpPr>
          <p:spPr bwMode="auto">
            <a:xfrm>
              <a:off x="7159625" y="4303713"/>
              <a:ext cx="0" cy="492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0476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6417" y="106487"/>
            <a:ext cx="7522892" cy="833437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/>
              <a:t>Top-down Integration - 2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26417" y="838200"/>
            <a:ext cx="8188983" cy="5410200"/>
          </a:xfrm>
        </p:spPr>
        <p:txBody>
          <a:bodyPr/>
          <a:lstStyle/>
          <a:p>
            <a:pPr marL="381000" indent="-381000" eaLnBrk="1" hangingPunct="1">
              <a:defRPr/>
            </a:pPr>
            <a:r>
              <a:rPr lang="en-GB" sz="2800" dirty="0">
                <a:cs typeface="Times" panose="02020603050405020304" pitchFamily="18" charset="0"/>
              </a:rPr>
              <a:t>The integration order can be modified to:</a:t>
            </a:r>
          </a:p>
          <a:p>
            <a:pPr marL="838200" lvl="1" indent="-381000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include critical modules first</a:t>
            </a:r>
          </a:p>
          <a:p>
            <a:pPr marL="838200" lvl="1" indent="-381000" eaLnBrk="1" hangingPunct="1">
              <a:defRPr/>
            </a:pPr>
            <a:r>
              <a:rPr lang="en-GB" sz="2400" dirty="0">
                <a:cs typeface="Times" panose="02020603050405020304" pitchFamily="18" charset="0"/>
              </a:rPr>
              <a:t>leave modules not ready to later</a:t>
            </a:r>
          </a:p>
          <a:p>
            <a:pPr marL="838200" lvl="1" indent="-381000" eaLnBrk="1" hangingPunct="1">
              <a:defRPr/>
            </a:pPr>
            <a:endParaRPr lang="en-GB" sz="2000" dirty="0"/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1295400" y="2566130"/>
            <a:ext cx="2647950" cy="1789113"/>
            <a:chOff x="662" y="2614"/>
            <a:chExt cx="1668" cy="902"/>
          </a:xfrm>
        </p:grpSpPr>
        <p:sp>
          <p:nvSpPr>
            <p:cNvPr id="17421" name="AutoShape 8"/>
            <p:cNvSpPr>
              <a:spLocks noChangeAspect="1" noChangeArrowheads="1"/>
            </p:cNvSpPr>
            <p:nvPr/>
          </p:nvSpPr>
          <p:spPr bwMode="auto">
            <a:xfrm>
              <a:off x="1383" y="2614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7422" name="AutoShape 9"/>
            <p:cNvSpPr>
              <a:spLocks noChangeAspect="1" noChangeArrowheads="1"/>
            </p:cNvSpPr>
            <p:nvPr/>
          </p:nvSpPr>
          <p:spPr bwMode="auto">
            <a:xfrm>
              <a:off x="883" y="2976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17423" name="AutoShape 10"/>
            <p:cNvSpPr>
              <a:spLocks noChangeAspect="1" noChangeArrowheads="1"/>
            </p:cNvSpPr>
            <p:nvPr/>
          </p:nvSpPr>
          <p:spPr bwMode="auto">
            <a:xfrm>
              <a:off x="1359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FEDAD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17424" name="AutoShape 11"/>
            <p:cNvSpPr>
              <a:spLocks noChangeAspect="1" noChangeArrowheads="1"/>
            </p:cNvSpPr>
            <p:nvPr/>
          </p:nvSpPr>
          <p:spPr bwMode="auto">
            <a:xfrm>
              <a:off x="1836" y="2977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17425" name="AutoShape 12"/>
            <p:cNvSpPr>
              <a:spLocks noChangeAspect="1" noChangeArrowheads="1"/>
            </p:cNvSpPr>
            <p:nvPr/>
          </p:nvSpPr>
          <p:spPr bwMode="auto">
            <a:xfrm>
              <a:off x="662" y="3339"/>
              <a:ext cx="357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17426" name="AutoShape 13"/>
            <p:cNvSpPr>
              <a:spLocks noChangeAspect="1" noChangeArrowheads="1"/>
            </p:cNvSpPr>
            <p:nvPr/>
          </p:nvSpPr>
          <p:spPr bwMode="auto">
            <a:xfrm>
              <a:off x="1116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E</a:t>
              </a:r>
            </a:p>
          </p:txBody>
        </p:sp>
        <p:sp>
          <p:nvSpPr>
            <p:cNvPr id="17427" name="AutoShape 14"/>
            <p:cNvSpPr>
              <a:spLocks noChangeAspect="1" noChangeArrowheads="1"/>
            </p:cNvSpPr>
            <p:nvPr/>
          </p:nvSpPr>
          <p:spPr bwMode="auto">
            <a:xfrm>
              <a:off x="1972" y="3339"/>
              <a:ext cx="358" cy="177"/>
            </a:xfrm>
            <a:prstGeom prst="roundRect">
              <a:avLst>
                <a:gd name="adj" fmla="val 31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400" dirty="0">
                  <a:solidFill>
                    <a:srgbClr val="000000"/>
                  </a:solidFill>
                  <a:latin typeface="Arial" pitchFamily="34" charset="0"/>
                </a:rPr>
                <a:t>F</a:t>
              </a:r>
            </a:p>
          </p:txBody>
        </p:sp>
        <p:cxnSp>
          <p:nvCxnSpPr>
            <p:cNvPr id="17428" name="AutoShape 15"/>
            <p:cNvCxnSpPr>
              <a:cxnSpLocks noChangeShapeType="1"/>
              <a:stCxn id="17421" idx="2"/>
              <a:endCxn id="17422" idx="0"/>
            </p:cNvCxnSpPr>
            <p:nvPr/>
          </p:nvCxnSpPr>
          <p:spPr bwMode="auto">
            <a:xfrm flipH="1">
              <a:off x="1062" y="2791"/>
              <a:ext cx="500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9" name="AutoShape 16"/>
            <p:cNvCxnSpPr>
              <a:cxnSpLocks noChangeShapeType="1"/>
              <a:stCxn id="17421" idx="2"/>
              <a:endCxn id="17423" idx="0"/>
            </p:cNvCxnSpPr>
            <p:nvPr/>
          </p:nvCxnSpPr>
          <p:spPr bwMode="auto">
            <a:xfrm flipH="1">
              <a:off x="1538" y="2791"/>
              <a:ext cx="2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0" name="AutoShape 17"/>
            <p:cNvCxnSpPr>
              <a:cxnSpLocks noChangeShapeType="1"/>
              <a:stCxn id="17421" idx="2"/>
              <a:endCxn id="17424" idx="0"/>
            </p:cNvCxnSpPr>
            <p:nvPr/>
          </p:nvCxnSpPr>
          <p:spPr bwMode="auto">
            <a:xfrm>
              <a:off x="1562" y="2791"/>
              <a:ext cx="45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1" name="AutoShape 18"/>
            <p:cNvCxnSpPr>
              <a:cxnSpLocks noChangeShapeType="1"/>
              <a:stCxn id="17422" idx="2"/>
              <a:endCxn id="17425" idx="0"/>
            </p:cNvCxnSpPr>
            <p:nvPr/>
          </p:nvCxnSpPr>
          <p:spPr bwMode="auto">
            <a:xfrm flipH="1">
              <a:off x="841" y="3153"/>
              <a:ext cx="221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2" name="AutoShape 19"/>
            <p:cNvCxnSpPr>
              <a:cxnSpLocks noChangeShapeType="1"/>
              <a:stCxn id="17422" idx="2"/>
              <a:endCxn id="17426" idx="0"/>
            </p:cNvCxnSpPr>
            <p:nvPr/>
          </p:nvCxnSpPr>
          <p:spPr bwMode="auto">
            <a:xfrm>
              <a:off x="1062" y="3153"/>
              <a:ext cx="233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3" name="AutoShape 20"/>
            <p:cNvCxnSpPr>
              <a:cxnSpLocks noChangeShapeType="1"/>
              <a:stCxn id="17424" idx="2"/>
              <a:endCxn id="17427" idx="0"/>
            </p:cNvCxnSpPr>
            <p:nvPr/>
          </p:nvCxnSpPr>
          <p:spPr bwMode="auto">
            <a:xfrm>
              <a:off x="2015" y="3154"/>
              <a:ext cx="136" cy="1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E3F5382-1ECF-7A5C-1FF6-030FF6DC0A06}"/>
              </a:ext>
            </a:extLst>
          </p:cNvPr>
          <p:cNvGrpSpPr/>
          <p:nvPr/>
        </p:nvGrpSpPr>
        <p:grpSpPr>
          <a:xfrm>
            <a:off x="6277964" y="1905000"/>
            <a:ext cx="1971345" cy="4627563"/>
            <a:chOff x="6300788" y="1773238"/>
            <a:chExt cx="1717675" cy="4835525"/>
          </a:xfrm>
        </p:grpSpPr>
        <p:sp>
          <p:nvSpPr>
            <p:cNvPr id="17412" name="Oval 4"/>
            <p:cNvSpPr>
              <a:spLocks noChangeArrowheads="1"/>
            </p:cNvSpPr>
            <p:nvPr/>
          </p:nvSpPr>
          <p:spPr bwMode="auto">
            <a:xfrm>
              <a:off x="6732588" y="1773238"/>
              <a:ext cx="854075" cy="83343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7413" name="Oval 5"/>
            <p:cNvSpPr>
              <a:spLocks noChangeArrowheads="1"/>
            </p:cNvSpPr>
            <p:nvPr/>
          </p:nvSpPr>
          <p:spPr bwMode="auto">
            <a:xfrm>
              <a:off x="6300788" y="5445125"/>
              <a:ext cx="1717675" cy="116363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main, A, B, C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D, E, F</a:t>
              </a:r>
            </a:p>
          </p:txBody>
        </p:sp>
        <p:sp>
          <p:nvSpPr>
            <p:cNvPr id="17414" name="Oval 6"/>
            <p:cNvSpPr>
              <a:spLocks noChangeArrowheads="1"/>
            </p:cNvSpPr>
            <p:nvPr/>
          </p:nvSpPr>
          <p:spPr bwMode="auto">
            <a:xfrm>
              <a:off x="6467475" y="2940050"/>
              <a:ext cx="1382713" cy="9175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main, A, C</a:t>
              </a:r>
            </a:p>
          </p:txBody>
        </p:sp>
        <p:cxnSp>
          <p:nvCxnSpPr>
            <p:cNvPr id="17416" name="AutoShape 21"/>
            <p:cNvCxnSpPr>
              <a:cxnSpLocks noChangeShapeType="1"/>
              <a:stCxn id="17412" idx="4"/>
              <a:endCxn id="17414" idx="0"/>
            </p:cNvCxnSpPr>
            <p:nvPr/>
          </p:nvCxnSpPr>
          <p:spPr bwMode="auto">
            <a:xfrm>
              <a:off x="7159625" y="2606675"/>
              <a:ext cx="0" cy="333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22"/>
            <p:cNvCxnSpPr>
              <a:cxnSpLocks noChangeShapeType="1"/>
              <a:stCxn id="17414" idx="4"/>
              <a:endCxn id="17418" idx="0"/>
            </p:cNvCxnSpPr>
            <p:nvPr/>
          </p:nvCxnSpPr>
          <p:spPr bwMode="auto">
            <a:xfrm>
              <a:off x="7159625" y="3857625"/>
              <a:ext cx="0" cy="334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8" name="Oval 23"/>
            <p:cNvSpPr>
              <a:spLocks noChangeArrowheads="1"/>
            </p:cNvSpPr>
            <p:nvPr/>
          </p:nvSpPr>
          <p:spPr bwMode="auto">
            <a:xfrm>
              <a:off x="6467475" y="4192588"/>
              <a:ext cx="1382713" cy="91757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defTabSz="414338" eaLnBrk="0" hangingPunct="0"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defTabSz="414338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  <a:tab pos="1312863" algn="l"/>
                </a:tabLst>
                <a:defRPr>
                  <a:solidFill>
                    <a:schemeClr val="tx1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test</a:t>
              </a:r>
            </a:p>
            <a:p>
              <a:pPr algn="ctr" eaLnBrk="1">
                <a:lnSpc>
                  <a:spcPct val="98000"/>
                </a:lnSpc>
                <a:buClr>
                  <a:srgbClr val="000000"/>
                </a:buClr>
                <a:buSzPct val="45000"/>
                <a:buFont typeface="StarSymbol"/>
                <a:buNone/>
              </a:pPr>
              <a:r>
                <a:rPr lang="en-GB" altLang="en-US" sz="1600" dirty="0">
                  <a:solidFill>
                    <a:srgbClr val="000000"/>
                  </a:solidFill>
                  <a:latin typeface="Arial" pitchFamily="34" charset="0"/>
                </a:rPr>
                <a:t>main, A, C, D, E, F</a:t>
              </a:r>
            </a:p>
          </p:txBody>
        </p:sp>
        <p:cxnSp>
          <p:nvCxnSpPr>
            <p:cNvPr id="17419" name="AutoShape 24"/>
            <p:cNvCxnSpPr>
              <a:cxnSpLocks noChangeShapeType="1"/>
              <a:stCxn id="17418" idx="4"/>
              <a:endCxn id="17413" idx="0"/>
            </p:cNvCxnSpPr>
            <p:nvPr/>
          </p:nvCxnSpPr>
          <p:spPr bwMode="auto">
            <a:xfrm>
              <a:off x="7159625" y="5110163"/>
              <a:ext cx="0" cy="334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163346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UTEP">
      <a:dk1>
        <a:srgbClr val="000000"/>
      </a:dk1>
      <a:lt1>
        <a:sysClr val="window" lastClr="FFFFFF"/>
      </a:lt1>
      <a:dk2>
        <a:srgbClr val="041E41"/>
      </a:dk2>
      <a:lt2>
        <a:srgbClr val="FF8300"/>
      </a:lt2>
      <a:accent1>
        <a:srgbClr val="041E62"/>
      </a:accent1>
      <a:accent2>
        <a:srgbClr val="041E41"/>
      </a:accent2>
      <a:accent3>
        <a:srgbClr val="FF6700"/>
      </a:accent3>
      <a:accent4>
        <a:srgbClr val="8B8D8D"/>
      </a:accent4>
      <a:accent5>
        <a:srgbClr val="808080"/>
      </a:accent5>
      <a:accent6>
        <a:srgbClr val="FEA022"/>
      </a:accent6>
      <a:hlink>
        <a:srgbClr val="E68200"/>
      </a:hlink>
      <a:folHlink>
        <a:srgbClr val="FFA94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_03_ppt_template_04" id="{34477432-863A-3340-B09C-4E73FDFD11AD}" vid="{3DC617D2-E998-3F41-9F93-8EFC5D421F9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8980</TotalTime>
  <Words>1101</Words>
  <Application>Microsoft Office PowerPoint</Application>
  <PresentationFormat>On-screen Show (4:3)</PresentationFormat>
  <Paragraphs>285</Paragraphs>
  <Slides>22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Franklin Gothic Medium</vt:lpstr>
      <vt:lpstr>StarSymbol</vt:lpstr>
      <vt:lpstr>Times</vt:lpstr>
      <vt:lpstr>Wingdings</vt:lpstr>
      <vt:lpstr>3_Office Theme</vt:lpstr>
      <vt:lpstr>1_Office Theme</vt:lpstr>
      <vt:lpstr>PowerPoint Presentation</vt:lpstr>
      <vt:lpstr>Outline</vt:lpstr>
      <vt:lpstr>Integration testing</vt:lpstr>
      <vt:lpstr>Integration Strategy</vt:lpstr>
      <vt:lpstr>Integration testing strategies </vt:lpstr>
      <vt:lpstr>Big Bang Integration - 1</vt:lpstr>
      <vt:lpstr>Big Bang Integration - 2</vt:lpstr>
      <vt:lpstr>Top-down Integration - 1</vt:lpstr>
      <vt:lpstr>Top-down Integration - 2</vt:lpstr>
      <vt:lpstr>Top-down Integration - 3</vt:lpstr>
      <vt:lpstr>Bottom-up Integration - 1</vt:lpstr>
      <vt:lpstr>Bottom-up Integration - 2</vt:lpstr>
      <vt:lpstr>Sandwich Integration</vt:lpstr>
      <vt:lpstr>Risk Driven integration</vt:lpstr>
      <vt:lpstr>Integration of Object-Oriented Systems</vt:lpstr>
      <vt:lpstr>Intra-Class Integration</vt:lpstr>
      <vt:lpstr>State-Based Testing</vt:lpstr>
      <vt:lpstr>FSM Example: Stack</vt:lpstr>
      <vt:lpstr>Possible Transitions</vt:lpstr>
      <vt:lpstr>FSM-based Testing</vt:lpstr>
      <vt:lpstr>Exercise</vt:lpstr>
      <vt:lpstr>Solution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4390/5387  Software V&amp;V</dc:title>
  <dc:creator>isalamah</dc:creator>
  <cp:lastModifiedBy>Gurijala, Bhanukiran</cp:lastModifiedBy>
  <cp:revision>278</cp:revision>
  <cp:lastPrinted>2022-04-07T23:36:25Z</cp:lastPrinted>
  <dcterms:created xsi:type="dcterms:W3CDTF">2013-01-21T19:04:04Z</dcterms:created>
  <dcterms:modified xsi:type="dcterms:W3CDTF">2025-04-28T22:03:08Z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2023-03-22T16:58:00Z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36cf5dfd-a123-47fd-90d1-ba341387bfd7</vt:lpwstr>
  </property>
  <property fmtid="{D5CDD505-2E9C-101B-9397-08002B2CF9AE}" pid="8" name="MSIP_Label_b73649dc-6fee-4eb8-a128-734c3c842ea8_ContentBits">
    <vt:lpwstr>0</vt:lpwstr>
  </property>
</Properties>
</file>