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321" r:id="rId3"/>
    <p:sldId id="322" r:id="rId4"/>
    <p:sldId id="323" r:id="rId5"/>
    <p:sldId id="319" r:id="rId6"/>
    <p:sldId id="324" r:id="rId7"/>
    <p:sldId id="325" r:id="rId8"/>
    <p:sldId id="275" r:id="rId9"/>
  </p:sldIdLst>
  <p:sldSz cx="9144000" cy="5143500" type="screen16x9"/>
  <p:notesSz cx="6858000" cy="9144000"/>
  <p:embeddedFontLst>
    <p:embeddedFont>
      <p:font typeface="Inter Medium" panose="020B0604020202020204" charset="0"/>
      <p:regular r:id="rId11"/>
      <p:bold r:id="rId12"/>
    </p:embeddedFont>
    <p:embeddedFont>
      <p:font typeface="JetBrains Mono" panose="020B060402020202020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3F3F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F2F85-784B-4AF3-9ADB-BEB353ECAA0B}">
  <a:tblStyle styleId="{E42F2F85-784B-4AF3-9ADB-BEB353ECAA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3CE5FD-51B1-41C8-ACD4-3CD43C431D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2484" y="-9375"/>
            <a:ext cx="26208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016942" y="92425"/>
            <a:ext cx="1531341" cy="147700"/>
            <a:chOff x="715650" y="4605350"/>
            <a:chExt cx="2809800" cy="147700"/>
          </a:xfrm>
        </p:grpSpPr>
        <p:sp>
          <p:nvSpPr>
            <p:cNvPr id="13" name="Google Shape;13;p2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164550" y="693175"/>
            <a:ext cx="42663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164550" y="1728425"/>
            <a:ext cx="4266300" cy="27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595475" y="956750"/>
            <a:ext cx="3178500" cy="3230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3" name="Google Shape;43;p7"/>
          <p:cNvGrpSpPr/>
          <p:nvPr/>
        </p:nvGrpSpPr>
        <p:grpSpPr>
          <a:xfrm>
            <a:off x="8472630" y="105400"/>
            <a:ext cx="516900" cy="516900"/>
            <a:chOff x="8472630" y="105400"/>
            <a:chExt cx="516900" cy="516900"/>
          </a:xfrm>
        </p:grpSpPr>
        <p:sp>
          <p:nvSpPr>
            <p:cNvPr id="44" name="Google Shape;44;p7"/>
            <p:cNvSpPr/>
            <p:nvPr/>
          </p:nvSpPr>
          <p:spPr>
            <a:xfrm>
              <a:off x="8555415" y="188200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8472630" y="105400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347950" y="749000"/>
            <a:ext cx="4448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2347950" y="1810400"/>
            <a:ext cx="4448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347950" y="3929300"/>
            <a:ext cx="44481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000" u="sng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 rot="5400000">
            <a:off x="-224747" y="4494568"/>
            <a:ext cx="970041" cy="126300"/>
            <a:chOff x="6435928" y="2154143"/>
            <a:chExt cx="970041" cy="126300"/>
          </a:xfrm>
        </p:grpSpPr>
        <p:sp>
          <p:nvSpPr>
            <p:cNvPr id="168" name="Google Shape;168;p22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74" name="Google Shape;174;p22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rot="-5400000" flipH="1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 rot="-5400000" flipH="1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179" name="Google Shape;179;p23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3"/>
          <p:cNvSpPr/>
          <p:nvPr/>
        </p:nvSpPr>
        <p:spPr>
          <a:xfrm flipH="1">
            <a:off x="0" y="0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256975" y="4540500"/>
            <a:ext cx="970200" cy="970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631465" y="363850"/>
            <a:ext cx="351300" cy="35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713225" y="1035873"/>
            <a:ext cx="5494500" cy="2129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 dirty="0"/>
              <a:t>Inventario tecnológico</a:t>
            </a:r>
            <a:br>
              <a:rPr lang="es-CO" sz="5000" dirty="0"/>
            </a:br>
            <a:r>
              <a:rPr lang="es-CO" sz="5000" dirty="0" err="1"/>
              <a:t>Capacel</a:t>
            </a:r>
            <a:endParaRPr lang="es-CO" sz="5000"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713225" y="3165124"/>
            <a:ext cx="5494500" cy="829359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Sebastian Andres Zabala Saenz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Gestion tecnologica</a:t>
            </a: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934000" y="-424750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-295325" y="4113700"/>
            <a:ext cx="1783800" cy="17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7;p27">
            <a:extLst>
              <a:ext uri="{FF2B5EF4-FFF2-40B4-BE49-F238E27FC236}">
                <a16:creationId xmlns:a16="http://schemas.microsoft.com/office/drawing/2014/main" id="{4080E49C-A410-1C18-3839-79B73A1595D5}"/>
              </a:ext>
            </a:extLst>
          </p:cNvPr>
          <p:cNvSpPr/>
          <p:nvPr/>
        </p:nvSpPr>
        <p:spPr>
          <a:xfrm>
            <a:off x="7207661" y="-196448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198;p27">
            <a:extLst>
              <a:ext uri="{FF2B5EF4-FFF2-40B4-BE49-F238E27FC236}">
                <a16:creationId xmlns:a16="http://schemas.microsoft.com/office/drawing/2014/main" id="{DF477598-87D4-0734-658A-57DEFE795C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2620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5;p27">
            <a:extLst>
              <a:ext uri="{FF2B5EF4-FFF2-40B4-BE49-F238E27FC236}">
                <a16:creationId xmlns:a16="http://schemas.microsoft.com/office/drawing/2014/main" id="{46C7D04C-F2FA-CBA8-D67E-CF9F66CAAC0B}"/>
              </a:ext>
            </a:extLst>
          </p:cNvPr>
          <p:cNvSpPr txBox="1">
            <a:spLocks/>
          </p:cNvSpPr>
          <p:nvPr/>
        </p:nvSpPr>
        <p:spPr>
          <a:xfrm>
            <a:off x="723217" y="619305"/>
            <a:ext cx="4013788" cy="1004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>
              <a:buFont typeface="Nunito Light"/>
              <a:buNone/>
            </a:pPr>
            <a:endParaRPr lang="en" b="1" dirty="0">
              <a:latin typeface="JetBrains Mono"/>
              <a:cs typeface="JetBrains Mono"/>
              <a:sym typeface="JetBrains Mon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6D475B-3E00-4903-426F-86AA6CEEC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56" y="631299"/>
            <a:ext cx="4266300" cy="1004100"/>
          </a:xfrm>
        </p:spPr>
        <p:txBody>
          <a:bodyPr/>
          <a:lstStyle/>
          <a:p>
            <a:r>
              <a:rPr lang="es-CO" sz="3000" dirty="0">
                <a:latin typeface="JetBrains Mono"/>
              </a:rPr>
              <a:t>Clasificación de patrimonio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FDD99-4057-FAEE-B7CD-C4A0A3EA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56" y="1666549"/>
            <a:ext cx="4266300" cy="2721900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>
                <a:latin typeface="JetBrains Mono"/>
              </a:rPr>
              <a:t>Las tecnologías de núcleo</a:t>
            </a:r>
          </a:p>
          <a:p>
            <a:r>
              <a:rPr lang="es-CO" sz="2000" dirty="0">
                <a:latin typeface="JetBrains Mono"/>
              </a:rPr>
              <a:t>Tecnologías clave </a:t>
            </a:r>
          </a:p>
          <a:p>
            <a:r>
              <a:rPr lang="es-CO" sz="2000" dirty="0">
                <a:latin typeface="JetBrains Mono"/>
              </a:rPr>
              <a:t>Tecnologías básicas</a:t>
            </a:r>
          </a:p>
          <a:p>
            <a:endParaRPr lang="es-CO" dirty="0"/>
          </a:p>
        </p:txBody>
      </p:sp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9089050A-D686-3F19-8A64-29E2B5A7B75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574" r="574"/>
          <a:stretch>
            <a:fillRect/>
          </a:stretch>
        </p:blipFill>
        <p:spPr>
          <a:xfrm>
            <a:off x="5373688" y="957263"/>
            <a:ext cx="3178175" cy="3228975"/>
          </a:xfrm>
          <a:prstGeom prst="rect">
            <a:avLst/>
          </a:prstGeom>
        </p:spPr>
      </p:pic>
      <p:pic>
        <p:nvPicPr>
          <p:cNvPr id="6" name="Google Shape;196;p27">
            <a:extLst>
              <a:ext uri="{FF2B5EF4-FFF2-40B4-BE49-F238E27FC236}">
                <a16:creationId xmlns:a16="http://schemas.microsoft.com/office/drawing/2014/main" id="{5E32FFF8-DA24-404D-DD80-C4705CA958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588" t="20678" r="14790" b="-5045"/>
          <a:stretch/>
        </p:blipFill>
        <p:spPr>
          <a:xfrm rot="10800000">
            <a:off x="0" y="2705129"/>
            <a:ext cx="2518449" cy="2405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5;p27">
            <a:extLst>
              <a:ext uri="{FF2B5EF4-FFF2-40B4-BE49-F238E27FC236}">
                <a16:creationId xmlns:a16="http://schemas.microsoft.com/office/drawing/2014/main" id="{8AA4C94C-CFD5-14C2-269C-25C5710025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302" y="772621"/>
            <a:ext cx="5763201" cy="829359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D049CC-9E36-F5BC-B4EF-408073B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34" y="530087"/>
            <a:ext cx="7035131" cy="1004100"/>
          </a:xfrm>
        </p:spPr>
        <p:txBody>
          <a:bodyPr/>
          <a:lstStyle/>
          <a:p>
            <a:r>
              <a:rPr lang="es-CO" dirty="0">
                <a:latin typeface="JetBrains Mono"/>
              </a:rPr>
              <a:t>Posición competitiva 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2FBA67-899C-853C-7B27-427D77BC7C64}"/>
              </a:ext>
            </a:extLst>
          </p:cNvPr>
          <p:cNvSpPr txBox="1">
            <a:spLocks/>
          </p:cNvSpPr>
          <p:nvPr/>
        </p:nvSpPr>
        <p:spPr>
          <a:xfrm>
            <a:off x="137503" y="1669776"/>
            <a:ext cx="4320000" cy="244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kern="100" dirty="0"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La empresa no solo se centra en la reparación de dispositivos, sino también en la venta de productos Apple, ofreciendo así un portafolio integrado de servicios y productos. Esto genera un valor adicional para los clientes que buscan un punto único de contacto para sus necesidades de tecnología Apple.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100" kern="100" dirty="0"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Además, el uso de tecnología avanzada, como microscopios de inspección y estaciones de soldadura de precisión, le permite realizar reparaciones de alta calidad y especializadas.</a:t>
            </a:r>
          </a:p>
          <a:p>
            <a:endParaRPr lang="es-CO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21F6893A-4FEE-512D-86EA-3A8FA961433B}"/>
              </a:ext>
            </a:extLst>
          </p:cNvPr>
          <p:cNvSpPr txBox="1">
            <a:spLocks/>
          </p:cNvSpPr>
          <p:nvPr/>
        </p:nvSpPr>
        <p:spPr>
          <a:xfrm>
            <a:off x="4457503" y="1669775"/>
            <a:ext cx="4320000" cy="24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100" kern="100" dirty="0">
                <a:solidFill>
                  <a:sysClr val="windowText" lastClr="000000"/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•	La empresa posee un equipamiento especializado y avanzado (ej.: estación de soldadura de precisión, microscopio con pantalla, caja de diagnóstico para iPhone), lo que le permite diferenciarse de talleres de reparación tradicionales.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100" kern="100" dirty="0">
                <a:solidFill>
                  <a:sysClr val="windowText" lastClr="000000"/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•	Esta capacidad la posiciona como un taller de reparaciones de nivel medio a alto, capaz de atender dispositivos complejos y brindar soluciones que otros talleres no pueden ofrecer.</a:t>
            </a:r>
          </a:p>
          <a:p>
            <a:pPr>
              <a:buClrTx/>
              <a:buFontTx/>
            </a:pPr>
            <a:endParaRPr lang="es-CO" sz="1800" dirty="0">
              <a:solidFill>
                <a:sysClr val="windowText" lastClr="000000"/>
              </a:solidFill>
            </a:endParaRPr>
          </a:p>
        </p:txBody>
      </p:sp>
      <p:pic>
        <p:nvPicPr>
          <p:cNvPr id="3" name="Google Shape;196;p27">
            <a:extLst>
              <a:ext uri="{FF2B5EF4-FFF2-40B4-BE49-F238E27FC236}">
                <a16:creationId xmlns:a16="http://schemas.microsoft.com/office/drawing/2014/main" id="{2EEA0D16-4AFD-A3EF-4825-C552919D6A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>
            <a:off x="7363326" y="0"/>
            <a:ext cx="1772626" cy="171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3B575027-F724-56BC-8C01-DA93545745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7" y="4111363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7;p27">
            <a:extLst>
              <a:ext uri="{FF2B5EF4-FFF2-40B4-BE49-F238E27FC236}">
                <a16:creationId xmlns:a16="http://schemas.microsoft.com/office/drawing/2014/main" id="{FF18889F-6878-DAE5-A54A-D007BAA4DA63}"/>
              </a:ext>
            </a:extLst>
          </p:cNvPr>
          <p:cNvSpPr/>
          <p:nvPr/>
        </p:nvSpPr>
        <p:spPr>
          <a:xfrm>
            <a:off x="7118283" y="333806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08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95;p27">
            <a:extLst>
              <a:ext uri="{FF2B5EF4-FFF2-40B4-BE49-F238E27FC236}">
                <a16:creationId xmlns:a16="http://schemas.microsoft.com/office/drawing/2014/main" id="{8AA4C94C-CFD5-14C2-269C-25C5710025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302" y="772621"/>
            <a:ext cx="5763201" cy="829359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D049CC-9E36-F5BC-B4EF-408073B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34" y="530087"/>
            <a:ext cx="7035131" cy="1004100"/>
          </a:xfrm>
        </p:spPr>
        <p:txBody>
          <a:bodyPr/>
          <a:lstStyle/>
          <a:p>
            <a:r>
              <a:rPr lang="es-CO" dirty="0">
                <a:latin typeface="JetBrains Mono"/>
              </a:rPr>
              <a:t>Posición competitiva 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62FBA67-899C-853C-7B27-427D77BC7C64}"/>
              </a:ext>
            </a:extLst>
          </p:cNvPr>
          <p:cNvSpPr txBox="1">
            <a:spLocks/>
          </p:cNvSpPr>
          <p:nvPr/>
        </p:nvSpPr>
        <p:spPr>
          <a:xfrm>
            <a:off x="137503" y="1669776"/>
            <a:ext cx="4320000" cy="244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100" kern="100" dirty="0"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La clasificación de la tecnología como "clave" para la mayoría de los equipos sugiere un enfoque en calidad y precisión en las reparaciones. Esto contribuye a un nivel de satisfacción elevado para los clientes que buscan soluciones confiables y duraderas.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100" kern="100" dirty="0"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La empresa podría diferenciarse al destacar su especialización en Apple y tener acceso a repuestos originales, tiempos de respuesta rápidos y atención personalizada.</a:t>
            </a:r>
          </a:p>
          <a:p>
            <a:endParaRPr lang="es-CO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21F6893A-4FEE-512D-86EA-3A8FA961433B}"/>
              </a:ext>
            </a:extLst>
          </p:cNvPr>
          <p:cNvSpPr txBox="1">
            <a:spLocks/>
          </p:cNvSpPr>
          <p:nvPr/>
        </p:nvSpPr>
        <p:spPr>
          <a:xfrm>
            <a:off x="4457503" y="1669775"/>
            <a:ext cx="4320000" cy="24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100" kern="100" dirty="0">
                <a:solidFill>
                  <a:sysClr val="windowText" lastClr="000000"/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La inversión en equipos de alto rendimiento, como la lavadora de ultrasonido y el regulador amperímetro, le permite hacer diagnósticos y reparaciones que requieren un nivel técnico superior.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100" kern="100" dirty="0">
                <a:solidFill>
                  <a:sysClr val="windowText" lastClr="000000"/>
                </a:solidFill>
                <a:latin typeface="JetBrains Mono"/>
                <a:ea typeface="Aptos" panose="020B0004020202020204" pitchFamily="34" charset="0"/>
                <a:cs typeface="Times New Roman" panose="02020603050405020304" pitchFamily="18" charset="0"/>
              </a:rPr>
              <a:t>Un servicio especializado, especialmente en dispositivos Apple, fomenta la fidelidad del cliente, ya que la reparación de estos dispositivos suele requerir habilidades avanzadas y confianza en la experiencia técnica.</a:t>
            </a:r>
          </a:p>
          <a:p>
            <a:pPr>
              <a:buClrTx/>
              <a:buFontTx/>
            </a:pPr>
            <a:endParaRPr lang="es-CO" sz="1800" dirty="0">
              <a:solidFill>
                <a:sysClr val="windowText" lastClr="000000"/>
              </a:solidFill>
            </a:endParaRPr>
          </a:p>
        </p:txBody>
      </p:sp>
      <p:pic>
        <p:nvPicPr>
          <p:cNvPr id="3" name="Google Shape;196;p27">
            <a:extLst>
              <a:ext uri="{FF2B5EF4-FFF2-40B4-BE49-F238E27FC236}">
                <a16:creationId xmlns:a16="http://schemas.microsoft.com/office/drawing/2014/main" id="{2376CA96-9536-E0EE-53E6-3380B147487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>
            <a:off x="7363326" y="0"/>
            <a:ext cx="1772626" cy="171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B8C4E8D9-17FE-F10C-232C-C0190A0EF5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7" y="4111363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7;p27">
            <a:extLst>
              <a:ext uri="{FF2B5EF4-FFF2-40B4-BE49-F238E27FC236}">
                <a16:creationId xmlns:a16="http://schemas.microsoft.com/office/drawing/2014/main" id="{351A9F88-E557-D9F6-DF4C-8F050DB9F8BF}"/>
              </a:ext>
            </a:extLst>
          </p:cNvPr>
          <p:cNvSpPr/>
          <p:nvPr/>
        </p:nvSpPr>
        <p:spPr>
          <a:xfrm>
            <a:off x="7118283" y="333806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84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6;p27">
            <a:extLst>
              <a:ext uri="{FF2B5EF4-FFF2-40B4-BE49-F238E27FC236}">
                <a16:creationId xmlns:a16="http://schemas.microsoft.com/office/drawing/2014/main" id="{B87E0FEB-7369-F0CB-7B2A-763732ED9A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>
            <a:off x="7363326" y="0"/>
            <a:ext cx="1772626" cy="171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27">
            <a:extLst>
              <a:ext uri="{FF2B5EF4-FFF2-40B4-BE49-F238E27FC236}">
                <a16:creationId xmlns:a16="http://schemas.microsoft.com/office/drawing/2014/main" id="{B46A9AA1-738E-AA1D-8EB8-16B785A8A1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7" y="4111363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7;p27">
            <a:extLst>
              <a:ext uri="{FF2B5EF4-FFF2-40B4-BE49-F238E27FC236}">
                <a16:creationId xmlns:a16="http://schemas.microsoft.com/office/drawing/2014/main" id="{0902B6E7-C2DB-BB48-EBBF-5F714BFA5B54}"/>
              </a:ext>
            </a:extLst>
          </p:cNvPr>
          <p:cNvSpPr/>
          <p:nvPr/>
        </p:nvSpPr>
        <p:spPr>
          <a:xfrm>
            <a:off x="7118283" y="333806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BC4BE6-9019-F55F-FA99-9743502B0A7F}"/>
              </a:ext>
            </a:extLst>
          </p:cNvPr>
          <p:cNvSpPr>
            <a:spLocks/>
          </p:cNvSpPr>
          <p:nvPr/>
        </p:nvSpPr>
        <p:spPr>
          <a:xfrm>
            <a:off x="3295036" y="120504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Liderazgo</a:t>
            </a:r>
          </a:p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Tecnológico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4E2D6BE-84D9-2BA1-0908-FD4739CDE335}"/>
              </a:ext>
            </a:extLst>
          </p:cNvPr>
          <p:cNvSpPr>
            <a:spLocks/>
          </p:cNvSpPr>
          <p:nvPr/>
        </p:nvSpPr>
        <p:spPr>
          <a:xfrm>
            <a:off x="3295036" y="238795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Nicho Tecnológico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2AC6D47-B820-4873-F3B5-1E4363FBDEF1}"/>
              </a:ext>
            </a:extLst>
          </p:cNvPr>
          <p:cNvSpPr>
            <a:spLocks/>
          </p:cNvSpPr>
          <p:nvPr/>
        </p:nvSpPr>
        <p:spPr>
          <a:xfrm>
            <a:off x="3295036" y="357087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Problema central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73432D-481C-4260-A56F-5073ECAAF79B}"/>
              </a:ext>
            </a:extLst>
          </p:cNvPr>
          <p:cNvSpPr>
            <a:spLocks/>
          </p:cNvSpPr>
          <p:nvPr/>
        </p:nvSpPr>
        <p:spPr>
          <a:xfrm>
            <a:off x="4557779" y="120504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Estrategia de servidor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3EB52DF-49EA-2C99-6C5E-34B2B17BA866}"/>
              </a:ext>
            </a:extLst>
          </p:cNvPr>
          <p:cNvSpPr>
            <a:spLocks/>
          </p:cNvSpPr>
          <p:nvPr/>
        </p:nvSpPr>
        <p:spPr>
          <a:xfrm>
            <a:off x="4557779" y="238795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?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6FB2E98-654D-F54C-1416-102A25167B25}"/>
              </a:ext>
            </a:extLst>
          </p:cNvPr>
          <p:cNvSpPr>
            <a:spLocks/>
          </p:cNvSpPr>
          <p:nvPr/>
        </p:nvSpPr>
        <p:spPr>
          <a:xfrm>
            <a:off x="4557779" y="357087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Problema central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0F16F9A-426C-146E-47A1-3E1819392DD1}"/>
              </a:ext>
            </a:extLst>
          </p:cNvPr>
          <p:cNvSpPr>
            <a:spLocks/>
          </p:cNvSpPr>
          <p:nvPr/>
        </p:nvSpPr>
        <p:spPr>
          <a:xfrm>
            <a:off x="5820522" y="120504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Adquisición de tecnología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3984146-A545-812B-31A4-A7281CB2E5F2}"/>
              </a:ext>
            </a:extLst>
          </p:cNvPr>
          <p:cNvSpPr>
            <a:spLocks/>
          </p:cNvSpPr>
          <p:nvPr/>
        </p:nvSpPr>
        <p:spPr>
          <a:xfrm>
            <a:off x="5820522" y="238795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Problema central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6925CEE-A45A-9683-CC47-0878E870F2CF}"/>
              </a:ext>
            </a:extLst>
          </p:cNvPr>
          <p:cNvSpPr>
            <a:spLocks/>
          </p:cNvSpPr>
          <p:nvPr/>
        </p:nvSpPr>
        <p:spPr>
          <a:xfrm>
            <a:off x="5820522" y="357087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Problema central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E4A5073-18A9-C8D7-6796-CF90348CA64D}"/>
              </a:ext>
            </a:extLst>
          </p:cNvPr>
          <p:cNvSpPr/>
          <p:nvPr/>
        </p:nvSpPr>
        <p:spPr>
          <a:xfrm>
            <a:off x="3295037" y="763144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Fuerte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A8BCA04-AB50-2AED-FAEF-ECAABB2E6B64}"/>
              </a:ext>
            </a:extLst>
          </p:cNvPr>
          <p:cNvSpPr/>
          <p:nvPr/>
        </p:nvSpPr>
        <p:spPr>
          <a:xfrm>
            <a:off x="4557779" y="763143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mediana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7C5DA30-564C-C21C-51F4-730E3A9883CD}"/>
              </a:ext>
            </a:extLst>
          </p:cNvPr>
          <p:cNvSpPr/>
          <p:nvPr/>
        </p:nvSpPr>
        <p:spPr>
          <a:xfrm>
            <a:off x="5820522" y="763142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Débil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C5955C-E35E-F13A-BA63-0B52DA0F0EF5}"/>
              </a:ext>
            </a:extLst>
          </p:cNvPr>
          <p:cNvSpPr/>
          <p:nvPr/>
        </p:nvSpPr>
        <p:spPr>
          <a:xfrm>
            <a:off x="2032293" y="1205041"/>
            <a:ext cx="1080000" cy="1079999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Fuerte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08DE279-0FCA-8A40-8242-C2855A34CBA8}"/>
              </a:ext>
            </a:extLst>
          </p:cNvPr>
          <p:cNvSpPr/>
          <p:nvPr/>
        </p:nvSpPr>
        <p:spPr>
          <a:xfrm>
            <a:off x="2032293" y="2387956"/>
            <a:ext cx="1080000" cy="1079999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Mediana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6ECD750-DC8A-D8E8-3B59-36DD0FB5F510}"/>
              </a:ext>
            </a:extLst>
          </p:cNvPr>
          <p:cNvSpPr/>
          <p:nvPr/>
        </p:nvSpPr>
        <p:spPr>
          <a:xfrm>
            <a:off x="2032293" y="3570872"/>
            <a:ext cx="1080000" cy="1079999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Débil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07877FC-46F7-8AEB-8C29-DFA995ADDE6F}"/>
              </a:ext>
            </a:extLst>
          </p:cNvPr>
          <p:cNvSpPr/>
          <p:nvPr/>
        </p:nvSpPr>
        <p:spPr>
          <a:xfrm>
            <a:off x="2032293" y="763141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618D889-B010-F9BD-5C81-2DF3604382BC}"/>
              </a:ext>
            </a:extLst>
          </p:cNvPr>
          <p:cNvSpPr/>
          <p:nvPr/>
        </p:nvSpPr>
        <p:spPr>
          <a:xfrm>
            <a:off x="3295036" y="321247"/>
            <a:ext cx="3605486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Posición tecnología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36C3A51-E410-5EC1-F071-6BBC4575B928}"/>
              </a:ext>
            </a:extLst>
          </p:cNvPr>
          <p:cNvSpPr/>
          <p:nvPr/>
        </p:nvSpPr>
        <p:spPr>
          <a:xfrm rot="16200000">
            <a:off x="-42855" y="2758467"/>
            <a:ext cx="3445831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Posición competitiva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83E2484-B8BD-908F-B61B-C67CA956A2F6}"/>
              </a:ext>
            </a:extLst>
          </p:cNvPr>
          <p:cNvSpPr/>
          <p:nvPr/>
        </p:nvSpPr>
        <p:spPr>
          <a:xfrm>
            <a:off x="2032293" y="321247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FFDA39D-8441-029A-ED22-5374C57D19F8}"/>
              </a:ext>
            </a:extLst>
          </p:cNvPr>
          <p:cNvSpPr/>
          <p:nvPr/>
        </p:nvSpPr>
        <p:spPr>
          <a:xfrm>
            <a:off x="1510570" y="763140"/>
            <a:ext cx="338979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A2A5749A-8AF8-F6D2-75BE-9A0284C7C0AF}"/>
              </a:ext>
            </a:extLst>
          </p:cNvPr>
          <p:cNvSpPr/>
          <p:nvPr/>
        </p:nvSpPr>
        <p:spPr>
          <a:xfrm>
            <a:off x="1510570" y="321247"/>
            <a:ext cx="338979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4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7BC4BE6-9019-F55F-FA99-9743502B0A7F}"/>
              </a:ext>
            </a:extLst>
          </p:cNvPr>
          <p:cNvSpPr>
            <a:spLocks/>
          </p:cNvSpPr>
          <p:nvPr/>
        </p:nvSpPr>
        <p:spPr>
          <a:xfrm>
            <a:off x="2035656" y="2138714"/>
            <a:ext cx="1545168" cy="11993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Fuerte innovación estableciendo reputación, pero compitiendo con marcas emergentes 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4C5955C-E35E-F13A-BA63-0B52DA0F0EF5}"/>
              </a:ext>
            </a:extLst>
          </p:cNvPr>
          <p:cNvSpPr/>
          <p:nvPr/>
        </p:nvSpPr>
        <p:spPr>
          <a:xfrm>
            <a:off x="259766" y="2138713"/>
            <a:ext cx="1545168" cy="1199352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Fuerte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E805315-6687-1999-AD0C-E3A6352849E7}"/>
              </a:ext>
            </a:extLst>
          </p:cNvPr>
          <p:cNvSpPr>
            <a:spLocks/>
          </p:cNvSpPr>
          <p:nvPr/>
        </p:nvSpPr>
        <p:spPr>
          <a:xfrm>
            <a:off x="3811546" y="2138713"/>
            <a:ext cx="1545168" cy="11993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Crecimiento fuerte, desarrollo de nuevas características y servicios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57653E9-1A85-846A-7837-F6A7F1530A14}"/>
              </a:ext>
            </a:extLst>
          </p:cNvPr>
          <p:cNvSpPr>
            <a:spLocks/>
          </p:cNvSpPr>
          <p:nvPr/>
        </p:nvSpPr>
        <p:spPr>
          <a:xfrm>
            <a:off x="5587436" y="2138713"/>
            <a:ext cx="1545168" cy="11993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Mantiene una buena cuota de mercado; mejora continua en el servicio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C12AE70-C402-F744-84C9-D4445DDE7798}"/>
              </a:ext>
            </a:extLst>
          </p:cNvPr>
          <p:cNvSpPr>
            <a:spLocks/>
          </p:cNvSpPr>
          <p:nvPr/>
        </p:nvSpPr>
        <p:spPr>
          <a:xfrm>
            <a:off x="7363326" y="2138713"/>
            <a:ext cx="1545168" cy="11993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Servicios desimaginados; debe diversificar su oferta</a:t>
            </a:r>
          </a:p>
        </p:txBody>
      </p:sp>
      <p:pic>
        <p:nvPicPr>
          <p:cNvPr id="8" name="Google Shape;196;p27">
            <a:extLst>
              <a:ext uri="{FF2B5EF4-FFF2-40B4-BE49-F238E27FC236}">
                <a16:creationId xmlns:a16="http://schemas.microsoft.com/office/drawing/2014/main" id="{F17A143E-5193-D908-F1E5-595BD72521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>
            <a:off x="7363326" y="0"/>
            <a:ext cx="1772626" cy="171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8;p27">
            <a:extLst>
              <a:ext uri="{FF2B5EF4-FFF2-40B4-BE49-F238E27FC236}">
                <a16:creationId xmlns:a16="http://schemas.microsoft.com/office/drawing/2014/main" id="{7E06775D-0A70-75B2-4120-8DB296EBFC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7" y="4111363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97;p27">
            <a:extLst>
              <a:ext uri="{FF2B5EF4-FFF2-40B4-BE49-F238E27FC236}">
                <a16:creationId xmlns:a16="http://schemas.microsoft.com/office/drawing/2014/main" id="{79F65D13-6F6B-BE81-DA18-25116FF0E6B8}"/>
              </a:ext>
            </a:extLst>
          </p:cNvPr>
          <p:cNvSpPr/>
          <p:nvPr/>
        </p:nvSpPr>
        <p:spPr>
          <a:xfrm>
            <a:off x="7118283" y="333806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5;p27">
            <a:extLst>
              <a:ext uri="{FF2B5EF4-FFF2-40B4-BE49-F238E27FC236}">
                <a16:creationId xmlns:a16="http://schemas.microsoft.com/office/drawing/2014/main" id="{2E598144-F826-A4CC-1D7B-9060204156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4434" y="382454"/>
            <a:ext cx="6879533" cy="1151733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 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0807E01-590A-70CD-48CB-BA2B4D38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34" y="530087"/>
            <a:ext cx="7035131" cy="1004100"/>
          </a:xfrm>
        </p:spPr>
        <p:txBody>
          <a:bodyPr/>
          <a:lstStyle/>
          <a:p>
            <a:r>
              <a:rPr lang="es-CO" dirty="0">
                <a:latin typeface="JetBrains Mono"/>
              </a:rPr>
              <a:t>Estrategi</a:t>
            </a:r>
            <a:r>
              <a:rPr lang="es-CO" dirty="0"/>
              <a:t>a tecnológica de la empresa</a:t>
            </a:r>
            <a:r>
              <a:rPr lang="es-CO" dirty="0">
                <a:latin typeface="JetBrains Mono"/>
              </a:rPr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509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6;p27">
            <a:extLst>
              <a:ext uri="{FF2B5EF4-FFF2-40B4-BE49-F238E27FC236}">
                <a16:creationId xmlns:a16="http://schemas.microsoft.com/office/drawing/2014/main" id="{B87E0FEB-7369-F0CB-7B2A-763732ED9A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>
            <a:off x="7363326" y="0"/>
            <a:ext cx="1772626" cy="1718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27">
            <a:extLst>
              <a:ext uri="{FF2B5EF4-FFF2-40B4-BE49-F238E27FC236}">
                <a16:creationId xmlns:a16="http://schemas.microsoft.com/office/drawing/2014/main" id="{B46A9AA1-738E-AA1D-8EB8-16B785A8A1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67" y="4111363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7;p27">
            <a:extLst>
              <a:ext uri="{FF2B5EF4-FFF2-40B4-BE49-F238E27FC236}">
                <a16:creationId xmlns:a16="http://schemas.microsoft.com/office/drawing/2014/main" id="{0902B6E7-C2DB-BB48-EBBF-5F714BFA5B54}"/>
              </a:ext>
            </a:extLst>
          </p:cNvPr>
          <p:cNvSpPr/>
          <p:nvPr/>
        </p:nvSpPr>
        <p:spPr>
          <a:xfrm>
            <a:off x="7118283" y="333806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3EB52DF-49EA-2C99-6C5E-34B2B17BA866}"/>
              </a:ext>
            </a:extLst>
          </p:cNvPr>
          <p:cNvSpPr>
            <a:spLocks/>
          </p:cNvSpPr>
          <p:nvPr/>
        </p:nvSpPr>
        <p:spPr>
          <a:xfrm>
            <a:off x="2566444" y="848788"/>
            <a:ext cx="1783436" cy="14127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Invertir para mantener liderazgo. Encontrar nuevas aplicaciones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6FB2E98-654D-F54C-1416-102A25167B25}"/>
              </a:ext>
            </a:extLst>
          </p:cNvPr>
          <p:cNvSpPr>
            <a:spLocks/>
          </p:cNvSpPr>
          <p:nvPr/>
        </p:nvSpPr>
        <p:spPr>
          <a:xfrm>
            <a:off x="2566444" y="2478590"/>
            <a:ext cx="1783436" cy="14127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Invertir para fortalecer la posición, alianzas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3984146-A545-812B-31A4-A7281CB2E5F2}"/>
              </a:ext>
            </a:extLst>
          </p:cNvPr>
          <p:cNvSpPr>
            <a:spLocks/>
          </p:cNvSpPr>
          <p:nvPr/>
        </p:nvSpPr>
        <p:spPr>
          <a:xfrm>
            <a:off x="4583401" y="848788"/>
            <a:ext cx="1783436" cy="14127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Mejorar, conceder licencias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6925CEE-A45A-9683-CC47-0878E870F2CF}"/>
              </a:ext>
            </a:extLst>
          </p:cNvPr>
          <p:cNvSpPr>
            <a:spLocks/>
          </p:cNvSpPr>
          <p:nvPr/>
        </p:nvSpPr>
        <p:spPr>
          <a:xfrm>
            <a:off x="4583401" y="2478590"/>
            <a:ext cx="1783436" cy="14127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Vender, abandonar, mantener sin inversión, o sustituir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1A6F3A7-4883-E757-6A25-B47242A08312}"/>
              </a:ext>
            </a:extLst>
          </p:cNvPr>
          <p:cNvCxnSpPr/>
          <p:nvPr/>
        </p:nvCxnSpPr>
        <p:spPr>
          <a:xfrm flipH="1">
            <a:off x="2413191" y="694393"/>
            <a:ext cx="4001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F02463F-AF5C-7624-674B-48A2C258E897}"/>
              </a:ext>
            </a:extLst>
          </p:cNvPr>
          <p:cNvCxnSpPr>
            <a:cxnSpLocks/>
          </p:cNvCxnSpPr>
          <p:nvPr/>
        </p:nvCxnSpPr>
        <p:spPr>
          <a:xfrm flipV="1">
            <a:off x="2276833" y="963671"/>
            <a:ext cx="0" cy="2927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ABA0604-E5EC-D640-7811-AD1523ED38D3}"/>
              </a:ext>
            </a:extLst>
          </p:cNvPr>
          <p:cNvSpPr/>
          <p:nvPr/>
        </p:nvSpPr>
        <p:spPr>
          <a:xfrm>
            <a:off x="3416455" y="197422"/>
            <a:ext cx="1995243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Atractivo Tecnológico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F2CA83B-D0FC-1819-DE39-C23BCC2C8AA8}"/>
              </a:ext>
            </a:extLst>
          </p:cNvPr>
          <p:cNvSpPr/>
          <p:nvPr/>
        </p:nvSpPr>
        <p:spPr>
          <a:xfrm rot="16200000">
            <a:off x="420859" y="2092063"/>
            <a:ext cx="3003825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Posición tecnológica de la empresa</a:t>
            </a:r>
          </a:p>
        </p:txBody>
      </p:sp>
    </p:spTree>
    <p:extLst>
      <p:ext uri="{BB962C8B-B14F-4D97-AF65-F5344CB8AC3E}">
        <p14:creationId xmlns:p14="http://schemas.microsoft.com/office/powerpoint/2010/main" val="11614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>
            <a:spLocks noGrp="1"/>
          </p:cNvSpPr>
          <p:nvPr>
            <p:ph type="title"/>
          </p:nvPr>
        </p:nvSpPr>
        <p:spPr>
          <a:xfrm>
            <a:off x="2265120" y="1920296"/>
            <a:ext cx="4458985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21" name="Google Shape;521;p46"/>
          <p:cNvSpPr txBox="1">
            <a:spLocks noGrp="1"/>
          </p:cNvSpPr>
          <p:nvPr>
            <p:ph type="subTitle" idx="1"/>
          </p:nvPr>
        </p:nvSpPr>
        <p:spPr>
          <a:xfrm>
            <a:off x="2347935" y="2939048"/>
            <a:ext cx="4448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dk2"/>
                </a:highlight>
              </a:rPr>
              <a:t>Do you have any questions?</a:t>
            </a:r>
            <a:endParaRPr sz="1600" dirty="0">
              <a:highlight>
                <a:schemeClr val="dk2"/>
              </a:highlight>
            </a:endParaRPr>
          </a:p>
        </p:txBody>
      </p:sp>
      <p:grpSp>
        <p:nvGrpSpPr>
          <p:cNvPr id="526" name="Google Shape;526;p46"/>
          <p:cNvGrpSpPr/>
          <p:nvPr/>
        </p:nvGrpSpPr>
        <p:grpSpPr>
          <a:xfrm flipH="1">
            <a:off x="181235" y="3795392"/>
            <a:ext cx="1616984" cy="1617198"/>
            <a:chOff x="-714775" y="-690550"/>
            <a:chExt cx="2141700" cy="2141700"/>
          </a:xfrm>
        </p:grpSpPr>
        <p:sp>
          <p:nvSpPr>
            <p:cNvPr id="527" name="Google Shape;527;p46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19757" y="433339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46"/>
          <p:cNvGrpSpPr/>
          <p:nvPr/>
        </p:nvGrpSpPr>
        <p:grpSpPr>
          <a:xfrm>
            <a:off x="7611955" y="2313300"/>
            <a:ext cx="516900" cy="516900"/>
            <a:chOff x="8172330" y="2673275"/>
            <a:chExt cx="516900" cy="516900"/>
          </a:xfrm>
        </p:grpSpPr>
        <p:sp>
          <p:nvSpPr>
            <p:cNvPr id="531" name="Google Shape;531;p46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nk Loan Pitch Deck by Slidesgo">
  <a:themeElements>
    <a:clrScheme name="Simple Light">
      <a:dk1>
        <a:srgbClr val="111010"/>
      </a:dk1>
      <a:lt1>
        <a:srgbClr val="F3F3F3"/>
      </a:lt1>
      <a:dk2>
        <a:srgbClr val="FFD966"/>
      </a:dk2>
      <a:lt2>
        <a:srgbClr val="C9B576"/>
      </a:lt2>
      <a:accent1>
        <a:srgbClr val="9E9D9D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0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432</Words>
  <Application>Microsoft Office PowerPoint</Application>
  <PresentationFormat>Presentación en pantalla (16:9)</PresentationFormat>
  <Paragraphs>52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Nunito Light</vt:lpstr>
      <vt:lpstr>Inter Medium</vt:lpstr>
      <vt:lpstr>JetBrains Mono</vt:lpstr>
      <vt:lpstr>Symbol</vt:lpstr>
      <vt:lpstr>Arial</vt:lpstr>
      <vt:lpstr>Bank Loan Pitch Deck by Slidesgo</vt:lpstr>
      <vt:lpstr>Inventario tecnológico Capacel</vt:lpstr>
      <vt:lpstr>Clasificación de patrimonio</vt:lpstr>
      <vt:lpstr>Posición competitiva </vt:lpstr>
      <vt:lpstr>Posición competitiva </vt:lpstr>
      <vt:lpstr>Presentación de PowerPoint</vt:lpstr>
      <vt:lpstr>Estrategia tecnológica de la empresa 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Torres de refrigeracion</dc:title>
  <dc:creator>Sebas Saenz</dc:creator>
  <cp:lastModifiedBy>Sebas Saenz</cp:lastModifiedBy>
  <cp:revision>24</cp:revision>
  <dcterms:modified xsi:type="dcterms:W3CDTF">2024-10-22T13:56:54Z</dcterms:modified>
</cp:coreProperties>
</file>