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3"/>
  </p:notesMasterIdLst>
  <p:sldIdLst>
    <p:sldId id="256" r:id="rId2"/>
    <p:sldId id="313" r:id="rId3"/>
    <p:sldId id="317" r:id="rId4"/>
    <p:sldId id="296" r:id="rId5"/>
    <p:sldId id="314" r:id="rId6"/>
    <p:sldId id="299" r:id="rId7"/>
    <p:sldId id="316" r:id="rId8"/>
    <p:sldId id="315" r:id="rId9"/>
    <p:sldId id="329" r:id="rId10"/>
    <p:sldId id="330" r:id="rId11"/>
    <p:sldId id="318" r:id="rId12"/>
    <p:sldId id="319" r:id="rId13"/>
    <p:sldId id="323" r:id="rId14"/>
    <p:sldId id="320" r:id="rId15"/>
    <p:sldId id="321" r:id="rId16"/>
    <p:sldId id="325" r:id="rId17"/>
    <p:sldId id="331" r:id="rId18"/>
    <p:sldId id="327" r:id="rId19"/>
    <p:sldId id="328" r:id="rId20"/>
    <p:sldId id="311" r:id="rId21"/>
    <p:sldId id="275" r:id="rId22"/>
  </p:sldIdLst>
  <p:sldSz cx="9144000" cy="5143500" type="screen16x9"/>
  <p:notesSz cx="6858000" cy="9144000"/>
  <p:embeddedFontLst>
    <p:embeddedFont>
      <p:font typeface="Inter Medium"/>
      <p:regular r:id="rId24"/>
      <p:bold r:id="rId25"/>
    </p:embeddedFont>
    <p:embeddedFont>
      <p:font typeface="Javanese Text" panose="02000000000000000000" pitchFamily="2" charset="0"/>
      <p:regular r:id="rId26"/>
    </p:embeddedFont>
    <p:embeddedFont>
      <p:font typeface="JetBrains Mono" panose="02000009000000000000" pitchFamily="49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F2F85-784B-4AF3-9ADB-BEB353ECAA0B}">
  <a:tblStyle styleId="{E42F2F85-784B-4AF3-9ADB-BEB353ECAA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3CE5FD-51B1-41C8-ACD4-3CD43C431D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00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6944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57577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21441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241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8899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782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017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06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171066b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171066b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18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92300"/>
            <a:ext cx="5494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65125"/>
            <a:ext cx="5494500" cy="351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72484" y="-9375"/>
            <a:ext cx="2620800" cy="35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flipH="1">
            <a:off x="1016942" y="92425"/>
            <a:ext cx="1531341" cy="147700"/>
            <a:chOff x="715650" y="4605350"/>
            <a:chExt cx="2809800" cy="147700"/>
          </a:xfrm>
        </p:grpSpPr>
        <p:sp>
          <p:nvSpPr>
            <p:cNvPr id="13" name="Google Shape;13;p2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164550" y="693175"/>
            <a:ext cx="42663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4164550" y="1728425"/>
            <a:ext cx="4266300" cy="27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595475" y="956750"/>
            <a:ext cx="3178500" cy="3230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3" name="Google Shape;43;p7"/>
          <p:cNvGrpSpPr/>
          <p:nvPr/>
        </p:nvGrpSpPr>
        <p:grpSpPr>
          <a:xfrm>
            <a:off x="8472630" y="105400"/>
            <a:ext cx="516900" cy="516900"/>
            <a:chOff x="8472630" y="105400"/>
            <a:chExt cx="516900" cy="516900"/>
          </a:xfrm>
        </p:grpSpPr>
        <p:sp>
          <p:nvSpPr>
            <p:cNvPr id="44" name="Google Shape;44;p7"/>
            <p:cNvSpPr/>
            <p:nvPr/>
          </p:nvSpPr>
          <p:spPr>
            <a:xfrm>
              <a:off x="8555415" y="188200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8472630" y="105400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85900" y="-432774"/>
            <a:ext cx="1978730" cy="19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962675" y="840102"/>
            <a:ext cx="373500" cy="3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 flipH="1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2347950" y="749000"/>
            <a:ext cx="4448100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2347950" y="1810400"/>
            <a:ext cx="44481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85900" y="-432774"/>
            <a:ext cx="1978730" cy="19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962675" y="840102"/>
            <a:ext cx="373500" cy="37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435600" y="4726200"/>
            <a:ext cx="3708300" cy="28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524350" y="4859550"/>
            <a:ext cx="5619600" cy="28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2347950" y="3929300"/>
            <a:ext cx="44481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CREDITS: This presentation template was created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 sz="1000" u="sng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2"/>
          <p:cNvGrpSpPr/>
          <p:nvPr/>
        </p:nvGrpSpPr>
        <p:grpSpPr>
          <a:xfrm rot="5400000">
            <a:off x="-224747" y="4494568"/>
            <a:ext cx="970041" cy="126300"/>
            <a:chOff x="6435928" y="2154143"/>
            <a:chExt cx="970041" cy="126300"/>
          </a:xfrm>
        </p:grpSpPr>
        <p:sp>
          <p:nvSpPr>
            <p:cNvPr id="168" name="Google Shape;168;p22"/>
            <p:cNvSpPr/>
            <p:nvPr/>
          </p:nvSpPr>
          <p:spPr>
            <a:xfrm>
              <a:off x="643592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713987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7001609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7279668" y="2154143"/>
              <a:ext cx="126300" cy="1263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" name="Google Shape;172;p22"/>
          <p:cNvSpPr/>
          <p:nvPr/>
        </p:nvSpPr>
        <p:spPr>
          <a:xfrm rot="10800000" flipH="1">
            <a:off x="4208400" y="4893895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22"/>
          <p:cNvGrpSpPr/>
          <p:nvPr/>
        </p:nvGrpSpPr>
        <p:grpSpPr>
          <a:xfrm>
            <a:off x="8529855" y="84450"/>
            <a:ext cx="516900" cy="516900"/>
            <a:chOff x="8172330" y="2673275"/>
            <a:chExt cx="516900" cy="516900"/>
          </a:xfrm>
        </p:grpSpPr>
        <p:sp>
          <p:nvSpPr>
            <p:cNvPr id="174" name="Google Shape;174;p22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 rot="-5400000" flipH="1">
            <a:off x="8225925" y="4362447"/>
            <a:ext cx="1210800" cy="35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" name="Google Shape;178;p23"/>
          <p:cNvGrpSpPr/>
          <p:nvPr/>
        </p:nvGrpSpPr>
        <p:grpSpPr>
          <a:xfrm rot="-5400000" flipH="1">
            <a:off x="8478555" y="4213434"/>
            <a:ext cx="705541" cy="147700"/>
            <a:chOff x="715650" y="4605350"/>
            <a:chExt cx="2809800" cy="147700"/>
          </a:xfrm>
        </p:grpSpPr>
        <p:sp>
          <p:nvSpPr>
            <p:cNvPr id="179" name="Google Shape;179;p23"/>
            <p:cNvSpPr/>
            <p:nvPr/>
          </p:nvSpPr>
          <p:spPr>
            <a:xfrm>
              <a:off x="715650" y="46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15650" y="4705350"/>
              <a:ext cx="2809800" cy="47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23"/>
          <p:cNvSpPr/>
          <p:nvPr/>
        </p:nvSpPr>
        <p:spPr>
          <a:xfrm flipH="1">
            <a:off x="0" y="0"/>
            <a:ext cx="4935600" cy="24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-256975" y="4540500"/>
            <a:ext cx="970200" cy="9702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631465" y="363850"/>
            <a:ext cx="351300" cy="35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JetBrains Mono"/>
              <a:buNone/>
              <a:defRPr sz="3000" b="1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●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○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Char char="■"/>
              <a:defRPr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67" r:id="rId5"/>
    <p:sldLayoutId id="2147483668" r:id="rId6"/>
    <p:sldLayoutId id="214748366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ctrTitle"/>
          </p:nvPr>
        </p:nvSpPr>
        <p:spPr>
          <a:xfrm>
            <a:off x="713225" y="1392300"/>
            <a:ext cx="54945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Proyecto </a:t>
            </a:r>
            <a:endParaRPr sz="5000" dirty="0"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713225" y="3165124"/>
            <a:ext cx="5494500" cy="829359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etBrains Mono"/>
                <a:cs typeface="JetBrains Mono"/>
                <a:sym typeface="JetBrains Mono"/>
              </a:rPr>
              <a:t>Juan Andres Gonzalez Dean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etBrains Mono"/>
                <a:cs typeface="JetBrains Mono"/>
                <a:sym typeface="JetBrains Mono"/>
              </a:rPr>
              <a:t>Sebastian Andres Zabala Saenz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JetBrains Mono"/>
                <a:cs typeface="JetBrains Mono"/>
                <a:sym typeface="JetBrains Mono"/>
              </a:rPr>
              <a:t>Protecto Integrador</a:t>
            </a:r>
            <a:endParaRPr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934000" y="-424750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>
            <a:off x="-295325" y="4113700"/>
            <a:ext cx="1783800" cy="17838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0943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619074" y="2041060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1435615" y="1149061"/>
            <a:ext cx="6272770" cy="2845377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etBrains Mono"/>
                <a:cs typeface="JetBrains Mono"/>
                <a:sym typeface="JetBrains Mono"/>
              </a:rPr>
              <a:t>MATRIZ DE RIESGO</a:t>
            </a:r>
            <a:endParaRPr sz="4000"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E0C5045B-6160-43EE-F18A-4CF73D213D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15" y="1149061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353C721B-8EDE-B77F-1227-A96E0763CCB8}"/>
              </a:ext>
            </a:extLst>
          </p:cNvPr>
          <p:cNvSpPr/>
          <p:nvPr/>
        </p:nvSpPr>
        <p:spPr>
          <a:xfrm>
            <a:off x="5289620" y="1687018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6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98;p27">
            <a:extLst>
              <a:ext uri="{FF2B5EF4-FFF2-40B4-BE49-F238E27FC236}">
                <a16:creationId xmlns:a16="http://schemas.microsoft.com/office/drawing/2014/main" id="{0A2A0E95-16CD-9D89-999C-6EC85FED6C8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6323" y="1704430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98;p27">
            <a:extLst>
              <a:ext uri="{FF2B5EF4-FFF2-40B4-BE49-F238E27FC236}">
                <a16:creationId xmlns:a16="http://schemas.microsoft.com/office/drawing/2014/main" id="{DD0C2F12-DB73-0E55-8545-36F1D35F1EF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6323" y="3314473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96;p27">
            <a:extLst>
              <a:ext uri="{FF2B5EF4-FFF2-40B4-BE49-F238E27FC236}">
                <a16:creationId xmlns:a16="http://schemas.microsoft.com/office/drawing/2014/main" id="{6C21CB7E-74B6-96D1-3B01-BF131F8213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 rot="10800000">
            <a:off x="0" y="2781861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1A471B71-EE32-FB5F-58BB-B48096E4B2DF}"/>
              </a:ext>
            </a:extLst>
          </p:cNvPr>
          <p:cNvSpPr>
            <a:spLocks/>
          </p:cNvSpPr>
          <p:nvPr/>
        </p:nvSpPr>
        <p:spPr>
          <a:xfrm>
            <a:off x="311395" y="117112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Daños causados por plagas o factores externos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8EB1513-484C-8BFB-922D-BE48F292B714}"/>
              </a:ext>
            </a:extLst>
          </p:cNvPr>
          <p:cNvSpPr>
            <a:spLocks/>
          </p:cNvSpPr>
          <p:nvPr/>
        </p:nvSpPr>
        <p:spPr>
          <a:xfrm>
            <a:off x="311395" y="235403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Falta de financiamiento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DF7E03C-DA0F-296C-6D65-1983462FCA97}"/>
              </a:ext>
            </a:extLst>
          </p:cNvPr>
          <p:cNvSpPr>
            <a:spLocks/>
          </p:cNvSpPr>
          <p:nvPr/>
        </p:nvSpPr>
        <p:spPr>
          <a:xfrm>
            <a:off x="311395" y="353695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Fallos técnicos del sistema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880623F-6DB9-2808-FD82-22A9E40D92D6}"/>
              </a:ext>
            </a:extLst>
          </p:cNvPr>
          <p:cNvSpPr>
            <a:spLocks/>
          </p:cNvSpPr>
          <p:nvPr/>
        </p:nvSpPr>
        <p:spPr>
          <a:xfrm>
            <a:off x="1466999" y="1171121"/>
            <a:ext cx="1838564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Roedores, insectos, aves o la exposición a condiciones ambientales extremas (lluvias intensas, vientos fuertes) pueden dañar los sensores y equipos del sistema.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E31C75C-6C95-E000-82F2-C6E3EEB4055A}"/>
              </a:ext>
            </a:extLst>
          </p:cNvPr>
          <p:cNvSpPr>
            <a:spLocks/>
          </p:cNvSpPr>
          <p:nvPr/>
        </p:nvSpPr>
        <p:spPr>
          <a:xfrm>
            <a:off x="1466999" y="2354036"/>
            <a:ext cx="1798458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Insuficiente presupuesto para la adquisición de equipos automatizados.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7E3410E-C2A4-B366-9487-51EF5236FA81}"/>
              </a:ext>
            </a:extLst>
          </p:cNvPr>
          <p:cNvSpPr>
            <a:spLocks/>
          </p:cNvSpPr>
          <p:nvPr/>
        </p:nvSpPr>
        <p:spPr>
          <a:xfrm>
            <a:off x="1467000" y="3536951"/>
            <a:ext cx="1798458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Posible malfuncionamiento de los sensores y sistemas de control del riego.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88E0C1F-5293-C885-84E3-D0A7146EC05C}"/>
              </a:ext>
            </a:extLst>
          </p:cNvPr>
          <p:cNvSpPr>
            <a:spLocks/>
          </p:cNvSpPr>
          <p:nvPr/>
        </p:nvSpPr>
        <p:spPr>
          <a:xfrm>
            <a:off x="3448200" y="117112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Alta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344A0F2-0FC1-1E93-9281-DC3BEC984CE9}"/>
              </a:ext>
            </a:extLst>
          </p:cNvPr>
          <p:cNvSpPr>
            <a:spLocks/>
          </p:cNvSpPr>
          <p:nvPr/>
        </p:nvSpPr>
        <p:spPr>
          <a:xfrm>
            <a:off x="3448200" y="235403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Alta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CC882FE-DCB1-C022-EC4C-C42A0ACEF75E}"/>
              </a:ext>
            </a:extLst>
          </p:cNvPr>
          <p:cNvSpPr>
            <a:spLocks/>
          </p:cNvSpPr>
          <p:nvPr/>
        </p:nvSpPr>
        <p:spPr>
          <a:xfrm>
            <a:off x="3448200" y="353695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Media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8D7949B-A0FD-9B93-399D-A69C5B317A6A}"/>
              </a:ext>
            </a:extLst>
          </p:cNvPr>
          <p:cNvSpPr/>
          <p:nvPr/>
        </p:nvSpPr>
        <p:spPr>
          <a:xfrm>
            <a:off x="311396" y="729224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Riesgo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270F939-CB66-BF07-0DA3-60FFFBB47A68}"/>
              </a:ext>
            </a:extLst>
          </p:cNvPr>
          <p:cNvSpPr/>
          <p:nvPr/>
        </p:nvSpPr>
        <p:spPr>
          <a:xfrm>
            <a:off x="1466999" y="729223"/>
            <a:ext cx="1798458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Descripción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647D683-0F73-3C32-D3C8-CFDE4996E79C}"/>
              </a:ext>
            </a:extLst>
          </p:cNvPr>
          <p:cNvSpPr/>
          <p:nvPr/>
        </p:nvSpPr>
        <p:spPr>
          <a:xfrm>
            <a:off x="3448200" y="729222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Probabilidad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D54EC9C-07B6-87AA-E120-2CCCB1E42800}"/>
              </a:ext>
            </a:extLst>
          </p:cNvPr>
          <p:cNvSpPr>
            <a:spLocks/>
          </p:cNvSpPr>
          <p:nvPr/>
        </p:nvSpPr>
        <p:spPr>
          <a:xfrm>
            <a:off x="4670837" y="117112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Alto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D02DAB5-21F6-E582-F973-DF431357FEBC}"/>
              </a:ext>
            </a:extLst>
          </p:cNvPr>
          <p:cNvSpPr>
            <a:spLocks/>
          </p:cNvSpPr>
          <p:nvPr/>
        </p:nvSpPr>
        <p:spPr>
          <a:xfrm>
            <a:off x="4670837" y="235403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Alta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0145C04-890A-669B-D165-6DAC1E05330F}"/>
              </a:ext>
            </a:extLst>
          </p:cNvPr>
          <p:cNvSpPr>
            <a:spLocks/>
          </p:cNvSpPr>
          <p:nvPr/>
        </p:nvSpPr>
        <p:spPr>
          <a:xfrm>
            <a:off x="4670837" y="353695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Alto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473FFD71-54C5-3A18-9E6F-6415BEAC95D7}"/>
              </a:ext>
            </a:extLst>
          </p:cNvPr>
          <p:cNvSpPr>
            <a:spLocks/>
          </p:cNvSpPr>
          <p:nvPr/>
        </p:nvSpPr>
        <p:spPr>
          <a:xfrm>
            <a:off x="5933580" y="117112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9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4C29F21-2000-F383-1438-44D74960B7AB}"/>
              </a:ext>
            </a:extLst>
          </p:cNvPr>
          <p:cNvSpPr>
            <a:spLocks/>
          </p:cNvSpPr>
          <p:nvPr/>
        </p:nvSpPr>
        <p:spPr>
          <a:xfrm>
            <a:off x="5933580" y="235403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9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5CC11F2-0F2F-75DA-F31C-2BEAB68FF589}"/>
              </a:ext>
            </a:extLst>
          </p:cNvPr>
          <p:cNvSpPr>
            <a:spLocks/>
          </p:cNvSpPr>
          <p:nvPr/>
        </p:nvSpPr>
        <p:spPr>
          <a:xfrm>
            <a:off x="5933580" y="3536951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6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C5FBCBF-EA92-4957-2C2F-3265D51F35B5}"/>
              </a:ext>
            </a:extLst>
          </p:cNvPr>
          <p:cNvSpPr>
            <a:spLocks/>
          </p:cNvSpPr>
          <p:nvPr/>
        </p:nvSpPr>
        <p:spPr>
          <a:xfrm>
            <a:off x="7196322" y="1171121"/>
            <a:ext cx="1702755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Implementar protecciones físicas (cajas, rejillas, coberturas) para los equipos sensibles y realizar inspecciones frecuentes para detectar daños o actividad de plagas.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EE74D93-8029-C20B-DE9E-2AB8A851F69E}"/>
              </a:ext>
            </a:extLst>
          </p:cNvPr>
          <p:cNvSpPr>
            <a:spLocks/>
          </p:cNvSpPr>
          <p:nvPr/>
        </p:nvSpPr>
        <p:spPr>
          <a:xfrm>
            <a:off x="7196323" y="2354036"/>
            <a:ext cx="1702754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Buscar apoyo financiero con entidades educativas y </a:t>
            </a:r>
            <a:r>
              <a:rPr lang="es-CO" sz="800" kern="0" dirty="0" err="1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ONGs</a:t>
            </a:r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, realizar campañas de recaudación de fondos.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BFA4491-B42F-107B-99CC-9147A607D0B2}"/>
              </a:ext>
            </a:extLst>
          </p:cNvPr>
          <p:cNvSpPr>
            <a:spLocks/>
          </p:cNvSpPr>
          <p:nvPr/>
        </p:nvSpPr>
        <p:spPr>
          <a:xfrm>
            <a:off x="7196323" y="3536951"/>
            <a:ext cx="1702754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Realizar pruebas de funcionamiento y mantenimiento preventivo frecuente. Capacitar a personal en diagnóstico de fallas.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191E5A3-89D8-82FF-5BBD-189CFCA61DAD}"/>
              </a:ext>
            </a:extLst>
          </p:cNvPr>
          <p:cNvSpPr/>
          <p:nvPr/>
        </p:nvSpPr>
        <p:spPr>
          <a:xfrm>
            <a:off x="4670838" y="729224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Impacto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E940EF0-B0EF-72FA-2FEB-222F5C857BED}"/>
              </a:ext>
            </a:extLst>
          </p:cNvPr>
          <p:cNvSpPr/>
          <p:nvPr/>
        </p:nvSpPr>
        <p:spPr>
          <a:xfrm>
            <a:off x="5933580" y="729223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Nivel de Riesgo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7670398C-0971-5821-2990-1C4D1DE292DB}"/>
              </a:ext>
            </a:extLst>
          </p:cNvPr>
          <p:cNvSpPr/>
          <p:nvPr/>
        </p:nvSpPr>
        <p:spPr>
          <a:xfrm>
            <a:off x="7196323" y="729222"/>
            <a:ext cx="1702754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Estrategia de Mitigación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44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98;p27">
            <a:extLst>
              <a:ext uri="{FF2B5EF4-FFF2-40B4-BE49-F238E27FC236}">
                <a16:creationId xmlns:a16="http://schemas.microsoft.com/office/drawing/2014/main" id="{C1A480E8-E988-BCD8-AAFA-5D6314DCDD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6323" y="1704430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3A1996E4-7C24-2DCB-0F16-177244D7078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6323" y="3314473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96;p27">
            <a:extLst>
              <a:ext uri="{FF2B5EF4-FFF2-40B4-BE49-F238E27FC236}">
                <a16:creationId xmlns:a16="http://schemas.microsoft.com/office/drawing/2014/main" id="{7D425A7E-8278-28FA-3324-12783CDF3BA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 rot="10800000">
            <a:off x="0" y="2781861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8EB1513-484C-8BFB-922D-BE48F292B714}"/>
              </a:ext>
            </a:extLst>
          </p:cNvPr>
          <p:cNvSpPr>
            <a:spLocks/>
          </p:cNvSpPr>
          <p:nvPr/>
        </p:nvSpPr>
        <p:spPr>
          <a:xfrm>
            <a:off x="212557" y="1012397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Variabilidad en el suministro de agua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DF7E03C-DA0F-296C-6D65-1983462FCA97}"/>
              </a:ext>
            </a:extLst>
          </p:cNvPr>
          <p:cNvSpPr>
            <a:spLocks/>
          </p:cNvSpPr>
          <p:nvPr/>
        </p:nvSpPr>
        <p:spPr>
          <a:xfrm>
            <a:off x="212557" y="2195312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Retrasos en el cronograma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E31C75C-6C95-E000-82F2-C6E3EEB4055A}"/>
              </a:ext>
            </a:extLst>
          </p:cNvPr>
          <p:cNvSpPr>
            <a:spLocks/>
          </p:cNvSpPr>
          <p:nvPr/>
        </p:nvSpPr>
        <p:spPr>
          <a:xfrm>
            <a:off x="1368161" y="1012397"/>
            <a:ext cx="1798458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La disponibilidad de agua puede variar estacionalmente, afectando el rendimiento del sistema.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17E3410E-C2A4-B366-9487-51EF5236FA81}"/>
              </a:ext>
            </a:extLst>
          </p:cNvPr>
          <p:cNvSpPr>
            <a:spLocks/>
          </p:cNvSpPr>
          <p:nvPr/>
        </p:nvSpPr>
        <p:spPr>
          <a:xfrm>
            <a:off x="1368162" y="2195312"/>
            <a:ext cx="1798458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Problemas en la adquisición de equipos o implementación del sistema pueden generar retrasos.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344A0F2-0FC1-1E93-9281-DC3BEC984CE9}"/>
              </a:ext>
            </a:extLst>
          </p:cNvPr>
          <p:cNvSpPr>
            <a:spLocks/>
          </p:cNvSpPr>
          <p:nvPr/>
        </p:nvSpPr>
        <p:spPr>
          <a:xfrm>
            <a:off x="3349362" y="1012397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Alta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CC882FE-DCB1-C022-EC4C-C42A0ACEF75E}"/>
              </a:ext>
            </a:extLst>
          </p:cNvPr>
          <p:cNvSpPr>
            <a:spLocks/>
          </p:cNvSpPr>
          <p:nvPr/>
        </p:nvSpPr>
        <p:spPr>
          <a:xfrm>
            <a:off x="3349362" y="2195312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Media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8D7949B-A0FD-9B93-399D-A69C5B317A6A}"/>
              </a:ext>
            </a:extLst>
          </p:cNvPr>
          <p:cNvSpPr/>
          <p:nvPr/>
        </p:nvSpPr>
        <p:spPr>
          <a:xfrm>
            <a:off x="212558" y="570501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Riesgo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270F939-CB66-BF07-0DA3-60FFFBB47A68}"/>
              </a:ext>
            </a:extLst>
          </p:cNvPr>
          <p:cNvSpPr/>
          <p:nvPr/>
        </p:nvSpPr>
        <p:spPr>
          <a:xfrm>
            <a:off x="1368161" y="570500"/>
            <a:ext cx="1798458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Descripción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647D683-0F73-3C32-D3C8-CFDE4996E79C}"/>
              </a:ext>
            </a:extLst>
          </p:cNvPr>
          <p:cNvSpPr/>
          <p:nvPr/>
        </p:nvSpPr>
        <p:spPr>
          <a:xfrm>
            <a:off x="3349362" y="570499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Probabilidad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D02DAB5-21F6-E582-F973-DF431357FEBC}"/>
              </a:ext>
            </a:extLst>
          </p:cNvPr>
          <p:cNvSpPr>
            <a:spLocks/>
          </p:cNvSpPr>
          <p:nvPr/>
        </p:nvSpPr>
        <p:spPr>
          <a:xfrm>
            <a:off x="4571999" y="1012397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Medio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0145C04-890A-669B-D165-6DAC1E05330F}"/>
              </a:ext>
            </a:extLst>
          </p:cNvPr>
          <p:cNvSpPr>
            <a:spLocks/>
          </p:cNvSpPr>
          <p:nvPr/>
        </p:nvSpPr>
        <p:spPr>
          <a:xfrm>
            <a:off x="4571999" y="2195312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Alto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04C29F21-2000-F383-1438-44D74960B7AB}"/>
              </a:ext>
            </a:extLst>
          </p:cNvPr>
          <p:cNvSpPr>
            <a:spLocks/>
          </p:cNvSpPr>
          <p:nvPr/>
        </p:nvSpPr>
        <p:spPr>
          <a:xfrm>
            <a:off x="5834742" y="1012397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6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E5CC11F2-0F2F-75DA-F31C-2BEAB68FF589}"/>
              </a:ext>
            </a:extLst>
          </p:cNvPr>
          <p:cNvSpPr>
            <a:spLocks/>
          </p:cNvSpPr>
          <p:nvPr/>
        </p:nvSpPr>
        <p:spPr>
          <a:xfrm>
            <a:off x="5834742" y="2195312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6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EE74D93-8029-C20B-DE9E-2AB8A851F69E}"/>
              </a:ext>
            </a:extLst>
          </p:cNvPr>
          <p:cNvSpPr>
            <a:spLocks/>
          </p:cNvSpPr>
          <p:nvPr/>
        </p:nvSpPr>
        <p:spPr>
          <a:xfrm>
            <a:off x="7097485" y="1012397"/>
            <a:ext cx="1702754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Incorporar tanques de almacenamiento y monitoreo en tiempo real del suministro para ajustar el riego según la disponibilidad.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6BFA4491-B42F-107B-99CC-9147A607D0B2}"/>
              </a:ext>
            </a:extLst>
          </p:cNvPr>
          <p:cNvSpPr>
            <a:spLocks/>
          </p:cNvSpPr>
          <p:nvPr/>
        </p:nvSpPr>
        <p:spPr>
          <a:xfrm>
            <a:off x="7097485" y="2195312"/>
            <a:ext cx="1702754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Crear un plan de contingencia y cronograma flexible con márgenes de tiempo para afrontar posibles demoras.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191E5A3-89D8-82FF-5BBD-189CFCA61DAD}"/>
              </a:ext>
            </a:extLst>
          </p:cNvPr>
          <p:cNvSpPr/>
          <p:nvPr/>
        </p:nvSpPr>
        <p:spPr>
          <a:xfrm>
            <a:off x="4572000" y="570501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Impacto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E940EF0-B0EF-72FA-2FEB-222F5C857BED}"/>
              </a:ext>
            </a:extLst>
          </p:cNvPr>
          <p:cNvSpPr/>
          <p:nvPr/>
        </p:nvSpPr>
        <p:spPr>
          <a:xfrm>
            <a:off x="5834742" y="570500"/>
            <a:ext cx="1080000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Nivel de Riesgo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7670398C-0971-5821-2990-1C4D1DE292DB}"/>
              </a:ext>
            </a:extLst>
          </p:cNvPr>
          <p:cNvSpPr/>
          <p:nvPr/>
        </p:nvSpPr>
        <p:spPr>
          <a:xfrm>
            <a:off x="7097485" y="570499"/>
            <a:ext cx="1702754" cy="338981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b="1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Estrategia de Mitigación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pic>
        <p:nvPicPr>
          <p:cNvPr id="17" name="Google Shape;198;p27">
            <a:extLst>
              <a:ext uri="{FF2B5EF4-FFF2-40B4-BE49-F238E27FC236}">
                <a16:creationId xmlns:a16="http://schemas.microsoft.com/office/drawing/2014/main" id="{09C23CED-2AA3-76D6-1BA2-DD45425B4B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41321" y="5215857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5AFB44C-E723-8011-F2F2-82D2C9C0DC92}"/>
              </a:ext>
            </a:extLst>
          </p:cNvPr>
          <p:cNvSpPr>
            <a:spLocks/>
          </p:cNvSpPr>
          <p:nvPr/>
        </p:nvSpPr>
        <p:spPr>
          <a:xfrm>
            <a:off x="212557" y="337403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Problemas de conectividad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9C30B99-637A-6511-3A70-D61A283C6C4A}"/>
              </a:ext>
            </a:extLst>
          </p:cNvPr>
          <p:cNvSpPr>
            <a:spLocks/>
          </p:cNvSpPr>
          <p:nvPr/>
        </p:nvSpPr>
        <p:spPr>
          <a:xfrm>
            <a:off x="1368161" y="3374036"/>
            <a:ext cx="1838564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La ubicación de la huerta puede presentar desafíos en la transmisión de datos del sistema.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D79F718F-7356-DE09-C258-5B23056C72E0}"/>
              </a:ext>
            </a:extLst>
          </p:cNvPr>
          <p:cNvSpPr>
            <a:spLocks/>
          </p:cNvSpPr>
          <p:nvPr/>
        </p:nvSpPr>
        <p:spPr>
          <a:xfrm>
            <a:off x="3349362" y="337403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Media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6069E7A4-BD8A-9B16-CEA9-B1DD73BD7B12}"/>
              </a:ext>
            </a:extLst>
          </p:cNvPr>
          <p:cNvSpPr>
            <a:spLocks/>
          </p:cNvSpPr>
          <p:nvPr/>
        </p:nvSpPr>
        <p:spPr>
          <a:xfrm>
            <a:off x="4571999" y="337403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Medio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67957C34-7C86-4852-F48A-29922002B892}"/>
              </a:ext>
            </a:extLst>
          </p:cNvPr>
          <p:cNvSpPr>
            <a:spLocks/>
          </p:cNvSpPr>
          <p:nvPr/>
        </p:nvSpPr>
        <p:spPr>
          <a:xfrm>
            <a:off x="5834742" y="3374036"/>
            <a:ext cx="1080000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4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274F2DA5-BDB7-8EC6-8EF8-61EAE15B74D4}"/>
              </a:ext>
            </a:extLst>
          </p:cNvPr>
          <p:cNvSpPr>
            <a:spLocks/>
          </p:cNvSpPr>
          <p:nvPr/>
        </p:nvSpPr>
        <p:spPr>
          <a:xfrm>
            <a:off x="7097484" y="3374036"/>
            <a:ext cx="1702755" cy="108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" kern="0" dirty="0">
                <a:solidFill>
                  <a:srgbClr val="000000"/>
                </a:solidFill>
                <a:effectLst/>
                <a:latin typeface="JetBrains Mono" panose="020B0604020202020204" charset="0"/>
                <a:ea typeface="Times New Roman" panose="02020603050405020304" pitchFamily="18" charset="0"/>
                <a:cs typeface="JetBrains Mono" panose="020B0604020202020204" charset="0"/>
              </a:rPr>
              <a:t>Invertir en infraestructura de red local y opciones alternativas de conectividad (Bluetooth o sistemas de respaldo).</a:t>
            </a:r>
            <a:endParaRPr lang="es-CO" sz="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JetBrains Mono" panose="020B0604020202020204" charset="0"/>
              <a:cs typeface="JetBrai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3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619074" y="2041060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1435615" y="1149061"/>
            <a:ext cx="6272770" cy="2845377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etBrains Mono"/>
                <a:cs typeface="JetBrains Mono"/>
                <a:sym typeface="JetBrains Mono"/>
              </a:rPr>
              <a:t>EDT</a:t>
            </a:r>
            <a:endParaRPr sz="4000"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E0C5045B-6160-43EE-F18A-4CF73D213D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15" y="1149061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353C721B-8EDE-B77F-1227-A96E0763CCB8}"/>
              </a:ext>
            </a:extLst>
          </p:cNvPr>
          <p:cNvSpPr/>
          <p:nvPr/>
        </p:nvSpPr>
        <p:spPr>
          <a:xfrm>
            <a:off x="5289620" y="1687018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718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">
            <a:extLst>
              <a:ext uri="{FF2B5EF4-FFF2-40B4-BE49-F238E27FC236}">
                <a16:creationId xmlns:a16="http://schemas.microsoft.com/office/drawing/2014/main" id="{B322E2E1-E0D6-A7C1-285E-E2EA33E6C48E}"/>
              </a:ext>
            </a:extLst>
          </p:cNvPr>
          <p:cNvSpPr/>
          <p:nvPr/>
        </p:nvSpPr>
        <p:spPr>
          <a:xfrm>
            <a:off x="2717121" y="3966614"/>
            <a:ext cx="733709" cy="118109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0" name="Rectángulo: esquinas redondeadas 2">
            <a:extLst>
              <a:ext uri="{FF2B5EF4-FFF2-40B4-BE49-F238E27FC236}">
                <a16:creationId xmlns:a16="http://schemas.microsoft.com/office/drawing/2014/main" id="{8304370E-356A-64DA-88B6-60DBE454BE1D}"/>
              </a:ext>
            </a:extLst>
          </p:cNvPr>
          <p:cNvSpPr/>
          <p:nvPr/>
        </p:nvSpPr>
        <p:spPr>
          <a:xfrm>
            <a:off x="1277970" y="4025668"/>
            <a:ext cx="733709" cy="118109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9" name="Rectángulo: esquinas redondeadas 2">
            <a:extLst>
              <a:ext uri="{FF2B5EF4-FFF2-40B4-BE49-F238E27FC236}">
                <a16:creationId xmlns:a16="http://schemas.microsoft.com/office/drawing/2014/main" id="{E4AC0ECD-AE21-E317-6755-640DF0A4280C}"/>
              </a:ext>
            </a:extLst>
          </p:cNvPr>
          <p:cNvSpPr/>
          <p:nvPr/>
        </p:nvSpPr>
        <p:spPr>
          <a:xfrm>
            <a:off x="2819326" y="2396676"/>
            <a:ext cx="733709" cy="118109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8" name="Rectángulo: esquinas redondeadas 2">
            <a:extLst>
              <a:ext uri="{FF2B5EF4-FFF2-40B4-BE49-F238E27FC236}">
                <a16:creationId xmlns:a16="http://schemas.microsoft.com/office/drawing/2014/main" id="{6287A48E-3B57-D73F-E03E-0F269B4A8D7D}"/>
              </a:ext>
            </a:extLst>
          </p:cNvPr>
          <p:cNvSpPr/>
          <p:nvPr/>
        </p:nvSpPr>
        <p:spPr>
          <a:xfrm>
            <a:off x="1588579" y="2465254"/>
            <a:ext cx="733709" cy="171451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7" name="Rectángulo: esquinas redondeadas 2">
            <a:extLst>
              <a:ext uri="{FF2B5EF4-FFF2-40B4-BE49-F238E27FC236}">
                <a16:creationId xmlns:a16="http://schemas.microsoft.com/office/drawing/2014/main" id="{29AD8659-04B8-BB70-F267-8FC43D2898F9}"/>
              </a:ext>
            </a:extLst>
          </p:cNvPr>
          <p:cNvSpPr/>
          <p:nvPr/>
        </p:nvSpPr>
        <p:spPr>
          <a:xfrm>
            <a:off x="2613660" y="788670"/>
            <a:ext cx="769620" cy="118109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6" name="Rectángulo: esquinas redondeadas 2">
            <a:extLst>
              <a:ext uri="{FF2B5EF4-FFF2-40B4-BE49-F238E27FC236}">
                <a16:creationId xmlns:a16="http://schemas.microsoft.com/office/drawing/2014/main" id="{ABAD1124-8EA3-37DE-3169-6BA2ADD4CF6F}"/>
              </a:ext>
            </a:extLst>
          </p:cNvPr>
          <p:cNvSpPr/>
          <p:nvPr/>
        </p:nvSpPr>
        <p:spPr>
          <a:xfrm>
            <a:off x="1701069" y="1062989"/>
            <a:ext cx="621220" cy="137162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5" name="Rectángulo: esquinas redondeadas 2">
            <a:extLst>
              <a:ext uri="{FF2B5EF4-FFF2-40B4-BE49-F238E27FC236}">
                <a16:creationId xmlns:a16="http://schemas.microsoft.com/office/drawing/2014/main" id="{E6704F9A-BA2A-5CDB-856C-A05D73FDE54C}"/>
              </a:ext>
            </a:extLst>
          </p:cNvPr>
          <p:cNvSpPr/>
          <p:nvPr/>
        </p:nvSpPr>
        <p:spPr>
          <a:xfrm>
            <a:off x="643700" y="1062990"/>
            <a:ext cx="621220" cy="137162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97553B1C-E974-1F98-0CC1-245372A774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528" y="2950774"/>
            <a:ext cx="1669574" cy="59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8;p27">
            <a:extLst>
              <a:ext uri="{FF2B5EF4-FFF2-40B4-BE49-F238E27FC236}">
                <a16:creationId xmlns:a16="http://schemas.microsoft.com/office/drawing/2014/main" id="{78B41339-1A60-2CCB-791B-3B9037B3E9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002" y="63876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96;p27">
            <a:extLst>
              <a:ext uri="{FF2B5EF4-FFF2-40B4-BE49-F238E27FC236}">
                <a16:creationId xmlns:a16="http://schemas.microsoft.com/office/drawing/2014/main" id="{DFE572EA-87FC-7CAD-C17D-65E4B8380D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 rot="5400000">
            <a:off x="6681900" y="2693054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ángulo: esquinas redondeadas 2">
            <a:extLst>
              <a:ext uri="{FF2B5EF4-FFF2-40B4-BE49-F238E27FC236}">
                <a16:creationId xmlns:a16="http://schemas.microsoft.com/office/drawing/2014/main" id="{26AA5827-D5B9-8AE3-2E4B-73BF7891BA6C}"/>
              </a:ext>
            </a:extLst>
          </p:cNvPr>
          <p:cNvSpPr/>
          <p:nvPr/>
        </p:nvSpPr>
        <p:spPr>
          <a:xfrm>
            <a:off x="1409699" y="407669"/>
            <a:ext cx="1203961" cy="171451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pic>
        <p:nvPicPr>
          <p:cNvPr id="14" name="Imagen 1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BE557BE6-0ACA-F96A-6874-90D4F2BB1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00" y="440373"/>
            <a:ext cx="3011973" cy="4475747"/>
          </a:xfrm>
          <a:prstGeom prst="rect">
            <a:avLst/>
          </a:prstGeom>
        </p:spPr>
      </p:pic>
      <p:sp>
        <p:nvSpPr>
          <p:cNvPr id="26" name="Google Shape;197;p27">
            <a:extLst>
              <a:ext uri="{FF2B5EF4-FFF2-40B4-BE49-F238E27FC236}">
                <a16:creationId xmlns:a16="http://schemas.microsoft.com/office/drawing/2014/main" id="{24E3247D-1F65-A33B-5AC1-F6A6EB8D1A08}"/>
              </a:ext>
            </a:extLst>
          </p:cNvPr>
          <p:cNvSpPr/>
          <p:nvPr/>
        </p:nvSpPr>
        <p:spPr>
          <a:xfrm>
            <a:off x="3777914" y="2455730"/>
            <a:ext cx="1440000" cy="14400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5;p27">
            <a:extLst>
              <a:ext uri="{FF2B5EF4-FFF2-40B4-BE49-F238E27FC236}">
                <a16:creationId xmlns:a16="http://schemas.microsoft.com/office/drawing/2014/main" id="{055F2A32-7AA6-EDC2-98FE-93D6CD92B7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05233" y="1648322"/>
            <a:ext cx="4651979" cy="1976765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etBrains Mono"/>
                <a:cs typeface="JetBrains Mono"/>
                <a:sym typeface="JetBrains Mono"/>
              </a:rPr>
              <a:t>EDT</a:t>
            </a:r>
            <a:endParaRPr sz="4000"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28" name="Google Shape;198;p27">
            <a:extLst>
              <a:ext uri="{FF2B5EF4-FFF2-40B4-BE49-F238E27FC236}">
                <a16:creationId xmlns:a16="http://schemas.microsoft.com/office/drawing/2014/main" id="{D9F46B8F-0494-4BB7-B195-77761D5E326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86888" y="1676376"/>
            <a:ext cx="979473" cy="36530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197;p27">
            <a:extLst>
              <a:ext uri="{FF2B5EF4-FFF2-40B4-BE49-F238E27FC236}">
                <a16:creationId xmlns:a16="http://schemas.microsoft.com/office/drawing/2014/main" id="{4FBD8637-1A15-5DAA-A3FD-A327E328DA90}"/>
              </a:ext>
            </a:extLst>
          </p:cNvPr>
          <p:cNvSpPr/>
          <p:nvPr/>
        </p:nvSpPr>
        <p:spPr>
          <a:xfrm>
            <a:off x="7350208" y="1057515"/>
            <a:ext cx="1793792" cy="1603031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672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619074" y="2041060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1435615" y="1149061"/>
            <a:ext cx="6272770" cy="2845377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dirty="0">
                <a:latin typeface="JetBrains Mono"/>
                <a:cs typeface="JetBrains Mono"/>
                <a:sym typeface="JetBrains Mono"/>
              </a:rPr>
              <a:t>Matriz de Planificación</a:t>
            </a:r>
            <a:endParaRPr sz="4000"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E0C5045B-6160-43EE-F18A-4CF73D213D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15" y="1149061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353C721B-8EDE-B77F-1227-A96E0763CCB8}"/>
              </a:ext>
            </a:extLst>
          </p:cNvPr>
          <p:cNvSpPr/>
          <p:nvPr/>
        </p:nvSpPr>
        <p:spPr>
          <a:xfrm>
            <a:off x="6106163" y="2641715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655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5;p27">
            <a:extLst>
              <a:ext uri="{FF2B5EF4-FFF2-40B4-BE49-F238E27FC236}">
                <a16:creationId xmlns:a16="http://schemas.microsoft.com/office/drawing/2014/main" id="{9AF149AD-37EE-9BA4-32A2-4667DD59586B}"/>
              </a:ext>
            </a:extLst>
          </p:cNvPr>
          <p:cNvSpPr txBox="1">
            <a:spLocks/>
          </p:cNvSpPr>
          <p:nvPr/>
        </p:nvSpPr>
        <p:spPr>
          <a:xfrm>
            <a:off x="885599" y="472627"/>
            <a:ext cx="6862737" cy="4126136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s-CO" sz="4000" b="1" dirty="0">
              <a:latin typeface="JetBrains Mono"/>
              <a:cs typeface="JetBrains Mono"/>
              <a:sym typeface="JetBrains Mono"/>
            </a:endParaRPr>
          </a:p>
        </p:txBody>
      </p:sp>
      <p:sp>
        <p:nvSpPr>
          <p:cNvPr id="6" name="Google Shape;197;p27">
            <a:extLst>
              <a:ext uri="{FF2B5EF4-FFF2-40B4-BE49-F238E27FC236}">
                <a16:creationId xmlns:a16="http://schemas.microsoft.com/office/drawing/2014/main" id="{3D3711AB-FDE7-F5CB-40DD-08135C8C82C1}"/>
              </a:ext>
            </a:extLst>
          </p:cNvPr>
          <p:cNvSpPr/>
          <p:nvPr/>
        </p:nvSpPr>
        <p:spPr>
          <a:xfrm>
            <a:off x="333330" y="2518125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Google Shape;196;p27">
            <a:extLst>
              <a:ext uri="{FF2B5EF4-FFF2-40B4-BE49-F238E27FC236}">
                <a16:creationId xmlns:a16="http://schemas.microsoft.com/office/drawing/2014/main" id="{D460DE0F-47FB-301F-41E2-E005EC8A81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98;p27">
            <a:extLst>
              <a:ext uri="{FF2B5EF4-FFF2-40B4-BE49-F238E27FC236}">
                <a16:creationId xmlns:a16="http://schemas.microsoft.com/office/drawing/2014/main" id="{BA78EA31-67B4-E645-0098-3AAA005FC46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98;p27">
            <a:extLst>
              <a:ext uri="{FF2B5EF4-FFF2-40B4-BE49-F238E27FC236}">
                <a16:creationId xmlns:a16="http://schemas.microsoft.com/office/drawing/2014/main" id="{C71E24FD-EE44-6CB5-5F18-BB50D02BC7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29" y="92215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97;p27">
            <a:extLst>
              <a:ext uri="{FF2B5EF4-FFF2-40B4-BE49-F238E27FC236}">
                <a16:creationId xmlns:a16="http://schemas.microsoft.com/office/drawing/2014/main" id="{CAA6C326-41D0-59F5-EBBB-A7F91B5C458E}"/>
              </a:ext>
            </a:extLst>
          </p:cNvPr>
          <p:cNvSpPr/>
          <p:nvPr/>
        </p:nvSpPr>
        <p:spPr>
          <a:xfrm>
            <a:off x="6106161" y="2687244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B6EAE7C6-CD09-9610-94D2-1E8A73419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324" y="544737"/>
            <a:ext cx="6577963" cy="39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619074" y="2041060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1435615" y="1149061"/>
            <a:ext cx="6272770" cy="2845377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dirty="0">
                <a:latin typeface="JetBrains Mono"/>
                <a:cs typeface="JetBrains Mono"/>
                <a:sym typeface="JetBrains Mono"/>
              </a:rPr>
              <a:t>Plan Operativo Anual (POA)</a:t>
            </a:r>
            <a:endParaRPr sz="4000"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E0C5045B-6160-43EE-F18A-4CF73D213D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15" y="1149061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353C721B-8EDE-B77F-1227-A96E0763CCB8}"/>
              </a:ext>
            </a:extLst>
          </p:cNvPr>
          <p:cNvSpPr/>
          <p:nvPr/>
        </p:nvSpPr>
        <p:spPr>
          <a:xfrm>
            <a:off x="6106161" y="2687244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70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95;p27">
            <a:extLst>
              <a:ext uri="{FF2B5EF4-FFF2-40B4-BE49-F238E27FC236}">
                <a16:creationId xmlns:a16="http://schemas.microsoft.com/office/drawing/2014/main" id="{689E4438-817A-2350-C29A-F040226F414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9178" y="464290"/>
            <a:ext cx="6289153" cy="298855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avanese Text" panose="02000000000000000000" pitchFamily="2" charset="0"/>
                <a:cs typeface="JetBrains Mono"/>
                <a:sym typeface="JetBrains Mono"/>
              </a:rPr>
              <a:t> </a:t>
            </a:r>
            <a:endParaRPr sz="4000" b="1" dirty="0">
              <a:latin typeface="Javanese Text" panose="02000000000000000000" pitchFamily="2" charset="0"/>
              <a:cs typeface="JetBrains Mono"/>
              <a:sym typeface="JetBrains Mono"/>
            </a:endParaRPr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6200000">
            <a:off x="7789749" y="3789249"/>
            <a:ext cx="1947677" cy="76082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2A60ABB-2B1D-1069-72AB-F09DF6D47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40804"/>
              </p:ext>
            </p:extLst>
          </p:nvPr>
        </p:nvGraphicFramePr>
        <p:xfrm>
          <a:off x="1129176" y="464290"/>
          <a:ext cx="6289153" cy="3894580"/>
        </p:xfrm>
        <a:graphic>
          <a:graphicData uri="http://schemas.openxmlformats.org/drawingml/2006/table">
            <a:tbl>
              <a:tblPr>
                <a:tableStyleId>{E42F2F85-784B-4AF3-9ADB-BEB353ECAA0B}</a:tableStyleId>
              </a:tblPr>
              <a:tblGrid>
                <a:gridCol w="766677">
                  <a:extLst>
                    <a:ext uri="{9D8B030D-6E8A-4147-A177-3AD203B41FA5}">
                      <a16:colId xmlns:a16="http://schemas.microsoft.com/office/drawing/2014/main" val="2495213294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3698428098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1369260101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2907592821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447997437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1263288438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2240875133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2275371332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3853607873"/>
                    </a:ext>
                  </a:extLst>
                </a:gridCol>
                <a:gridCol w="383339">
                  <a:extLst>
                    <a:ext uri="{9D8B030D-6E8A-4147-A177-3AD203B41FA5}">
                      <a16:colId xmlns:a16="http://schemas.microsoft.com/office/drawing/2014/main" val="3408291396"/>
                    </a:ext>
                  </a:extLst>
                </a:gridCol>
                <a:gridCol w="443236">
                  <a:extLst>
                    <a:ext uri="{9D8B030D-6E8A-4147-A177-3AD203B41FA5}">
                      <a16:colId xmlns:a16="http://schemas.microsoft.com/office/drawing/2014/main" val="372875149"/>
                    </a:ext>
                  </a:extLst>
                </a:gridCol>
                <a:gridCol w="443236">
                  <a:extLst>
                    <a:ext uri="{9D8B030D-6E8A-4147-A177-3AD203B41FA5}">
                      <a16:colId xmlns:a16="http://schemas.microsoft.com/office/drawing/2014/main" val="1880521108"/>
                    </a:ext>
                  </a:extLst>
                </a:gridCol>
                <a:gridCol w="443236">
                  <a:extLst>
                    <a:ext uri="{9D8B030D-6E8A-4147-A177-3AD203B41FA5}">
                      <a16:colId xmlns:a16="http://schemas.microsoft.com/office/drawing/2014/main" val="4000536148"/>
                    </a:ext>
                  </a:extLst>
                </a:gridCol>
                <a:gridCol w="742717">
                  <a:extLst>
                    <a:ext uri="{9D8B030D-6E8A-4147-A177-3AD203B41FA5}">
                      <a16:colId xmlns:a16="http://schemas.microsoft.com/office/drawing/2014/main" val="137183579"/>
                    </a:ext>
                  </a:extLst>
                </a:gridCol>
              </a:tblGrid>
              <a:tr h="27922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Actividades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1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2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3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4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5</a:t>
                      </a:r>
                      <a:endParaRPr lang="es-CO" sz="800" b="1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6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7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8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9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10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11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Mes 12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800" b="1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Responsable</a:t>
                      </a:r>
                      <a:endParaRPr lang="es-CO" sz="800" b="1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970891432"/>
                  </a:ext>
                </a:extLst>
              </a:tr>
              <a:tr h="837666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Investigación y análisis de sistemas de riego automatizados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Equipo Técnico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23240206"/>
                  </a:ext>
                </a:extLst>
              </a:tr>
              <a:tr h="279222"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Adquisición de equipos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459214110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Instalación del sistema de riego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3171298823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Desarrollo de guías y manuales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3432095754"/>
                  </a:ext>
                </a:extLst>
              </a:tr>
              <a:tr h="279222"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Talleres de capacitación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2359722340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Monitoreo del consumo de agua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Estudiantes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13417470"/>
                  </a:ext>
                </a:extLst>
              </a:tr>
              <a:tr h="418833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Análisis de datos y ajustes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Coordinador del Proyecto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1264604685"/>
                  </a:ext>
                </a:extLst>
              </a:tr>
              <a:tr h="543916"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Evaluación y cierre del proyecto</a:t>
                      </a:r>
                      <a:endParaRPr lang="es-ES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✔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 </a:t>
                      </a:r>
                      <a:endParaRPr lang="es-CO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800" u="none" strike="noStrike" dirty="0">
                          <a:effectLst/>
                          <a:latin typeface="JetBrains Mono" panose="020B0604020202020204" charset="0"/>
                          <a:cs typeface="JetBrains Mono" panose="020B0604020202020204" charset="0"/>
                        </a:rPr>
                        <a:t>Coordinador del Proyecto y Estudiantes</a:t>
                      </a:r>
                      <a:endParaRPr lang="es-ES" sz="800" b="0" i="0" u="none" strike="noStrike" dirty="0">
                        <a:solidFill>
                          <a:srgbClr val="000000"/>
                        </a:solidFill>
                        <a:effectLst/>
                        <a:latin typeface="JetBrains Mono" panose="020B0604020202020204" charset="0"/>
                        <a:cs typeface="JetBrains Mono" panose="020B0604020202020204" charset="0"/>
                      </a:endParaRPr>
                    </a:p>
                  </a:txBody>
                  <a:tcPr marL="5272" marR="5272" marT="5272" marB="0" anchor="ctr"/>
                </a:tc>
                <a:extLst>
                  <a:ext uri="{0D108BD9-81ED-4DB2-BD59-A6C34878D82A}">
                    <a16:rowId xmlns:a16="http://schemas.microsoft.com/office/drawing/2014/main" val="3383659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75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5;p27">
            <a:extLst>
              <a:ext uri="{FF2B5EF4-FFF2-40B4-BE49-F238E27FC236}">
                <a16:creationId xmlns:a16="http://schemas.microsoft.com/office/drawing/2014/main" id="{5BF73657-E766-FF93-96D0-AD50759339DB}"/>
              </a:ext>
            </a:extLst>
          </p:cNvPr>
          <p:cNvSpPr txBox="1">
            <a:spLocks/>
          </p:cNvSpPr>
          <p:nvPr/>
        </p:nvSpPr>
        <p:spPr>
          <a:xfrm>
            <a:off x="1981199" y="3517002"/>
            <a:ext cx="5777985" cy="118011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0" indent="0"/>
            <a:endParaRPr lang="es-CO" sz="4000" b="1" dirty="0">
              <a:latin typeface="JetBrains Mono" panose="020B0604020202020204" charset="0"/>
              <a:cs typeface="JetBrains Mono" panose="020B0604020202020204" charset="0"/>
              <a:sym typeface="JetBrains Mono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D9CD9-E931-A659-A175-254F4BCC7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950" y="165005"/>
            <a:ext cx="4448100" cy="1166708"/>
          </a:xfrm>
        </p:spPr>
        <p:txBody>
          <a:bodyPr/>
          <a:lstStyle/>
          <a:p>
            <a:r>
              <a:rPr lang="es-ES" sz="2000" dirty="0">
                <a:latin typeface="JetBrains Mono" panose="020B0604020202020204" charset="0"/>
                <a:cs typeface="JetBrains Mono" panose="020B0604020202020204" charset="0"/>
              </a:rPr>
              <a:t>Lluvia de ideas de los problemas identificados </a:t>
            </a:r>
            <a:br>
              <a:rPr lang="es-ES" sz="2000" dirty="0">
                <a:latin typeface="JetBrains Mono" panose="020B0604020202020204" charset="0"/>
                <a:cs typeface="JetBrains Mono" panose="020B0604020202020204" charset="0"/>
              </a:rPr>
            </a:br>
            <a:r>
              <a:rPr lang="es-ES" sz="2000" dirty="0">
                <a:latin typeface="JetBrains Mono" panose="020B0604020202020204" charset="0"/>
                <a:cs typeface="JetBrains Mono" panose="020B0604020202020204" charset="0"/>
              </a:rPr>
              <a:t>en la huerta </a:t>
            </a:r>
            <a:r>
              <a:rPr lang="es-ES" sz="2000" dirty="0" err="1">
                <a:latin typeface="JetBrains Mono" panose="020B0604020202020204" charset="0"/>
                <a:cs typeface="JetBrains Mono" panose="020B0604020202020204" charset="0"/>
              </a:rPr>
              <a:t>Matoruco</a:t>
            </a:r>
            <a:endParaRPr lang="es-CO" sz="2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FC36BA-8B23-A332-F16A-84E6E7D8D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091" y="1626498"/>
            <a:ext cx="4448100" cy="3048889"/>
          </a:xfrm>
        </p:spPr>
        <p:txBody>
          <a:bodyPr/>
          <a:lstStyle/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•Gestión ineficiente del agua para mantenimiento y producción de cultivos. 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•Riego manual.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•Uso intensivo de mano de obra.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•Desperdicio de agua por falta de control sobre el riego.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•Riego excesivo.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•Poca disponibilidad de agua en tiempo de sequía o alta demanda hídrica.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7FDD358-18F5-C9CD-EBAD-711B014337A8}"/>
              </a:ext>
            </a:extLst>
          </p:cNvPr>
          <p:cNvSpPr txBox="1">
            <a:spLocks/>
          </p:cNvSpPr>
          <p:nvPr/>
        </p:nvSpPr>
        <p:spPr>
          <a:xfrm>
            <a:off x="4572000" y="1626498"/>
            <a:ext cx="4448100" cy="304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 sz="12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•Sostenibilidad de la huerta en riesgo.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•Saturación del suelo.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•Crecimiento negativo de plantas.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•Desperdicio de agua.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•Aumentos de costos operativos.</a:t>
            </a:r>
          </a:p>
          <a:p>
            <a:pPr marL="152400" indent="0" algn="l"/>
            <a:endParaRPr lang="es-ES" dirty="0">
              <a:latin typeface="JetBrains Mono" panose="020B0604020202020204" charset="0"/>
              <a:cs typeface="JetBrains Mono" panose="020B0604020202020204" charset="0"/>
            </a:endParaRPr>
          </a:p>
          <a:p>
            <a:pPr marL="152400" indent="0" algn="l"/>
            <a:r>
              <a:rPr lang="es-ES" dirty="0">
                <a:latin typeface="JetBrains Mono" panose="020B0604020202020204" charset="0"/>
                <a:cs typeface="JetBrains Mono" panose="020B0604020202020204" charset="0"/>
              </a:rPr>
              <a:t>•Desequilibrio ecológico. </a:t>
            </a:r>
          </a:p>
        </p:txBody>
      </p:sp>
    </p:spTree>
    <p:extLst>
      <p:ext uri="{BB962C8B-B14F-4D97-AF65-F5344CB8AC3E}">
        <p14:creationId xmlns:p14="http://schemas.microsoft.com/office/powerpoint/2010/main" val="197169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2642A-528F-35A1-4600-87A53575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277" y="693175"/>
            <a:ext cx="7351445" cy="1004100"/>
          </a:xfrm>
        </p:spPr>
        <p:txBody>
          <a:bodyPr/>
          <a:lstStyle/>
          <a:p>
            <a:pPr algn="ctr"/>
            <a:r>
              <a:rPr lang="es-ES" dirty="0"/>
              <a:t>Referencias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B7BE9D-2EF4-348D-9DB1-CFBE3722A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6277" y="1692478"/>
            <a:ext cx="7351445" cy="2721900"/>
          </a:xfrm>
        </p:spPr>
        <p:txBody>
          <a:bodyPr/>
          <a:lstStyle/>
          <a:p>
            <a:pPr algn="ctr"/>
            <a:r>
              <a:rPr lang="es-CO" dirty="0">
                <a:latin typeface="JetBrains Mono" panose="020B0604020202020204" charset="0"/>
                <a:cs typeface="JetBrains Mono" panose="020B0604020202020204" charset="0"/>
              </a:rPr>
              <a:t>El documento que usted dio </a:t>
            </a:r>
          </a:p>
        </p:txBody>
      </p:sp>
    </p:spTree>
    <p:extLst>
      <p:ext uri="{BB962C8B-B14F-4D97-AF65-F5344CB8AC3E}">
        <p14:creationId xmlns:p14="http://schemas.microsoft.com/office/powerpoint/2010/main" val="344117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 txBox="1">
            <a:spLocks noGrp="1"/>
          </p:cNvSpPr>
          <p:nvPr>
            <p:ph type="title"/>
          </p:nvPr>
        </p:nvSpPr>
        <p:spPr>
          <a:xfrm>
            <a:off x="2265120" y="1920296"/>
            <a:ext cx="4458985" cy="108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521" name="Google Shape;521;p46"/>
          <p:cNvSpPr txBox="1">
            <a:spLocks noGrp="1"/>
          </p:cNvSpPr>
          <p:nvPr>
            <p:ph type="subTitle" idx="1"/>
          </p:nvPr>
        </p:nvSpPr>
        <p:spPr>
          <a:xfrm>
            <a:off x="2347935" y="2939048"/>
            <a:ext cx="44481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highlight>
                  <a:schemeClr val="dk2"/>
                </a:highlight>
              </a:rPr>
              <a:t>Do you have any questions?</a:t>
            </a:r>
            <a:endParaRPr sz="1600" dirty="0">
              <a:highlight>
                <a:schemeClr val="dk2"/>
              </a:highlight>
            </a:endParaRPr>
          </a:p>
        </p:txBody>
      </p:sp>
      <p:grpSp>
        <p:nvGrpSpPr>
          <p:cNvPr id="526" name="Google Shape;526;p46"/>
          <p:cNvGrpSpPr/>
          <p:nvPr/>
        </p:nvGrpSpPr>
        <p:grpSpPr>
          <a:xfrm flipH="1">
            <a:off x="181235" y="3795392"/>
            <a:ext cx="1616984" cy="1617198"/>
            <a:chOff x="-714775" y="-690550"/>
            <a:chExt cx="2141700" cy="2141700"/>
          </a:xfrm>
        </p:grpSpPr>
        <p:sp>
          <p:nvSpPr>
            <p:cNvPr id="527" name="Google Shape;527;p46"/>
            <p:cNvSpPr/>
            <p:nvPr/>
          </p:nvSpPr>
          <p:spPr>
            <a:xfrm>
              <a:off x="-714775" y="-690550"/>
              <a:ext cx="2141700" cy="21417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-484075" y="-459850"/>
              <a:ext cx="1680300" cy="1680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29" name="Google Shape;52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519757" y="4333398"/>
            <a:ext cx="1385434" cy="5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0" name="Google Shape;530;p46"/>
          <p:cNvGrpSpPr/>
          <p:nvPr/>
        </p:nvGrpSpPr>
        <p:grpSpPr>
          <a:xfrm>
            <a:off x="7611955" y="2313300"/>
            <a:ext cx="516900" cy="516900"/>
            <a:chOff x="8172330" y="2673275"/>
            <a:chExt cx="516900" cy="516900"/>
          </a:xfrm>
        </p:grpSpPr>
        <p:sp>
          <p:nvSpPr>
            <p:cNvPr id="531" name="Google Shape;531;p46"/>
            <p:cNvSpPr/>
            <p:nvPr/>
          </p:nvSpPr>
          <p:spPr>
            <a:xfrm>
              <a:off x="8255115" y="2756075"/>
              <a:ext cx="351300" cy="3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8172330" y="2673275"/>
              <a:ext cx="516900" cy="5169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98;p27">
            <a:extLst>
              <a:ext uri="{FF2B5EF4-FFF2-40B4-BE49-F238E27FC236}">
                <a16:creationId xmlns:a16="http://schemas.microsoft.com/office/drawing/2014/main" id="{6504D0EB-5A40-9C21-2794-D51D8F465C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991" y="1705486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98;p27">
            <a:extLst>
              <a:ext uri="{FF2B5EF4-FFF2-40B4-BE49-F238E27FC236}">
                <a16:creationId xmlns:a16="http://schemas.microsoft.com/office/drawing/2014/main" id="{BED597CD-B9AC-2465-4597-844303B058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489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96;p27">
            <a:extLst>
              <a:ext uri="{FF2B5EF4-FFF2-40B4-BE49-F238E27FC236}">
                <a16:creationId xmlns:a16="http://schemas.microsoft.com/office/drawing/2014/main" id="{59333D38-6215-67F1-9EAB-50F5B310B8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588" t="20678" r="14790" b="-5045"/>
          <a:stretch/>
        </p:blipFill>
        <p:spPr>
          <a:xfrm rot="5400000">
            <a:off x="6355568" y="2682456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ángulo: esquinas redondeadas 2">
            <a:extLst>
              <a:ext uri="{FF2B5EF4-FFF2-40B4-BE49-F238E27FC236}">
                <a16:creationId xmlns:a16="http://schemas.microsoft.com/office/drawing/2014/main" id="{9529FFC4-ED9F-65D0-A9EF-2A3EED6D02A0}"/>
              </a:ext>
            </a:extLst>
          </p:cNvPr>
          <p:cNvSpPr/>
          <p:nvPr/>
        </p:nvSpPr>
        <p:spPr>
          <a:xfrm>
            <a:off x="1556388" y="329112"/>
            <a:ext cx="1770131" cy="556680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dirty="0">
                <a:latin typeface="JetBrains Mono" panose="020B0604020202020204" charset="0"/>
                <a:cs typeface="JetBrains Mono" panose="020B0604020202020204" charset="0"/>
              </a:rPr>
              <a:t>Lógica de intervención </a:t>
            </a: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4" name="Rectángulo: esquinas redondeadas 8">
            <a:extLst>
              <a:ext uri="{FF2B5EF4-FFF2-40B4-BE49-F238E27FC236}">
                <a16:creationId xmlns:a16="http://schemas.microsoft.com/office/drawing/2014/main" id="{23079B18-6F22-64B2-DE8B-8C4F556D1AA0}"/>
              </a:ext>
            </a:extLst>
          </p:cNvPr>
          <p:cNvSpPr/>
          <p:nvPr/>
        </p:nvSpPr>
        <p:spPr>
          <a:xfrm>
            <a:off x="1550619" y="1040264"/>
            <a:ext cx="1775901" cy="911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JetBrains Mono" panose="020B0604020202020204" charset="0"/>
                <a:cs typeface="JetBrains Mono" panose="020B0604020202020204" charset="0"/>
              </a:rPr>
              <a:t>Mejorar la eficiencia de la gestión de agua en la huerta </a:t>
            </a:r>
            <a:r>
              <a:rPr lang="es-MX" sz="1000" dirty="0" err="1">
                <a:latin typeface="JetBrains Mono" panose="020B0604020202020204" charset="0"/>
                <a:cs typeface="JetBrains Mono" panose="020B0604020202020204" charset="0"/>
              </a:rPr>
              <a:t>Matoruco</a:t>
            </a:r>
            <a:r>
              <a:rPr lang="es-MX" sz="1000">
                <a:latin typeface="JetBrains Mono" panose="020B0604020202020204" charset="0"/>
                <a:cs typeface="JetBrains Mono" panose="020B0604020202020204" charset="0"/>
              </a:rPr>
              <a:t>.</a:t>
            </a:r>
            <a:endParaRPr lang="es-CO" sz="1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9" name="Rectángulo: esquinas redondeadas 19">
            <a:extLst>
              <a:ext uri="{FF2B5EF4-FFF2-40B4-BE49-F238E27FC236}">
                <a16:creationId xmlns:a16="http://schemas.microsoft.com/office/drawing/2014/main" id="{721BE012-2FB4-3372-9083-52C3610B1604}"/>
              </a:ext>
            </a:extLst>
          </p:cNvPr>
          <p:cNvSpPr/>
          <p:nvPr/>
        </p:nvSpPr>
        <p:spPr>
          <a:xfrm>
            <a:off x="112693" y="1039208"/>
            <a:ext cx="1358598" cy="9110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Objetivo general</a:t>
            </a:r>
          </a:p>
        </p:txBody>
      </p:sp>
      <p:sp>
        <p:nvSpPr>
          <p:cNvPr id="4" name="Rectángulo: esquinas redondeadas 2">
            <a:extLst>
              <a:ext uri="{FF2B5EF4-FFF2-40B4-BE49-F238E27FC236}">
                <a16:creationId xmlns:a16="http://schemas.microsoft.com/office/drawing/2014/main" id="{E5E9522C-572B-2BFE-1806-8291EC3DD91F}"/>
              </a:ext>
            </a:extLst>
          </p:cNvPr>
          <p:cNvSpPr/>
          <p:nvPr/>
        </p:nvSpPr>
        <p:spPr>
          <a:xfrm>
            <a:off x="3450830" y="342632"/>
            <a:ext cx="1781464" cy="543160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dirty="0">
                <a:latin typeface="JetBrains Mono" panose="020B0604020202020204" charset="0"/>
                <a:cs typeface="JetBrains Mono" panose="020B0604020202020204" charset="0"/>
              </a:rPr>
              <a:t>Indicadores objetivamente verificables</a:t>
            </a: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5" name="Rectángulo: esquinas redondeadas 2">
            <a:extLst>
              <a:ext uri="{FF2B5EF4-FFF2-40B4-BE49-F238E27FC236}">
                <a16:creationId xmlns:a16="http://schemas.microsoft.com/office/drawing/2014/main" id="{D0A52C8B-1DA2-8938-3043-AF6EDCBB002E}"/>
              </a:ext>
            </a:extLst>
          </p:cNvPr>
          <p:cNvSpPr/>
          <p:nvPr/>
        </p:nvSpPr>
        <p:spPr>
          <a:xfrm>
            <a:off x="5356603" y="329112"/>
            <a:ext cx="1781463" cy="556680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dirty="0">
                <a:latin typeface="JetBrains Mono" panose="020B0604020202020204" charset="0"/>
                <a:cs typeface="JetBrains Mono" panose="020B0604020202020204" charset="0"/>
              </a:rPr>
              <a:t>Fuentes verificables</a:t>
            </a: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6" name="Rectángulo: esquinas redondeadas 2">
            <a:extLst>
              <a:ext uri="{FF2B5EF4-FFF2-40B4-BE49-F238E27FC236}">
                <a16:creationId xmlns:a16="http://schemas.microsoft.com/office/drawing/2014/main" id="{103F6604-E05C-AB62-EB47-32F27C3CD160}"/>
              </a:ext>
            </a:extLst>
          </p:cNvPr>
          <p:cNvSpPr/>
          <p:nvPr/>
        </p:nvSpPr>
        <p:spPr>
          <a:xfrm>
            <a:off x="7237310" y="329112"/>
            <a:ext cx="1793997" cy="556680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dirty="0">
                <a:latin typeface="JetBrains Mono" panose="020B0604020202020204" charset="0"/>
                <a:cs typeface="JetBrains Mono" panose="020B0604020202020204" charset="0"/>
              </a:rPr>
              <a:t>Supuestos</a:t>
            </a:r>
            <a:endParaRPr lang="es-CO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8" name="Rectángulo: esquinas redondeadas 19">
            <a:extLst>
              <a:ext uri="{FF2B5EF4-FFF2-40B4-BE49-F238E27FC236}">
                <a16:creationId xmlns:a16="http://schemas.microsoft.com/office/drawing/2014/main" id="{CE7AAB10-07D0-33EF-EB28-8708C7E186A2}"/>
              </a:ext>
            </a:extLst>
          </p:cNvPr>
          <p:cNvSpPr/>
          <p:nvPr/>
        </p:nvSpPr>
        <p:spPr>
          <a:xfrm>
            <a:off x="107131" y="3013803"/>
            <a:ext cx="1358599" cy="192984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Resultados esperados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447A933-F7B9-959A-0E5A-89068EC5E518}"/>
              </a:ext>
            </a:extLst>
          </p:cNvPr>
          <p:cNvSpPr/>
          <p:nvPr/>
        </p:nvSpPr>
        <p:spPr>
          <a:xfrm>
            <a:off x="3450830" y="1040265"/>
            <a:ext cx="1781464" cy="911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JetBrains Mono" panose="020B0604020202020204" charset="0"/>
                <a:cs typeface="JetBrains Mono" panose="020B0604020202020204" charset="0"/>
              </a:rPr>
              <a:t>Reducción del consumo de agua en un 20% </a:t>
            </a:r>
            <a:endParaRPr lang="es-CO" sz="1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0" name="Rectángulo: esquinas redondeadas 8">
            <a:extLst>
              <a:ext uri="{FF2B5EF4-FFF2-40B4-BE49-F238E27FC236}">
                <a16:creationId xmlns:a16="http://schemas.microsoft.com/office/drawing/2014/main" id="{FF6E48CD-A345-5905-D1BE-2D3A85DF15BD}"/>
              </a:ext>
            </a:extLst>
          </p:cNvPr>
          <p:cNvSpPr/>
          <p:nvPr/>
        </p:nvSpPr>
        <p:spPr>
          <a:xfrm>
            <a:off x="5356603" y="1040263"/>
            <a:ext cx="1781464" cy="911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JetBrains Mono" panose="020B0604020202020204" charset="0"/>
                <a:cs typeface="JetBrains Mono" panose="020B0604020202020204" charset="0"/>
              </a:rPr>
              <a:t>Informes del consumo de agua antes y después del proyecto. Reportes del sistema automatizados</a:t>
            </a:r>
            <a:endParaRPr lang="es-CO" sz="1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6" name="Rectángulo: esquinas redondeadas 19">
            <a:extLst>
              <a:ext uri="{FF2B5EF4-FFF2-40B4-BE49-F238E27FC236}">
                <a16:creationId xmlns:a16="http://schemas.microsoft.com/office/drawing/2014/main" id="{1367DC94-619A-42AE-9455-30855A6C3EF4}"/>
              </a:ext>
            </a:extLst>
          </p:cNvPr>
          <p:cNvSpPr/>
          <p:nvPr/>
        </p:nvSpPr>
        <p:spPr>
          <a:xfrm>
            <a:off x="112692" y="2010886"/>
            <a:ext cx="1358599" cy="91102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Objetivo especifico</a:t>
            </a:r>
          </a:p>
        </p:txBody>
      </p:sp>
      <p:sp>
        <p:nvSpPr>
          <p:cNvPr id="27" name="Rectángulo: esquinas redondeadas 8">
            <a:extLst>
              <a:ext uri="{FF2B5EF4-FFF2-40B4-BE49-F238E27FC236}">
                <a16:creationId xmlns:a16="http://schemas.microsoft.com/office/drawing/2014/main" id="{2CD04959-1DFA-AEA5-7857-AAE177E83820}"/>
              </a:ext>
            </a:extLst>
          </p:cNvPr>
          <p:cNvSpPr/>
          <p:nvPr/>
        </p:nvSpPr>
        <p:spPr>
          <a:xfrm>
            <a:off x="1550619" y="2029009"/>
            <a:ext cx="1775901" cy="911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JetBrains Mono" panose="020B0604020202020204" charset="0"/>
                <a:cs typeface="JetBrains Mono" panose="020B0604020202020204" charset="0"/>
              </a:rPr>
              <a:t>Diseñar e implementar un sistema automatizado de riego que optimice el uso de agua</a:t>
            </a:r>
            <a:endParaRPr lang="es-CO" sz="1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30BFE04-598E-7D7B-DCF5-02D0BD9913CC}"/>
              </a:ext>
            </a:extLst>
          </p:cNvPr>
          <p:cNvSpPr/>
          <p:nvPr/>
        </p:nvSpPr>
        <p:spPr>
          <a:xfrm>
            <a:off x="3450830" y="2029010"/>
            <a:ext cx="1781464" cy="9110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JetBrains Mono" panose="020B0604020202020204" charset="0"/>
                <a:cs typeface="JetBrains Mono" panose="020B0604020202020204" charset="0"/>
              </a:rPr>
              <a:t>Sistema de riego instalado y funcionando en un 100%.Datos de humedad del suelo en tiempo real.</a:t>
            </a:r>
            <a:endParaRPr lang="es-CO" sz="1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9" name="Rectángulo: esquinas redondeadas 8">
            <a:extLst>
              <a:ext uri="{FF2B5EF4-FFF2-40B4-BE49-F238E27FC236}">
                <a16:creationId xmlns:a16="http://schemas.microsoft.com/office/drawing/2014/main" id="{89947A11-33BE-1055-F7FF-DE5AA18366D1}"/>
              </a:ext>
            </a:extLst>
          </p:cNvPr>
          <p:cNvSpPr/>
          <p:nvPr/>
        </p:nvSpPr>
        <p:spPr>
          <a:xfrm>
            <a:off x="5356603" y="2029008"/>
            <a:ext cx="1781464" cy="911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JetBrains Mono" panose="020B0604020202020204" charset="0"/>
                <a:cs typeface="JetBrains Mono" panose="020B0604020202020204" charset="0"/>
              </a:rPr>
              <a:t>Informe de instalación del sistema. Reportes del sistema automatizado.</a:t>
            </a:r>
            <a:endParaRPr lang="es-CO" sz="1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0" name="Rectángulo: esquinas redondeadas 8">
            <a:extLst>
              <a:ext uri="{FF2B5EF4-FFF2-40B4-BE49-F238E27FC236}">
                <a16:creationId xmlns:a16="http://schemas.microsoft.com/office/drawing/2014/main" id="{10539E24-AB5C-5392-6688-5F730A1F3DB9}"/>
              </a:ext>
            </a:extLst>
          </p:cNvPr>
          <p:cNvSpPr/>
          <p:nvPr/>
        </p:nvSpPr>
        <p:spPr>
          <a:xfrm>
            <a:off x="1550619" y="3017755"/>
            <a:ext cx="1775901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JetBrains Mono" panose="020B0604020202020204" charset="0"/>
                <a:cs typeface="JetBrains Mono" panose="020B0604020202020204" charset="0"/>
              </a:rPr>
              <a:t>Eficiencia en el uso del agua mejorada en la huerta.</a:t>
            </a:r>
            <a:endParaRPr lang="es-CO" sz="1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852499F-823A-364D-0CA6-3C9FFFB11CFF}"/>
              </a:ext>
            </a:extLst>
          </p:cNvPr>
          <p:cNvSpPr/>
          <p:nvPr/>
        </p:nvSpPr>
        <p:spPr>
          <a:xfrm>
            <a:off x="3450830" y="3017755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>
                <a:latin typeface="JetBrains Mono" panose="020B0604020202020204" charset="0"/>
                <a:cs typeface="JetBrains Mono" panose="020B0604020202020204" charset="0"/>
              </a:rPr>
              <a:t>Disminución del desperdicio de agua. Reducción de costos operativos relacionados con el riego.</a:t>
            </a:r>
            <a:endParaRPr lang="es-CO" sz="7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2" name="Rectángulo: esquinas redondeadas 8">
            <a:extLst>
              <a:ext uri="{FF2B5EF4-FFF2-40B4-BE49-F238E27FC236}">
                <a16:creationId xmlns:a16="http://schemas.microsoft.com/office/drawing/2014/main" id="{1B09B79D-91BF-82D8-9266-1AD3C814807D}"/>
              </a:ext>
            </a:extLst>
          </p:cNvPr>
          <p:cNvSpPr/>
          <p:nvPr/>
        </p:nvSpPr>
        <p:spPr>
          <a:xfrm>
            <a:off x="5356603" y="3017754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latin typeface="JetBrains Mono" panose="020B0604020202020204" charset="0"/>
                <a:cs typeface="JetBrains Mono" panose="020B0604020202020204" charset="0"/>
              </a:rPr>
              <a:t>Informe de instalación del sistema. Reportes del sistema automatizado.</a:t>
            </a:r>
            <a:endParaRPr lang="es-CO" sz="8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6" name="Rectángulo: esquinas redondeadas 8">
            <a:extLst>
              <a:ext uri="{FF2B5EF4-FFF2-40B4-BE49-F238E27FC236}">
                <a16:creationId xmlns:a16="http://schemas.microsoft.com/office/drawing/2014/main" id="{3ED02E05-B1A0-1D7E-1596-70818A2E9252}"/>
              </a:ext>
            </a:extLst>
          </p:cNvPr>
          <p:cNvSpPr/>
          <p:nvPr/>
        </p:nvSpPr>
        <p:spPr>
          <a:xfrm>
            <a:off x="1550619" y="3734177"/>
            <a:ext cx="1775901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latin typeface="JetBrains Mono" panose="020B0604020202020204" charset="0"/>
                <a:cs typeface="JetBrains Mono" panose="020B0604020202020204" charset="0"/>
              </a:rPr>
              <a:t>Estudiantes y personal capacitados en la gestión y uso eficiente del agua.</a:t>
            </a:r>
            <a:endParaRPr lang="es-CO" sz="9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0F1ADF2F-9FFD-97F4-A9C9-F4AD924075F6}"/>
              </a:ext>
            </a:extLst>
          </p:cNvPr>
          <p:cNvSpPr/>
          <p:nvPr/>
        </p:nvSpPr>
        <p:spPr>
          <a:xfrm>
            <a:off x="3450830" y="3734177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" dirty="0">
                <a:latin typeface="JetBrains Mono" panose="020B0604020202020204" charset="0"/>
                <a:cs typeface="JetBrains Mono" panose="020B0604020202020204" charset="0"/>
              </a:rPr>
              <a:t>Mejora en el conocimiento y habilidades relacionadas con el riego eficiente. Aplicación de prácticas sostenibles en la huerta.</a:t>
            </a:r>
            <a:endParaRPr lang="es-CO" sz="6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8" name="Rectángulo: esquinas redondeadas 8">
            <a:extLst>
              <a:ext uri="{FF2B5EF4-FFF2-40B4-BE49-F238E27FC236}">
                <a16:creationId xmlns:a16="http://schemas.microsoft.com/office/drawing/2014/main" id="{F1C74DBB-8F5F-0A5D-1508-E36731D72FD4}"/>
              </a:ext>
            </a:extLst>
          </p:cNvPr>
          <p:cNvSpPr/>
          <p:nvPr/>
        </p:nvSpPr>
        <p:spPr>
          <a:xfrm>
            <a:off x="5356603" y="3734176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latin typeface="JetBrains Mono" panose="020B0604020202020204" charset="0"/>
                <a:cs typeface="JetBrains Mono" panose="020B0604020202020204" charset="0"/>
              </a:rPr>
              <a:t>Evaluaciones de conocimiento. Observaciones en la práctica de la huerta.</a:t>
            </a:r>
            <a:endParaRPr lang="es-CO" sz="8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9" name="Rectángulo: esquinas redondeadas 8">
            <a:extLst>
              <a:ext uri="{FF2B5EF4-FFF2-40B4-BE49-F238E27FC236}">
                <a16:creationId xmlns:a16="http://schemas.microsoft.com/office/drawing/2014/main" id="{A7D1EB2E-2C95-66E0-2901-FFA57D694EF0}"/>
              </a:ext>
            </a:extLst>
          </p:cNvPr>
          <p:cNvSpPr/>
          <p:nvPr/>
        </p:nvSpPr>
        <p:spPr>
          <a:xfrm>
            <a:off x="1538086" y="4421949"/>
            <a:ext cx="1775901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latin typeface="JetBrains Mono" panose="020B0604020202020204" charset="0"/>
                <a:cs typeface="JetBrains Mono" panose="020B0604020202020204" charset="0"/>
              </a:rPr>
              <a:t>Implementación exitosa de un modelo replicable para otras iniciativas similares.</a:t>
            </a:r>
            <a:endParaRPr lang="es-CO" sz="8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F7EACD9-B098-866F-9B80-506BFAB66D30}"/>
              </a:ext>
            </a:extLst>
          </p:cNvPr>
          <p:cNvSpPr/>
          <p:nvPr/>
        </p:nvSpPr>
        <p:spPr>
          <a:xfrm>
            <a:off x="3438297" y="4421949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600" dirty="0">
                <a:latin typeface="JetBrains Mono" panose="020B0604020202020204" charset="0"/>
                <a:cs typeface="JetBrains Mono" panose="020B0604020202020204" charset="0"/>
              </a:rPr>
              <a:t>Documento de buenas prácticas y manual de operación disponible. Interés y adopción del modelo en otras huertas o proyectos.</a:t>
            </a:r>
            <a:endParaRPr lang="es-CO" sz="6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41" name="Rectángulo: esquinas redondeadas 8">
            <a:extLst>
              <a:ext uri="{FF2B5EF4-FFF2-40B4-BE49-F238E27FC236}">
                <a16:creationId xmlns:a16="http://schemas.microsoft.com/office/drawing/2014/main" id="{A1F63AF0-3175-D5E9-B017-27745A47EB12}"/>
              </a:ext>
            </a:extLst>
          </p:cNvPr>
          <p:cNvSpPr/>
          <p:nvPr/>
        </p:nvSpPr>
        <p:spPr>
          <a:xfrm>
            <a:off x="5344070" y="4421948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800" dirty="0">
                <a:latin typeface="JetBrains Mono" panose="020B0604020202020204" charset="0"/>
                <a:cs typeface="JetBrains Mono" panose="020B0604020202020204" charset="0"/>
              </a:rPr>
              <a:t>Manuales y documentación del proyecto. Reportes de interés y adopción en otras iniciativas.</a:t>
            </a:r>
            <a:endParaRPr lang="es-CO" sz="8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42" name="Rectángulo: esquinas redondeadas 8">
            <a:extLst>
              <a:ext uri="{FF2B5EF4-FFF2-40B4-BE49-F238E27FC236}">
                <a16:creationId xmlns:a16="http://schemas.microsoft.com/office/drawing/2014/main" id="{3E75C955-8BDB-7B9B-3DF1-2B4FA7172AB4}"/>
              </a:ext>
            </a:extLst>
          </p:cNvPr>
          <p:cNvSpPr/>
          <p:nvPr/>
        </p:nvSpPr>
        <p:spPr>
          <a:xfrm>
            <a:off x="7249843" y="1040263"/>
            <a:ext cx="1781464" cy="911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atin typeface="JetBrains Mono" panose="020B0604020202020204" charset="0"/>
                <a:cs typeface="JetBrains Mono" panose="020B0604020202020204" charset="0"/>
              </a:rPr>
              <a:t>Disponibilidad de agua para la huerta. Funcionamiento adecuado del sistema automatizado</a:t>
            </a:r>
            <a:endParaRPr lang="es-CO" sz="9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43" name="Rectángulo: esquinas redondeadas 8">
            <a:extLst>
              <a:ext uri="{FF2B5EF4-FFF2-40B4-BE49-F238E27FC236}">
                <a16:creationId xmlns:a16="http://schemas.microsoft.com/office/drawing/2014/main" id="{4D0072E4-270A-D4D7-715D-F7095EE33CE5}"/>
              </a:ext>
            </a:extLst>
          </p:cNvPr>
          <p:cNvSpPr/>
          <p:nvPr/>
        </p:nvSpPr>
        <p:spPr>
          <a:xfrm>
            <a:off x="7249843" y="2029008"/>
            <a:ext cx="1781464" cy="9110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latin typeface="JetBrains Mono" panose="020B0604020202020204" charset="0"/>
                <a:cs typeface="JetBrains Mono" panose="020B0604020202020204" charset="0"/>
              </a:rPr>
              <a:t>Disponibilidad de recursos y tecnología adecuados. Capacitación adecuada del personal.</a:t>
            </a:r>
            <a:endParaRPr lang="es-CO" sz="9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44" name="Rectángulo: esquinas redondeadas 8">
            <a:extLst>
              <a:ext uri="{FF2B5EF4-FFF2-40B4-BE49-F238E27FC236}">
                <a16:creationId xmlns:a16="http://schemas.microsoft.com/office/drawing/2014/main" id="{CE5D6197-C3D3-B17F-DB0B-E994DEF6D8C5}"/>
              </a:ext>
            </a:extLst>
          </p:cNvPr>
          <p:cNvSpPr/>
          <p:nvPr/>
        </p:nvSpPr>
        <p:spPr>
          <a:xfrm>
            <a:off x="7249843" y="3017754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latin typeface="JetBrains Mono" panose="020B0604020202020204" charset="0"/>
                <a:cs typeface="JetBrains Mono" panose="020B0604020202020204" charset="0"/>
              </a:rPr>
              <a:t>Estabilidad en la oferta de agua y recursos.</a:t>
            </a:r>
            <a:endParaRPr lang="es-CO" sz="10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45" name="Rectángulo: esquinas redondeadas 8">
            <a:extLst>
              <a:ext uri="{FF2B5EF4-FFF2-40B4-BE49-F238E27FC236}">
                <a16:creationId xmlns:a16="http://schemas.microsoft.com/office/drawing/2014/main" id="{6F16EC62-9AFF-0CF2-D86B-3A807F600B2C}"/>
              </a:ext>
            </a:extLst>
          </p:cNvPr>
          <p:cNvSpPr/>
          <p:nvPr/>
        </p:nvSpPr>
        <p:spPr>
          <a:xfrm>
            <a:off x="7249843" y="3734176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700" dirty="0">
                <a:latin typeface="JetBrains Mono" panose="020B0604020202020204" charset="0"/>
                <a:cs typeface="JetBrains Mono" panose="020B0604020202020204" charset="0"/>
              </a:rPr>
              <a:t>Compromiso de los participantes con el aprendizaje y la aplicación de nuevas técnicas.</a:t>
            </a:r>
            <a:endParaRPr lang="es-CO" sz="7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46" name="Rectángulo: esquinas redondeadas 8">
            <a:extLst>
              <a:ext uri="{FF2B5EF4-FFF2-40B4-BE49-F238E27FC236}">
                <a16:creationId xmlns:a16="http://schemas.microsoft.com/office/drawing/2014/main" id="{D7F4B947-1F9C-3AB2-525C-D81E496EE4BB}"/>
              </a:ext>
            </a:extLst>
          </p:cNvPr>
          <p:cNvSpPr/>
          <p:nvPr/>
        </p:nvSpPr>
        <p:spPr>
          <a:xfrm>
            <a:off x="7237310" y="4421948"/>
            <a:ext cx="1781464" cy="521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latin typeface="JetBrains Mono" panose="020B0604020202020204" charset="0"/>
                <a:cs typeface="JetBrains Mono" panose="020B0604020202020204" charset="0"/>
              </a:rPr>
              <a:t>Transferibilidad del modelo a otras ubicaciones y contextos.</a:t>
            </a:r>
            <a:endParaRPr lang="es-CO" sz="900" dirty="0">
              <a:latin typeface="JetBrains Mono" panose="020B0604020202020204" charset="0"/>
              <a:cs typeface="JetBrai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0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198;p27">
            <a:extLst>
              <a:ext uri="{FF2B5EF4-FFF2-40B4-BE49-F238E27FC236}">
                <a16:creationId xmlns:a16="http://schemas.microsoft.com/office/drawing/2014/main" id="{6504D0EB-5A40-9C21-2794-D51D8F465C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323" y="1704430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98;p27">
            <a:extLst>
              <a:ext uri="{FF2B5EF4-FFF2-40B4-BE49-F238E27FC236}">
                <a16:creationId xmlns:a16="http://schemas.microsoft.com/office/drawing/2014/main" id="{BED597CD-B9AC-2465-4597-844303B058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323" y="3314473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96;p27">
            <a:extLst>
              <a:ext uri="{FF2B5EF4-FFF2-40B4-BE49-F238E27FC236}">
                <a16:creationId xmlns:a16="http://schemas.microsoft.com/office/drawing/2014/main" id="{59333D38-6215-67F1-9EAB-50F5B310B8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588" t="20678" r="14790" b="-5045"/>
          <a:stretch/>
        </p:blipFill>
        <p:spPr>
          <a:xfrm rot="10800000">
            <a:off x="0" y="2737749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5150C1F8-3367-372F-714D-CA481679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75" y="332254"/>
            <a:ext cx="8018050" cy="682946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solidFill>
                  <a:srgbClr val="F0B746"/>
                </a:solidFill>
                <a:latin typeface="JetBrains Mono" panose="020B0604020202020204" charset="0"/>
                <a:cs typeface="JetBrains Mono" panose="020B0604020202020204" charset="0"/>
              </a:rPr>
              <a:t>Definición de causas:</a:t>
            </a:r>
          </a:p>
        </p:txBody>
      </p:sp>
      <p:sp>
        <p:nvSpPr>
          <p:cNvPr id="12" name="Rectángulo: esquinas redondeadas 2">
            <a:extLst>
              <a:ext uri="{FF2B5EF4-FFF2-40B4-BE49-F238E27FC236}">
                <a16:creationId xmlns:a16="http://schemas.microsoft.com/office/drawing/2014/main" id="{9529FFC4-ED9F-65D0-A9EF-2A3EED6D02A0}"/>
              </a:ext>
            </a:extLst>
          </p:cNvPr>
          <p:cNvSpPr/>
          <p:nvPr/>
        </p:nvSpPr>
        <p:spPr>
          <a:xfrm>
            <a:off x="562975" y="1002987"/>
            <a:ext cx="6206572" cy="1230134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sz="2400" dirty="0">
                <a:latin typeface="JetBrains Mono" panose="020B0604020202020204" charset="0"/>
                <a:cs typeface="JetBrains Mono" panose="020B0604020202020204" charset="0"/>
              </a:rPr>
              <a:t>Gestión ineficiente del agua en la Huerta urbana </a:t>
            </a:r>
            <a:r>
              <a:rPr lang="es-MX" sz="2400" dirty="0" err="1">
                <a:latin typeface="JetBrains Mono" panose="020B0604020202020204" charset="0"/>
                <a:cs typeface="JetBrains Mono" panose="020B0604020202020204" charset="0"/>
              </a:rPr>
              <a:t>Matoruco</a:t>
            </a:r>
            <a:endParaRPr lang="es-CO" sz="2400" dirty="0">
              <a:solidFill>
                <a:schemeClr val="bg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154B5B3E-7B9A-E9EB-8D65-F066C044C82F}"/>
              </a:ext>
            </a:extLst>
          </p:cNvPr>
          <p:cNvSpPr/>
          <p:nvPr/>
        </p:nvSpPr>
        <p:spPr>
          <a:xfrm>
            <a:off x="7052508" y="1002988"/>
            <a:ext cx="1528517" cy="123013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Problema central</a:t>
            </a:r>
          </a:p>
        </p:txBody>
      </p:sp>
      <p:sp>
        <p:nvSpPr>
          <p:cNvPr id="18" name="Rectángulo: esquinas redondeadas 18">
            <a:extLst>
              <a:ext uri="{FF2B5EF4-FFF2-40B4-BE49-F238E27FC236}">
                <a16:creationId xmlns:a16="http://schemas.microsoft.com/office/drawing/2014/main" id="{72EE7360-A553-366F-519E-63981581CB91}"/>
              </a:ext>
            </a:extLst>
          </p:cNvPr>
          <p:cNvSpPr/>
          <p:nvPr/>
        </p:nvSpPr>
        <p:spPr>
          <a:xfrm>
            <a:off x="7052507" y="3586685"/>
            <a:ext cx="1516725" cy="10336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Causa indirecta</a:t>
            </a:r>
          </a:p>
        </p:txBody>
      </p:sp>
      <p:sp>
        <p:nvSpPr>
          <p:cNvPr id="19" name="Rectángulo: esquinas redondeadas 19">
            <a:extLst>
              <a:ext uri="{FF2B5EF4-FFF2-40B4-BE49-F238E27FC236}">
                <a16:creationId xmlns:a16="http://schemas.microsoft.com/office/drawing/2014/main" id="{721BE012-2FB4-3372-9083-52C3610B1604}"/>
              </a:ext>
            </a:extLst>
          </p:cNvPr>
          <p:cNvSpPr/>
          <p:nvPr/>
        </p:nvSpPr>
        <p:spPr>
          <a:xfrm>
            <a:off x="7052508" y="2393545"/>
            <a:ext cx="1516725" cy="103367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Causa directa</a:t>
            </a:r>
          </a:p>
        </p:txBody>
      </p:sp>
      <p:sp>
        <p:nvSpPr>
          <p:cNvPr id="2" name="Rectángulo: esquinas redondeadas 8">
            <a:extLst>
              <a:ext uri="{FF2B5EF4-FFF2-40B4-BE49-F238E27FC236}">
                <a16:creationId xmlns:a16="http://schemas.microsoft.com/office/drawing/2014/main" id="{C4EBBC0C-7EED-8255-4A11-BFD1538BB103}"/>
              </a:ext>
            </a:extLst>
          </p:cNvPr>
          <p:cNvSpPr/>
          <p:nvPr/>
        </p:nvSpPr>
        <p:spPr>
          <a:xfrm>
            <a:off x="574767" y="2366862"/>
            <a:ext cx="2055542" cy="10603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Riego manual.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" name="Rectángulo: esquinas redondeadas 9">
            <a:extLst>
              <a:ext uri="{FF2B5EF4-FFF2-40B4-BE49-F238E27FC236}">
                <a16:creationId xmlns:a16="http://schemas.microsoft.com/office/drawing/2014/main" id="{47E1F2AA-59E0-37F7-A1F5-88983FAFCBF3}"/>
              </a:ext>
            </a:extLst>
          </p:cNvPr>
          <p:cNvSpPr/>
          <p:nvPr/>
        </p:nvSpPr>
        <p:spPr>
          <a:xfrm>
            <a:off x="2687000" y="3589928"/>
            <a:ext cx="2055543" cy="102183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Falta de equipo de riego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4" name="Rectángulo: esquinas redondeadas 11">
            <a:extLst>
              <a:ext uri="{FF2B5EF4-FFF2-40B4-BE49-F238E27FC236}">
                <a16:creationId xmlns:a16="http://schemas.microsoft.com/office/drawing/2014/main" id="{17171269-E4C5-3802-D477-4DC7325A035D}"/>
              </a:ext>
            </a:extLst>
          </p:cNvPr>
          <p:cNvSpPr/>
          <p:nvPr/>
        </p:nvSpPr>
        <p:spPr>
          <a:xfrm>
            <a:off x="2687000" y="2366861"/>
            <a:ext cx="2055542" cy="10515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Falta de control de riego</a:t>
            </a:r>
          </a:p>
        </p:txBody>
      </p:sp>
      <p:sp>
        <p:nvSpPr>
          <p:cNvPr id="5" name="Rectángulo: esquinas redondeadas 12">
            <a:extLst>
              <a:ext uri="{FF2B5EF4-FFF2-40B4-BE49-F238E27FC236}">
                <a16:creationId xmlns:a16="http://schemas.microsoft.com/office/drawing/2014/main" id="{5327FA5D-4CE5-798F-09E7-66D84A2CC21A}"/>
              </a:ext>
            </a:extLst>
          </p:cNvPr>
          <p:cNvSpPr/>
          <p:nvPr/>
        </p:nvSpPr>
        <p:spPr>
          <a:xfrm>
            <a:off x="574767" y="3589926"/>
            <a:ext cx="2055542" cy="10304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Falta de capacitación en prácticas de riego eficiente.</a:t>
            </a:r>
            <a:endParaRPr lang="es-CO" sz="12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6" name="Rectángulo: esquinas redondeadas 12">
            <a:extLst>
              <a:ext uri="{FF2B5EF4-FFF2-40B4-BE49-F238E27FC236}">
                <a16:creationId xmlns:a16="http://schemas.microsoft.com/office/drawing/2014/main" id="{9505D3AC-59D8-9C39-C248-DD4C618FF969}"/>
              </a:ext>
            </a:extLst>
          </p:cNvPr>
          <p:cNvSpPr/>
          <p:nvPr/>
        </p:nvSpPr>
        <p:spPr>
          <a:xfrm>
            <a:off x="4799234" y="3589926"/>
            <a:ext cx="2055542" cy="10304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Limitaciones en la evaluación del estado hídrico del suelo y el clima.</a:t>
            </a:r>
            <a:endParaRPr lang="es-CO" sz="10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7" name="Rectángulo: esquinas redondeadas 12">
            <a:extLst>
              <a:ext uri="{FF2B5EF4-FFF2-40B4-BE49-F238E27FC236}">
                <a16:creationId xmlns:a16="http://schemas.microsoft.com/office/drawing/2014/main" id="{A5A4D71A-3116-C7A0-AE91-93623EB4CDC3}"/>
              </a:ext>
            </a:extLst>
          </p:cNvPr>
          <p:cNvSpPr/>
          <p:nvPr/>
        </p:nvSpPr>
        <p:spPr>
          <a:xfrm>
            <a:off x="4799234" y="2366861"/>
            <a:ext cx="2055542" cy="10603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Falta de planificación adecuada del riego según las necesidades del suelo y los cultivos.</a:t>
            </a:r>
            <a:endParaRPr lang="es-CO" sz="10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13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619074" y="2041060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1435615" y="1149061"/>
            <a:ext cx="6272770" cy="2845377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etBrains Mono"/>
                <a:cs typeface="JetBrains Mono"/>
                <a:sym typeface="JetBrains Mono"/>
              </a:rPr>
              <a:t>ARBOL DE PROBLEMAS </a:t>
            </a:r>
            <a:endParaRPr sz="4000"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E0C5045B-6160-43EE-F18A-4CF73D213D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15" y="1149061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353C721B-8EDE-B77F-1227-A96E0763CCB8}"/>
              </a:ext>
            </a:extLst>
          </p:cNvPr>
          <p:cNvSpPr/>
          <p:nvPr/>
        </p:nvSpPr>
        <p:spPr>
          <a:xfrm>
            <a:off x="5289620" y="1687018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88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97553B1C-E974-1F98-0CC1-245372A774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6323" y="1704430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98;p27">
            <a:extLst>
              <a:ext uri="{FF2B5EF4-FFF2-40B4-BE49-F238E27FC236}">
                <a16:creationId xmlns:a16="http://schemas.microsoft.com/office/drawing/2014/main" id="{78B41339-1A60-2CCB-791B-3B9037B3E97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96323" y="3314473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96;p27">
            <a:extLst>
              <a:ext uri="{FF2B5EF4-FFF2-40B4-BE49-F238E27FC236}">
                <a16:creationId xmlns:a16="http://schemas.microsoft.com/office/drawing/2014/main" id="{DFE572EA-87FC-7CAD-C17D-65E4B8380D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 rot="10800000">
            <a:off x="0" y="2737749"/>
            <a:ext cx="2518449" cy="240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ángulo: esquinas redondeadas 2">
            <a:extLst>
              <a:ext uri="{FF2B5EF4-FFF2-40B4-BE49-F238E27FC236}">
                <a16:creationId xmlns:a16="http://schemas.microsoft.com/office/drawing/2014/main" id="{30B28BCE-CE94-1A61-B59A-ABE710E42C8E}"/>
              </a:ext>
            </a:extLst>
          </p:cNvPr>
          <p:cNvSpPr/>
          <p:nvPr/>
        </p:nvSpPr>
        <p:spPr>
          <a:xfrm>
            <a:off x="489538" y="2079103"/>
            <a:ext cx="6280008" cy="1021542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sz="24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Gestión ineficiente del agua en la Huerta urbana </a:t>
            </a:r>
            <a:r>
              <a:rPr lang="es-MX" sz="24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Matoruco</a:t>
            </a:r>
            <a:endParaRPr lang="es-CO" sz="24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5385AAC-6E49-EE17-CE8C-421051AC34FE}"/>
              </a:ext>
            </a:extLst>
          </p:cNvPr>
          <p:cNvSpPr/>
          <p:nvPr/>
        </p:nvSpPr>
        <p:spPr>
          <a:xfrm>
            <a:off x="7076092" y="2079104"/>
            <a:ext cx="1528517" cy="102154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Problema central</a:t>
            </a:r>
          </a:p>
        </p:txBody>
      </p:sp>
      <p:sp>
        <p:nvSpPr>
          <p:cNvPr id="17" name="Rectángulo: esquinas redondeadas 8">
            <a:extLst>
              <a:ext uri="{FF2B5EF4-FFF2-40B4-BE49-F238E27FC236}">
                <a16:creationId xmlns:a16="http://schemas.microsoft.com/office/drawing/2014/main" id="{2ED5BEA9-FD71-F836-CBE5-A43CA446ADFA}"/>
              </a:ext>
            </a:extLst>
          </p:cNvPr>
          <p:cNvSpPr/>
          <p:nvPr/>
        </p:nvSpPr>
        <p:spPr>
          <a:xfrm>
            <a:off x="489538" y="3222704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dependencia del riego manual que limita la eficiencia</a:t>
            </a:r>
            <a:endParaRPr lang="es-CO" sz="10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8" name="Rectángulo: esquinas redondeadas 9">
            <a:extLst>
              <a:ext uri="{FF2B5EF4-FFF2-40B4-BE49-F238E27FC236}">
                <a16:creationId xmlns:a16="http://schemas.microsoft.com/office/drawing/2014/main" id="{F5B1BEB0-F25A-0791-BB4E-5A2BB5640605}"/>
              </a:ext>
            </a:extLst>
          </p:cNvPr>
          <p:cNvSpPr/>
          <p:nvPr/>
        </p:nvSpPr>
        <p:spPr>
          <a:xfrm>
            <a:off x="2601771" y="4097149"/>
            <a:ext cx="2055543" cy="741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Falta de equipo de riego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9" name="Rectángulo: esquinas redondeadas 11">
            <a:extLst>
              <a:ext uri="{FF2B5EF4-FFF2-40B4-BE49-F238E27FC236}">
                <a16:creationId xmlns:a16="http://schemas.microsoft.com/office/drawing/2014/main" id="{28CDFF57-5A49-0FDC-845F-487377F3BA3B}"/>
              </a:ext>
            </a:extLst>
          </p:cNvPr>
          <p:cNvSpPr/>
          <p:nvPr/>
        </p:nvSpPr>
        <p:spPr>
          <a:xfrm>
            <a:off x="2601771" y="3222703"/>
            <a:ext cx="2055542" cy="741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Falta de control de riego</a:t>
            </a:r>
          </a:p>
        </p:txBody>
      </p:sp>
      <p:sp>
        <p:nvSpPr>
          <p:cNvPr id="20" name="Rectángulo: esquinas redondeadas 12">
            <a:extLst>
              <a:ext uri="{FF2B5EF4-FFF2-40B4-BE49-F238E27FC236}">
                <a16:creationId xmlns:a16="http://schemas.microsoft.com/office/drawing/2014/main" id="{2705E1E3-4F1F-2EFD-C211-F56B74C5ED46}"/>
              </a:ext>
            </a:extLst>
          </p:cNvPr>
          <p:cNvSpPr/>
          <p:nvPr/>
        </p:nvSpPr>
        <p:spPr>
          <a:xfrm>
            <a:off x="489538" y="4097147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Falta de capacitación en prácticas de riego eficiente.</a:t>
            </a:r>
            <a:endParaRPr lang="es-CO" sz="12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1" name="Rectángulo: esquinas redondeadas 18">
            <a:extLst>
              <a:ext uri="{FF2B5EF4-FFF2-40B4-BE49-F238E27FC236}">
                <a16:creationId xmlns:a16="http://schemas.microsoft.com/office/drawing/2014/main" id="{E65DA0C2-8584-8AAF-00AE-612D384828AA}"/>
              </a:ext>
            </a:extLst>
          </p:cNvPr>
          <p:cNvSpPr/>
          <p:nvPr/>
        </p:nvSpPr>
        <p:spPr>
          <a:xfrm>
            <a:off x="7076093" y="4097149"/>
            <a:ext cx="1516725" cy="741775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Causa indirecta</a:t>
            </a:r>
          </a:p>
        </p:txBody>
      </p:sp>
      <p:sp>
        <p:nvSpPr>
          <p:cNvPr id="22" name="Rectángulo: esquinas redondeadas 19">
            <a:extLst>
              <a:ext uri="{FF2B5EF4-FFF2-40B4-BE49-F238E27FC236}">
                <a16:creationId xmlns:a16="http://schemas.microsoft.com/office/drawing/2014/main" id="{250D8BF7-ED4D-FBD3-8353-BA76CD615844}"/>
              </a:ext>
            </a:extLst>
          </p:cNvPr>
          <p:cNvSpPr/>
          <p:nvPr/>
        </p:nvSpPr>
        <p:spPr>
          <a:xfrm>
            <a:off x="7076092" y="3228009"/>
            <a:ext cx="1516725" cy="741776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Causa directa</a:t>
            </a:r>
          </a:p>
        </p:txBody>
      </p:sp>
      <p:sp>
        <p:nvSpPr>
          <p:cNvPr id="23" name="Rectángulo: esquinas redondeadas 18">
            <a:extLst>
              <a:ext uri="{FF2B5EF4-FFF2-40B4-BE49-F238E27FC236}">
                <a16:creationId xmlns:a16="http://schemas.microsoft.com/office/drawing/2014/main" id="{20CEB6F1-C02D-481E-D5E7-711E1966ADBB}"/>
              </a:ext>
            </a:extLst>
          </p:cNvPr>
          <p:cNvSpPr/>
          <p:nvPr/>
        </p:nvSpPr>
        <p:spPr>
          <a:xfrm>
            <a:off x="7076093" y="1166825"/>
            <a:ext cx="1516725" cy="741775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efecto directo</a:t>
            </a:r>
          </a:p>
        </p:txBody>
      </p:sp>
      <p:sp>
        <p:nvSpPr>
          <p:cNvPr id="24" name="Rectángulo: esquinas redondeadas 19">
            <a:extLst>
              <a:ext uri="{FF2B5EF4-FFF2-40B4-BE49-F238E27FC236}">
                <a16:creationId xmlns:a16="http://schemas.microsoft.com/office/drawing/2014/main" id="{64289B8A-F591-FCCD-F29F-A4D70A75C22C}"/>
              </a:ext>
            </a:extLst>
          </p:cNvPr>
          <p:cNvSpPr/>
          <p:nvPr/>
        </p:nvSpPr>
        <p:spPr>
          <a:xfrm>
            <a:off x="7076092" y="297685"/>
            <a:ext cx="1516725" cy="741776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Causo indirecto</a:t>
            </a:r>
          </a:p>
        </p:txBody>
      </p:sp>
      <p:sp>
        <p:nvSpPr>
          <p:cNvPr id="25" name="Rectángulo: esquinas redondeadas 12">
            <a:extLst>
              <a:ext uri="{FF2B5EF4-FFF2-40B4-BE49-F238E27FC236}">
                <a16:creationId xmlns:a16="http://schemas.microsoft.com/office/drawing/2014/main" id="{9E42BA25-9A62-812F-8D49-6EBB7F7DC216}"/>
              </a:ext>
            </a:extLst>
          </p:cNvPr>
          <p:cNvSpPr/>
          <p:nvPr/>
        </p:nvSpPr>
        <p:spPr>
          <a:xfrm>
            <a:off x="4714005" y="4097147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Limitaciones en la evaluación del estado hídrico del suelo y el clima.</a:t>
            </a:r>
            <a:endParaRPr lang="es-CO" sz="10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6" name="Rectángulo: esquinas redondeadas 12">
            <a:extLst>
              <a:ext uri="{FF2B5EF4-FFF2-40B4-BE49-F238E27FC236}">
                <a16:creationId xmlns:a16="http://schemas.microsoft.com/office/drawing/2014/main" id="{4A10713F-2EC2-76F4-4C5D-D663F07C31A9}"/>
              </a:ext>
            </a:extLst>
          </p:cNvPr>
          <p:cNvSpPr/>
          <p:nvPr/>
        </p:nvSpPr>
        <p:spPr>
          <a:xfrm>
            <a:off x="4714005" y="3222703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Falta de planificación adecuada del riego según las necesidades del suelo y los cultivos.</a:t>
            </a:r>
            <a:endParaRPr lang="es-CO" sz="10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7" name="Rectángulo: esquinas redondeadas 8">
            <a:extLst>
              <a:ext uri="{FF2B5EF4-FFF2-40B4-BE49-F238E27FC236}">
                <a16:creationId xmlns:a16="http://schemas.microsoft.com/office/drawing/2014/main" id="{7B9AF215-38CA-AD5F-CF8C-E14A47C45512}"/>
              </a:ext>
            </a:extLst>
          </p:cNvPr>
          <p:cNvSpPr/>
          <p:nvPr/>
        </p:nvSpPr>
        <p:spPr>
          <a:xfrm>
            <a:off x="484585" y="297686"/>
            <a:ext cx="2055542" cy="7411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Desequilibrio ecológico en la zona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8" name="Rectángulo: esquinas redondeadas 9">
            <a:extLst>
              <a:ext uri="{FF2B5EF4-FFF2-40B4-BE49-F238E27FC236}">
                <a16:creationId xmlns:a16="http://schemas.microsoft.com/office/drawing/2014/main" id="{37080578-0646-3EDC-6D76-0EEEA76C126C}"/>
              </a:ext>
            </a:extLst>
          </p:cNvPr>
          <p:cNvSpPr/>
          <p:nvPr/>
        </p:nvSpPr>
        <p:spPr>
          <a:xfrm>
            <a:off x="2601772" y="1161520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Uso intensivo de mano de obra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9" name="Rectángulo: esquinas redondeadas 11">
            <a:extLst>
              <a:ext uri="{FF2B5EF4-FFF2-40B4-BE49-F238E27FC236}">
                <a16:creationId xmlns:a16="http://schemas.microsoft.com/office/drawing/2014/main" id="{6BAF8D7E-F360-D306-E9A1-96EA7AFB054C}"/>
              </a:ext>
            </a:extLst>
          </p:cNvPr>
          <p:cNvSpPr/>
          <p:nvPr/>
        </p:nvSpPr>
        <p:spPr>
          <a:xfrm>
            <a:off x="2601772" y="298338"/>
            <a:ext cx="2055541" cy="7411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Aumento en la inversión de la huerta</a:t>
            </a:r>
          </a:p>
        </p:txBody>
      </p:sp>
      <p:sp>
        <p:nvSpPr>
          <p:cNvPr id="30" name="Rectángulo: esquinas redondeadas 12">
            <a:extLst>
              <a:ext uri="{FF2B5EF4-FFF2-40B4-BE49-F238E27FC236}">
                <a16:creationId xmlns:a16="http://schemas.microsoft.com/office/drawing/2014/main" id="{8F581718-044E-CD21-92C7-0BAE28AE2422}"/>
              </a:ext>
            </a:extLst>
          </p:cNvPr>
          <p:cNvSpPr/>
          <p:nvPr/>
        </p:nvSpPr>
        <p:spPr>
          <a:xfrm>
            <a:off x="489538" y="1172782"/>
            <a:ext cx="2055542" cy="7298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Desperdicio de agua</a:t>
            </a:r>
          </a:p>
        </p:txBody>
      </p:sp>
      <p:sp>
        <p:nvSpPr>
          <p:cNvPr id="31" name="Rectángulo: esquinas redondeadas 12">
            <a:extLst>
              <a:ext uri="{FF2B5EF4-FFF2-40B4-BE49-F238E27FC236}">
                <a16:creationId xmlns:a16="http://schemas.microsoft.com/office/drawing/2014/main" id="{1E065FC6-771C-55E2-2A91-50CA121EA09A}"/>
              </a:ext>
            </a:extLst>
          </p:cNvPr>
          <p:cNvSpPr/>
          <p:nvPr/>
        </p:nvSpPr>
        <p:spPr>
          <a:xfrm>
            <a:off x="4714005" y="1161520"/>
            <a:ext cx="2055541" cy="7411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disminución de la productividad de cultivos debido a un riego ineficiente</a:t>
            </a:r>
            <a:endParaRPr lang="es-CO" sz="10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2" name="Rectángulo: esquinas redondeadas 12">
            <a:extLst>
              <a:ext uri="{FF2B5EF4-FFF2-40B4-BE49-F238E27FC236}">
                <a16:creationId xmlns:a16="http://schemas.microsoft.com/office/drawing/2014/main" id="{C48CC041-82EA-13E4-6771-F7602681EBFE}"/>
              </a:ext>
            </a:extLst>
          </p:cNvPr>
          <p:cNvSpPr/>
          <p:nvPr/>
        </p:nvSpPr>
        <p:spPr>
          <a:xfrm>
            <a:off x="4714005" y="298338"/>
            <a:ext cx="2055541" cy="7411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Aumento de costos de cultivos</a:t>
            </a:r>
          </a:p>
        </p:txBody>
      </p:sp>
    </p:spTree>
    <p:extLst>
      <p:ext uri="{BB962C8B-B14F-4D97-AF65-F5344CB8AC3E}">
        <p14:creationId xmlns:p14="http://schemas.microsoft.com/office/powerpoint/2010/main" val="81170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619074" y="2041060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1435615" y="1149061"/>
            <a:ext cx="6272770" cy="2845377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etBrains Mono"/>
                <a:cs typeface="JetBrains Mono"/>
                <a:sym typeface="JetBrains Mono"/>
              </a:rPr>
              <a:t>ARBOL DE OBJETIVOS </a:t>
            </a:r>
            <a:endParaRPr sz="4000"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E0C5045B-6160-43EE-F18A-4CF73D213D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15" y="1149061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353C721B-8EDE-B77F-1227-A96E0763CCB8}"/>
              </a:ext>
            </a:extLst>
          </p:cNvPr>
          <p:cNvSpPr/>
          <p:nvPr/>
        </p:nvSpPr>
        <p:spPr>
          <a:xfrm>
            <a:off x="5289620" y="1687018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52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2">
            <a:extLst>
              <a:ext uri="{FF2B5EF4-FFF2-40B4-BE49-F238E27FC236}">
                <a16:creationId xmlns:a16="http://schemas.microsoft.com/office/drawing/2014/main" id="{30B28BCE-CE94-1A61-B59A-ABE710E42C8E}"/>
              </a:ext>
            </a:extLst>
          </p:cNvPr>
          <p:cNvSpPr/>
          <p:nvPr/>
        </p:nvSpPr>
        <p:spPr>
          <a:xfrm>
            <a:off x="489538" y="2079103"/>
            <a:ext cx="6280008" cy="1021542"/>
          </a:xfrm>
          <a:prstGeom prst="roundRect">
            <a:avLst/>
          </a:prstGeom>
          <a:solidFill>
            <a:srgbClr val="FFD96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914400">
              <a:lnSpc>
                <a:spcPct val="74000"/>
              </a:lnSpc>
              <a:spcBef>
                <a:spcPts val="1000"/>
              </a:spcBef>
              <a:spcAft>
                <a:spcPts val="200"/>
              </a:spcAft>
            </a:pPr>
            <a:r>
              <a:rPr lang="es-MX" sz="24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Regular el riego en la huerta urbana </a:t>
            </a:r>
            <a:r>
              <a:rPr lang="es-MX" sz="24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Matoruco</a:t>
            </a:r>
            <a:endParaRPr lang="es-CO" sz="24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5385AAC-6E49-EE17-CE8C-421051AC34FE}"/>
              </a:ext>
            </a:extLst>
          </p:cNvPr>
          <p:cNvSpPr/>
          <p:nvPr/>
        </p:nvSpPr>
        <p:spPr>
          <a:xfrm>
            <a:off x="7076092" y="2079104"/>
            <a:ext cx="1528517" cy="1021541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Propósito</a:t>
            </a:r>
          </a:p>
        </p:txBody>
      </p:sp>
      <p:sp>
        <p:nvSpPr>
          <p:cNvPr id="17" name="Rectángulo: esquinas redondeadas 8">
            <a:extLst>
              <a:ext uri="{FF2B5EF4-FFF2-40B4-BE49-F238E27FC236}">
                <a16:creationId xmlns:a16="http://schemas.microsoft.com/office/drawing/2014/main" id="{2ED5BEA9-FD71-F836-CBE5-A43CA446ADFA}"/>
              </a:ext>
            </a:extLst>
          </p:cNvPr>
          <p:cNvSpPr/>
          <p:nvPr/>
        </p:nvSpPr>
        <p:spPr>
          <a:xfrm>
            <a:off x="489538" y="3222704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Crear sistema de riego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8" name="Rectángulo: esquinas redondeadas 9">
            <a:extLst>
              <a:ext uri="{FF2B5EF4-FFF2-40B4-BE49-F238E27FC236}">
                <a16:creationId xmlns:a16="http://schemas.microsoft.com/office/drawing/2014/main" id="{F5B1BEB0-F25A-0791-BB4E-5A2BB5640605}"/>
              </a:ext>
            </a:extLst>
          </p:cNvPr>
          <p:cNvSpPr/>
          <p:nvPr/>
        </p:nvSpPr>
        <p:spPr>
          <a:xfrm>
            <a:off x="2601771" y="4097149"/>
            <a:ext cx="2055543" cy="741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Educar en el racionamiento de agua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19" name="Rectángulo: esquinas redondeadas 11">
            <a:extLst>
              <a:ext uri="{FF2B5EF4-FFF2-40B4-BE49-F238E27FC236}">
                <a16:creationId xmlns:a16="http://schemas.microsoft.com/office/drawing/2014/main" id="{28CDFF57-5A49-0FDC-845F-487377F3BA3B}"/>
              </a:ext>
            </a:extLst>
          </p:cNvPr>
          <p:cNvSpPr/>
          <p:nvPr/>
        </p:nvSpPr>
        <p:spPr>
          <a:xfrm>
            <a:off x="2601771" y="3222703"/>
            <a:ext cx="2055542" cy="7417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Educar en el riego de la huerta</a:t>
            </a:r>
          </a:p>
        </p:txBody>
      </p:sp>
      <p:sp>
        <p:nvSpPr>
          <p:cNvPr id="20" name="Rectángulo: esquinas redondeadas 12">
            <a:extLst>
              <a:ext uri="{FF2B5EF4-FFF2-40B4-BE49-F238E27FC236}">
                <a16:creationId xmlns:a16="http://schemas.microsoft.com/office/drawing/2014/main" id="{2705E1E3-4F1F-2EFD-C211-F56B74C5ED46}"/>
              </a:ext>
            </a:extLst>
          </p:cNvPr>
          <p:cNvSpPr/>
          <p:nvPr/>
        </p:nvSpPr>
        <p:spPr>
          <a:xfrm>
            <a:off x="489538" y="4097147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Mejorar estructuras de riego</a:t>
            </a:r>
          </a:p>
        </p:txBody>
      </p:sp>
      <p:sp>
        <p:nvSpPr>
          <p:cNvPr id="21" name="Rectángulo: esquinas redondeadas 18">
            <a:extLst>
              <a:ext uri="{FF2B5EF4-FFF2-40B4-BE49-F238E27FC236}">
                <a16:creationId xmlns:a16="http://schemas.microsoft.com/office/drawing/2014/main" id="{E65DA0C2-8584-8AAF-00AE-612D384828AA}"/>
              </a:ext>
            </a:extLst>
          </p:cNvPr>
          <p:cNvSpPr/>
          <p:nvPr/>
        </p:nvSpPr>
        <p:spPr>
          <a:xfrm>
            <a:off x="7076093" y="4097149"/>
            <a:ext cx="1516725" cy="741775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Medios indirectos</a:t>
            </a:r>
          </a:p>
        </p:txBody>
      </p:sp>
      <p:sp>
        <p:nvSpPr>
          <p:cNvPr id="22" name="Rectángulo: esquinas redondeadas 19">
            <a:extLst>
              <a:ext uri="{FF2B5EF4-FFF2-40B4-BE49-F238E27FC236}">
                <a16:creationId xmlns:a16="http://schemas.microsoft.com/office/drawing/2014/main" id="{250D8BF7-ED4D-FBD3-8353-BA76CD615844}"/>
              </a:ext>
            </a:extLst>
          </p:cNvPr>
          <p:cNvSpPr/>
          <p:nvPr/>
        </p:nvSpPr>
        <p:spPr>
          <a:xfrm>
            <a:off x="7076092" y="3228009"/>
            <a:ext cx="1516725" cy="741776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Medios directos</a:t>
            </a:r>
          </a:p>
        </p:txBody>
      </p:sp>
      <p:sp>
        <p:nvSpPr>
          <p:cNvPr id="23" name="Rectángulo: esquinas redondeadas 18">
            <a:extLst>
              <a:ext uri="{FF2B5EF4-FFF2-40B4-BE49-F238E27FC236}">
                <a16:creationId xmlns:a16="http://schemas.microsoft.com/office/drawing/2014/main" id="{20CEB6F1-C02D-481E-D5E7-711E1966ADBB}"/>
              </a:ext>
            </a:extLst>
          </p:cNvPr>
          <p:cNvSpPr/>
          <p:nvPr/>
        </p:nvSpPr>
        <p:spPr>
          <a:xfrm>
            <a:off x="7076093" y="1166825"/>
            <a:ext cx="1516725" cy="741775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Fin directo</a:t>
            </a:r>
          </a:p>
        </p:txBody>
      </p:sp>
      <p:sp>
        <p:nvSpPr>
          <p:cNvPr id="24" name="Rectángulo: esquinas redondeadas 19">
            <a:extLst>
              <a:ext uri="{FF2B5EF4-FFF2-40B4-BE49-F238E27FC236}">
                <a16:creationId xmlns:a16="http://schemas.microsoft.com/office/drawing/2014/main" id="{64289B8A-F591-FCCD-F29F-A4D70A75C22C}"/>
              </a:ext>
            </a:extLst>
          </p:cNvPr>
          <p:cNvSpPr/>
          <p:nvPr/>
        </p:nvSpPr>
        <p:spPr>
          <a:xfrm>
            <a:off x="7076092" y="297685"/>
            <a:ext cx="1516725" cy="741776"/>
          </a:xfrm>
          <a:prstGeom prst="roundRect">
            <a:avLst/>
          </a:prstGeom>
          <a:gradFill flip="none" rotWithShape="1">
            <a:gsLst>
              <a:gs pos="0">
                <a:schemeClr val="bg2">
                  <a:shade val="30000"/>
                  <a:satMod val="115000"/>
                </a:schemeClr>
              </a:gs>
              <a:gs pos="50000">
                <a:schemeClr val="bg2">
                  <a:shade val="67500"/>
                  <a:satMod val="115000"/>
                </a:schemeClr>
              </a:gs>
              <a:gs pos="100000">
                <a:schemeClr val="bg2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etBrains Mono" panose="020B0604020202020204" charset="0"/>
                <a:cs typeface="JetBrains Mono" panose="020B0604020202020204" charset="0"/>
              </a:rPr>
              <a:t>Fin indirecto</a:t>
            </a:r>
          </a:p>
        </p:txBody>
      </p:sp>
      <p:sp>
        <p:nvSpPr>
          <p:cNvPr id="25" name="Rectángulo: esquinas redondeadas 12">
            <a:extLst>
              <a:ext uri="{FF2B5EF4-FFF2-40B4-BE49-F238E27FC236}">
                <a16:creationId xmlns:a16="http://schemas.microsoft.com/office/drawing/2014/main" id="{9E42BA25-9A62-812F-8D49-6EBB7F7DC216}"/>
              </a:ext>
            </a:extLst>
          </p:cNvPr>
          <p:cNvSpPr/>
          <p:nvPr/>
        </p:nvSpPr>
        <p:spPr>
          <a:xfrm>
            <a:off x="4714005" y="4097147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6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6" name="Rectángulo: esquinas redondeadas 12">
            <a:extLst>
              <a:ext uri="{FF2B5EF4-FFF2-40B4-BE49-F238E27FC236}">
                <a16:creationId xmlns:a16="http://schemas.microsoft.com/office/drawing/2014/main" id="{4A10713F-2EC2-76F4-4C5D-D663F07C31A9}"/>
              </a:ext>
            </a:extLst>
          </p:cNvPr>
          <p:cNvSpPr/>
          <p:nvPr/>
        </p:nvSpPr>
        <p:spPr>
          <a:xfrm>
            <a:off x="4714005" y="3222703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6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7" name="Rectángulo: esquinas redondeadas 8">
            <a:extLst>
              <a:ext uri="{FF2B5EF4-FFF2-40B4-BE49-F238E27FC236}">
                <a16:creationId xmlns:a16="http://schemas.microsoft.com/office/drawing/2014/main" id="{7B9AF215-38CA-AD5F-CF8C-E14A47C45512}"/>
              </a:ext>
            </a:extLst>
          </p:cNvPr>
          <p:cNvSpPr/>
          <p:nvPr/>
        </p:nvSpPr>
        <p:spPr>
          <a:xfrm>
            <a:off x="484585" y="297686"/>
            <a:ext cx="2055542" cy="7411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Mantener equilibrio </a:t>
            </a:r>
            <a:r>
              <a:rPr lang="es-MX" sz="1600" dirty="0" err="1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ecologico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8" name="Rectángulo: esquinas redondeadas 9">
            <a:extLst>
              <a:ext uri="{FF2B5EF4-FFF2-40B4-BE49-F238E27FC236}">
                <a16:creationId xmlns:a16="http://schemas.microsoft.com/office/drawing/2014/main" id="{37080578-0646-3EDC-6D76-0EEEA76C126C}"/>
              </a:ext>
            </a:extLst>
          </p:cNvPr>
          <p:cNvSpPr/>
          <p:nvPr/>
        </p:nvSpPr>
        <p:spPr>
          <a:xfrm>
            <a:off x="2601772" y="1161520"/>
            <a:ext cx="2055542" cy="74801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Disminuir el uso de mano de obra</a:t>
            </a:r>
            <a:endParaRPr lang="es-CO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29" name="Rectángulo: esquinas redondeadas 11">
            <a:extLst>
              <a:ext uri="{FF2B5EF4-FFF2-40B4-BE49-F238E27FC236}">
                <a16:creationId xmlns:a16="http://schemas.microsoft.com/office/drawing/2014/main" id="{6BAF8D7E-F360-D306-E9A1-96EA7AFB054C}"/>
              </a:ext>
            </a:extLst>
          </p:cNvPr>
          <p:cNvSpPr/>
          <p:nvPr/>
        </p:nvSpPr>
        <p:spPr>
          <a:xfrm>
            <a:off x="2601772" y="298338"/>
            <a:ext cx="2055541" cy="7411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Racionar el agua</a:t>
            </a:r>
          </a:p>
        </p:txBody>
      </p:sp>
      <p:sp>
        <p:nvSpPr>
          <p:cNvPr id="30" name="Rectángulo: esquinas redondeadas 12">
            <a:extLst>
              <a:ext uri="{FF2B5EF4-FFF2-40B4-BE49-F238E27FC236}">
                <a16:creationId xmlns:a16="http://schemas.microsoft.com/office/drawing/2014/main" id="{8F581718-044E-CD21-92C7-0BAE28AE2422}"/>
              </a:ext>
            </a:extLst>
          </p:cNvPr>
          <p:cNvSpPr/>
          <p:nvPr/>
        </p:nvSpPr>
        <p:spPr>
          <a:xfrm>
            <a:off x="489538" y="1172782"/>
            <a:ext cx="2055542" cy="7298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No desperdiciar el agua </a:t>
            </a:r>
          </a:p>
        </p:txBody>
      </p:sp>
      <p:sp>
        <p:nvSpPr>
          <p:cNvPr id="31" name="Rectángulo: esquinas redondeadas 12">
            <a:extLst>
              <a:ext uri="{FF2B5EF4-FFF2-40B4-BE49-F238E27FC236}">
                <a16:creationId xmlns:a16="http://schemas.microsoft.com/office/drawing/2014/main" id="{1E065FC6-771C-55E2-2A91-50CA121EA09A}"/>
              </a:ext>
            </a:extLst>
          </p:cNvPr>
          <p:cNvSpPr/>
          <p:nvPr/>
        </p:nvSpPr>
        <p:spPr>
          <a:xfrm>
            <a:off x="4714005" y="1161520"/>
            <a:ext cx="2055541" cy="7411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600" dirty="0">
              <a:solidFill>
                <a:schemeClr val="tx1"/>
              </a:solidFill>
              <a:latin typeface="JetBrains Mono" panose="020B0604020202020204" charset="0"/>
              <a:cs typeface="JetBrains Mono" panose="020B0604020202020204" charset="0"/>
            </a:endParaRPr>
          </a:p>
        </p:txBody>
      </p:sp>
      <p:sp>
        <p:nvSpPr>
          <p:cNvPr id="32" name="Rectángulo: esquinas redondeadas 12">
            <a:extLst>
              <a:ext uri="{FF2B5EF4-FFF2-40B4-BE49-F238E27FC236}">
                <a16:creationId xmlns:a16="http://schemas.microsoft.com/office/drawing/2014/main" id="{C48CC041-82EA-13E4-6771-F7602681EBFE}"/>
              </a:ext>
            </a:extLst>
          </p:cNvPr>
          <p:cNvSpPr/>
          <p:nvPr/>
        </p:nvSpPr>
        <p:spPr>
          <a:xfrm>
            <a:off x="4714005" y="298338"/>
            <a:ext cx="2055541" cy="7411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>
                <a:solidFill>
                  <a:schemeClr val="tx1"/>
                </a:solidFill>
                <a:latin typeface="JetBrains Mono" panose="020B0604020202020204" charset="0"/>
                <a:cs typeface="JetBrains Mono" panose="020B0604020202020204" charset="0"/>
              </a:rPr>
              <a:t>Mejorar producción de cultivos</a:t>
            </a:r>
          </a:p>
        </p:txBody>
      </p:sp>
    </p:spTree>
    <p:extLst>
      <p:ext uri="{BB962C8B-B14F-4D97-AF65-F5344CB8AC3E}">
        <p14:creationId xmlns:p14="http://schemas.microsoft.com/office/powerpoint/2010/main" val="235810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/>
          <p:nvPr/>
        </p:nvSpPr>
        <p:spPr>
          <a:xfrm>
            <a:off x="619074" y="2041060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1435615" y="1149061"/>
            <a:ext cx="6272770" cy="2845377"/>
          </a:xfrm>
          <a:prstGeom prst="rect">
            <a:avLst/>
          </a:prstGeom>
          <a:solidFill>
            <a:srgbClr val="FFD96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JetBrains Mono"/>
                <a:cs typeface="JetBrains Mono"/>
                <a:sym typeface="JetBrains Mono"/>
              </a:rPr>
              <a:t>PRESUPUESTO</a:t>
            </a:r>
            <a:endParaRPr sz="4000" b="1" dirty="0">
              <a:latin typeface="JetBrains Mono"/>
              <a:cs typeface="JetBrains Mono"/>
              <a:sym typeface="JetBrains Mono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3">
            <a:alphaModFix/>
          </a:blip>
          <a:srcRect l="-1588" t="20678" r="14790" b="-5045"/>
          <a:stretch/>
        </p:blipFill>
        <p:spPr>
          <a:xfrm>
            <a:off x="6625551" y="0"/>
            <a:ext cx="2518449" cy="240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913" y="4275931"/>
            <a:ext cx="1947677" cy="76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98;p27">
            <a:extLst>
              <a:ext uri="{FF2B5EF4-FFF2-40B4-BE49-F238E27FC236}">
                <a16:creationId xmlns:a16="http://schemas.microsoft.com/office/drawing/2014/main" id="{E0C5045B-6160-43EE-F18A-4CF73D213D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15" y="1149061"/>
            <a:ext cx="1947677" cy="7608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7;p27">
            <a:extLst>
              <a:ext uri="{FF2B5EF4-FFF2-40B4-BE49-F238E27FC236}">
                <a16:creationId xmlns:a16="http://schemas.microsoft.com/office/drawing/2014/main" id="{353C721B-8EDE-B77F-1227-A96E0763CCB8}"/>
              </a:ext>
            </a:extLst>
          </p:cNvPr>
          <p:cNvSpPr/>
          <p:nvPr/>
        </p:nvSpPr>
        <p:spPr>
          <a:xfrm>
            <a:off x="5289620" y="1687018"/>
            <a:ext cx="2418765" cy="230742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098231"/>
      </p:ext>
    </p:extLst>
  </p:cSld>
  <p:clrMapOvr>
    <a:masterClrMapping/>
  </p:clrMapOvr>
</p:sld>
</file>

<file path=ppt/theme/theme1.xml><?xml version="1.0" encoding="utf-8"?>
<a:theme xmlns:a="http://schemas.openxmlformats.org/drawingml/2006/main" name="Bank Loan Pitch Deck by Slidesgo">
  <a:themeElements>
    <a:clrScheme name="Simple Light">
      <a:dk1>
        <a:srgbClr val="111010"/>
      </a:dk1>
      <a:lt1>
        <a:srgbClr val="F3F3F3"/>
      </a:lt1>
      <a:dk2>
        <a:srgbClr val="FFD966"/>
      </a:dk2>
      <a:lt2>
        <a:srgbClr val="C9B576"/>
      </a:lt2>
      <a:accent1>
        <a:srgbClr val="9E9D9D"/>
      </a:accent1>
      <a:accent2>
        <a:srgbClr val="43434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01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1114</Words>
  <Application>Microsoft Office PowerPoint</Application>
  <PresentationFormat>Presentación en pantalla (16:9)</PresentationFormat>
  <Paragraphs>285</Paragraphs>
  <Slides>21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JetBrains Mono</vt:lpstr>
      <vt:lpstr>Javanese Text</vt:lpstr>
      <vt:lpstr>Nunito Light</vt:lpstr>
      <vt:lpstr>Inter Medium</vt:lpstr>
      <vt:lpstr>Arial</vt:lpstr>
      <vt:lpstr>Bank Loan Pitch Deck by Slidesgo</vt:lpstr>
      <vt:lpstr>Proyecto </vt:lpstr>
      <vt:lpstr>Lluvia de ideas de los problemas identificados  en la huerta Matoruco</vt:lpstr>
      <vt:lpstr>Presentación de PowerPoint</vt:lpstr>
      <vt:lpstr>Definición de causas: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Torres de refrigeracion</dc:title>
  <dc:creator>Sebas Saenz</dc:creator>
  <cp:lastModifiedBy>Sebas Saenz</cp:lastModifiedBy>
  <cp:revision>24</cp:revision>
  <dcterms:modified xsi:type="dcterms:W3CDTF">2024-11-11T23:24:55Z</dcterms:modified>
</cp:coreProperties>
</file>