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4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301" r:id="rId23"/>
    <p:sldId id="299" r:id="rId24"/>
    <p:sldId id="300" r:id="rId25"/>
    <p:sldId id="276" r:id="rId26"/>
    <p:sldId id="277" r:id="rId27"/>
    <p:sldId id="278" r:id="rId28"/>
    <p:sldId id="279" r:id="rId29"/>
    <p:sldId id="280" r:id="rId30"/>
    <p:sldId id="281" r:id="rId31"/>
    <p:sldId id="282" r:id="rId32"/>
    <p:sldId id="283" r:id="rId33"/>
    <p:sldId id="284" r:id="rId34"/>
    <p:sldId id="288" r:id="rId35"/>
    <p:sldId id="289" r:id="rId36"/>
    <p:sldId id="290" r:id="rId37"/>
    <p:sldId id="285" r:id="rId38"/>
    <p:sldId id="292" r:id="rId39"/>
    <p:sldId id="297" r:id="rId40"/>
    <p:sldId id="291" r:id="rId41"/>
    <p:sldId id="286" r:id="rId42"/>
    <p:sldId id="287" r:id="rId43"/>
    <p:sldId id="293" r:id="rId44"/>
    <p:sldId id="294" r:id="rId45"/>
    <p:sldId id="295" r:id="rId46"/>
    <p:sldId id="298" r:id="rId47"/>
  </p:sldIdLst>
  <p:sldSz cx="12192000" cy="6858000"/>
  <p:notesSz cx="6858000" cy="9144000"/>
  <p:embeddedFontLst>
    <p:embeddedFont>
      <p:font typeface="Century Schoolbook" panose="020B0604020202020204" charset="0"/>
      <p:regular r:id="rId49"/>
      <p:bold r:id="rId50"/>
      <p:italic r:id="rId51"/>
      <p:boldItalic r:id="rId52"/>
    </p:embeddedFont>
    <p:embeddedFont>
      <p:font typeface="Bahnschrift" panose="020B0502040204020203" pitchFamily="34"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5" roundtripDataSignature="AMtx7miCB2lOQH9Tx7F36gssGNwp2A29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2.fntdata"/><Relationship Id="rId55"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7034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433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852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010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486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59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204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50277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0282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58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38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8997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997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03079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3469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328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bg>
      <p:bgPr>
        <a:solidFill>
          <a:srgbClr val="343437"/>
        </a:solidFill>
        <a:effectLst/>
      </p:bgPr>
    </p:bg>
    <p:spTree>
      <p:nvGrpSpPr>
        <p:cNvPr id="1" name="Shape 12"/>
        <p:cNvGrpSpPr/>
        <p:nvPr/>
      </p:nvGrpSpPr>
      <p:grpSpPr>
        <a:xfrm>
          <a:off x="0" y="0"/>
          <a:ext cx="0" cy="0"/>
          <a:chOff x="0" y="0"/>
          <a:chExt cx="0" cy="0"/>
        </a:xfrm>
      </p:grpSpPr>
      <p:sp>
        <p:nvSpPr>
          <p:cNvPr id="13" name="Google Shape;13;p33"/>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3"/>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5" name="Google Shape;15;p3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
        <p:nvSpPr>
          <p:cNvPr id="18" name="Google Shape;18;p33"/>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8"/>
        <p:cNvGrpSpPr/>
        <p:nvPr/>
      </p:nvGrpSpPr>
      <p:grpSpPr>
        <a:xfrm>
          <a:off x="0" y="0"/>
          <a:ext cx="0" cy="0"/>
          <a:chOff x="0" y="0"/>
          <a:chExt cx="0" cy="0"/>
        </a:xfrm>
      </p:grpSpPr>
      <p:sp>
        <p:nvSpPr>
          <p:cNvPr id="79" name="Google Shape;79;p41"/>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1"/>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1"/>
          <p:cNvSpPr>
            <a:spLocks noGrp="1"/>
          </p:cNvSpPr>
          <p:nvPr>
            <p:ph type="pic" idx="2"/>
          </p:nvPr>
        </p:nvSpPr>
        <p:spPr>
          <a:xfrm>
            <a:off x="0" y="0"/>
            <a:ext cx="11292840" cy="5128923"/>
          </a:xfrm>
          <a:prstGeom prst="rect">
            <a:avLst/>
          </a:prstGeom>
          <a:solidFill>
            <a:schemeClr val="accent1"/>
          </a:solidFill>
          <a:ln>
            <a:noFill/>
          </a:ln>
        </p:spPr>
      </p:sp>
      <p:sp>
        <p:nvSpPr>
          <p:cNvPr id="82" name="Google Shape;82;p41"/>
          <p:cNvSpPr txBox="1">
            <a:spLocks noGrp="1"/>
          </p:cNvSpPr>
          <p:nvPr>
            <p:ph type="body" idx="1"/>
          </p:nvPr>
        </p:nvSpPr>
        <p:spPr>
          <a:xfrm>
            <a:off x="914400" y="6108589"/>
            <a:ext cx="9982200" cy="59701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3" name="Google Shape;83;p4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6"/>
        <p:cNvGrpSpPr/>
        <p:nvPr/>
      </p:nvGrpSpPr>
      <p:grpSpPr>
        <a:xfrm>
          <a:off x="0" y="0"/>
          <a:ext cx="0" cy="0"/>
          <a:chOff x="0" y="0"/>
          <a:chExt cx="0" cy="0"/>
        </a:xfrm>
      </p:grpSpPr>
      <p:sp>
        <p:nvSpPr>
          <p:cNvPr id="87" name="Google Shape;87;p42"/>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2"/>
          <p:cNvSpPr txBox="1">
            <a:spLocks noGrp="1"/>
          </p:cNvSpPr>
          <p:nvPr>
            <p:ph type="body" idx="1"/>
          </p:nvPr>
        </p:nvSpPr>
        <p:spPr>
          <a:xfrm rot="5400000">
            <a:off x="3383884" y="-293212"/>
            <a:ext cx="4351337" cy="859536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89" name="Google Shape;89;p4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92"/>
        <p:cNvGrpSpPr/>
        <p:nvPr/>
      </p:nvGrpSpPr>
      <p:grpSpPr>
        <a:xfrm>
          <a:off x="0" y="0"/>
          <a:ext cx="0" cy="0"/>
          <a:chOff x="0" y="0"/>
          <a:chExt cx="0" cy="0"/>
        </a:xfrm>
      </p:grpSpPr>
      <p:sp>
        <p:nvSpPr>
          <p:cNvPr id="93" name="Google Shape;93;p43"/>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3"/>
          <p:cNvSpPr txBox="1">
            <a:spLocks noGrp="1"/>
          </p:cNvSpPr>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5" name="Google Shape;95;p4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bg>
      <p:bgPr>
        <a:solidFill>
          <a:srgbClr val="343437"/>
        </a:solidFill>
        <a:effectLst/>
      </p:bgPr>
    </p:bg>
    <p:spTree>
      <p:nvGrpSpPr>
        <p:cNvPr id="1" name="Shape 26"/>
        <p:cNvGrpSpPr/>
        <p:nvPr/>
      </p:nvGrpSpPr>
      <p:grpSpPr>
        <a:xfrm>
          <a:off x="0" y="0"/>
          <a:ext cx="0" cy="0"/>
          <a:chOff x="0" y="0"/>
          <a:chExt cx="0" cy="0"/>
        </a:xfrm>
      </p:grpSpPr>
      <p:sp>
        <p:nvSpPr>
          <p:cNvPr id="27" name="Google Shape;27;p32"/>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2"/>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29" name="Google Shape;29;p3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
        <p:nvSpPr>
          <p:cNvPr id="32" name="Google Shape;32;p32"/>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4"/>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6" name="Google Shape;36;p3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9"/>
        <p:cNvGrpSpPr/>
        <p:nvPr/>
      </p:nvGrpSpPr>
      <p:grpSpPr>
        <a:xfrm>
          <a:off x="0" y="0"/>
          <a:ext cx="0" cy="0"/>
          <a:chOff x="0" y="0"/>
          <a:chExt cx="0" cy="0"/>
        </a:xfrm>
      </p:grpSpPr>
      <p:sp>
        <p:nvSpPr>
          <p:cNvPr id="40" name="Google Shape;40;p35"/>
          <p:cNvSpPr txBox="1">
            <a:spLocks noGrp="1"/>
          </p:cNvSpPr>
          <p:nvPr>
            <p:ph type="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7200"/>
              <a:buFont typeface="Century Schoolbook"/>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5"/>
          <p:cNvSpPr txBox="1">
            <a:spLocks noGrp="1"/>
          </p:cNvSpPr>
          <p:nvPr>
            <p:ph type="body"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marL="457200" lvl="0" indent="-228600" algn="l">
              <a:lnSpc>
                <a:spcPct val="95000"/>
              </a:lnSpc>
              <a:spcBef>
                <a:spcPts val="1400"/>
              </a:spcBef>
              <a:spcAft>
                <a:spcPts val="0"/>
              </a:spcAft>
              <a:buSzPts val="1760"/>
              <a:buNone/>
              <a:defRPr sz="2200">
                <a:solidFill>
                  <a:srgbClr val="595959"/>
                </a:solidFill>
              </a:defRPr>
            </a:lvl1pPr>
            <a:lvl2pPr marL="914400" lvl="1" indent="-228600" algn="l">
              <a:lnSpc>
                <a:spcPct val="90000"/>
              </a:lnSpc>
              <a:spcBef>
                <a:spcPts val="300"/>
              </a:spcBef>
              <a:spcAft>
                <a:spcPts val="0"/>
              </a:spcAft>
              <a:buSzPts val="1800"/>
              <a:buNone/>
              <a:defRPr sz="1800">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0"/>
              <a:buNone/>
              <a:defRPr sz="1400">
                <a:solidFill>
                  <a:srgbClr val="888888"/>
                </a:solidFill>
              </a:defRPr>
            </a:lvl4pPr>
            <a:lvl5pPr marL="2286000" lvl="4" indent="-228600" algn="l">
              <a:lnSpc>
                <a:spcPct val="90000"/>
              </a:lnSpc>
              <a:spcBef>
                <a:spcPts val="300"/>
              </a:spcBef>
              <a:spcAft>
                <a:spcPts val="0"/>
              </a:spcAft>
              <a:buSzPts val="1400"/>
              <a:buNone/>
              <a:defRPr sz="1400">
                <a:solidFill>
                  <a:srgbClr val="888888"/>
                </a:solidFill>
              </a:defRPr>
            </a:lvl5pPr>
            <a:lvl6pPr marL="2743200" lvl="5" indent="-228600" algn="l">
              <a:lnSpc>
                <a:spcPct val="90000"/>
              </a:lnSpc>
              <a:spcBef>
                <a:spcPts val="300"/>
              </a:spcBef>
              <a:spcAft>
                <a:spcPts val="0"/>
              </a:spcAft>
              <a:buSzPts val="1400"/>
              <a:buNone/>
              <a:defRPr sz="1400">
                <a:solidFill>
                  <a:srgbClr val="888888"/>
                </a:solidFill>
              </a:defRPr>
            </a:lvl6pPr>
            <a:lvl7pPr marL="3200400" lvl="6" indent="-228600" algn="l">
              <a:lnSpc>
                <a:spcPct val="90000"/>
              </a:lnSpc>
              <a:spcBef>
                <a:spcPts val="300"/>
              </a:spcBef>
              <a:spcAft>
                <a:spcPts val="0"/>
              </a:spcAft>
              <a:buSzPts val="1400"/>
              <a:buNone/>
              <a:defRPr sz="1400">
                <a:solidFill>
                  <a:srgbClr val="888888"/>
                </a:solidFill>
              </a:defRPr>
            </a:lvl7pPr>
            <a:lvl8pPr marL="3657600" lvl="7" indent="-228600" algn="l">
              <a:lnSpc>
                <a:spcPct val="90000"/>
              </a:lnSpc>
              <a:spcBef>
                <a:spcPts val="300"/>
              </a:spcBef>
              <a:spcAft>
                <a:spcPts val="0"/>
              </a:spcAft>
              <a:buSzPts val="1400"/>
              <a:buNone/>
              <a:defRPr sz="1400">
                <a:solidFill>
                  <a:srgbClr val="888888"/>
                </a:solidFill>
              </a:defRPr>
            </a:lvl8pPr>
            <a:lvl9pPr marL="4114800" lvl="8" indent="-228600" algn="l">
              <a:lnSpc>
                <a:spcPct val="90000"/>
              </a:lnSpc>
              <a:spcBef>
                <a:spcPts val="300"/>
              </a:spcBef>
              <a:spcAft>
                <a:spcPts val="300"/>
              </a:spcAft>
              <a:buSzPts val="1400"/>
              <a:buNone/>
              <a:defRPr sz="1400">
                <a:solidFill>
                  <a:srgbClr val="888888"/>
                </a:solidFill>
              </a:defRPr>
            </a:lvl9pPr>
          </a:lstStyle>
          <a:p>
            <a:endParaRPr/>
          </a:p>
        </p:txBody>
      </p:sp>
      <p:sp>
        <p:nvSpPr>
          <p:cNvPr id="42" name="Google Shape;42;p3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
        <p:nvSpPr>
          <p:cNvPr id="45" name="Google Shape;45;p35"/>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sp>
        <p:nvSpPr>
          <p:cNvPr id="47" name="Google Shape;47;p36"/>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6"/>
          <p:cNvSpPr txBox="1">
            <a:spLocks noGrp="1"/>
          </p:cNvSpPr>
          <p:nvPr>
            <p:ph type="body" idx="1"/>
          </p:nvPr>
        </p:nvSpPr>
        <p:spPr>
          <a:xfrm>
            <a:off x="1261872"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49" name="Google Shape;49;p36"/>
          <p:cNvSpPr txBox="1">
            <a:spLocks noGrp="1"/>
          </p:cNvSpPr>
          <p:nvPr>
            <p:ph type="body" idx="2"/>
          </p:nvPr>
        </p:nvSpPr>
        <p:spPr>
          <a:xfrm>
            <a:off x="6126480"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0" name="Google Shape;50;p3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3"/>
        <p:cNvGrpSpPr/>
        <p:nvPr/>
      </p:nvGrpSpPr>
      <p:grpSpPr>
        <a:xfrm>
          <a:off x="0" y="0"/>
          <a:ext cx="0" cy="0"/>
          <a:chOff x="0" y="0"/>
          <a:chExt cx="0" cy="0"/>
        </a:xfrm>
      </p:grpSpPr>
      <p:sp>
        <p:nvSpPr>
          <p:cNvPr id="54" name="Google Shape;54;p3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7"/>
          <p:cNvSpPr txBox="1">
            <a:spLocks noGrp="1"/>
          </p:cNvSpPr>
          <p:nvPr>
            <p:ph type="body" idx="1"/>
          </p:nvPr>
        </p:nvSpPr>
        <p:spPr>
          <a:xfrm>
            <a:off x="1261872"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56" name="Google Shape;56;p37"/>
          <p:cNvSpPr txBox="1">
            <a:spLocks noGrp="1"/>
          </p:cNvSpPr>
          <p:nvPr>
            <p:ph type="body" idx="2"/>
          </p:nvPr>
        </p:nvSpPr>
        <p:spPr>
          <a:xfrm>
            <a:off x="1261872"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7" name="Google Shape;57;p37"/>
          <p:cNvSpPr txBox="1">
            <a:spLocks noGrp="1"/>
          </p:cNvSpPr>
          <p:nvPr>
            <p:ph type="body" idx="3"/>
          </p:nvPr>
        </p:nvSpPr>
        <p:spPr>
          <a:xfrm>
            <a:off x="6126480"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58" name="Google Shape;58;p37"/>
          <p:cNvSpPr txBox="1">
            <a:spLocks noGrp="1"/>
          </p:cNvSpPr>
          <p:nvPr>
            <p:ph type="body" idx="4"/>
          </p:nvPr>
        </p:nvSpPr>
        <p:spPr>
          <a:xfrm>
            <a:off x="6126480"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9" name="Google Shape;59;p3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2"/>
        <p:cNvGrpSpPr/>
        <p:nvPr/>
      </p:nvGrpSpPr>
      <p:grpSpPr>
        <a:xfrm>
          <a:off x="0" y="0"/>
          <a:ext cx="0" cy="0"/>
          <a:chOff x="0" y="0"/>
          <a:chExt cx="0" cy="0"/>
        </a:xfrm>
      </p:grpSpPr>
      <p:sp>
        <p:nvSpPr>
          <p:cNvPr id="63" name="Google Shape;63;p3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7"/>
        <p:cNvGrpSpPr/>
        <p:nvPr/>
      </p:nvGrpSpPr>
      <p:grpSpPr>
        <a:xfrm>
          <a:off x="0" y="0"/>
          <a:ext cx="0" cy="0"/>
          <a:chOff x="0" y="0"/>
          <a:chExt cx="0" cy="0"/>
        </a:xfrm>
      </p:grpSpPr>
      <p:sp>
        <p:nvSpPr>
          <p:cNvPr id="68" name="Google Shape;68;p3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1"/>
        <p:cNvGrpSpPr/>
        <p:nvPr/>
      </p:nvGrpSpPr>
      <p:grpSpPr>
        <a:xfrm>
          <a:off x="0" y="0"/>
          <a:ext cx="0" cy="0"/>
          <a:chOff x="0" y="0"/>
          <a:chExt cx="0" cy="0"/>
        </a:xfrm>
      </p:grpSpPr>
      <p:sp>
        <p:nvSpPr>
          <p:cNvPr id="72" name="Google Shape;72;p40"/>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Schoolbook"/>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0"/>
          <p:cNvSpPr txBox="1">
            <a:spLocks noGrp="1"/>
          </p:cNvSpPr>
          <p:nvPr>
            <p:ph type="body" idx="1"/>
          </p:nvPr>
        </p:nvSpPr>
        <p:spPr>
          <a:xfrm>
            <a:off x="4504267" y="685800"/>
            <a:ext cx="6079066"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5000"/>
              </a:lnSpc>
              <a:spcBef>
                <a:spcPts val="1400"/>
              </a:spcBef>
              <a:spcAft>
                <a:spcPts val="0"/>
              </a:spcAft>
              <a:buSzPts val="1600"/>
              <a:buChar char="•"/>
              <a:defRPr sz="2000"/>
            </a:lvl1pPr>
            <a:lvl2pPr marL="914400" lvl="1" indent="-342900" algn="l">
              <a:lnSpc>
                <a:spcPct val="90000"/>
              </a:lnSpc>
              <a:spcBef>
                <a:spcPts val="300"/>
              </a:spcBef>
              <a:spcAft>
                <a:spcPts val="0"/>
              </a:spcAft>
              <a:buSzPts val="1800"/>
              <a:buChar char="●"/>
              <a:defRPr sz="1800"/>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4" name="Google Shape;74;p40"/>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5" name="Google Shape;75;p4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31"/>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3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3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9" name="Google Shape;9;p3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0" name="Google Shape;10;p3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1" name="Google Shape;11;p3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30"/>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0"/>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0"/>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3" name="Google Shape;23;p3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4" name="Google Shape;24;p3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5" name="Google Shape;25;p3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u="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u="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u="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u="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u="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u="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u="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u="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u="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Inicio (Tener en cuenta)</a:t>
            </a:r>
            <a:endParaRPr sz="4400" b="1">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63650" y="1054100"/>
            <a:ext cx="10160000" cy="12573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29FB33"/>
              </a:buClr>
              <a:buSzPts val="2200"/>
              <a:buNone/>
            </a:pPr>
            <a:r>
              <a:rPr lang="es-ES" dirty="0">
                <a:solidFill>
                  <a:schemeClr val="lt1"/>
                </a:solidFill>
                <a:latin typeface="Arial"/>
                <a:ea typeface="Arial"/>
                <a:cs typeface="Arial"/>
                <a:sym typeface="Arial"/>
              </a:rPr>
              <a:t>Para comenzar a seguir esta diapositiva es necesario previamente investigar los comandos mas básicos de la terminal, comandos como por ejemplo:</a:t>
            </a:r>
            <a:endParaRPr dirty="0"/>
          </a:p>
          <a:p>
            <a:pPr marL="0" lvl="0" indent="0" algn="l" rtl="0">
              <a:lnSpc>
                <a:spcPct val="150000"/>
              </a:lnSpc>
              <a:spcBef>
                <a:spcPts val="1600"/>
              </a:spcBef>
              <a:spcAft>
                <a:spcPts val="0"/>
              </a:spcAft>
              <a:buClr>
                <a:srgbClr val="29FB33"/>
              </a:buClr>
              <a:buSzPts val="2200"/>
              <a:buNone/>
            </a:pPr>
            <a:endParaRPr dirty="0">
              <a:solidFill>
                <a:schemeClr val="lt1"/>
              </a:solidFill>
              <a:latin typeface="Arial"/>
              <a:ea typeface="Arial"/>
              <a:cs typeface="Arial"/>
              <a:sym typeface="Arial"/>
            </a:endParaRPr>
          </a:p>
          <a:p>
            <a:pPr marL="0" lvl="0" indent="0" algn="ctr" rtl="0">
              <a:lnSpc>
                <a:spcPct val="150000"/>
              </a:lnSpc>
              <a:spcBef>
                <a:spcPts val="1600"/>
              </a:spcBef>
              <a:spcAft>
                <a:spcPts val="0"/>
              </a:spcAft>
              <a:buClr>
                <a:srgbClr val="29FB33"/>
              </a:buClr>
              <a:buSzPts val="2200"/>
              <a:buNone/>
            </a:pPr>
            <a:endParaRPr dirty="0">
              <a:solidFill>
                <a:schemeClr val="lt1"/>
              </a:solidFill>
              <a:latin typeface="Arial"/>
              <a:ea typeface="Arial"/>
              <a:cs typeface="Arial"/>
              <a:sym typeface="Arial"/>
            </a:endParaRPr>
          </a:p>
          <a:p>
            <a:pPr marL="4000500" lvl="8" indent="-215900" algn="ctr" rtl="0">
              <a:lnSpc>
                <a:spcPct val="150000"/>
              </a:lnSpc>
              <a:spcBef>
                <a:spcPts val="500"/>
              </a:spcBef>
              <a:spcAft>
                <a:spcPts val="0"/>
              </a:spcAft>
              <a:buClr>
                <a:srgbClr val="29FB33"/>
              </a:buClr>
              <a:buSzPts val="2000"/>
              <a:buFont typeface="Noto Sans Symbols"/>
              <a:buNone/>
            </a:pPr>
            <a:endParaRPr dirty="0">
              <a:solidFill>
                <a:schemeClr val="lt1"/>
              </a:solidFill>
              <a:latin typeface="Arial"/>
              <a:ea typeface="Arial"/>
              <a:cs typeface="Arial"/>
              <a:sym typeface="Arial"/>
            </a:endParaRPr>
          </a:p>
        </p:txBody>
      </p:sp>
      <p:sp>
        <p:nvSpPr>
          <p:cNvPr id="104" name="Google Shape;104;p1"/>
          <p:cNvSpPr txBox="1"/>
          <p:nvPr/>
        </p:nvSpPr>
        <p:spPr>
          <a:xfrm>
            <a:off x="2374900" y="2070784"/>
            <a:ext cx="2146300" cy="401648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29FB33"/>
              </a:buClr>
              <a:buSzPts val="2800"/>
              <a:buFont typeface="Noto Sans Symbols"/>
              <a:buChar char="▪"/>
            </a:pPr>
            <a:r>
              <a:rPr lang="es-ES" sz="2800" b="0" i="0" u="none" strike="noStrike" cap="none">
                <a:solidFill>
                  <a:schemeClr val="lt1"/>
                </a:solidFill>
                <a:latin typeface="Arial"/>
                <a:ea typeface="Arial"/>
                <a:cs typeface="Arial"/>
                <a:sym typeface="Arial"/>
              </a:rPr>
              <a:t>cd</a:t>
            </a:r>
            <a:endParaRPr/>
          </a:p>
          <a:p>
            <a:pPr marL="342900" marR="0" lvl="0" indent="-342900" algn="l" rtl="0">
              <a:lnSpc>
                <a:spcPct val="150000"/>
              </a:lnSpc>
              <a:spcBef>
                <a:spcPts val="0"/>
              </a:spcBef>
              <a:spcAft>
                <a:spcPts val="0"/>
              </a:spcAft>
              <a:buClr>
                <a:srgbClr val="29FB33"/>
              </a:buClr>
              <a:buSzPts val="2800"/>
              <a:buFont typeface="Noto Sans Symbols"/>
              <a:buChar char="▪"/>
            </a:pPr>
            <a:r>
              <a:rPr lang="es-ES" sz="2800" b="0" i="0" u="none" strike="noStrike" cap="none">
                <a:solidFill>
                  <a:schemeClr val="lt1"/>
                </a:solidFill>
                <a:latin typeface="Arial"/>
                <a:ea typeface="Arial"/>
                <a:cs typeface="Arial"/>
                <a:sym typeface="Arial"/>
              </a:rPr>
              <a:t>ls</a:t>
            </a:r>
            <a:endParaRPr sz="2800" b="0" i="0" u="none" strike="noStrike" cap="none">
              <a:solidFill>
                <a:schemeClr val="lt1"/>
              </a:solidFill>
              <a:latin typeface="Arial"/>
              <a:ea typeface="Arial"/>
              <a:cs typeface="Arial"/>
              <a:sym typeface="Arial"/>
            </a:endParaRPr>
          </a:p>
          <a:p>
            <a:pPr marL="342900" marR="0" lvl="0" indent="-342900" algn="l" rtl="0">
              <a:lnSpc>
                <a:spcPct val="150000"/>
              </a:lnSpc>
              <a:spcBef>
                <a:spcPts val="0"/>
              </a:spcBef>
              <a:spcAft>
                <a:spcPts val="0"/>
              </a:spcAft>
              <a:buClr>
                <a:srgbClr val="29FB33"/>
              </a:buClr>
              <a:buSzPts val="2800"/>
              <a:buFont typeface="Noto Sans Symbols"/>
              <a:buChar char="▪"/>
            </a:pPr>
            <a:r>
              <a:rPr lang="es-ES" sz="2800" b="0" i="0" u="none" strike="noStrike" cap="none">
                <a:solidFill>
                  <a:schemeClr val="lt1"/>
                </a:solidFill>
                <a:latin typeface="Arial"/>
                <a:ea typeface="Arial"/>
                <a:cs typeface="Arial"/>
                <a:sym typeface="Arial"/>
              </a:rPr>
              <a:t>ls -l</a:t>
            </a:r>
            <a:endParaRPr/>
          </a:p>
          <a:p>
            <a:pPr marL="342900" marR="0" lvl="0" indent="-342900" algn="l" rtl="0">
              <a:lnSpc>
                <a:spcPct val="150000"/>
              </a:lnSpc>
              <a:spcBef>
                <a:spcPts val="0"/>
              </a:spcBef>
              <a:spcAft>
                <a:spcPts val="0"/>
              </a:spcAft>
              <a:buClr>
                <a:srgbClr val="29FB33"/>
              </a:buClr>
              <a:buSzPts val="2800"/>
              <a:buFont typeface="Noto Sans Symbols"/>
              <a:buChar char="▪"/>
            </a:pPr>
            <a:r>
              <a:rPr lang="es-ES" sz="2800" b="0" i="0" u="none" strike="noStrike" cap="none">
                <a:solidFill>
                  <a:schemeClr val="lt1"/>
                </a:solidFill>
                <a:latin typeface="Arial"/>
                <a:ea typeface="Arial"/>
                <a:cs typeface="Arial"/>
                <a:sym typeface="Arial"/>
              </a:rPr>
              <a:t>ls –la</a:t>
            </a:r>
            <a:endParaRPr/>
          </a:p>
          <a:p>
            <a:pPr marL="342900" marR="0" lvl="0" indent="-342900" algn="l" rtl="0">
              <a:lnSpc>
                <a:spcPct val="150000"/>
              </a:lnSpc>
              <a:spcBef>
                <a:spcPts val="0"/>
              </a:spcBef>
              <a:spcAft>
                <a:spcPts val="0"/>
              </a:spcAft>
              <a:buClr>
                <a:srgbClr val="29FB33"/>
              </a:buClr>
              <a:buSzPts val="2800"/>
              <a:buFont typeface="Noto Sans Symbols"/>
              <a:buChar char="▪"/>
            </a:pPr>
            <a:r>
              <a:rPr lang="es-ES" sz="2800" b="0" i="0" u="none" strike="noStrike" cap="none">
                <a:solidFill>
                  <a:schemeClr val="lt1"/>
                </a:solidFill>
                <a:latin typeface="Arial"/>
                <a:ea typeface="Arial"/>
                <a:cs typeface="Arial"/>
                <a:sym typeface="Arial"/>
              </a:rPr>
              <a:t>whoami</a:t>
            </a:r>
            <a:endParaRPr sz="1800" b="0" i="0" u="none" strike="noStrike" cap="none">
              <a:solidFill>
                <a:schemeClr val="lt1"/>
              </a:solidFill>
              <a:latin typeface="Arial"/>
              <a:ea typeface="Arial"/>
              <a:cs typeface="Arial"/>
              <a:sym typeface="Arial"/>
            </a:endParaRPr>
          </a:p>
          <a:p>
            <a:pPr marL="342900" marR="0" lvl="0" indent="-228600" algn="ctr" rtl="0">
              <a:lnSpc>
                <a:spcPct val="150000"/>
              </a:lnSpc>
              <a:spcBef>
                <a:spcPts val="0"/>
              </a:spcBef>
              <a:spcAft>
                <a:spcPts val="0"/>
              </a:spcAft>
              <a:buClr>
                <a:srgbClr val="29FB33"/>
              </a:buClr>
              <a:buSzPts val="1800"/>
              <a:buFont typeface="Noto Sans Symbols"/>
              <a:buNone/>
            </a:pPr>
            <a:endParaRPr sz="1800" b="0" i="0" u="none" strike="noStrike" cap="none">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05" name="Google Shape;105;p1"/>
          <p:cNvSpPr txBox="1"/>
          <p:nvPr/>
        </p:nvSpPr>
        <p:spPr>
          <a:xfrm>
            <a:off x="7340600" y="2199500"/>
            <a:ext cx="2146300" cy="466281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29FB33"/>
              </a:buClr>
              <a:buSzPts val="2800"/>
              <a:buFont typeface="Noto Sans Symbols"/>
              <a:buChar char="▪"/>
            </a:pPr>
            <a:r>
              <a:rPr lang="es-ES" sz="2800" dirty="0" err="1">
                <a:solidFill>
                  <a:schemeClr val="lt1"/>
                </a:solidFill>
                <a:latin typeface="Arial"/>
                <a:ea typeface="Arial"/>
                <a:cs typeface="Arial"/>
                <a:sym typeface="Arial"/>
              </a:rPr>
              <a:t>mkdir</a:t>
            </a:r>
            <a:endParaRPr sz="2800" dirty="0">
              <a:solidFill>
                <a:schemeClr val="lt1"/>
              </a:solidFill>
              <a:latin typeface="Arial"/>
              <a:ea typeface="Arial"/>
              <a:cs typeface="Arial"/>
              <a:sym typeface="Arial"/>
            </a:endParaRPr>
          </a:p>
          <a:p>
            <a:pPr marL="342900" marR="0" lvl="0" indent="-342900" algn="l" rtl="0">
              <a:lnSpc>
                <a:spcPct val="150000"/>
              </a:lnSpc>
              <a:spcBef>
                <a:spcPts val="0"/>
              </a:spcBef>
              <a:spcAft>
                <a:spcPts val="0"/>
              </a:spcAft>
              <a:buClr>
                <a:srgbClr val="29FB33"/>
              </a:buClr>
              <a:buSzPts val="2800"/>
              <a:buFont typeface="Noto Sans Symbols"/>
              <a:buChar char="▪"/>
            </a:pPr>
            <a:r>
              <a:rPr lang="es-ES" sz="2800" dirty="0" err="1">
                <a:solidFill>
                  <a:schemeClr val="lt1"/>
                </a:solidFill>
                <a:latin typeface="Arial"/>
                <a:ea typeface="Arial"/>
                <a:cs typeface="Arial"/>
                <a:sym typeface="Arial"/>
              </a:rPr>
              <a:t>touch</a:t>
            </a:r>
            <a:endParaRPr sz="2800" dirty="0">
              <a:solidFill>
                <a:schemeClr val="lt1"/>
              </a:solidFill>
              <a:latin typeface="Arial"/>
              <a:ea typeface="Arial"/>
              <a:cs typeface="Arial"/>
              <a:sym typeface="Arial"/>
            </a:endParaRPr>
          </a:p>
          <a:p>
            <a:pPr marL="342900" marR="0" lvl="0" indent="-342900" algn="l" rtl="0">
              <a:lnSpc>
                <a:spcPct val="150000"/>
              </a:lnSpc>
              <a:spcBef>
                <a:spcPts val="0"/>
              </a:spcBef>
              <a:spcAft>
                <a:spcPts val="0"/>
              </a:spcAft>
              <a:buClr>
                <a:srgbClr val="29FB33"/>
              </a:buClr>
              <a:buSzPts val="2800"/>
              <a:buFont typeface="Noto Sans Symbols"/>
              <a:buChar char="▪"/>
            </a:pPr>
            <a:r>
              <a:rPr lang="es-ES" sz="2800" dirty="0">
                <a:solidFill>
                  <a:schemeClr val="lt1"/>
                </a:solidFill>
                <a:latin typeface="Arial"/>
                <a:ea typeface="Arial"/>
                <a:cs typeface="Arial"/>
                <a:sym typeface="Arial"/>
              </a:rPr>
              <a:t>nano</a:t>
            </a:r>
            <a:endParaRPr dirty="0"/>
          </a:p>
          <a:p>
            <a:pPr marL="342900" marR="0" lvl="0" indent="-342900" algn="l" rtl="0">
              <a:lnSpc>
                <a:spcPct val="150000"/>
              </a:lnSpc>
              <a:spcBef>
                <a:spcPts val="0"/>
              </a:spcBef>
              <a:spcAft>
                <a:spcPts val="0"/>
              </a:spcAft>
              <a:buClr>
                <a:srgbClr val="29FB33"/>
              </a:buClr>
              <a:buSzPts val="2800"/>
              <a:buFont typeface="Noto Sans Symbols"/>
              <a:buChar char="▪"/>
            </a:pPr>
            <a:r>
              <a:rPr lang="es-ES" sz="2800" dirty="0" err="1">
                <a:solidFill>
                  <a:schemeClr val="lt1"/>
                </a:solidFill>
                <a:latin typeface="Arial"/>
                <a:ea typeface="Arial"/>
                <a:cs typeface="Arial"/>
                <a:sym typeface="Arial"/>
              </a:rPr>
              <a:t>cat</a:t>
            </a:r>
            <a:endParaRPr sz="2800" dirty="0">
              <a:solidFill>
                <a:schemeClr val="lt1"/>
              </a:solidFill>
              <a:latin typeface="Arial"/>
              <a:ea typeface="Arial"/>
              <a:cs typeface="Arial"/>
              <a:sym typeface="Arial"/>
            </a:endParaRPr>
          </a:p>
          <a:p>
            <a:pPr marL="342900" marR="0" lvl="0" indent="-342900" algn="l" rtl="0">
              <a:lnSpc>
                <a:spcPct val="150000"/>
              </a:lnSpc>
              <a:spcBef>
                <a:spcPts val="0"/>
              </a:spcBef>
              <a:spcAft>
                <a:spcPts val="0"/>
              </a:spcAft>
              <a:buClr>
                <a:srgbClr val="29FB33"/>
              </a:buClr>
              <a:buSzPts val="2800"/>
              <a:buFont typeface="Noto Sans Symbols"/>
              <a:buChar char="▪"/>
            </a:pPr>
            <a:r>
              <a:rPr lang="es-ES" sz="2800" dirty="0">
                <a:solidFill>
                  <a:schemeClr val="lt1"/>
                </a:solidFill>
                <a:latin typeface="Arial"/>
                <a:ea typeface="Arial"/>
                <a:cs typeface="Arial"/>
                <a:sym typeface="Arial"/>
              </a:rPr>
              <a:t>echo</a:t>
            </a:r>
            <a:endParaRPr dirty="0"/>
          </a:p>
          <a:p>
            <a:pPr marL="342900" marR="0" lvl="0" indent="-342900" algn="l" rtl="0">
              <a:lnSpc>
                <a:spcPct val="150000"/>
              </a:lnSpc>
              <a:spcBef>
                <a:spcPts val="0"/>
              </a:spcBef>
              <a:spcAft>
                <a:spcPts val="0"/>
              </a:spcAft>
              <a:buClr>
                <a:srgbClr val="29FB33"/>
              </a:buClr>
              <a:buSzPts val="2800"/>
              <a:buFont typeface="Noto Sans Symbols"/>
              <a:buChar char="▪"/>
            </a:pPr>
            <a:r>
              <a:rPr lang="es-ES" sz="2800" dirty="0">
                <a:solidFill>
                  <a:schemeClr val="lt1"/>
                </a:solidFill>
                <a:latin typeface="Arial"/>
                <a:ea typeface="Arial"/>
                <a:cs typeface="Arial"/>
                <a:sym typeface="Arial"/>
              </a:rPr>
              <a:t>sudo</a:t>
            </a:r>
            <a:endParaRPr sz="1800" dirty="0">
              <a:solidFill>
                <a:schemeClr val="lt1"/>
              </a:solidFill>
              <a:latin typeface="Arial"/>
              <a:ea typeface="Arial"/>
              <a:cs typeface="Arial"/>
              <a:sym typeface="Arial"/>
            </a:endParaRPr>
          </a:p>
          <a:p>
            <a:pPr marL="342900" marR="0" lvl="0" indent="-228600" algn="ctr" rtl="0">
              <a:lnSpc>
                <a:spcPct val="150000"/>
              </a:lnSpc>
              <a:spcBef>
                <a:spcPts val="0"/>
              </a:spcBef>
              <a:spcAft>
                <a:spcPts val="0"/>
              </a:spcAft>
              <a:buClr>
                <a:srgbClr val="29FB33"/>
              </a:buClr>
              <a:buSzPts val="1800"/>
              <a:buFont typeface="Noto Sans Symbols"/>
              <a:buNone/>
            </a:pPr>
            <a:endParaRPr sz="1800" dirty="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dirty="0">
              <a:solidFill>
                <a:schemeClr val="lt1"/>
              </a:solidFill>
              <a:latin typeface="Century Schoolbook"/>
              <a:ea typeface="Century Schoolbook"/>
              <a:cs typeface="Century Schoolbook"/>
              <a:sym typeface="Century Schoolbook"/>
            </a:endParaRPr>
          </a:p>
        </p:txBody>
      </p:sp>
      <p:sp>
        <p:nvSpPr>
          <p:cNvPr id="106" name="Google Shape;106;p1"/>
          <p:cNvSpPr txBox="1"/>
          <p:nvPr/>
        </p:nvSpPr>
        <p:spPr>
          <a:xfrm>
            <a:off x="1345223" y="6011129"/>
            <a:ext cx="9467362"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smtClean="0">
                <a:solidFill>
                  <a:schemeClr val="lt1"/>
                </a:solidFill>
                <a:latin typeface="Arial"/>
                <a:ea typeface="Arial"/>
                <a:cs typeface="Arial"/>
                <a:sym typeface="Arial"/>
              </a:rPr>
              <a:t>Sabiendo estos comandos y habiéndolos probado, ya se esta listo para abordar </a:t>
            </a:r>
            <a:r>
              <a:rPr lang="es-ES" sz="1800" dirty="0" smtClean="0">
                <a:solidFill>
                  <a:schemeClr val="lt1"/>
                </a:solidFill>
              </a:rPr>
              <a:t>la diapositiva, </a:t>
            </a:r>
            <a:r>
              <a:rPr lang="es-ES" sz="1800" dirty="0" smtClean="0">
                <a:solidFill>
                  <a:schemeClr val="lt1"/>
                </a:solidFill>
                <a:latin typeface="Arial"/>
                <a:ea typeface="Arial"/>
                <a:cs typeface="Arial"/>
                <a:sym typeface="Arial"/>
              </a:rPr>
              <a:t>también </a:t>
            </a:r>
            <a:r>
              <a:rPr lang="es-ES" sz="1800" dirty="0">
                <a:solidFill>
                  <a:schemeClr val="lt1"/>
                </a:solidFill>
                <a:latin typeface="Arial"/>
                <a:ea typeface="Arial"/>
                <a:cs typeface="Arial"/>
                <a:sym typeface="Arial"/>
              </a:rPr>
              <a:t>tener en cuenta redirecciones de outputs mediante el “&gt;” y “&gt;&gt;”</a:t>
            </a:r>
            <a:endParaRPr sz="1800"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ctrTitle"/>
          </p:nvPr>
        </p:nvSpPr>
        <p:spPr>
          <a:xfrm>
            <a:off x="1752600" y="195263"/>
            <a:ext cx="8394700" cy="56139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FEFEFE"/>
              </a:buClr>
              <a:buSzPts val="4400"/>
              <a:buFont typeface="Lucida Sans"/>
              <a:buNone/>
            </a:pPr>
            <a:r>
              <a:rPr lang="es-ES" sz="4400" b="1" dirty="0">
                <a:solidFill>
                  <a:srgbClr val="FEFEFE"/>
                </a:solidFill>
                <a:latin typeface="Lucida Sans"/>
                <a:ea typeface="Lucida Sans"/>
                <a:cs typeface="Lucida Sans"/>
                <a:sym typeface="Lucida Sans"/>
              </a:rPr>
              <a:t>Comando útiles básicos 1/3</a:t>
            </a:r>
            <a:endParaRPr sz="4400" b="1" dirty="0">
              <a:solidFill>
                <a:srgbClr val="FEFEFE"/>
              </a:solidFill>
              <a:latin typeface="Lucida Sans"/>
              <a:ea typeface="Lucida Sans"/>
              <a:cs typeface="Lucida Sans"/>
              <a:sym typeface="Lucida Sans"/>
            </a:endParaRPr>
          </a:p>
        </p:txBody>
      </p:sp>
      <p:sp>
        <p:nvSpPr>
          <p:cNvPr id="182" name="Google Shape;182;p10"/>
          <p:cNvSpPr txBox="1">
            <a:spLocks noGrp="1"/>
          </p:cNvSpPr>
          <p:nvPr>
            <p:ph type="subTitle" idx="1"/>
          </p:nvPr>
        </p:nvSpPr>
        <p:spPr>
          <a:xfrm>
            <a:off x="883138" y="2054932"/>
            <a:ext cx="10706100" cy="470635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95000"/>
              </a:lnSpc>
              <a:spcBef>
                <a:spcPts val="0"/>
              </a:spcBef>
              <a:spcAft>
                <a:spcPts val="0"/>
              </a:spcAft>
              <a:buClr>
                <a:srgbClr val="27ED27"/>
              </a:buClr>
              <a:buSzPct val="100000"/>
              <a:buFont typeface="Arial"/>
              <a:buChar char="&gt;"/>
            </a:pPr>
            <a:r>
              <a:rPr lang="es-ES" dirty="0">
                <a:solidFill>
                  <a:srgbClr val="00B050"/>
                </a:solidFill>
                <a:latin typeface="Arial"/>
                <a:ea typeface="Arial"/>
                <a:cs typeface="Arial"/>
                <a:sym typeface="Arial"/>
              </a:rPr>
              <a:t>id </a:t>
            </a:r>
            <a:r>
              <a:rPr lang="es-ES" dirty="0">
                <a:solidFill>
                  <a:schemeClr val="lt1"/>
                </a:solidFill>
                <a:latin typeface="Arial"/>
                <a:ea typeface="Arial"/>
                <a:cs typeface="Arial"/>
                <a:sym typeface="Arial"/>
              </a:rPr>
              <a:t>: </a:t>
            </a:r>
            <a:r>
              <a:rPr lang="es-ES" dirty="0" smtClean="0">
                <a:solidFill>
                  <a:schemeClr val="lt1"/>
                </a:solidFill>
                <a:latin typeface="Arial"/>
                <a:ea typeface="Arial"/>
                <a:cs typeface="Arial"/>
                <a:sym typeface="Arial"/>
              </a:rPr>
              <a:t>	Muestra </a:t>
            </a:r>
            <a:r>
              <a:rPr lang="es-ES" dirty="0">
                <a:solidFill>
                  <a:schemeClr val="lt1"/>
                </a:solidFill>
                <a:latin typeface="Arial"/>
                <a:ea typeface="Arial"/>
                <a:cs typeface="Arial"/>
                <a:sym typeface="Arial"/>
              </a:rPr>
              <a:t>información del usuario, id de usuario, id de grupo, grupos asignados, etc.</a:t>
            </a:r>
            <a:endParaRPr dirty="0">
              <a:solidFill>
                <a:srgbClr val="00B050"/>
              </a:solidFill>
              <a:latin typeface="Arial"/>
              <a:ea typeface="Arial"/>
              <a:cs typeface="Arial"/>
              <a:sym typeface="Arial"/>
            </a:endParaRPr>
          </a:p>
          <a:p>
            <a:pPr marL="342900" lvl="0" indent="-342900" algn="l" rtl="0">
              <a:lnSpc>
                <a:spcPct val="95000"/>
              </a:lnSpc>
              <a:spcBef>
                <a:spcPts val="1600"/>
              </a:spcBef>
              <a:spcAft>
                <a:spcPts val="0"/>
              </a:spcAft>
              <a:buClr>
                <a:srgbClr val="27ED27"/>
              </a:buClr>
              <a:buSzPct val="100000"/>
              <a:buFont typeface="Arial"/>
              <a:buChar char="&gt;"/>
            </a:pPr>
            <a:r>
              <a:rPr lang="es-ES" dirty="0" err="1">
                <a:solidFill>
                  <a:srgbClr val="00B050"/>
                </a:solidFill>
                <a:latin typeface="Arial"/>
                <a:ea typeface="Arial"/>
                <a:cs typeface="Arial"/>
                <a:sym typeface="Arial"/>
              </a:rPr>
              <a:t>pwd</a:t>
            </a:r>
            <a:r>
              <a:rPr lang="es-ES" dirty="0">
                <a:solidFill>
                  <a:srgbClr val="00B050"/>
                </a:solidFill>
                <a:latin typeface="Arial"/>
                <a:ea typeface="Arial"/>
                <a:cs typeface="Arial"/>
                <a:sym typeface="Arial"/>
              </a:rPr>
              <a:t> </a:t>
            </a:r>
            <a:r>
              <a:rPr lang="es-ES" dirty="0">
                <a:solidFill>
                  <a:schemeClr val="lt1"/>
                </a:solidFill>
                <a:latin typeface="Arial"/>
                <a:ea typeface="Arial"/>
                <a:cs typeface="Arial"/>
                <a:sym typeface="Arial"/>
              </a:rPr>
              <a:t>: </a:t>
            </a:r>
            <a:r>
              <a:rPr lang="es-ES" dirty="0" smtClean="0">
                <a:solidFill>
                  <a:schemeClr val="lt1"/>
                </a:solidFill>
                <a:latin typeface="Arial"/>
                <a:ea typeface="Arial"/>
                <a:cs typeface="Arial"/>
                <a:sym typeface="Arial"/>
              </a:rPr>
              <a:t>Muestra </a:t>
            </a:r>
            <a:r>
              <a:rPr lang="es-ES" dirty="0">
                <a:solidFill>
                  <a:schemeClr val="lt1"/>
                </a:solidFill>
                <a:latin typeface="Arial"/>
                <a:ea typeface="Arial"/>
                <a:cs typeface="Arial"/>
                <a:sym typeface="Arial"/>
              </a:rPr>
              <a:t>el directorio </a:t>
            </a:r>
            <a:r>
              <a:rPr lang="es-ES" dirty="0" smtClean="0">
                <a:solidFill>
                  <a:schemeClr val="lt1"/>
                </a:solidFill>
                <a:latin typeface="Arial"/>
                <a:ea typeface="Arial"/>
                <a:cs typeface="Arial"/>
                <a:sym typeface="Arial"/>
              </a:rPr>
              <a:t>actual</a:t>
            </a:r>
          </a:p>
          <a:p>
            <a:pPr marL="342900" indent="-342900">
              <a:spcBef>
                <a:spcPts val="1600"/>
              </a:spcBef>
              <a:buClr>
                <a:srgbClr val="27ED27"/>
              </a:buClr>
              <a:buSzPct val="100000"/>
              <a:buFont typeface="Arial"/>
              <a:buChar char="&gt;"/>
            </a:pPr>
            <a:r>
              <a:rPr lang="es-ES" dirty="0" err="1" smtClean="0">
                <a:solidFill>
                  <a:srgbClr val="00B050"/>
                </a:solidFill>
                <a:latin typeface="Arial"/>
                <a:ea typeface="Arial"/>
                <a:cs typeface="Arial"/>
                <a:sym typeface="Arial"/>
              </a:rPr>
              <a:t>groups</a:t>
            </a:r>
            <a:r>
              <a:rPr lang="es-ES" dirty="0" smtClean="0">
                <a:solidFill>
                  <a:srgbClr val="00B050"/>
                </a:solidFill>
                <a:latin typeface="Arial"/>
                <a:ea typeface="Arial"/>
                <a:cs typeface="Arial"/>
                <a:sym typeface="Arial"/>
              </a:rPr>
              <a:t> </a:t>
            </a:r>
            <a:r>
              <a:rPr lang="es-ES" dirty="0">
                <a:solidFill>
                  <a:schemeClr val="lt1"/>
                </a:solidFill>
                <a:latin typeface="Arial"/>
                <a:ea typeface="Arial"/>
                <a:cs typeface="Arial"/>
                <a:sym typeface="Arial"/>
              </a:rPr>
              <a:t>: </a:t>
            </a:r>
            <a:r>
              <a:rPr lang="es-ES" dirty="0" smtClean="0">
                <a:solidFill>
                  <a:schemeClr val="lt1"/>
                </a:solidFill>
                <a:latin typeface="Arial"/>
                <a:ea typeface="Arial"/>
                <a:cs typeface="Arial"/>
                <a:sym typeface="Arial"/>
              </a:rPr>
              <a:t>Muestra los grupos del usuario actual</a:t>
            </a:r>
            <a:endParaRPr dirty="0"/>
          </a:p>
          <a:p>
            <a:pPr marL="342900" lvl="0" indent="-342900" algn="l" rtl="0">
              <a:lnSpc>
                <a:spcPct val="95000"/>
              </a:lnSpc>
              <a:spcBef>
                <a:spcPts val="1600"/>
              </a:spcBef>
              <a:spcAft>
                <a:spcPts val="0"/>
              </a:spcAft>
              <a:buClr>
                <a:srgbClr val="27ED27"/>
              </a:buClr>
              <a:buSzPct val="100000"/>
              <a:buFont typeface="Arial"/>
              <a:buChar char="&gt;"/>
            </a:pPr>
            <a:r>
              <a:rPr lang="es-ES" dirty="0" err="1">
                <a:solidFill>
                  <a:srgbClr val="00B050"/>
                </a:solidFill>
                <a:latin typeface="Arial"/>
                <a:ea typeface="Arial"/>
                <a:cs typeface="Arial"/>
                <a:sym typeface="Arial"/>
              </a:rPr>
              <a:t>which</a:t>
            </a:r>
            <a:r>
              <a:rPr lang="es-ES" dirty="0">
                <a:solidFill>
                  <a:srgbClr val="00B050"/>
                </a:solidFill>
                <a:latin typeface="Arial"/>
                <a:ea typeface="Arial"/>
                <a:cs typeface="Arial"/>
                <a:sym typeface="Arial"/>
              </a:rPr>
              <a:t> </a:t>
            </a:r>
            <a:r>
              <a:rPr lang="es-ES" dirty="0">
                <a:solidFill>
                  <a:srgbClr val="FFC000"/>
                </a:solidFill>
                <a:latin typeface="Arial"/>
                <a:ea typeface="Arial"/>
                <a:cs typeface="Arial"/>
                <a:sym typeface="Arial"/>
              </a:rPr>
              <a:t>“comando” </a:t>
            </a:r>
            <a:r>
              <a:rPr lang="es-ES" dirty="0">
                <a:solidFill>
                  <a:schemeClr val="lt1"/>
                </a:solidFill>
                <a:latin typeface="Arial"/>
                <a:ea typeface="Arial"/>
                <a:cs typeface="Arial"/>
                <a:sym typeface="Arial"/>
              </a:rPr>
              <a:t>: Muestra la ruta donde se encuentra el archivo de un comando del sistema por </a:t>
            </a:r>
            <a:r>
              <a:rPr lang="es-ES" dirty="0" err="1">
                <a:solidFill>
                  <a:schemeClr val="lt1"/>
                </a:solidFill>
                <a:latin typeface="Arial"/>
                <a:ea typeface="Arial"/>
                <a:cs typeface="Arial"/>
                <a:sym typeface="Arial"/>
              </a:rPr>
              <a:t>ej</a:t>
            </a:r>
            <a:r>
              <a:rPr lang="es-ES" dirty="0">
                <a:solidFill>
                  <a:schemeClr val="lt1"/>
                </a:solidFill>
                <a:latin typeface="Arial"/>
                <a:ea typeface="Arial"/>
                <a:cs typeface="Arial"/>
                <a:sym typeface="Arial"/>
              </a:rPr>
              <a:t> ( </a:t>
            </a:r>
            <a:r>
              <a:rPr lang="es-ES" dirty="0" err="1">
                <a:solidFill>
                  <a:schemeClr val="lt1"/>
                </a:solidFill>
                <a:latin typeface="Arial"/>
                <a:ea typeface="Arial"/>
                <a:cs typeface="Arial"/>
                <a:sym typeface="Arial"/>
              </a:rPr>
              <a:t>which</a:t>
            </a:r>
            <a:r>
              <a:rPr lang="es-ES" dirty="0">
                <a:solidFill>
                  <a:schemeClr val="lt1"/>
                </a:solidFill>
                <a:latin typeface="Arial"/>
                <a:ea typeface="Arial"/>
                <a:cs typeface="Arial"/>
                <a:sym typeface="Arial"/>
              </a:rPr>
              <a:t> </a:t>
            </a:r>
            <a:r>
              <a:rPr lang="es-ES" dirty="0" err="1">
                <a:solidFill>
                  <a:schemeClr val="lt1"/>
                </a:solidFill>
                <a:latin typeface="Arial"/>
                <a:ea typeface="Arial"/>
                <a:cs typeface="Arial"/>
                <a:sym typeface="Arial"/>
              </a:rPr>
              <a:t>ls</a:t>
            </a:r>
            <a:r>
              <a:rPr lang="es-ES" dirty="0">
                <a:solidFill>
                  <a:schemeClr val="lt1"/>
                </a:solidFill>
                <a:latin typeface="Arial"/>
                <a:ea typeface="Arial"/>
                <a:cs typeface="Arial"/>
                <a:sym typeface="Arial"/>
              </a:rPr>
              <a:t> ), esto nos puede servir también para saber si los comandos pueden tener alias y utilizan un comando modificado.</a:t>
            </a:r>
            <a:endParaRPr dirty="0"/>
          </a:p>
          <a:p>
            <a:pPr marL="342900" lvl="0" indent="-342900" algn="l" rtl="0">
              <a:lnSpc>
                <a:spcPct val="95000"/>
              </a:lnSpc>
              <a:spcBef>
                <a:spcPts val="1600"/>
              </a:spcBef>
              <a:spcAft>
                <a:spcPts val="0"/>
              </a:spcAft>
              <a:buClr>
                <a:srgbClr val="27ED27"/>
              </a:buClr>
              <a:buSzPct val="100000"/>
              <a:buFont typeface="Arial"/>
              <a:buChar char="&gt;"/>
            </a:pPr>
            <a:r>
              <a:rPr lang="es-ES" dirty="0">
                <a:solidFill>
                  <a:srgbClr val="00B050"/>
                </a:solidFill>
                <a:latin typeface="Arial"/>
                <a:ea typeface="Arial"/>
                <a:cs typeface="Arial"/>
                <a:sym typeface="Arial"/>
              </a:rPr>
              <a:t>grep</a:t>
            </a:r>
            <a:r>
              <a:rPr lang="es-ES" dirty="0">
                <a:solidFill>
                  <a:schemeClr val="lt1"/>
                </a:solidFill>
                <a:latin typeface="Arial"/>
                <a:ea typeface="Arial"/>
                <a:cs typeface="Arial"/>
                <a:sym typeface="Arial"/>
              </a:rPr>
              <a:t> </a:t>
            </a:r>
            <a:r>
              <a:rPr lang="es-ES" dirty="0">
                <a:solidFill>
                  <a:srgbClr val="FFC000"/>
                </a:solidFill>
                <a:latin typeface="Arial"/>
                <a:ea typeface="Arial"/>
                <a:cs typeface="Arial"/>
                <a:sym typeface="Arial"/>
              </a:rPr>
              <a:t>“</a:t>
            </a:r>
            <a:r>
              <a:rPr lang="es-ES" dirty="0" err="1">
                <a:solidFill>
                  <a:srgbClr val="FFC000"/>
                </a:solidFill>
                <a:latin typeface="Arial"/>
                <a:ea typeface="Arial"/>
                <a:cs typeface="Arial"/>
                <a:sym typeface="Arial"/>
              </a:rPr>
              <a:t>textobuscado</a:t>
            </a:r>
            <a:r>
              <a:rPr lang="es-ES" dirty="0">
                <a:solidFill>
                  <a:srgbClr val="FFC000"/>
                </a:solidFill>
                <a:latin typeface="Arial"/>
                <a:ea typeface="Arial"/>
                <a:cs typeface="Arial"/>
                <a:sym typeface="Arial"/>
              </a:rPr>
              <a:t>” </a:t>
            </a:r>
            <a:r>
              <a:rPr lang="es-ES" dirty="0">
                <a:solidFill>
                  <a:schemeClr val="lt1"/>
                </a:solidFill>
                <a:latin typeface="Arial"/>
                <a:ea typeface="Arial"/>
                <a:cs typeface="Arial"/>
                <a:sym typeface="Arial"/>
              </a:rPr>
              <a:t>archivo.txt : Sirve para una infinidad de utilidades, en este caso buscamos coincidencias con un texto dentro de las líneas de archivo.txt su principal función es el filtrado</a:t>
            </a:r>
            <a:endParaRPr dirty="0"/>
          </a:p>
          <a:p>
            <a:pPr marL="342900" lvl="0" indent="-342900" algn="l" rtl="0">
              <a:lnSpc>
                <a:spcPct val="95000"/>
              </a:lnSpc>
              <a:spcBef>
                <a:spcPts val="1600"/>
              </a:spcBef>
              <a:spcAft>
                <a:spcPts val="0"/>
              </a:spcAft>
              <a:buClr>
                <a:srgbClr val="27ED27"/>
              </a:buClr>
              <a:buSzPct val="100000"/>
              <a:buFont typeface="Arial"/>
              <a:buChar char="&gt;"/>
            </a:pPr>
            <a:r>
              <a:rPr lang="es-ES" dirty="0" err="1">
                <a:solidFill>
                  <a:srgbClr val="00B050"/>
                </a:solidFill>
                <a:latin typeface="Arial"/>
                <a:ea typeface="Arial"/>
                <a:cs typeface="Arial"/>
                <a:sym typeface="Arial"/>
              </a:rPr>
              <a:t>rm</a:t>
            </a:r>
            <a:r>
              <a:rPr lang="es-ES" dirty="0">
                <a:solidFill>
                  <a:schemeClr val="lt1"/>
                </a:solidFill>
                <a:latin typeface="Arial"/>
                <a:ea typeface="Arial"/>
                <a:cs typeface="Arial"/>
                <a:sym typeface="Arial"/>
              </a:rPr>
              <a:t> </a:t>
            </a:r>
            <a:r>
              <a:rPr lang="es-ES" dirty="0">
                <a:solidFill>
                  <a:srgbClr val="FFC000"/>
                </a:solidFill>
                <a:latin typeface="Arial"/>
                <a:ea typeface="Arial"/>
                <a:cs typeface="Arial"/>
                <a:sym typeface="Arial"/>
              </a:rPr>
              <a:t>“</a:t>
            </a:r>
            <a:r>
              <a:rPr lang="es-ES" dirty="0" err="1">
                <a:solidFill>
                  <a:srgbClr val="FFC000"/>
                </a:solidFill>
                <a:latin typeface="Arial"/>
                <a:ea typeface="Arial"/>
                <a:cs typeface="Arial"/>
                <a:sym typeface="Arial"/>
              </a:rPr>
              <a:t>nombrefichero</a:t>
            </a:r>
            <a:r>
              <a:rPr lang="es-ES" dirty="0">
                <a:solidFill>
                  <a:srgbClr val="FFC000"/>
                </a:solidFill>
                <a:latin typeface="Arial"/>
                <a:ea typeface="Arial"/>
                <a:cs typeface="Arial"/>
                <a:sym typeface="Arial"/>
              </a:rPr>
              <a:t>” </a:t>
            </a:r>
            <a:r>
              <a:rPr lang="es-ES" dirty="0">
                <a:solidFill>
                  <a:schemeClr val="lt1"/>
                </a:solidFill>
                <a:latin typeface="Arial"/>
                <a:ea typeface="Arial"/>
                <a:cs typeface="Arial"/>
                <a:sym typeface="Arial"/>
              </a:rPr>
              <a:t>: Sirve para borrar un fichero </a:t>
            </a:r>
            <a:endParaRPr dirty="0">
              <a:solidFill>
                <a:srgbClr val="FFC000"/>
              </a:solidFill>
              <a:latin typeface="Arial"/>
              <a:ea typeface="Arial"/>
              <a:cs typeface="Arial"/>
              <a:sym typeface="Arial"/>
            </a:endParaRPr>
          </a:p>
          <a:p>
            <a:pPr marL="342900" lvl="0" indent="-342900" algn="l" rtl="0">
              <a:lnSpc>
                <a:spcPct val="95000"/>
              </a:lnSpc>
              <a:spcBef>
                <a:spcPts val="1600"/>
              </a:spcBef>
              <a:spcAft>
                <a:spcPts val="0"/>
              </a:spcAft>
              <a:buClr>
                <a:srgbClr val="27ED27"/>
              </a:buClr>
              <a:buSzPct val="100000"/>
              <a:buFont typeface="Arial"/>
              <a:buChar char="&gt;"/>
            </a:pPr>
            <a:r>
              <a:rPr lang="es-ES" dirty="0" err="1">
                <a:solidFill>
                  <a:srgbClr val="00B050"/>
                </a:solidFill>
                <a:latin typeface="Arial"/>
                <a:ea typeface="Arial"/>
                <a:cs typeface="Arial"/>
                <a:sym typeface="Arial"/>
              </a:rPr>
              <a:t>rmdir</a:t>
            </a:r>
            <a:r>
              <a:rPr lang="es-ES" dirty="0">
                <a:solidFill>
                  <a:schemeClr val="lt1"/>
                </a:solidFill>
                <a:latin typeface="Arial"/>
                <a:ea typeface="Arial"/>
                <a:cs typeface="Arial"/>
                <a:sym typeface="Arial"/>
              </a:rPr>
              <a:t> </a:t>
            </a:r>
            <a:r>
              <a:rPr lang="es-ES" dirty="0">
                <a:solidFill>
                  <a:srgbClr val="FFC000"/>
                </a:solidFill>
                <a:latin typeface="Arial"/>
                <a:ea typeface="Arial"/>
                <a:cs typeface="Arial"/>
                <a:sym typeface="Arial"/>
              </a:rPr>
              <a:t>“</a:t>
            </a:r>
            <a:r>
              <a:rPr lang="es-ES" dirty="0" err="1">
                <a:solidFill>
                  <a:srgbClr val="FFC000"/>
                </a:solidFill>
                <a:latin typeface="Arial"/>
                <a:ea typeface="Arial"/>
                <a:cs typeface="Arial"/>
                <a:sym typeface="Arial"/>
              </a:rPr>
              <a:t>nombredirectorio</a:t>
            </a:r>
            <a:r>
              <a:rPr lang="es-ES" dirty="0">
                <a:solidFill>
                  <a:srgbClr val="FFC000"/>
                </a:solidFill>
                <a:latin typeface="Arial"/>
                <a:ea typeface="Arial"/>
                <a:cs typeface="Arial"/>
                <a:sym typeface="Arial"/>
              </a:rPr>
              <a:t>” </a:t>
            </a:r>
            <a:r>
              <a:rPr lang="es-ES" dirty="0">
                <a:solidFill>
                  <a:schemeClr val="lt1"/>
                </a:solidFill>
                <a:latin typeface="Arial"/>
                <a:ea typeface="Arial"/>
                <a:cs typeface="Arial"/>
                <a:sym typeface="Arial"/>
              </a:rPr>
              <a:t>: Sirve para borrar un directorio</a:t>
            </a:r>
            <a:endParaRPr dirty="0"/>
          </a:p>
          <a:p>
            <a:pPr marL="342900" lvl="0" indent="-342900" algn="l" rtl="0">
              <a:lnSpc>
                <a:spcPct val="95000"/>
              </a:lnSpc>
              <a:spcBef>
                <a:spcPts val="1600"/>
              </a:spcBef>
              <a:spcAft>
                <a:spcPts val="0"/>
              </a:spcAft>
              <a:buClr>
                <a:srgbClr val="27ED27"/>
              </a:buClr>
              <a:buSzPct val="100000"/>
              <a:buFont typeface="Arial"/>
              <a:buChar char="&gt;"/>
            </a:pPr>
            <a:r>
              <a:rPr lang="es-ES" dirty="0" err="1">
                <a:solidFill>
                  <a:srgbClr val="00B050"/>
                </a:solidFill>
                <a:latin typeface="Arial"/>
                <a:ea typeface="Arial"/>
                <a:cs typeface="Arial"/>
                <a:sym typeface="Arial"/>
              </a:rPr>
              <a:t>rm</a:t>
            </a:r>
            <a:r>
              <a:rPr lang="es-ES" dirty="0">
                <a:solidFill>
                  <a:srgbClr val="00B050"/>
                </a:solidFill>
                <a:latin typeface="Arial"/>
                <a:ea typeface="Arial"/>
                <a:cs typeface="Arial"/>
                <a:sym typeface="Arial"/>
              </a:rPr>
              <a:t> -r</a:t>
            </a:r>
            <a:r>
              <a:rPr lang="es-ES" dirty="0">
                <a:solidFill>
                  <a:schemeClr val="lt1"/>
                </a:solidFill>
                <a:latin typeface="Arial"/>
                <a:ea typeface="Arial"/>
                <a:cs typeface="Arial"/>
                <a:sym typeface="Arial"/>
              </a:rPr>
              <a:t> </a:t>
            </a:r>
            <a:r>
              <a:rPr lang="es-ES" dirty="0">
                <a:solidFill>
                  <a:srgbClr val="FFC000"/>
                </a:solidFill>
                <a:latin typeface="Arial"/>
                <a:ea typeface="Arial"/>
                <a:cs typeface="Arial"/>
                <a:sym typeface="Arial"/>
              </a:rPr>
              <a:t>“nombre”</a:t>
            </a:r>
            <a:r>
              <a:rPr lang="es-ES" dirty="0">
                <a:solidFill>
                  <a:schemeClr val="lt1"/>
                </a:solidFill>
                <a:latin typeface="Arial"/>
                <a:ea typeface="Arial"/>
                <a:cs typeface="Arial"/>
                <a:sym typeface="Arial"/>
              </a:rPr>
              <a:t>: Podemos borrar un fichero o directorio y de forma recursiva (Eliminamos los elementos internos de un directorio)  </a:t>
            </a:r>
            <a:endParaRPr lang="es-ES" dirty="0" smtClean="0">
              <a:solidFill>
                <a:schemeClr val="lt1"/>
              </a:solidFill>
              <a:latin typeface="Arial"/>
              <a:ea typeface="Arial"/>
              <a:cs typeface="Arial"/>
              <a:sym typeface="Arial"/>
            </a:endParaRPr>
          </a:p>
          <a:p>
            <a:pPr marL="342900" lvl="0" indent="-342900">
              <a:spcBef>
                <a:spcPts val="1600"/>
              </a:spcBef>
              <a:buClr>
                <a:srgbClr val="27ED27"/>
              </a:buClr>
              <a:buSzPct val="100000"/>
              <a:buFont typeface="Arial"/>
              <a:buChar char="&gt;"/>
            </a:pPr>
            <a:r>
              <a:rPr lang="es-ES" dirty="0" smtClean="0">
                <a:solidFill>
                  <a:srgbClr val="00B050"/>
                </a:solidFill>
                <a:latin typeface="Arial"/>
                <a:ea typeface="Arial"/>
                <a:cs typeface="Arial"/>
                <a:sym typeface="Arial"/>
              </a:rPr>
              <a:t>file </a:t>
            </a:r>
            <a:r>
              <a:rPr lang="es-ES" dirty="0" smtClean="0">
                <a:solidFill>
                  <a:srgbClr val="FFC000"/>
                </a:solidFill>
                <a:latin typeface="Arial"/>
                <a:ea typeface="Arial"/>
                <a:cs typeface="Arial"/>
                <a:sym typeface="Arial"/>
              </a:rPr>
              <a:t>“</a:t>
            </a:r>
            <a:r>
              <a:rPr lang="es-ES" dirty="0" err="1" smtClean="0">
                <a:solidFill>
                  <a:srgbClr val="FFC000"/>
                </a:solidFill>
                <a:latin typeface="Arial"/>
                <a:ea typeface="Arial"/>
                <a:cs typeface="Arial"/>
                <a:sym typeface="Arial"/>
              </a:rPr>
              <a:t>nombrefichero</a:t>
            </a:r>
            <a:r>
              <a:rPr lang="es-ES" dirty="0" smtClean="0">
                <a:solidFill>
                  <a:srgbClr val="FFC000"/>
                </a:solidFill>
                <a:latin typeface="Arial"/>
                <a:ea typeface="Arial"/>
                <a:cs typeface="Arial"/>
                <a:sym typeface="Arial"/>
              </a:rPr>
              <a:t>”</a:t>
            </a:r>
            <a:r>
              <a:rPr lang="es-ES" dirty="0" smtClean="0">
                <a:solidFill>
                  <a:schemeClr val="lt1"/>
                </a:solidFill>
                <a:latin typeface="Arial"/>
                <a:ea typeface="Arial"/>
                <a:cs typeface="Arial"/>
                <a:sym typeface="Arial"/>
              </a:rPr>
              <a:t>: Proporciona información sobre el tipo de archivo</a:t>
            </a:r>
          </a:p>
        </p:txBody>
      </p:sp>
      <p:sp>
        <p:nvSpPr>
          <p:cNvPr id="183" name="Google Shape;183;p10"/>
          <p:cNvSpPr txBox="1"/>
          <p:nvPr/>
        </p:nvSpPr>
        <p:spPr>
          <a:xfrm>
            <a:off x="1136650" y="965200"/>
            <a:ext cx="10058400" cy="9779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95000"/>
              </a:lnSpc>
              <a:spcBef>
                <a:spcPts val="0"/>
              </a:spcBef>
              <a:spcAft>
                <a:spcPts val="0"/>
              </a:spcAft>
              <a:buClr>
                <a:srgbClr val="27ED27"/>
              </a:buClr>
              <a:buSzPct val="100000"/>
              <a:buFont typeface="Arial"/>
              <a:buNone/>
            </a:pPr>
            <a:r>
              <a:rPr lang="es-ES" sz="2200" dirty="0">
                <a:solidFill>
                  <a:schemeClr val="lt1"/>
                </a:solidFill>
                <a:latin typeface="Arial"/>
                <a:ea typeface="Arial"/>
                <a:cs typeface="Arial"/>
                <a:sym typeface="Arial"/>
              </a:rPr>
              <a:t>Sin contar los mencionados al principio de la diapositiva, aquí va un listado de comandos básicos útiles del sistema, algunos los abordaremos individualmente mas adelante, son libres de investigarlos a fondo y se recomienda practicar con ellos</a:t>
            </a:r>
            <a:endParaRPr sz="2200" dirty="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Comando útiles básicos 2/3</a:t>
            </a:r>
            <a:endParaRPr sz="4400" b="1">
              <a:solidFill>
                <a:srgbClr val="FEFEFE"/>
              </a:solidFill>
              <a:latin typeface="Lucida Sans"/>
              <a:ea typeface="Lucida Sans"/>
              <a:cs typeface="Lucida Sans"/>
              <a:sym typeface="Lucida Sans"/>
            </a:endParaRPr>
          </a:p>
        </p:txBody>
      </p:sp>
      <p:sp>
        <p:nvSpPr>
          <p:cNvPr id="189" name="Google Shape;189;p11"/>
          <p:cNvSpPr txBox="1">
            <a:spLocks noGrp="1"/>
          </p:cNvSpPr>
          <p:nvPr>
            <p:ph type="subTitle" idx="1"/>
          </p:nvPr>
        </p:nvSpPr>
        <p:spPr>
          <a:xfrm>
            <a:off x="850900" y="1090246"/>
            <a:ext cx="10706100" cy="5462954"/>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5000"/>
              </a:lnSpc>
              <a:spcBef>
                <a:spcPts val="0"/>
              </a:spcBef>
              <a:spcAft>
                <a:spcPts val="0"/>
              </a:spcAft>
              <a:buClr>
                <a:srgbClr val="27ED27"/>
              </a:buClr>
              <a:buSzPts val="2200"/>
              <a:buFont typeface="Arial"/>
              <a:buChar char="&gt;"/>
            </a:pPr>
            <a:r>
              <a:rPr lang="es-ES" dirty="0" err="1">
                <a:solidFill>
                  <a:srgbClr val="00B050"/>
                </a:solidFill>
                <a:latin typeface="Arial"/>
                <a:ea typeface="Arial"/>
                <a:cs typeface="Arial"/>
                <a:sym typeface="Arial"/>
              </a:rPr>
              <a:t>cp</a:t>
            </a:r>
            <a:r>
              <a:rPr lang="es-ES" dirty="0">
                <a:solidFill>
                  <a:schemeClr val="lt1"/>
                </a:solidFill>
                <a:latin typeface="Arial"/>
                <a:ea typeface="Arial"/>
                <a:cs typeface="Arial"/>
                <a:sym typeface="Arial"/>
              </a:rPr>
              <a:t> </a:t>
            </a:r>
            <a:r>
              <a:rPr lang="es-ES" dirty="0">
                <a:solidFill>
                  <a:srgbClr val="FFC000"/>
                </a:solidFill>
                <a:latin typeface="Arial"/>
                <a:ea typeface="Arial"/>
                <a:cs typeface="Arial"/>
                <a:sym typeface="Arial"/>
              </a:rPr>
              <a:t>“archivo o directorio” “directorio destino” </a:t>
            </a:r>
            <a:r>
              <a:rPr lang="es-ES" dirty="0">
                <a:solidFill>
                  <a:schemeClr val="lt1"/>
                </a:solidFill>
                <a:latin typeface="Arial"/>
                <a:ea typeface="Arial"/>
                <a:cs typeface="Arial"/>
                <a:sym typeface="Arial"/>
              </a:rPr>
              <a:t>: </a:t>
            </a:r>
            <a:endParaRPr dirty="0"/>
          </a:p>
          <a:p>
            <a:pPr marL="0" lvl="0" indent="0" algn="l" rtl="0">
              <a:lnSpc>
                <a:spcPct val="95000"/>
              </a:lnSpc>
              <a:spcBef>
                <a:spcPts val="1600"/>
              </a:spcBef>
              <a:spcAft>
                <a:spcPts val="0"/>
              </a:spcAft>
              <a:buClr>
                <a:srgbClr val="27ED27"/>
              </a:buClr>
              <a:buSzPts val="2200"/>
              <a:buNone/>
            </a:pPr>
            <a:r>
              <a:rPr lang="es-ES" dirty="0">
                <a:solidFill>
                  <a:schemeClr val="lt1"/>
                </a:solidFill>
                <a:latin typeface="Arial"/>
                <a:ea typeface="Arial"/>
                <a:cs typeface="Arial"/>
                <a:sym typeface="Arial"/>
              </a:rPr>
              <a:t>Copiamos un archivo o directorio, en el caso de ser un directorio agregar / al final por ejemplo</a:t>
            </a:r>
            <a:endParaRPr dirty="0"/>
          </a:p>
          <a:p>
            <a:pPr marL="457200" lvl="1" indent="0" algn="l" rtl="0">
              <a:lnSpc>
                <a:spcPct val="90000"/>
              </a:lnSpc>
              <a:spcBef>
                <a:spcPts val="500"/>
              </a:spcBef>
              <a:spcAft>
                <a:spcPts val="0"/>
              </a:spcAft>
              <a:buClr>
                <a:srgbClr val="27ED27"/>
              </a:buClr>
              <a:buSzPts val="2200"/>
              <a:buNone/>
            </a:pPr>
            <a:r>
              <a:rPr lang="es-ES" dirty="0" err="1">
                <a:solidFill>
                  <a:srgbClr val="00B050"/>
                </a:solidFill>
                <a:latin typeface="Arial"/>
                <a:ea typeface="Arial"/>
                <a:cs typeface="Arial"/>
                <a:sym typeface="Arial"/>
              </a:rPr>
              <a:t>cp</a:t>
            </a:r>
            <a:r>
              <a:rPr lang="es-ES" dirty="0">
                <a:solidFill>
                  <a:srgbClr val="00B050"/>
                </a:solidFill>
                <a:latin typeface="Arial"/>
                <a:ea typeface="Arial"/>
                <a:cs typeface="Arial"/>
                <a:sym typeface="Arial"/>
              </a:rPr>
              <a:t> -r ./</a:t>
            </a:r>
            <a:r>
              <a:rPr lang="es-ES" dirty="0" err="1">
                <a:solidFill>
                  <a:srgbClr val="00B050"/>
                </a:solidFill>
                <a:latin typeface="Arial"/>
                <a:ea typeface="Arial"/>
                <a:cs typeface="Arial"/>
                <a:sym typeface="Arial"/>
              </a:rPr>
              <a:t>mydirectorio</a:t>
            </a:r>
            <a:r>
              <a:rPr lang="es-ES" dirty="0">
                <a:solidFill>
                  <a:srgbClr val="00B050"/>
                </a:solidFill>
                <a:latin typeface="Arial"/>
                <a:ea typeface="Arial"/>
                <a:cs typeface="Arial"/>
                <a:sym typeface="Arial"/>
              </a:rPr>
              <a:t>/  /home/</a:t>
            </a:r>
            <a:r>
              <a:rPr lang="es-ES" dirty="0" err="1">
                <a:solidFill>
                  <a:srgbClr val="00B050"/>
                </a:solidFill>
                <a:latin typeface="Arial"/>
                <a:ea typeface="Arial"/>
                <a:cs typeface="Arial"/>
                <a:sym typeface="Arial"/>
              </a:rPr>
              <a:t>user</a:t>
            </a:r>
            <a:endParaRPr dirty="0">
              <a:solidFill>
                <a:srgbClr val="00B050"/>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200"/>
              <a:buNone/>
            </a:pPr>
            <a:r>
              <a:rPr lang="es-ES" dirty="0">
                <a:solidFill>
                  <a:schemeClr val="lt1"/>
                </a:solidFill>
                <a:latin typeface="Arial"/>
                <a:ea typeface="Arial"/>
                <a:cs typeface="Arial"/>
                <a:sym typeface="Arial"/>
              </a:rPr>
              <a:t>En este caso con -r copiamos de forma recursiva, los elementos internos del </a:t>
            </a:r>
            <a:r>
              <a:rPr lang="es-ES" dirty="0" smtClean="0">
                <a:solidFill>
                  <a:schemeClr val="lt1"/>
                </a:solidFill>
                <a:latin typeface="Arial"/>
                <a:ea typeface="Arial"/>
                <a:cs typeface="Arial"/>
                <a:sym typeface="Arial"/>
              </a:rPr>
              <a:t>directorio</a:t>
            </a:r>
            <a:endParaRPr dirty="0">
              <a:solidFill>
                <a:schemeClr val="lt1"/>
              </a:solidFill>
              <a:latin typeface="Arial"/>
              <a:ea typeface="Arial"/>
              <a:cs typeface="Arial"/>
              <a:sym typeface="Arial"/>
            </a:endParaRPr>
          </a:p>
          <a:p>
            <a:pPr marL="342900" lvl="0" indent="-342900" algn="l" rtl="0">
              <a:lnSpc>
                <a:spcPct val="95000"/>
              </a:lnSpc>
              <a:spcBef>
                <a:spcPts val="1700"/>
              </a:spcBef>
              <a:spcAft>
                <a:spcPts val="0"/>
              </a:spcAft>
              <a:buClr>
                <a:srgbClr val="27ED27"/>
              </a:buClr>
              <a:buSzPts val="2200"/>
              <a:buFont typeface="Arial"/>
              <a:buChar char="&gt;"/>
            </a:pPr>
            <a:r>
              <a:rPr lang="es-ES" dirty="0">
                <a:solidFill>
                  <a:srgbClr val="00B050"/>
                </a:solidFill>
                <a:latin typeface="Arial"/>
                <a:ea typeface="Arial"/>
                <a:cs typeface="Arial"/>
                <a:sym typeface="Arial"/>
              </a:rPr>
              <a:t>mv</a:t>
            </a:r>
            <a:r>
              <a:rPr lang="es-ES" dirty="0">
                <a:solidFill>
                  <a:schemeClr val="lt1"/>
                </a:solidFill>
                <a:latin typeface="Arial"/>
                <a:ea typeface="Arial"/>
                <a:cs typeface="Arial"/>
                <a:sym typeface="Arial"/>
              </a:rPr>
              <a:t> </a:t>
            </a:r>
            <a:r>
              <a:rPr lang="es-ES" dirty="0">
                <a:solidFill>
                  <a:srgbClr val="FFC000"/>
                </a:solidFill>
                <a:latin typeface="Arial"/>
                <a:ea typeface="Arial"/>
                <a:cs typeface="Arial"/>
                <a:sym typeface="Arial"/>
              </a:rPr>
              <a:t>“archivo o directorio” “directorio destino” </a:t>
            </a:r>
            <a:r>
              <a:rPr lang="es-ES" dirty="0">
                <a:solidFill>
                  <a:schemeClr val="lt1"/>
                </a:solidFill>
                <a:latin typeface="Arial"/>
                <a:ea typeface="Arial"/>
                <a:cs typeface="Arial"/>
                <a:sym typeface="Arial"/>
              </a:rPr>
              <a:t>: Sirve para mover o cambiar el nombre de un fichero o directorio, para cambiar el nombre solo bastará con apuntar en los dos casos a la misma ruta pero en el parámetro de destino, cambiar el nombre en el fichero o directorio</a:t>
            </a:r>
            <a:r>
              <a:rPr lang="es-ES" dirty="0" smtClean="0">
                <a:solidFill>
                  <a:schemeClr val="lt1"/>
                </a:solidFill>
                <a:latin typeface="Arial"/>
                <a:ea typeface="Arial"/>
                <a:cs typeface="Arial"/>
                <a:sym typeface="Arial"/>
              </a:rPr>
              <a:t>.</a:t>
            </a:r>
          </a:p>
          <a:p>
            <a:pPr marL="342900" lvl="0" indent="-342900">
              <a:spcBef>
                <a:spcPts val="1700"/>
              </a:spcBef>
              <a:buClr>
                <a:srgbClr val="27ED27"/>
              </a:buClr>
              <a:buSzPts val="2200"/>
              <a:buFont typeface="Arial"/>
              <a:buChar char="&gt;"/>
            </a:pPr>
            <a:r>
              <a:rPr lang="es-ES" dirty="0" err="1" smtClean="0">
                <a:solidFill>
                  <a:srgbClr val="00B050"/>
                </a:solidFill>
                <a:latin typeface="Arial"/>
                <a:ea typeface="Arial"/>
                <a:cs typeface="Arial"/>
                <a:sym typeface="Arial"/>
              </a:rPr>
              <a:t>wc</a:t>
            </a:r>
            <a:r>
              <a:rPr lang="es-ES" dirty="0" smtClean="0">
                <a:solidFill>
                  <a:srgbClr val="00B050"/>
                </a:solidFill>
                <a:latin typeface="Arial"/>
                <a:ea typeface="Arial"/>
                <a:cs typeface="Arial"/>
                <a:sym typeface="Arial"/>
              </a:rPr>
              <a:t> -l</a:t>
            </a:r>
            <a:r>
              <a:rPr lang="es-ES" dirty="0" smtClean="0">
                <a:solidFill>
                  <a:schemeClr val="lt1"/>
                </a:solidFill>
                <a:latin typeface="Arial"/>
                <a:ea typeface="Arial"/>
                <a:cs typeface="Arial"/>
                <a:sym typeface="Arial"/>
              </a:rPr>
              <a:t> </a:t>
            </a:r>
            <a:r>
              <a:rPr lang="es-ES" dirty="0">
                <a:solidFill>
                  <a:srgbClr val="FFC000"/>
                </a:solidFill>
                <a:latin typeface="Arial"/>
                <a:ea typeface="Arial"/>
                <a:cs typeface="Arial"/>
                <a:sym typeface="Arial"/>
              </a:rPr>
              <a:t>“</a:t>
            </a:r>
            <a:r>
              <a:rPr lang="es-ES" dirty="0" smtClean="0">
                <a:solidFill>
                  <a:srgbClr val="FFC000"/>
                </a:solidFill>
                <a:latin typeface="Arial"/>
                <a:ea typeface="Arial"/>
                <a:cs typeface="Arial"/>
                <a:sym typeface="Arial"/>
              </a:rPr>
              <a:t>archivo”</a:t>
            </a:r>
            <a:r>
              <a:rPr lang="es-ES" dirty="0" smtClean="0">
                <a:solidFill>
                  <a:schemeClr val="lt1"/>
                </a:solidFill>
                <a:latin typeface="Arial"/>
                <a:ea typeface="Arial"/>
                <a:cs typeface="Arial"/>
                <a:sym typeface="Arial"/>
              </a:rPr>
              <a:t>: Cuenta las líneas del archivo, </a:t>
            </a:r>
            <a:r>
              <a:rPr lang="es-ES" dirty="0" err="1" smtClean="0">
                <a:solidFill>
                  <a:srgbClr val="00B050"/>
                </a:solidFill>
                <a:latin typeface="Arial"/>
                <a:ea typeface="Arial"/>
                <a:cs typeface="Arial"/>
                <a:sym typeface="Arial"/>
              </a:rPr>
              <a:t>wc</a:t>
            </a:r>
            <a:r>
              <a:rPr lang="es-ES" dirty="0" smtClean="0">
                <a:solidFill>
                  <a:schemeClr val="lt1"/>
                </a:solidFill>
                <a:latin typeface="Arial"/>
                <a:ea typeface="Arial"/>
                <a:cs typeface="Arial"/>
                <a:sym typeface="Arial"/>
              </a:rPr>
              <a:t> tiene bastantes opciones para profundizar</a:t>
            </a:r>
          </a:p>
          <a:p>
            <a:pPr marL="342900" lvl="0" indent="-342900">
              <a:spcBef>
                <a:spcPts val="1700"/>
              </a:spcBef>
              <a:buClr>
                <a:srgbClr val="27ED27"/>
              </a:buClr>
              <a:buSzPts val="2200"/>
              <a:buFont typeface="Arial"/>
              <a:buChar char="&gt;"/>
            </a:pPr>
            <a:r>
              <a:rPr lang="es-ES" dirty="0" err="1" smtClean="0">
                <a:solidFill>
                  <a:srgbClr val="00B050"/>
                </a:solidFill>
                <a:latin typeface="Arial"/>
                <a:ea typeface="Arial"/>
                <a:cs typeface="Arial"/>
                <a:sym typeface="Arial"/>
              </a:rPr>
              <a:t>strings</a:t>
            </a:r>
            <a:r>
              <a:rPr lang="es-ES" dirty="0" smtClean="0">
                <a:solidFill>
                  <a:srgbClr val="00B050"/>
                </a:solidFill>
                <a:latin typeface="Arial"/>
                <a:ea typeface="Arial"/>
                <a:cs typeface="Arial"/>
                <a:sym typeface="Arial"/>
              </a:rPr>
              <a:t> </a:t>
            </a:r>
            <a:r>
              <a:rPr lang="es-ES" dirty="0" smtClean="0">
                <a:solidFill>
                  <a:srgbClr val="FFC000"/>
                </a:solidFill>
                <a:latin typeface="Arial"/>
                <a:ea typeface="Arial"/>
                <a:cs typeface="Arial"/>
                <a:sym typeface="Arial"/>
              </a:rPr>
              <a:t>“archivo”</a:t>
            </a:r>
            <a:r>
              <a:rPr lang="es-ES" dirty="0" smtClean="0">
                <a:solidFill>
                  <a:schemeClr val="lt1"/>
                </a:solidFill>
                <a:latin typeface="Arial"/>
                <a:ea typeface="Arial"/>
                <a:cs typeface="Arial"/>
                <a:sym typeface="Arial"/>
              </a:rPr>
              <a:t>: Este comando imprime los caracteres legibles de un archivo, es útil si queremos encontrar texto legible dentro de texto codificado</a:t>
            </a:r>
            <a:endParaRPr dirty="0">
              <a:solidFill>
                <a:schemeClr val="lt1"/>
              </a:solidFill>
              <a:latin typeface="Arial"/>
              <a:ea typeface="Arial"/>
              <a:cs typeface="Arial"/>
              <a:sym typeface="Arial"/>
            </a:endParaRPr>
          </a:p>
          <a:p>
            <a:pPr marL="2743200" lvl="6" indent="0" algn="l" rtl="0">
              <a:lnSpc>
                <a:spcPct val="90000"/>
              </a:lnSpc>
              <a:spcBef>
                <a:spcPts val="500"/>
              </a:spcBef>
              <a:spcAft>
                <a:spcPts val="0"/>
              </a:spcAft>
              <a:buClr>
                <a:srgbClr val="27ED27"/>
              </a:buClr>
              <a:buSzPts val="2000"/>
              <a:buNone/>
            </a:pPr>
            <a:endParaRPr dirty="0">
              <a:solidFill>
                <a:schemeClr val="lt1"/>
              </a:solidFill>
              <a:latin typeface="Arial"/>
              <a:ea typeface="Arial"/>
              <a:cs typeface="Arial"/>
              <a:sym typeface="Arial"/>
            </a:endParaRPr>
          </a:p>
          <a:p>
            <a:pPr marL="2743200" lvl="6" indent="0" algn="l" rtl="0">
              <a:lnSpc>
                <a:spcPct val="90000"/>
              </a:lnSpc>
              <a:spcBef>
                <a:spcPts val="600"/>
              </a:spcBef>
              <a:spcAft>
                <a:spcPts val="0"/>
              </a:spcAft>
              <a:buClr>
                <a:srgbClr val="27ED27"/>
              </a:buClr>
              <a:buSzPts val="2000"/>
              <a:buNone/>
            </a:pPr>
            <a:endParaRPr dirty="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Comando útiles básicos 3/3</a:t>
            </a:r>
            <a:endParaRPr sz="4400" b="1">
              <a:solidFill>
                <a:srgbClr val="FEFEFE"/>
              </a:solidFill>
              <a:latin typeface="Lucida Sans"/>
              <a:ea typeface="Lucida Sans"/>
              <a:cs typeface="Lucida Sans"/>
              <a:sym typeface="Lucida Sans"/>
            </a:endParaRPr>
          </a:p>
        </p:txBody>
      </p:sp>
      <p:sp>
        <p:nvSpPr>
          <p:cNvPr id="195" name="Google Shape;195;p12"/>
          <p:cNvSpPr txBox="1">
            <a:spLocks noGrp="1"/>
          </p:cNvSpPr>
          <p:nvPr>
            <p:ph type="subTitle" idx="1"/>
          </p:nvPr>
        </p:nvSpPr>
        <p:spPr>
          <a:xfrm>
            <a:off x="812800" y="1371599"/>
            <a:ext cx="10706100" cy="5002823"/>
          </a:xfrm>
          <a:prstGeom prst="rect">
            <a:avLst/>
          </a:prstGeom>
          <a:noFill/>
          <a:ln>
            <a:noFill/>
          </a:ln>
        </p:spPr>
        <p:txBody>
          <a:bodyPr spcFirstLastPara="1" wrap="square" lIns="91425" tIns="45700" rIns="91425" bIns="45700" anchor="t" anchorCtr="0">
            <a:normAutofit/>
          </a:bodyPr>
          <a:lstStyle/>
          <a:p>
            <a:pPr marL="342900" lvl="0" indent="-342900" algn="l" rtl="0">
              <a:lnSpc>
                <a:spcPct val="95000"/>
              </a:lnSpc>
              <a:spcBef>
                <a:spcPts val="0"/>
              </a:spcBef>
              <a:spcAft>
                <a:spcPts val="0"/>
              </a:spcAft>
              <a:buClr>
                <a:srgbClr val="27ED27"/>
              </a:buClr>
              <a:buSzPts val="2000"/>
              <a:buFont typeface="Arial"/>
              <a:buChar char="&gt;"/>
            </a:pPr>
            <a:r>
              <a:rPr lang="es-ES" sz="2000" dirty="0" err="1">
                <a:solidFill>
                  <a:srgbClr val="00B050"/>
                </a:solidFill>
                <a:latin typeface="Arial"/>
                <a:ea typeface="Arial"/>
                <a:cs typeface="Arial"/>
                <a:sym typeface="Arial"/>
              </a:rPr>
              <a:t>find</a:t>
            </a:r>
            <a:r>
              <a:rPr lang="es-ES" sz="2000" dirty="0">
                <a:solidFill>
                  <a:srgbClr val="00B050"/>
                </a:solidFill>
                <a:latin typeface="Arial"/>
                <a:ea typeface="Arial"/>
                <a:cs typeface="Arial"/>
                <a:sym typeface="Arial"/>
              </a:rPr>
              <a:t> </a:t>
            </a:r>
            <a:r>
              <a:rPr lang="es-ES" sz="2000" dirty="0">
                <a:solidFill>
                  <a:schemeClr val="lt1"/>
                </a:solidFill>
                <a:latin typeface="Arial"/>
                <a:ea typeface="Arial"/>
                <a:cs typeface="Arial"/>
                <a:sym typeface="Arial"/>
              </a:rPr>
              <a:t>: El comando </a:t>
            </a:r>
            <a:r>
              <a:rPr lang="es-ES" sz="2000" dirty="0" err="1">
                <a:solidFill>
                  <a:schemeClr val="lt1"/>
                </a:solidFill>
                <a:latin typeface="Arial"/>
                <a:ea typeface="Arial"/>
                <a:cs typeface="Arial"/>
                <a:sym typeface="Arial"/>
              </a:rPr>
              <a:t>find</a:t>
            </a:r>
            <a:r>
              <a:rPr lang="es-ES" sz="2000" dirty="0">
                <a:solidFill>
                  <a:schemeClr val="lt1"/>
                </a:solidFill>
                <a:latin typeface="Arial"/>
                <a:ea typeface="Arial"/>
                <a:cs typeface="Arial"/>
                <a:sym typeface="Arial"/>
              </a:rPr>
              <a:t> hace búsquedas en el sistema, utilizando una serie de parámetros, el primero es a partir de que ruta buscará, y luego parámetros especiales, -</a:t>
            </a:r>
            <a:r>
              <a:rPr lang="es-ES" sz="2000" dirty="0" err="1">
                <a:solidFill>
                  <a:schemeClr val="lt1"/>
                </a:solidFill>
                <a:latin typeface="Arial"/>
                <a:ea typeface="Arial"/>
                <a:cs typeface="Arial"/>
                <a:sym typeface="Arial"/>
              </a:rPr>
              <a:t>type</a:t>
            </a:r>
            <a:r>
              <a:rPr lang="es-ES" sz="2000" dirty="0">
                <a:solidFill>
                  <a:schemeClr val="lt1"/>
                </a:solidFill>
                <a:latin typeface="Arial"/>
                <a:ea typeface="Arial"/>
                <a:cs typeface="Arial"/>
                <a:sym typeface="Arial"/>
              </a:rPr>
              <a:t>, -</a:t>
            </a:r>
            <a:r>
              <a:rPr lang="es-ES" sz="2000" dirty="0" err="1">
                <a:solidFill>
                  <a:schemeClr val="lt1"/>
                </a:solidFill>
                <a:latin typeface="Arial"/>
                <a:ea typeface="Arial"/>
                <a:cs typeface="Arial"/>
                <a:sym typeface="Arial"/>
              </a:rPr>
              <a:t>size</a:t>
            </a:r>
            <a:r>
              <a:rPr lang="es-ES" sz="2000" dirty="0">
                <a:solidFill>
                  <a:schemeClr val="lt1"/>
                </a:solidFill>
                <a:latin typeface="Arial"/>
                <a:ea typeface="Arial"/>
                <a:cs typeface="Arial"/>
                <a:sym typeface="Arial"/>
              </a:rPr>
              <a:t>, -</a:t>
            </a:r>
            <a:r>
              <a:rPr lang="es-ES" sz="2000" dirty="0" err="1">
                <a:solidFill>
                  <a:schemeClr val="lt1"/>
                </a:solidFill>
                <a:latin typeface="Arial"/>
                <a:ea typeface="Arial"/>
                <a:cs typeface="Arial"/>
                <a:sym typeface="Arial"/>
              </a:rPr>
              <a:t>user</a:t>
            </a:r>
            <a:r>
              <a:rPr lang="es-ES" sz="2000" dirty="0">
                <a:solidFill>
                  <a:schemeClr val="lt1"/>
                </a:solidFill>
                <a:latin typeface="Arial"/>
                <a:ea typeface="Arial"/>
                <a:cs typeface="Arial"/>
                <a:sym typeface="Arial"/>
              </a:rPr>
              <a:t>, -</a:t>
            </a:r>
            <a:r>
              <a:rPr lang="es-ES" sz="2000" dirty="0" err="1">
                <a:solidFill>
                  <a:schemeClr val="lt1"/>
                </a:solidFill>
                <a:latin typeface="Arial"/>
                <a:ea typeface="Arial"/>
                <a:cs typeface="Arial"/>
                <a:sym typeface="Arial"/>
              </a:rPr>
              <a:t>group</a:t>
            </a:r>
            <a:r>
              <a:rPr lang="es-ES" sz="2000" dirty="0">
                <a:solidFill>
                  <a:schemeClr val="lt1"/>
                </a:solidFill>
                <a:latin typeface="Arial"/>
                <a:ea typeface="Arial"/>
                <a:cs typeface="Arial"/>
                <a:sym typeface="Arial"/>
              </a:rPr>
              <a:t>, etc. Ejemplo: (Buscar desde la raíz solo archivos llamados “archivo</a:t>
            </a:r>
            <a:r>
              <a:rPr lang="es-ES" sz="2000" dirty="0" smtClean="0">
                <a:solidFill>
                  <a:schemeClr val="lt1"/>
                </a:solidFill>
                <a:latin typeface="Arial"/>
                <a:ea typeface="Arial"/>
                <a:cs typeface="Arial"/>
                <a:sym typeface="Arial"/>
              </a:rPr>
              <a:t>”)</a:t>
            </a:r>
          </a:p>
          <a:p>
            <a:pPr marL="0" lvl="0" indent="0" algn="l" rtl="0">
              <a:lnSpc>
                <a:spcPct val="95000"/>
              </a:lnSpc>
              <a:spcBef>
                <a:spcPts val="0"/>
              </a:spcBef>
              <a:spcAft>
                <a:spcPts val="0"/>
              </a:spcAft>
              <a:buClr>
                <a:srgbClr val="27ED27"/>
              </a:buClr>
              <a:buSzPts val="2000"/>
            </a:pPr>
            <a:endParaRPr sz="2000" dirty="0"/>
          </a:p>
          <a:p>
            <a:pPr marL="0" lvl="0" indent="0" algn="l" rtl="0">
              <a:lnSpc>
                <a:spcPct val="95000"/>
              </a:lnSpc>
              <a:spcBef>
                <a:spcPts val="1600"/>
              </a:spcBef>
              <a:spcAft>
                <a:spcPts val="0"/>
              </a:spcAft>
              <a:buClr>
                <a:srgbClr val="27ED27"/>
              </a:buClr>
              <a:buSzPts val="2000"/>
              <a:buNone/>
            </a:pPr>
            <a:r>
              <a:rPr lang="es-ES" sz="2000" dirty="0">
                <a:solidFill>
                  <a:schemeClr val="lt1"/>
                </a:solidFill>
                <a:latin typeface="Arial"/>
                <a:ea typeface="Arial"/>
                <a:cs typeface="Arial"/>
                <a:sym typeface="Arial"/>
              </a:rPr>
              <a:t>	</a:t>
            </a:r>
            <a:r>
              <a:rPr lang="es-ES" sz="2000" dirty="0" err="1">
                <a:solidFill>
                  <a:srgbClr val="00B050"/>
                </a:solidFill>
                <a:latin typeface="Arial"/>
                <a:ea typeface="Arial"/>
                <a:cs typeface="Arial"/>
                <a:sym typeface="Arial"/>
              </a:rPr>
              <a:t>find</a:t>
            </a:r>
            <a:r>
              <a:rPr lang="es-ES" sz="2000" dirty="0">
                <a:solidFill>
                  <a:srgbClr val="00B050"/>
                </a:solidFill>
                <a:latin typeface="Arial"/>
                <a:ea typeface="Arial"/>
                <a:cs typeface="Arial"/>
                <a:sym typeface="Arial"/>
              </a:rPr>
              <a:t> / -</a:t>
            </a:r>
            <a:r>
              <a:rPr lang="es-ES" sz="2000" dirty="0" err="1">
                <a:solidFill>
                  <a:srgbClr val="00B050"/>
                </a:solidFill>
                <a:latin typeface="Arial"/>
                <a:ea typeface="Arial"/>
                <a:cs typeface="Arial"/>
                <a:sym typeface="Arial"/>
              </a:rPr>
              <a:t>type</a:t>
            </a:r>
            <a:r>
              <a:rPr lang="es-ES" sz="2000" dirty="0">
                <a:solidFill>
                  <a:srgbClr val="00B050"/>
                </a:solidFill>
                <a:latin typeface="Arial"/>
                <a:ea typeface="Arial"/>
                <a:cs typeface="Arial"/>
                <a:sym typeface="Arial"/>
              </a:rPr>
              <a:t> f -</a:t>
            </a:r>
            <a:r>
              <a:rPr lang="es-ES" sz="2000" dirty="0" err="1">
                <a:solidFill>
                  <a:srgbClr val="00B050"/>
                </a:solidFill>
                <a:latin typeface="Arial"/>
                <a:ea typeface="Arial"/>
                <a:cs typeface="Arial"/>
                <a:sym typeface="Arial"/>
              </a:rPr>
              <a:t>name</a:t>
            </a:r>
            <a:r>
              <a:rPr lang="es-ES" sz="2000" dirty="0">
                <a:solidFill>
                  <a:srgbClr val="00B050"/>
                </a:solidFill>
                <a:latin typeface="Arial"/>
                <a:ea typeface="Arial"/>
                <a:cs typeface="Arial"/>
                <a:sym typeface="Arial"/>
              </a:rPr>
              <a:t> “archivo”</a:t>
            </a:r>
            <a:endParaRPr sz="2000" dirty="0"/>
          </a:p>
          <a:p>
            <a:pPr marL="0" lvl="0" indent="0" algn="l" rtl="0">
              <a:lnSpc>
                <a:spcPct val="95000"/>
              </a:lnSpc>
              <a:spcBef>
                <a:spcPts val="1600"/>
              </a:spcBef>
              <a:spcAft>
                <a:spcPts val="0"/>
              </a:spcAft>
              <a:buClr>
                <a:srgbClr val="27ED27"/>
              </a:buClr>
              <a:buSzPts val="2000"/>
              <a:buNone/>
            </a:pPr>
            <a:endParaRPr sz="2000" dirty="0">
              <a:solidFill>
                <a:schemeClr val="lt1"/>
              </a:solidFill>
              <a:latin typeface="Arial"/>
              <a:ea typeface="Arial"/>
              <a:cs typeface="Arial"/>
              <a:sym typeface="Arial"/>
            </a:endParaRPr>
          </a:p>
          <a:p>
            <a:pPr marL="342900" lvl="0" indent="-342900" algn="l" rtl="0">
              <a:lnSpc>
                <a:spcPct val="95000"/>
              </a:lnSpc>
              <a:spcBef>
                <a:spcPts val="1600"/>
              </a:spcBef>
              <a:spcAft>
                <a:spcPts val="0"/>
              </a:spcAft>
              <a:buClr>
                <a:srgbClr val="27ED27"/>
              </a:buClr>
              <a:buSzPts val="2000"/>
              <a:buFont typeface="Arial"/>
              <a:buChar char="&gt;"/>
            </a:pPr>
            <a:r>
              <a:rPr lang="es-ES" sz="2000" dirty="0" err="1">
                <a:solidFill>
                  <a:srgbClr val="00B050"/>
                </a:solidFill>
                <a:latin typeface="Arial"/>
                <a:ea typeface="Arial"/>
                <a:cs typeface="Arial"/>
                <a:sym typeface="Arial"/>
              </a:rPr>
              <a:t>sort</a:t>
            </a:r>
            <a:r>
              <a:rPr lang="es-ES" sz="2000" dirty="0">
                <a:solidFill>
                  <a:schemeClr val="lt1"/>
                </a:solidFill>
                <a:latin typeface="Arial"/>
                <a:ea typeface="Arial"/>
                <a:cs typeface="Arial"/>
                <a:sym typeface="Arial"/>
              </a:rPr>
              <a:t> : Permite ordenar alfabéticamente, ejemplo </a:t>
            </a:r>
            <a:r>
              <a:rPr lang="es-ES" sz="2000" dirty="0" err="1">
                <a:solidFill>
                  <a:schemeClr val="lt1"/>
                </a:solidFill>
                <a:latin typeface="Arial"/>
                <a:ea typeface="Arial"/>
                <a:cs typeface="Arial"/>
                <a:sym typeface="Arial"/>
              </a:rPr>
              <a:t>sort</a:t>
            </a:r>
            <a:r>
              <a:rPr lang="es-ES" sz="2000" dirty="0">
                <a:solidFill>
                  <a:schemeClr val="lt1"/>
                </a:solidFill>
                <a:latin typeface="Arial"/>
                <a:ea typeface="Arial"/>
                <a:cs typeface="Arial"/>
                <a:sym typeface="Arial"/>
              </a:rPr>
              <a:t>  fichero.txt, antes del nombre del fichero podemos agregar parámetros como -r para modificar el comportamiento, con -r ordena de forma inversa</a:t>
            </a:r>
            <a:r>
              <a:rPr lang="es-ES" sz="2000" dirty="0" smtClean="0">
                <a:solidFill>
                  <a:schemeClr val="lt1"/>
                </a:solidFill>
                <a:latin typeface="Arial"/>
                <a:ea typeface="Arial"/>
                <a:cs typeface="Arial"/>
                <a:sym typeface="Arial"/>
              </a:rPr>
              <a:t>.</a:t>
            </a:r>
            <a:endParaRPr lang="es-ES" sz="2000" dirty="0" smtClean="0">
              <a:solidFill>
                <a:schemeClr val="lt1"/>
              </a:solidFill>
            </a:endParaRPr>
          </a:p>
          <a:p>
            <a:pPr marL="342900" indent="-215900">
              <a:spcBef>
                <a:spcPts val="1600"/>
              </a:spcBef>
              <a:buClr>
                <a:srgbClr val="27ED27"/>
              </a:buClr>
              <a:buSzPts val="2000"/>
            </a:pPr>
            <a:r>
              <a:rPr lang="es-ES" sz="2000" dirty="0" smtClean="0">
                <a:solidFill>
                  <a:schemeClr val="lt1"/>
                </a:solidFill>
              </a:rPr>
              <a:t>		</a:t>
            </a:r>
            <a:r>
              <a:rPr lang="en-US" sz="2000" dirty="0" smtClean="0">
                <a:solidFill>
                  <a:srgbClr val="00B050"/>
                </a:solidFill>
                <a:latin typeface="Arial"/>
                <a:ea typeface="Arial"/>
                <a:cs typeface="Arial"/>
                <a:sym typeface="Arial"/>
              </a:rPr>
              <a:t>ls –l | sort</a:t>
            </a:r>
            <a:endParaRPr lang="en-US" sz="2000" dirty="0"/>
          </a:p>
          <a:p>
            <a:pPr marL="342900" lvl="0" indent="-215900" algn="l" rtl="0">
              <a:lnSpc>
                <a:spcPct val="95000"/>
              </a:lnSpc>
              <a:spcBef>
                <a:spcPts val="1600"/>
              </a:spcBef>
              <a:spcAft>
                <a:spcPts val="0"/>
              </a:spcAft>
              <a:buClr>
                <a:srgbClr val="27ED27"/>
              </a:buClr>
              <a:buSzPts val="2000"/>
              <a:buFont typeface="Century Schoolbook"/>
              <a:buNone/>
            </a:pPr>
            <a:endParaRPr sz="2000" dirty="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Tuberías o pipes ( | )</a:t>
            </a:r>
            <a:endParaRPr sz="4400" b="1">
              <a:solidFill>
                <a:srgbClr val="FEFEFE"/>
              </a:solidFill>
              <a:latin typeface="Lucida Sans"/>
              <a:ea typeface="Lucida Sans"/>
              <a:cs typeface="Lucida Sans"/>
              <a:sym typeface="Lucida Sans"/>
            </a:endParaRPr>
          </a:p>
        </p:txBody>
      </p:sp>
      <p:sp>
        <p:nvSpPr>
          <p:cNvPr id="201" name="Google Shape;201;p13"/>
          <p:cNvSpPr txBox="1">
            <a:spLocks noGrp="1"/>
          </p:cNvSpPr>
          <p:nvPr>
            <p:ph type="subTitle" idx="1"/>
          </p:nvPr>
        </p:nvSpPr>
        <p:spPr>
          <a:xfrm>
            <a:off x="812800" y="2159000"/>
            <a:ext cx="10706100" cy="3556000"/>
          </a:xfrm>
          <a:prstGeom prst="rect">
            <a:avLst/>
          </a:prstGeom>
          <a:noFill/>
          <a:ln>
            <a:noFill/>
          </a:ln>
        </p:spPr>
        <p:txBody>
          <a:bodyPr spcFirstLastPara="1" wrap="square" lIns="91425" tIns="45700" rIns="91425" bIns="45700" anchor="t" anchorCtr="0">
            <a:normAutofit/>
          </a:bodyPr>
          <a:lstStyle/>
          <a:p>
            <a:pPr marL="342900" lvl="0" indent="-342900" algn="l" rtl="0">
              <a:lnSpc>
                <a:spcPct val="95000"/>
              </a:lnSpc>
              <a:spcBef>
                <a:spcPts val="0"/>
              </a:spcBef>
              <a:spcAft>
                <a:spcPts val="0"/>
              </a:spcAft>
              <a:buClr>
                <a:srgbClr val="27ED27"/>
              </a:buClr>
              <a:buSzPts val="2000"/>
              <a:buFont typeface="Arial"/>
              <a:buChar char="&gt;"/>
            </a:pPr>
            <a:r>
              <a:rPr lang="es-ES" sz="2000">
                <a:solidFill>
                  <a:schemeClr val="lt1"/>
                </a:solidFill>
                <a:latin typeface="Arial"/>
                <a:ea typeface="Arial"/>
                <a:cs typeface="Arial"/>
                <a:sym typeface="Arial"/>
              </a:rPr>
              <a:t>Utilizando el comando cut, es un comando que veremos en próximas diapositivas, pero lo que hace en resumen es cortar el texto.</a:t>
            </a:r>
            <a:endParaRPr sz="2000">
              <a:solidFill>
                <a:schemeClr val="lt1"/>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r>
              <a:rPr lang="es-ES" sz="2000">
                <a:solidFill>
                  <a:srgbClr val="00B050"/>
                </a:solidFill>
                <a:latin typeface="Arial"/>
                <a:ea typeface="Arial"/>
                <a:cs typeface="Arial"/>
                <a:sym typeface="Arial"/>
              </a:rPr>
              <a:t>echo “hola mundo que tal” | cut -d “ ” -f1   </a:t>
            </a:r>
            <a:r>
              <a:rPr lang="es-ES" sz="2000">
                <a:solidFill>
                  <a:schemeClr val="lt1"/>
                </a:solidFill>
                <a:latin typeface="Arial"/>
                <a:ea typeface="Arial"/>
                <a:cs typeface="Arial"/>
                <a:sym typeface="Arial"/>
              </a:rPr>
              <a:t>(La salida será “hola”), lo importante del ejemplo</a:t>
            </a:r>
            <a:endParaRPr sz="2000">
              <a:solidFill>
                <a:schemeClr val="lt1"/>
              </a:solidFill>
            </a:endParaRPr>
          </a:p>
          <a:p>
            <a:pPr marL="0" lvl="0" indent="0" algn="l" rtl="0">
              <a:lnSpc>
                <a:spcPct val="95000"/>
              </a:lnSpc>
              <a:spcBef>
                <a:spcPts val="1600"/>
              </a:spcBef>
              <a:spcAft>
                <a:spcPts val="0"/>
              </a:spcAft>
              <a:buClr>
                <a:srgbClr val="27ED27"/>
              </a:buClr>
              <a:buSzPts val="2000"/>
              <a:buNone/>
            </a:pPr>
            <a:r>
              <a:rPr lang="es-ES" sz="2000">
                <a:solidFill>
                  <a:schemeClr val="lt1"/>
                </a:solidFill>
                <a:latin typeface="Arial"/>
                <a:ea typeface="Arial"/>
                <a:cs typeface="Arial"/>
                <a:sym typeface="Arial"/>
              </a:rPr>
              <a:t>Es que al output del comando echo lo operamos con cut, mediante el uso del pipe ( | ), esto lo podemos utilizar con todos los comandos mencionados anteriormente y muchos mas, para ir modificando en detalle cada resultado de los distintos output, podemos usar tantos pipes como queramos</a:t>
            </a:r>
            <a:endParaRPr/>
          </a:p>
          <a:p>
            <a:pPr marL="0" lvl="0" indent="0" algn="l" rtl="0">
              <a:lnSpc>
                <a:spcPct val="95000"/>
              </a:lnSpc>
              <a:spcBef>
                <a:spcPts val="1600"/>
              </a:spcBef>
              <a:spcAft>
                <a:spcPts val="0"/>
              </a:spcAft>
              <a:buClr>
                <a:srgbClr val="27ED27"/>
              </a:buClr>
              <a:buSzPts val="2000"/>
              <a:buNone/>
            </a:pPr>
            <a:r>
              <a:rPr lang="es-ES" sz="2000">
                <a:solidFill>
                  <a:schemeClr val="lt1"/>
                </a:solidFill>
                <a:latin typeface="Arial"/>
                <a:ea typeface="Arial"/>
                <a:cs typeface="Arial"/>
                <a:sym typeface="Arial"/>
              </a:rPr>
              <a:t>De la misma forma que aplicamos los comandos a archivos, con el pipe los aplicamos sobre el output</a:t>
            </a:r>
            <a:endParaRPr sz="2000">
              <a:solidFill>
                <a:schemeClr val="lt1"/>
              </a:solidFill>
              <a:latin typeface="Arial"/>
              <a:ea typeface="Arial"/>
              <a:cs typeface="Arial"/>
              <a:sym typeface="Arial"/>
            </a:endParaRPr>
          </a:p>
          <a:p>
            <a:pPr marL="342900" lvl="0" indent="-215900" algn="l" rtl="0">
              <a:lnSpc>
                <a:spcPct val="95000"/>
              </a:lnSpc>
              <a:spcBef>
                <a:spcPts val="1600"/>
              </a:spcBef>
              <a:spcAft>
                <a:spcPts val="0"/>
              </a:spcAft>
              <a:buClr>
                <a:srgbClr val="27ED27"/>
              </a:buClr>
              <a:buSzPts val="2000"/>
              <a:buFont typeface="Century Schoolbook"/>
              <a:buNone/>
            </a:pPr>
            <a:endParaRPr sz="2000">
              <a:solidFill>
                <a:schemeClr val="lt1"/>
              </a:solidFill>
            </a:endParaRPr>
          </a:p>
        </p:txBody>
      </p:sp>
      <p:sp>
        <p:nvSpPr>
          <p:cNvPr id="202" name="Google Shape;202;p13"/>
          <p:cNvSpPr txBox="1"/>
          <p:nvPr/>
        </p:nvSpPr>
        <p:spPr>
          <a:xfrm>
            <a:off x="1136650" y="965200"/>
            <a:ext cx="10058400" cy="977900"/>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5000"/>
              </a:lnSpc>
              <a:spcBef>
                <a:spcPts val="0"/>
              </a:spcBef>
              <a:spcAft>
                <a:spcPts val="0"/>
              </a:spcAft>
              <a:buClr>
                <a:srgbClr val="27ED27"/>
              </a:buClr>
              <a:buSzPts val="2200"/>
              <a:buFont typeface="Arial"/>
              <a:buNone/>
            </a:pPr>
            <a:r>
              <a:rPr lang="es-ES" sz="2200">
                <a:solidFill>
                  <a:schemeClr val="lt1"/>
                </a:solidFill>
                <a:latin typeface="Arial"/>
                <a:ea typeface="Arial"/>
                <a:cs typeface="Arial"/>
                <a:sym typeface="Arial"/>
              </a:rPr>
              <a:t>Esta utilidad es de las mas importantes a nivel de consola, ya que nos permite operar sobre el output de un comando aplicándole otros comandos, no confundir con redirecciones, Ejemplos:</a:t>
            </a:r>
            <a:endParaRPr/>
          </a:p>
          <a:p>
            <a:pPr marL="0" marR="0" lvl="0" indent="0" algn="l" rtl="0">
              <a:lnSpc>
                <a:spcPct val="95000"/>
              </a:lnSpc>
              <a:spcBef>
                <a:spcPts val="1600"/>
              </a:spcBef>
              <a:spcAft>
                <a:spcPts val="0"/>
              </a:spcAft>
              <a:buClr>
                <a:srgbClr val="27ED27"/>
              </a:buClr>
              <a:buSzPts val="2200"/>
              <a:buFont typeface="Arial"/>
              <a:buNone/>
            </a:pPr>
            <a:endParaRPr sz="22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Xargs </a:t>
            </a:r>
            <a:endParaRPr sz="4400" b="1">
              <a:solidFill>
                <a:srgbClr val="FEFEFE"/>
              </a:solidFill>
              <a:latin typeface="Lucida Sans"/>
              <a:ea typeface="Lucida Sans"/>
              <a:cs typeface="Lucida Sans"/>
              <a:sym typeface="Lucida Sans"/>
            </a:endParaRPr>
          </a:p>
        </p:txBody>
      </p:sp>
      <p:sp>
        <p:nvSpPr>
          <p:cNvPr id="208" name="Google Shape;208;p14"/>
          <p:cNvSpPr txBox="1">
            <a:spLocks noGrp="1"/>
          </p:cNvSpPr>
          <p:nvPr>
            <p:ph type="subTitle" idx="1"/>
          </p:nvPr>
        </p:nvSpPr>
        <p:spPr>
          <a:xfrm>
            <a:off x="890466" y="3291253"/>
            <a:ext cx="10706100" cy="2146300"/>
          </a:xfrm>
          <a:prstGeom prst="rect">
            <a:avLst/>
          </a:prstGeom>
          <a:noFill/>
          <a:ln>
            <a:noFill/>
          </a:ln>
        </p:spPr>
        <p:txBody>
          <a:bodyPr spcFirstLastPara="1" wrap="square" lIns="91425" tIns="45700" rIns="91425" bIns="45700" anchor="t" anchorCtr="0">
            <a:normAutofit/>
          </a:bodyPr>
          <a:lstStyle/>
          <a:p>
            <a:pPr marL="342900" lvl="0" indent="-342900" algn="l" rtl="0">
              <a:lnSpc>
                <a:spcPct val="95000"/>
              </a:lnSpc>
              <a:spcBef>
                <a:spcPts val="0"/>
              </a:spcBef>
              <a:spcAft>
                <a:spcPts val="0"/>
              </a:spcAft>
              <a:buClr>
                <a:srgbClr val="27ED27"/>
              </a:buClr>
              <a:buSzPts val="2000"/>
              <a:buFont typeface="Arial"/>
              <a:buChar char="&gt;"/>
            </a:pPr>
            <a:r>
              <a:rPr lang="es-ES" sz="2000" dirty="0">
                <a:solidFill>
                  <a:schemeClr val="lt1"/>
                </a:solidFill>
                <a:latin typeface="Arial"/>
                <a:ea typeface="Arial"/>
                <a:cs typeface="Arial"/>
                <a:sym typeface="Arial"/>
              </a:rPr>
              <a:t>Por ejemplo tenemos 3 ficheros en el directorio </a:t>
            </a:r>
            <a:r>
              <a:rPr lang="es-ES" sz="2000" dirty="0" smtClean="0">
                <a:solidFill>
                  <a:schemeClr val="lt1"/>
                </a:solidFill>
                <a:latin typeface="Arial"/>
                <a:ea typeface="Arial"/>
                <a:cs typeface="Arial"/>
                <a:sym typeface="Arial"/>
              </a:rPr>
              <a:t>actual  </a:t>
            </a:r>
            <a:r>
              <a:rPr lang="es-ES" sz="2000" dirty="0">
                <a:solidFill>
                  <a:schemeClr val="lt1"/>
                </a:solidFill>
                <a:latin typeface="Arial"/>
                <a:ea typeface="Arial"/>
                <a:cs typeface="Arial"/>
                <a:sym typeface="Arial"/>
              </a:rPr>
              <a:t>texto1.txt, texto2.txt, texto3.txt</a:t>
            </a:r>
            <a:endParaRPr dirty="0"/>
          </a:p>
          <a:p>
            <a:pPr marL="0" lvl="0" indent="0" algn="l" rtl="0">
              <a:lnSpc>
                <a:spcPct val="95000"/>
              </a:lnSpc>
              <a:spcBef>
                <a:spcPts val="1600"/>
              </a:spcBef>
              <a:spcAft>
                <a:spcPts val="0"/>
              </a:spcAft>
              <a:buClr>
                <a:srgbClr val="27ED27"/>
              </a:buClr>
              <a:buSzPts val="2000"/>
              <a:buNone/>
            </a:pPr>
            <a:r>
              <a:rPr lang="es-ES" sz="2000" dirty="0">
                <a:solidFill>
                  <a:schemeClr val="lt1"/>
                </a:solidFill>
                <a:latin typeface="Arial"/>
                <a:ea typeface="Arial"/>
                <a:cs typeface="Arial"/>
                <a:sym typeface="Arial"/>
              </a:rPr>
              <a:t>	</a:t>
            </a:r>
            <a:r>
              <a:rPr lang="es-ES" sz="2000" dirty="0" err="1">
                <a:solidFill>
                  <a:srgbClr val="00B050"/>
                </a:solidFill>
                <a:latin typeface="Arial"/>
                <a:ea typeface="Arial"/>
                <a:cs typeface="Arial"/>
                <a:sym typeface="Arial"/>
              </a:rPr>
              <a:t>ls</a:t>
            </a:r>
            <a:r>
              <a:rPr lang="es-ES" sz="2000" dirty="0">
                <a:solidFill>
                  <a:srgbClr val="00B050"/>
                </a:solidFill>
                <a:latin typeface="Arial"/>
                <a:ea typeface="Arial"/>
                <a:cs typeface="Arial"/>
                <a:sym typeface="Arial"/>
              </a:rPr>
              <a:t> | </a:t>
            </a:r>
            <a:r>
              <a:rPr lang="es-ES" sz="2000" dirty="0" err="1">
                <a:solidFill>
                  <a:srgbClr val="00B050"/>
                </a:solidFill>
                <a:latin typeface="Arial"/>
                <a:ea typeface="Arial"/>
                <a:cs typeface="Arial"/>
                <a:sym typeface="Arial"/>
              </a:rPr>
              <a:t>xargs</a:t>
            </a:r>
            <a:r>
              <a:rPr lang="es-ES" sz="2000" dirty="0">
                <a:solidFill>
                  <a:srgbClr val="00B050"/>
                </a:solidFill>
                <a:latin typeface="Arial"/>
                <a:ea typeface="Arial"/>
                <a:cs typeface="Arial"/>
                <a:sym typeface="Arial"/>
              </a:rPr>
              <a:t> </a:t>
            </a:r>
            <a:r>
              <a:rPr lang="es-ES" sz="2000" dirty="0" err="1">
                <a:solidFill>
                  <a:srgbClr val="00B050"/>
                </a:solidFill>
                <a:latin typeface="Arial"/>
                <a:ea typeface="Arial"/>
                <a:cs typeface="Arial"/>
                <a:sym typeface="Arial"/>
              </a:rPr>
              <a:t>cat</a:t>
            </a:r>
            <a:r>
              <a:rPr lang="es-ES" sz="2000" dirty="0">
                <a:solidFill>
                  <a:srgbClr val="00B050"/>
                </a:solidFill>
                <a:latin typeface="Arial"/>
                <a:ea typeface="Arial"/>
                <a:cs typeface="Arial"/>
                <a:sym typeface="Arial"/>
              </a:rPr>
              <a:t> </a:t>
            </a:r>
            <a:r>
              <a:rPr lang="es-ES" sz="2000" dirty="0">
                <a:solidFill>
                  <a:schemeClr val="lt1"/>
                </a:solidFill>
                <a:latin typeface="Arial"/>
                <a:ea typeface="Arial"/>
                <a:cs typeface="Arial"/>
                <a:sym typeface="Arial"/>
              </a:rPr>
              <a:t> : Este comando ejecutará un </a:t>
            </a:r>
            <a:r>
              <a:rPr lang="es-ES" sz="2000" dirty="0" err="1">
                <a:solidFill>
                  <a:schemeClr val="lt1"/>
                </a:solidFill>
                <a:latin typeface="Arial"/>
                <a:ea typeface="Arial"/>
                <a:cs typeface="Arial"/>
                <a:sym typeface="Arial"/>
              </a:rPr>
              <a:t>cat</a:t>
            </a:r>
            <a:r>
              <a:rPr lang="es-ES" sz="2000" dirty="0">
                <a:solidFill>
                  <a:schemeClr val="lt1"/>
                </a:solidFill>
                <a:latin typeface="Arial"/>
                <a:ea typeface="Arial"/>
                <a:cs typeface="Arial"/>
                <a:sym typeface="Arial"/>
              </a:rPr>
              <a:t> por cada fichero listado por el </a:t>
            </a:r>
            <a:r>
              <a:rPr lang="es-ES" sz="2000" dirty="0" err="1">
                <a:solidFill>
                  <a:schemeClr val="lt1"/>
                </a:solidFill>
                <a:latin typeface="Arial"/>
                <a:ea typeface="Arial"/>
                <a:cs typeface="Arial"/>
                <a:sym typeface="Arial"/>
              </a:rPr>
              <a:t>ls</a:t>
            </a:r>
            <a:endParaRPr sz="2000" dirty="0">
              <a:solidFill>
                <a:schemeClr val="lt1"/>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r>
              <a:rPr lang="es-ES" sz="2000" dirty="0">
                <a:solidFill>
                  <a:schemeClr val="lt1"/>
                </a:solidFill>
                <a:latin typeface="Arial"/>
                <a:ea typeface="Arial"/>
                <a:cs typeface="Arial"/>
                <a:sym typeface="Arial"/>
              </a:rPr>
              <a:t>La salida será el contenido de los 3 archivos de texto</a:t>
            </a:r>
            <a:endParaRPr sz="2000" dirty="0">
              <a:solidFill>
                <a:schemeClr val="lt1"/>
              </a:solidFill>
              <a:latin typeface="Arial"/>
              <a:ea typeface="Arial"/>
              <a:cs typeface="Arial"/>
              <a:sym typeface="Arial"/>
            </a:endParaRPr>
          </a:p>
        </p:txBody>
      </p:sp>
      <p:sp>
        <p:nvSpPr>
          <p:cNvPr id="209" name="Google Shape;209;p14"/>
          <p:cNvSpPr txBox="1"/>
          <p:nvPr/>
        </p:nvSpPr>
        <p:spPr>
          <a:xfrm>
            <a:off x="1136650" y="1371600"/>
            <a:ext cx="10058400" cy="11938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5000"/>
              </a:lnSpc>
              <a:spcBef>
                <a:spcPts val="0"/>
              </a:spcBef>
              <a:spcAft>
                <a:spcPts val="0"/>
              </a:spcAft>
              <a:buClr>
                <a:srgbClr val="27ED27"/>
              </a:buClr>
              <a:buSzPct val="100000"/>
              <a:buFont typeface="Arial"/>
              <a:buNone/>
            </a:pPr>
            <a:r>
              <a:rPr lang="es-ES" sz="2200">
                <a:solidFill>
                  <a:schemeClr val="lt1"/>
                </a:solidFill>
                <a:latin typeface="Arial"/>
                <a:ea typeface="Arial"/>
                <a:cs typeface="Arial"/>
                <a:sym typeface="Arial"/>
              </a:rPr>
              <a:t>xargs se suele utilizar seguido de una pipe ( | ), pero también puede usar como input un archivo, lo que hace xargs es aplicar un comando a cada fichero que nos este listando un output, esto es útil para outputs que listen grandes cantidades de ficheros, ya sea con ruta absoluta o relativa.</a:t>
            </a:r>
            <a:endParaRPr sz="22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ctrTitle"/>
          </p:nvPr>
        </p:nvSpPr>
        <p:spPr>
          <a:xfrm>
            <a:off x="812800" y="189050"/>
            <a:ext cx="10832123" cy="769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EFEFE"/>
              </a:buClr>
              <a:buSzPts val="3600"/>
              <a:buFont typeface="Lucida Sans"/>
              <a:buNone/>
            </a:pPr>
            <a:r>
              <a:rPr lang="es-ES" sz="3200" b="1" dirty="0">
                <a:solidFill>
                  <a:srgbClr val="FEFEFE"/>
                </a:solidFill>
                <a:latin typeface="Lucida Sans"/>
                <a:ea typeface="Lucida Sans"/>
                <a:cs typeface="Lucida Sans"/>
                <a:sym typeface="Lucida Sans"/>
              </a:rPr>
              <a:t>Comandos de modificación de texto 1</a:t>
            </a:r>
            <a:r>
              <a:rPr lang="es-ES" sz="3200" b="1" dirty="0" smtClean="0">
                <a:solidFill>
                  <a:srgbClr val="FEFEFE"/>
                </a:solidFill>
                <a:latin typeface="Lucida Sans"/>
                <a:ea typeface="Lucida Sans"/>
                <a:cs typeface="Lucida Sans"/>
                <a:sym typeface="Lucida Sans"/>
              </a:rPr>
              <a:t>° (</a:t>
            </a:r>
            <a:r>
              <a:rPr lang="es-ES" sz="3200" b="1" dirty="0" err="1" smtClean="0">
                <a:solidFill>
                  <a:srgbClr val="FEFEFE"/>
                </a:solidFill>
                <a:latin typeface="Lucida Sans"/>
                <a:ea typeface="Lucida Sans"/>
                <a:cs typeface="Lucida Sans"/>
                <a:sym typeface="Lucida Sans"/>
              </a:rPr>
              <a:t>tr</a:t>
            </a:r>
            <a:r>
              <a:rPr lang="es-ES" sz="3200" b="1" dirty="0" smtClean="0">
                <a:solidFill>
                  <a:srgbClr val="FEFEFE"/>
                </a:solidFill>
                <a:latin typeface="Lucida Sans"/>
                <a:ea typeface="Lucida Sans"/>
                <a:cs typeface="Lucida Sans"/>
                <a:sym typeface="Lucida Sans"/>
              </a:rPr>
              <a:t>)</a:t>
            </a:r>
            <a:endParaRPr sz="3200" b="1" dirty="0">
              <a:solidFill>
                <a:srgbClr val="FEFEFE"/>
              </a:solidFill>
              <a:latin typeface="Lucida Sans"/>
              <a:ea typeface="Lucida Sans"/>
              <a:cs typeface="Lucida Sans"/>
              <a:sym typeface="Lucida Sans"/>
            </a:endParaRPr>
          </a:p>
        </p:txBody>
      </p:sp>
      <p:sp>
        <p:nvSpPr>
          <p:cNvPr id="215" name="Google Shape;215;p15"/>
          <p:cNvSpPr txBox="1">
            <a:spLocks noGrp="1"/>
          </p:cNvSpPr>
          <p:nvPr>
            <p:ph type="subTitle" idx="1"/>
          </p:nvPr>
        </p:nvSpPr>
        <p:spPr>
          <a:xfrm>
            <a:off x="812800" y="2476500"/>
            <a:ext cx="10706100" cy="4026300"/>
          </a:xfrm>
          <a:prstGeom prst="rect">
            <a:avLst/>
          </a:prstGeom>
          <a:noFill/>
          <a:ln>
            <a:noFill/>
          </a:ln>
        </p:spPr>
        <p:txBody>
          <a:bodyPr spcFirstLastPara="1" wrap="square" lIns="91425" tIns="45700" rIns="91425" bIns="45700" anchor="t" anchorCtr="0">
            <a:normAutofit/>
          </a:bodyPr>
          <a:lstStyle/>
          <a:p>
            <a:pPr marL="342900" lvl="0" indent="-342900" algn="l" rtl="0">
              <a:lnSpc>
                <a:spcPct val="95000"/>
              </a:lnSpc>
              <a:spcBef>
                <a:spcPts val="0"/>
              </a:spcBef>
              <a:spcAft>
                <a:spcPts val="0"/>
              </a:spcAft>
              <a:buClr>
                <a:srgbClr val="27ED27"/>
              </a:buClr>
              <a:buSzPts val="2000"/>
              <a:buFont typeface="Arial"/>
              <a:buChar char="&gt;"/>
            </a:pPr>
            <a:r>
              <a:rPr lang="es-ES" sz="2000">
                <a:solidFill>
                  <a:srgbClr val="00B050"/>
                </a:solidFill>
                <a:latin typeface="Arial"/>
                <a:ea typeface="Arial"/>
                <a:cs typeface="Arial"/>
                <a:sym typeface="Arial"/>
              </a:rPr>
              <a:t>tr</a:t>
            </a:r>
            <a:r>
              <a:rPr lang="es-ES" sz="2000">
                <a:solidFill>
                  <a:schemeClr val="lt1"/>
                </a:solidFill>
                <a:latin typeface="Arial"/>
                <a:ea typeface="Arial"/>
                <a:cs typeface="Arial"/>
                <a:sym typeface="Arial"/>
              </a:rPr>
              <a:t> : Se puede usar para sustituir caracteres o eliminarlos, entre otra infinidad de funciones</a:t>
            </a:r>
            <a:endParaRPr/>
          </a:p>
          <a:p>
            <a:pPr marL="0" lvl="0" indent="0" algn="l" rtl="0">
              <a:lnSpc>
                <a:spcPct val="95000"/>
              </a:lnSpc>
              <a:spcBef>
                <a:spcPts val="1600"/>
              </a:spcBef>
              <a:spcAft>
                <a:spcPts val="0"/>
              </a:spcAft>
              <a:buClr>
                <a:srgbClr val="27ED27"/>
              </a:buClr>
              <a:buSzPts val="2000"/>
              <a:buNone/>
            </a:pPr>
            <a:r>
              <a:rPr lang="es-ES" sz="2000">
                <a:solidFill>
                  <a:schemeClr val="lt1"/>
                </a:solidFill>
                <a:latin typeface="Arial"/>
                <a:ea typeface="Arial"/>
                <a:cs typeface="Arial"/>
                <a:sym typeface="Arial"/>
              </a:rPr>
              <a:t>	Por ejemplo: 	</a:t>
            </a:r>
            <a:r>
              <a:rPr lang="es-ES" sz="2000">
                <a:solidFill>
                  <a:srgbClr val="00B050"/>
                </a:solidFill>
                <a:latin typeface="Arial"/>
                <a:ea typeface="Arial"/>
                <a:cs typeface="Arial"/>
                <a:sym typeface="Arial"/>
              </a:rPr>
              <a:t>echo “hola mundo” | tr ‘o’ ‘d’   </a:t>
            </a:r>
            <a:endParaRPr/>
          </a:p>
          <a:p>
            <a:pPr marL="0" lvl="0" indent="0" algn="l" rtl="0">
              <a:lnSpc>
                <a:spcPct val="95000"/>
              </a:lnSpc>
              <a:spcBef>
                <a:spcPts val="1600"/>
              </a:spcBef>
              <a:spcAft>
                <a:spcPts val="0"/>
              </a:spcAft>
              <a:buClr>
                <a:srgbClr val="27ED27"/>
              </a:buClr>
              <a:buSzPts val="2000"/>
              <a:buNone/>
            </a:pPr>
            <a:r>
              <a:rPr lang="es-ES" sz="2000">
                <a:solidFill>
                  <a:schemeClr val="lt1"/>
                </a:solidFill>
                <a:latin typeface="Arial"/>
                <a:ea typeface="Arial"/>
                <a:cs typeface="Arial"/>
                <a:sym typeface="Arial"/>
              </a:rPr>
              <a:t>La salida será “hdla mundd” ya que reemplazamos la letra </a:t>
            </a:r>
            <a:r>
              <a:rPr lang="es-ES" sz="2000">
                <a:solidFill>
                  <a:srgbClr val="00B050"/>
                </a:solidFill>
                <a:latin typeface="Arial"/>
                <a:ea typeface="Arial"/>
                <a:cs typeface="Arial"/>
                <a:sym typeface="Arial"/>
              </a:rPr>
              <a:t>o</a:t>
            </a:r>
            <a:r>
              <a:rPr lang="es-ES" sz="2000">
                <a:solidFill>
                  <a:schemeClr val="lt1"/>
                </a:solidFill>
                <a:latin typeface="Arial"/>
                <a:ea typeface="Arial"/>
                <a:cs typeface="Arial"/>
                <a:sym typeface="Arial"/>
              </a:rPr>
              <a:t> por la </a:t>
            </a:r>
            <a:r>
              <a:rPr lang="es-ES" sz="2000">
                <a:solidFill>
                  <a:srgbClr val="00B050"/>
                </a:solidFill>
                <a:latin typeface="Arial"/>
                <a:ea typeface="Arial"/>
                <a:cs typeface="Arial"/>
                <a:sym typeface="Arial"/>
              </a:rPr>
              <a:t>d</a:t>
            </a:r>
            <a:r>
              <a:rPr lang="es-ES" sz="2000">
                <a:solidFill>
                  <a:schemeClr val="lt1"/>
                </a:solidFill>
                <a:latin typeface="Arial"/>
                <a:ea typeface="Arial"/>
                <a:cs typeface="Arial"/>
                <a:sym typeface="Arial"/>
              </a:rPr>
              <a:t>, el primer parámetro   es el que será reemplazado el segundo será por el que será reemplazado.</a:t>
            </a:r>
            <a:endParaRPr sz="2000">
              <a:solidFill>
                <a:schemeClr val="lt1"/>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r>
              <a:rPr lang="es-ES" sz="2000">
                <a:solidFill>
                  <a:schemeClr val="lt1"/>
                </a:solidFill>
                <a:latin typeface="Arial"/>
                <a:ea typeface="Arial"/>
                <a:cs typeface="Arial"/>
                <a:sym typeface="Arial"/>
              </a:rPr>
              <a:t>Para eliminar podemos usar después de tr la opción -d y como segundo parámetro entre “ ” que se va a eliminar, tr es más para reemplazar letras, no funcionará con palabras, en ese caso utilizar el comando sed</a:t>
            </a:r>
            <a:endParaRPr sz="2000">
              <a:solidFill>
                <a:schemeClr val="lt1"/>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r>
              <a:rPr lang="es-ES" sz="2000">
                <a:solidFill>
                  <a:schemeClr val="lt1"/>
                </a:solidFill>
                <a:latin typeface="Arial"/>
                <a:ea typeface="Arial"/>
                <a:cs typeface="Arial"/>
                <a:sym typeface="Arial"/>
              </a:rPr>
              <a:t>		más de tr: https://geekland.eu/uso-del-comando-tr-en-linux-y-unix-con-ejemplos/</a:t>
            </a:r>
            <a:endParaRPr sz="2000">
              <a:solidFill>
                <a:schemeClr val="lt1"/>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endParaRPr sz="2000">
              <a:solidFill>
                <a:schemeClr val="lt1"/>
              </a:solidFill>
              <a:latin typeface="Arial"/>
              <a:ea typeface="Arial"/>
              <a:cs typeface="Arial"/>
              <a:sym typeface="Arial"/>
            </a:endParaRPr>
          </a:p>
        </p:txBody>
      </p:sp>
      <p:sp>
        <p:nvSpPr>
          <p:cNvPr id="216" name="Google Shape;216;p15"/>
          <p:cNvSpPr txBox="1"/>
          <p:nvPr/>
        </p:nvSpPr>
        <p:spPr>
          <a:xfrm>
            <a:off x="1327150" y="1123950"/>
            <a:ext cx="10058400" cy="1022350"/>
          </a:xfrm>
          <a:prstGeom prst="rect">
            <a:avLst/>
          </a:prstGeom>
          <a:noFill/>
          <a:ln>
            <a:noFill/>
          </a:ln>
        </p:spPr>
        <p:txBody>
          <a:bodyPr spcFirstLastPara="1" wrap="square" lIns="91425" tIns="45700" rIns="91425" bIns="45700" anchor="t" anchorCtr="0">
            <a:normAutofit/>
          </a:bodyPr>
          <a:lstStyle/>
          <a:p>
            <a:pPr marL="0" marR="0" lvl="0" indent="0" algn="l" rtl="0">
              <a:lnSpc>
                <a:spcPct val="95000"/>
              </a:lnSpc>
              <a:spcBef>
                <a:spcPts val="0"/>
              </a:spcBef>
              <a:spcAft>
                <a:spcPts val="0"/>
              </a:spcAft>
              <a:buClr>
                <a:srgbClr val="27ED27"/>
              </a:buClr>
              <a:buSzPts val="2200"/>
              <a:buFont typeface="Arial"/>
              <a:buNone/>
            </a:pPr>
            <a:r>
              <a:rPr lang="es-ES" sz="2200">
                <a:solidFill>
                  <a:schemeClr val="lt1"/>
                </a:solidFill>
                <a:latin typeface="Arial"/>
                <a:ea typeface="Arial"/>
                <a:cs typeface="Arial"/>
                <a:sym typeface="Arial"/>
              </a:rPr>
              <a:t>Abordaremos comandos de filtrado y manipulación de salidas de texto (outputs)  </a:t>
            </a:r>
            <a:endParaRPr sz="2200">
              <a:solidFill>
                <a:schemeClr val="lt1"/>
              </a:solidFill>
              <a:latin typeface="Arial"/>
              <a:ea typeface="Arial"/>
              <a:cs typeface="Arial"/>
              <a:sym typeface="Arial"/>
            </a:endParaRPr>
          </a:p>
          <a:p>
            <a:pPr marL="0" marR="0" lvl="0" indent="0" algn="l" rtl="0">
              <a:lnSpc>
                <a:spcPct val="95000"/>
              </a:lnSpc>
              <a:spcBef>
                <a:spcPts val="1600"/>
              </a:spcBef>
              <a:spcAft>
                <a:spcPts val="0"/>
              </a:spcAft>
              <a:buClr>
                <a:srgbClr val="27ED27"/>
              </a:buClr>
              <a:buSzPts val="2200"/>
              <a:buFont typeface="Arial"/>
              <a:buNone/>
            </a:pPr>
            <a:endParaRPr sz="22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a:spLocks noGrp="1"/>
          </p:cNvSpPr>
          <p:nvPr>
            <p:ph type="ctrTitle"/>
          </p:nvPr>
        </p:nvSpPr>
        <p:spPr>
          <a:xfrm>
            <a:off x="1752600" y="195263"/>
            <a:ext cx="9176238" cy="76993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Comandos de modificación de texto 2</a:t>
            </a:r>
            <a:r>
              <a:rPr lang="es-ES" sz="3600" b="1" dirty="0" smtClean="0">
                <a:solidFill>
                  <a:srgbClr val="FEFEFE"/>
                </a:solidFill>
                <a:latin typeface="Lucida Sans"/>
                <a:ea typeface="Lucida Sans"/>
                <a:cs typeface="Lucida Sans"/>
                <a:sym typeface="Lucida Sans"/>
              </a:rPr>
              <a:t>° (</a:t>
            </a:r>
            <a:r>
              <a:rPr lang="es-ES" sz="3600" b="1" dirty="0" err="1" smtClean="0">
                <a:solidFill>
                  <a:srgbClr val="FEFEFE"/>
                </a:solidFill>
                <a:latin typeface="Lucida Sans"/>
                <a:ea typeface="Lucida Sans"/>
                <a:cs typeface="Lucida Sans"/>
                <a:sym typeface="Lucida Sans"/>
              </a:rPr>
              <a:t>cut</a:t>
            </a:r>
            <a:r>
              <a:rPr lang="es-ES" sz="3600" b="1" dirty="0" smtClean="0">
                <a:solidFill>
                  <a:srgbClr val="FEFEFE"/>
                </a:solidFill>
                <a:latin typeface="Lucida Sans"/>
                <a:ea typeface="Lucida Sans"/>
                <a:cs typeface="Lucida Sans"/>
                <a:sym typeface="Lucida Sans"/>
              </a:rPr>
              <a:t>)</a:t>
            </a:r>
            <a:endParaRPr sz="3600" b="1" dirty="0">
              <a:solidFill>
                <a:srgbClr val="FEFEFE"/>
              </a:solidFill>
              <a:latin typeface="Lucida Sans"/>
              <a:ea typeface="Lucida Sans"/>
              <a:cs typeface="Lucida Sans"/>
              <a:sym typeface="Lucida Sans"/>
            </a:endParaRPr>
          </a:p>
        </p:txBody>
      </p:sp>
      <p:sp>
        <p:nvSpPr>
          <p:cNvPr id="222" name="Google Shape;222;p16"/>
          <p:cNvSpPr txBox="1">
            <a:spLocks noGrp="1"/>
          </p:cNvSpPr>
          <p:nvPr>
            <p:ph type="subTitle" idx="1"/>
          </p:nvPr>
        </p:nvSpPr>
        <p:spPr>
          <a:xfrm>
            <a:off x="889000" y="1968500"/>
            <a:ext cx="10706100" cy="4025900"/>
          </a:xfrm>
          <a:prstGeom prst="rect">
            <a:avLst/>
          </a:prstGeom>
          <a:noFill/>
          <a:ln>
            <a:noFill/>
          </a:ln>
        </p:spPr>
        <p:txBody>
          <a:bodyPr spcFirstLastPara="1" wrap="square" lIns="91425" tIns="45700" rIns="91425" bIns="45700" anchor="t" anchorCtr="0">
            <a:normAutofit/>
          </a:bodyPr>
          <a:lstStyle/>
          <a:p>
            <a:pPr marL="342900" lvl="0" indent="-342900" algn="l" rtl="0">
              <a:lnSpc>
                <a:spcPct val="95000"/>
              </a:lnSpc>
              <a:spcBef>
                <a:spcPts val="0"/>
              </a:spcBef>
              <a:spcAft>
                <a:spcPts val="0"/>
              </a:spcAft>
              <a:buClr>
                <a:srgbClr val="27ED27"/>
              </a:buClr>
              <a:buSzPts val="2000"/>
              <a:buFont typeface="Arial"/>
              <a:buChar char="&gt;"/>
            </a:pPr>
            <a:r>
              <a:rPr lang="es-ES" sz="2000">
                <a:solidFill>
                  <a:srgbClr val="00B050"/>
                </a:solidFill>
                <a:latin typeface="Arial"/>
                <a:ea typeface="Arial"/>
                <a:cs typeface="Arial"/>
                <a:sym typeface="Arial"/>
              </a:rPr>
              <a:t>cut</a:t>
            </a:r>
            <a:r>
              <a:rPr lang="es-ES" sz="2000">
                <a:solidFill>
                  <a:schemeClr val="lt1"/>
                </a:solidFill>
                <a:latin typeface="Arial"/>
                <a:ea typeface="Arial"/>
                <a:cs typeface="Arial"/>
                <a:sym typeface="Arial"/>
              </a:rPr>
              <a:t> : El comando cut tiene muchas opciones y utilidades, pero voy a describir una funcionalidad básica para cortar la el output de un texto, esto es muy útil a la hora de crear scripts, para obtener ciertos elementos de un output combinándolo también con otros comandos como grep, awk, head, tail, etc.	</a:t>
            </a:r>
            <a:endParaRPr/>
          </a:p>
          <a:p>
            <a:pPr marL="0" lvl="0" indent="0" algn="l" rtl="0">
              <a:lnSpc>
                <a:spcPct val="95000"/>
              </a:lnSpc>
              <a:spcBef>
                <a:spcPts val="1600"/>
              </a:spcBef>
              <a:spcAft>
                <a:spcPts val="0"/>
              </a:spcAft>
              <a:buClr>
                <a:srgbClr val="27ED27"/>
              </a:buClr>
              <a:buSzPts val="2000"/>
              <a:buNone/>
            </a:pPr>
            <a:r>
              <a:rPr lang="es-ES" sz="2000">
                <a:solidFill>
                  <a:schemeClr val="lt1"/>
                </a:solidFill>
                <a:latin typeface="Arial"/>
                <a:ea typeface="Arial"/>
                <a:cs typeface="Arial"/>
                <a:sym typeface="Arial"/>
              </a:rPr>
              <a:t>	Ejemplo: </a:t>
            </a:r>
            <a:r>
              <a:rPr lang="es-ES" sz="2000">
                <a:solidFill>
                  <a:srgbClr val="00B050"/>
                </a:solidFill>
                <a:latin typeface="Arial"/>
                <a:ea typeface="Arial"/>
                <a:cs typeface="Arial"/>
                <a:sym typeface="Arial"/>
              </a:rPr>
              <a:t>cat /etc/passwd | grep “seba” | cut -d “:” –f1</a:t>
            </a:r>
            <a:endParaRPr/>
          </a:p>
          <a:p>
            <a:pPr marL="0" lvl="0" indent="0" algn="l" rtl="0">
              <a:lnSpc>
                <a:spcPct val="95000"/>
              </a:lnSpc>
              <a:spcBef>
                <a:spcPts val="1600"/>
              </a:spcBef>
              <a:spcAft>
                <a:spcPts val="0"/>
              </a:spcAft>
              <a:buClr>
                <a:srgbClr val="27ED27"/>
              </a:buClr>
              <a:buSzPts val="2000"/>
              <a:buNone/>
            </a:pPr>
            <a:endParaRPr sz="2000">
              <a:solidFill>
                <a:schemeClr val="lt1"/>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r>
              <a:rPr lang="es-ES" sz="2000">
                <a:solidFill>
                  <a:schemeClr val="lt1"/>
                </a:solidFill>
                <a:latin typeface="Arial"/>
                <a:ea typeface="Arial"/>
                <a:cs typeface="Arial"/>
                <a:sym typeface="Arial"/>
              </a:rPr>
              <a:t>La salida de </a:t>
            </a:r>
            <a:r>
              <a:rPr lang="es-ES" sz="2000">
                <a:solidFill>
                  <a:srgbClr val="00B050"/>
                </a:solidFill>
                <a:latin typeface="Arial"/>
                <a:ea typeface="Arial"/>
                <a:cs typeface="Arial"/>
                <a:sym typeface="Arial"/>
              </a:rPr>
              <a:t>cat /etc/passwd | grep “seba” </a:t>
            </a:r>
            <a:r>
              <a:rPr lang="es-ES" sz="2000">
                <a:solidFill>
                  <a:schemeClr val="lt1"/>
                </a:solidFill>
                <a:latin typeface="Arial"/>
                <a:ea typeface="Arial"/>
                <a:cs typeface="Arial"/>
                <a:sym typeface="Arial"/>
              </a:rPr>
              <a:t>sera ---&gt; </a:t>
            </a:r>
            <a:r>
              <a:rPr lang="es-ES" sz="1600">
                <a:solidFill>
                  <a:schemeClr val="lt1"/>
                </a:solidFill>
                <a:latin typeface="Arial"/>
                <a:ea typeface="Arial"/>
                <a:cs typeface="Arial"/>
                <a:sym typeface="Arial"/>
              </a:rPr>
              <a:t>seba:x:1000:1003:seba:/home/seba:/usr/bin/zsh</a:t>
            </a:r>
            <a:endParaRPr/>
          </a:p>
          <a:p>
            <a:pPr marL="0" lvl="0" indent="0" algn="l" rtl="0">
              <a:lnSpc>
                <a:spcPct val="95000"/>
              </a:lnSpc>
              <a:spcBef>
                <a:spcPts val="1600"/>
              </a:spcBef>
              <a:spcAft>
                <a:spcPts val="0"/>
              </a:spcAft>
              <a:buClr>
                <a:srgbClr val="27ED27"/>
              </a:buClr>
              <a:buSzPts val="2000"/>
              <a:buNone/>
            </a:pPr>
            <a:r>
              <a:rPr lang="es-ES" sz="2000">
                <a:solidFill>
                  <a:schemeClr val="lt1"/>
                </a:solidFill>
                <a:latin typeface="Arial"/>
                <a:ea typeface="Arial"/>
                <a:cs typeface="Arial"/>
                <a:sym typeface="Arial"/>
              </a:rPr>
              <a:t>Con </a:t>
            </a:r>
            <a:r>
              <a:rPr lang="es-ES" sz="1600">
                <a:solidFill>
                  <a:srgbClr val="00B050"/>
                </a:solidFill>
                <a:latin typeface="Arial"/>
                <a:ea typeface="Arial"/>
                <a:cs typeface="Arial"/>
                <a:sym typeface="Arial"/>
              </a:rPr>
              <a:t>cut -d “:” </a:t>
            </a:r>
            <a:r>
              <a:rPr lang="es-ES" sz="2000">
                <a:solidFill>
                  <a:schemeClr val="lt1"/>
                </a:solidFill>
                <a:latin typeface="Arial"/>
                <a:ea typeface="Arial"/>
                <a:cs typeface="Arial"/>
                <a:sym typeface="Arial"/>
              </a:rPr>
              <a:t>definimos como delimitador : y con </a:t>
            </a:r>
            <a:r>
              <a:rPr lang="es-ES" sz="1600">
                <a:solidFill>
                  <a:srgbClr val="00B050"/>
                </a:solidFill>
                <a:latin typeface="Arial"/>
                <a:ea typeface="Arial"/>
                <a:cs typeface="Arial"/>
                <a:sym typeface="Arial"/>
              </a:rPr>
              <a:t>–f1 </a:t>
            </a:r>
            <a:r>
              <a:rPr lang="es-ES" sz="2000">
                <a:solidFill>
                  <a:schemeClr val="lt1"/>
                </a:solidFill>
                <a:latin typeface="Arial"/>
                <a:ea typeface="Arial"/>
                <a:cs typeface="Arial"/>
                <a:sym typeface="Arial"/>
              </a:rPr>
              <a:t>la primera variable que es “seba”,</a:t>
            </a:r>
            <a:endParaRPr/>
          </a:p>
          <a:p>
            <a:pPr marL="0" lvl="0" indent="0" algn="l" rtl="0">
              <a:lnSpc>
                <a:spcPct val="95000"/>
              </a:lnSpc>
              <a:spcBef>
                <a:spcPts val="1600"/>
              </a:spcBef>
              <a:spcAft>
                <a:spcPts val="0"/>
              </a:spcAft>
              <a:buClr>
                <a:srgbClr val="27ED27"/>
              </a:buClr>
              <a:buSzPts val="2000"/>
              <a:buNone/>
            </a:pPr>
            <a:r>
              <a:rPr lang="es-ES" sz="2000">
                <a:solidFill>
                  <a:schemeClr val="lt1"/>
                </a:solidFill>
                <a:latin typeface="Arial"/>
                <a:ea typeface="Arial"/>
                <a:cs typeface="Arial"/>
                <a:sym typeface="Arial"/>
              </a:rPr>
              <a:t>Cut es un comando complejo por lo que se pueden explorar muchas mas funcionalidades y opciones, pero con este ejemplo es posible delimitar el texto como variables.</a:t>
            </a:r>
            <a:endParaRPr/>
          </a:p>
          <a:p>
            <a:pPr marL="0" lvl="0" indent="0" algn="l" rtl="0">
              <a:lnSpc>
                <a:spcPct val="95000"/>
              </a:lnSpc>
              <a:spcBef>
                <a:spcPts val="1600"/>
              </a:spcBef>
              <a:spcAft>
                <a:spcPts val="0"/>
              </a:spcAft>
              <a:buClr>
                <a:srgbClr val="27ED27"/>
              </a:buClr>
              <a:buSzPts val="1600"/>
              <a:buNone/>
            </a:pPr>
            <a:endParaRPr sz="1600">
              <a:solidFill>
                <a:srgbClr val="00B050"/>
              </a:solidFill>
              <a:latin typeface="Arial"/>
              <a:ea typeface="Arial"/>
              <a:cs typeface="Arial"/>
              <a:sym typeface="Arial"/>
            </a:endParaRPr>
          </a:p>
          <a:p>
            <a:pPr marL="0" lvl="0" indent="0" algn="l" rtl="0">
              <a:lnSpc>
                <a:spcPct val="95000"/>
              </a:lnSpc>
              <a:spcBef>
                <a:spcPts val="1600"/>
              </a:spcBef>
              <a:spcAft>
                <a:spcPts val="0"/>
              </a:spcAft>
              <a:buClr>
                <a:srgbClr val="27ED27"/>
              </a:buClr>
              <a:buSzPts val="1600"/>
              <a:buNone/>
            </a:pPr>
            <a:endParaRPr sz="1600">
              <a:solidFill>
                <a:schemeClr val="lt1"/>
              </a:solidFill>
              <a:latin typeface="Arial"/>
              <a:ea typeface="Arial"/>
              <a:cs typeface="Arial"/>
              <a:sym typeface="Arial"/>
            </a:endParaRPr>
          </a:p>
          <a:p>
            <a:pPr marL="800100" lvl="1" indent="-241300" algn="ctr" rtl="0">
              <a:lnSpc>
                <a:spcPct val="90000"/>
              </a:lnSpc>
              <a:spcBef>
                <a:spcPts val="500"/>
              </a:spcBef>
              <a:spcAft>
                <a:spcPts val="0"/>
              </a:spcAft>
              <a:buClr>
                <a:srgbClr val="27ED27"/>
              </a:buClr>
              <a:buSzPts val="1600"/>
              <a:buFont typeface="Noto Sans Symbols"/>
              <a:buNone/>
            </a:pPr>
            <a:endParaRPr sz="16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7"/>
          <p:cNvSpPr txBox="1">
            <a:spLocks noGrp="1"/>
          </p:cNvSpPr>
          <p:nvPr>
            <p:ph type="ctrTitle"/>
          </p:nvPr>
        </p:nvSpPr>
        <p:spPr>
          <a:xfrm>
            <a:off x="1354015" y="195263"/>
            <a:ext cx="10735407" cy="7699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ct val="100000"/>
              <a:buFont typeface="Lucida Sans"/>
              <a:buNone/>
            </a:pPr>
            <a:r>
              <a:rPr lang="es-ES" sz="2800" b="1" dirty="0">
                <a:solidFill>
                  <a:srgbClr val="FEFEFE"/>
                </a:solidFill>
                <a:latin typeface="Lucida Sans"/>
                <a:ea typeface="Lucida Sans"/>
                <a:cs typeface="Lucida Sans"/>
                <a:sym typeface="Lucida Sans"/>
              </a:rPr>
              <a:t>Comandos de modificación de texto 3</a:t>
            </a:r>
            <a:r>
              <a:rPr lang="es-ES" sz="2800" b="1" dirty="0" smtClean="0">
                <a:solidFill>
                  <a:srgbClr val="FEFEFE"/>
                </a:solidFill>
                <a:latin typeface="Lucida Sans"/>
                <a:ea typeface="Lucida Sans"/>
                <a:cs typeface="Lucida Sans"/>
                <a:sym typeface="Lucida Sans"/>
              </a:rPr>
              <a:t>° (head, </a:t>
            </a:r>
            <a:r>
              <a:rPr lang="es-ES" sz="2800" b="1" dirty="0" err="1" smtClean="0">
                <a:solidFill>
                  <a:srgbClr val="FEFEFE"/>
                </a:solidFill>
                <a:latin typeface="Lucida Sans"/>
                <a:ea typeface="Lucida Sans"/>
                <a:cs typeface="Lucida Sans"/>
                <a:sym typeface="Lucida Sans"/>
              </a:rPr>
              <a:t>tail</a:t>
            </a:r>
            <a:r>
              <a:rPr lang="es-ES" sz="2800" b="1" dirty="0" smtClean="0">
                <a:solidFill>
                  <a:srgbClr val="FEFEFE"/>
                </a:solidFill>
                <a:latin typeface="Lucida Sans"/>
                <a:ea typeface="Lucida Sans"/>
                <a:cs typeface="Lucida Sans"/>
                <a:sym typeface="Lucida Sans"/>
              </a:rPr>
              <a:t> y sed)</a:t>
            </a:r>
            <a:endParaRPr sz="2800" b="1" dirty="0">
              <a:solidFill>
                <a:srgbClr val="FEFEFE"/>
              </a:solidFill>
              <a:latin typeface="Lucida Sans"/>
              <a:ea typeface="Lucida Sans"/>
              <a:cs typeface="Lucida Sans"/>
              <a:sym typeface="Lucida Sans"/>
            </a:endParaRPr>
          </a:p>
        </p:txBody>
      </p:sp>
      <p:sp>
        <p:nvSpPr>
          <p:cNvPr id="228" name="Google Shape;228;p17"/>
          <p:cNvSpPr txBox="1">
            <a:spLocks noGrp="1"/>
          </p:cNvSpPr>
          <p:nvPr>
            <p:ph type="subTitle" idx="1"/>
          </p:nvPr>
        </p:nvSpPr>
        <p:spPr>
          <a:xfrm>
            <a:off x="889000" y="1257300"/>
            <a:ext cx="10706100" cy="52070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95000"/>
              </a:lnSpc>
              <a:spcBef>
                <a:spcPts val="0"/>
              </a:spcBef>
              <a:spcAft>
                <a:spcPts val="0"/>
              </a:spcAft>
              <a:buClr>
                <a:srgbClr val="27ED27"/>
              </a:buClr>
              <a:buSzPts val="2000"/>
              <a:buFont typeface="Arial"/>
              <a:buChar char="&gt;"/>
            </a:pPr>
            <a:r>
              <a:rPr lang="es-ES" sz="2000" dirty="0">
                <a:solidFill>
                  <a:srgbClr val="00B050"/>
                </a:solidFill>
                <a:latin typeface="Arial"/>
                <a:ea typeface="Arial"/>
                <a:cs typeface="Arial"/>
                <a:sym typeface="Arial"/>
              </a:rPr>
              <a:t>head</a:t>
            </a:r>
            <a:r>
              <a:rPr lang="es-ES" sz="2000" dirty="0">
                <a:solidFill>
                  <a:schemeClr val="lt1"/>
                </a:solidFill>
                <a:latin typeface="Arial"/>
                <a:ea typeface="Arial"/>
                <a:cs typeface="Arial"/>
                <a:sym typeface="Arial"/>
              </a:rPr>
              <a:t> : Indicamos desde el principio del texto hacia abajo cuantas líneas queremos ver	</a:t>
            </a:r>
            <a:endParaRPr dirty="0"/>
          </a:p>
          <a:p>
            <a:pPr marL="0" lvl="0" indent="0" algn="l" rtl="0">
              <a:lnSpc>
                <a:spcPct val="95000"/>
              </a:lnSpc>
              <a:spcBef>
                <a:spcPts val="1600"/>
              </a:spcBef>
              <a:spcAft>
                <a:spcPts val="0"/>
              </a:spcAft>
              <a:buClr>
                <a:srgbClr val="27ED27"/>
              </a:buClr>
              <a:buSzPts val="2000"/>
              <a:buNone/>
            </a:pPr>
            <a:r>
              <a:rPr lang="es-ES" sz="2000" dirty="0">
                <a:solidFill>
                  <a:schemeClr val="lt1"/>
                </a:solidFill>
                <a:latin typeface="Arial"/>
                <a:ea typeface="Arial"/>
                <a:cs typeface="Arial"/>
                <a:sym typeface="Arial"/>
              </a:rPr>
              <a:t>	Por ejemplo: 	</a:t>
            </a:r>
            <a:r>
              <a:rPr lang="es-ES" sz="2000" dirty="0">
                <a:solidFill>
                  <a:srgbClr val="00B050"/>
                </a:solidFill>
                <a:latin typeface="Arial"/>
                <a:ea typeface="Arial"/>
                <a:cs typeface="Arial"/>
                <a:sym typeface="Arial"/>
              </a:rPr>
              <a:t>head -n 10 líneas.txt  </a:t>
            </a:r>
            <a:r>
              <a:rPr lang="es-ES" sz="2000" dirty="0">
                <a:solidFill>
                  <a:schemeClr val="lt1"/>
                </a:solidFill>
                <a:latin typeface="Arial"/>
                <a:ea typeface="Arial"/>
                <a:cs typeface="Arial"/>
                <a:sym typeface="Arial"/>
              </a:rPr>
              <a:t>La salida serán las primeras 10 líneas</a:t>
            </a:r>
            <a:endParaRPr dirty="0"/>
          </a:p>
          <a:p>
            <a:pPr marL="0" lvl="0" indent="0" algn="l" rtl="0">
              <a:lnSpc>
                <a:spcPct val="95000"/>
              </a:lnSpc>
              <a:spcBef>
                <a:spcPts val="1600"/>
              </a:spcBef>
              <a:spcAft>
                <a:spcPts val="0"/>
              </a:spcAft>
              <a:buClr>
                <a:srgbClr val="27ED27"/>
              </a:buClr>
              <a:buSzPts val="2000"/>
              <a:buNone/>
            </a:pPr>
            <a:endParaRPr sz="2000" dirty="0">
              <a:solidFill>
                <a:srgbClr val="00B050"/>
              </a:solidFill>
              <a:latin typeface="Arial"/>
              <a:ea typeface="Arial"/>
              <a:cs typeface="Arial"/>
              <a:sym typeface="Arial"/>
            </a:endParaRPr>
          </a:p>
          <a:p>
            <a:pPr marL="342900" lvl="0" indent="-342900" algn="l" rtl="0">
              <a:lnSpc>
                <a:spcPct val="95000"/>
              </a:lnSpc>
              <a:spcBef>
                <a:spcPts val="1600"/>
              </a:spcBef>
              <a:spcAft>
                <a:spcPts val="0"/>
              </a:spcAft>
              <a:buClr>
                <a:srgbClr val="27ED27"/>
              </a:buClr>
              <a:buSzPts val="2000"/>
              <a:buFont typeface="Arial"/>
              <a:buChar char="&gt;"/>
            </a:pPr>
            <a:r>
              <a:rPr lang="es-ES" sz="2000" dirty="0">
                <a:solidFill>
                  <a:srgbClr val="00B050"/>
                </a:solidFill>
                <a:latin typeface="Arial"/>
                <a:ea typeface="Arial"/>
                <a:cs typeface="Arial"/>
                <a:sym typeface="Arial"/>
              </a:rPr>
              <a:t>Tail</a:t>
            </a:r>
            <a:r>
              <a:rPr lang="es-ES" sz="2000" dirty="0">
                <a:solidFill>
                  <a:schemeClr val="lt1"/>
                </a:solidFill>
                <a:latin typeface="Arial"/>
                <a:ea typeface="Arial"/>
                <a:cs typeface="Arial"/>
                <a:sym typeface="Arial"/>
              </a:rPr>
              <a:t> : Funciona igual que head, pero desde abajo, mostrará las ultimas líneas que 	indiquemos, podemos aplicar los 2 comandos </a:t>
            </a:r>
            <a:r>
              <a:rPr lang="es-ES" sz="2000" dirty="0" err="1">
                <a:solidFill>
                  <a:schemeClr val="lt1"/>
                </a:solidFill>
                <a:latin typeface="Arial"/>
                <a:ea typeface="Arial"/>
                <a:cs typeface="Arial"/>
                <a:sym typeface="Arial"/>
              </a:rPr>
              <a:t>pipeados</a:t>
            </a:r>
            <a:r>
              <a:rPr lang="es-ES" sz="2000" dirty="0">
                <a:solidFill>
                  <a:schemeClr val="lt1"/>
                </a:solidFill>
                <a:latin typeface="Arial"/>
                <a:ea typeface="Arial"/>
                <a:cs typeface="Arial"/>
                <a:sym typeface="Arial"/>
              </a:rPr>
              <a:t> si quisiéramos para ir 	achicando el texto</a:t>
            </a:r>
            <a:endParaRPr dirty="0"/>
          </a:p>
          <a:p>
            <a:pPr marL="0" indent="0">
              <a:spcBef>
                <a:spcPts val="1600"/>
              </a:spcBef>
              <a:buClr>
                <a:srgbClr val="27ED27"/>
              </a:buClr>
              <a:buSzPts val="2000"/>
            </a:pPr>
            <a:r>
              <a:rPr lang="es-ES" sz="2000" dirty="0">
                <a:solidFill>
                  <a:schemeClr val="lt1"/>
                </a:solidFill>
                <a:latin typeface="Arial"/>
                <a:ea typeface="Arial"/>
                <a:cs typeface="Arial"/>
                <a:sym typeface="Arial"/>
              </a:rPr>
              <a:t> </a:t>
            </a:r>
            <a:r>
              <a:rPr lang="es-ES" sz="2000" dirty="0" smtClean="0">
                <a:solidFill>
                  <a:schemeClr val="lt1"/>
                </a:solidFill>
                <a:latin typeface="Arial"/>
                <a:ea typeface="Arial"/>
                <a:cs typeface="Arial"/>
                <a:sym typeface="Arial"/>
              </a:rPr>
              <a:t>  </a:t>
            </a:r>
            <a:endParaRPr sz="2000" dirty="0">
              <a:solidFill>
                <a:schemeClr val="lt1"/>
              </a:solidFill>
              <a:latin typeface="Arial"/>
              <a:ea typeface="Arial"/>
              <a:cs typeface="Arial"/>
              <a:sym typeface="Arial"/>
            </a:endParaRPr>
          </a:p>
          <a:p>
            <a:pPr marL="342900" lvl="0" indent="-342900" algn="l" rtl="0">
              <a:lnSpc>
                <a:spcPct val="95000"/>
              </a:lnSpc>
              <a:spcBef>
                <a:spcPts val="1600"/>
              </a:spcBef>
              <a:spcAft>
                <a:spcPts val="0"/>
              </a:spcAft>
              <a:buClr>
                <a:srgbClr val="27ED27"/>
              </a:buClr>
              <a:buSzPts val="2000"/>
              <a:buFont typeface="Arial"/>
              <a:buChar char="&gt;"/>
            </a:pPr>
            <a:r>
              <a:rPr lang="es-ES" sz="2000" dirty="0">
                <a:solidFill>
                  <a:srgbClr val="00B050"/>
                </a:solidFill>
                <a:latin typeface="Arial"/>
                <a:ea typeface="Arial"/>
                <a:cs typeface="Arial"/>
                <a:sym typeface="Arial"/>
              </a:rPr>
              <a:t>sed </a:t>
            </a:r>
            <a:r>
              <a:rPr lang="es-ES" sz="2000" dirty="0">
                <a:solidFill>
                  <a:schemeClr val="lt1"/>
                </a:solidFill>
                <a:latin typeface="Arial"/>
                <a:ea typeface="Arial"/>
                <a:cs typeface="Arial"/>
                <a:sym typeface="Arial"/>
              </a:rPr>
              <a:t>: Sirve para modificar outputs, pero es un comando complejo, también puede utilizar </a:t>
            </a:r>
            <a:r>
              <a:rPr lang="es-ES" sz="2000" dirty="0" err="1">
                <a:solidFill>
                  <a:schemeClr val="lt1"/>
                </a:solidFill>
                <a:latin typeface="Arial"/>
                <a:ea typeface="Arial"/>
                <a:cs typeface="Arial"/>
                <a:sym typeface="Arial"/>
              </a:rPr>
              <a:t>patterns</a:t>
            </a:r>
            <a:r>
              <a:rPr lang="es-ES" sz="2000" dirty="0">
                <a:solidFill>
                  <a:schemeClr val="lt1"/>
                </a:solidFill>
                <a:latin typeface="Arial"/>
                <a:ea typeface="Arial"/>
                <a:cs typeface="Arial"/>
                <a:sym typeface="Arial"/>
              </a:rPr>
              <a:t> </a:t>
            </a:r>
            <a:endParaRPr lang="es-ES" sz="2000" dirty="0" smtClean="0">
              <a:solidFill>
                <a:schemeClr val="lt1"/>
              </a:solidFill>
              <a:latin typeface="Arial"/>
              <a:ea typeface="Arial"/>
              <a:cs typeface="Arial"/>
              <a:sym typeface="Arial"/>
            </a:endParaRPr>
          </a:p>
          <a:p>
            <a:pPr marL="0" indent="0">
              <a:spcBef>
                <a:spcPts val="1600"/>
              </a:spcBef>
              <a:buClr>
                <a:srgbClr val="27ED27"/>
              </a:buClr>
              <a:buSzPts val="2000"/>
            </a:pPr>
            <a:r>
              <a:rPr lang="es-ES" sz="2400" dirty="0" smtClean="0">
                <a:solidFill>
                  <a:schemeClr val="lt1"/>
                </a:solidFill>
                <a:latin typeface="Arial"/>
                <a:ea typeface="Arial"/>
                <a:cs typeface="Arial"/>
                <a:sym typeface="Arial"/>
              </a:rPr>
              <a:t>	</a:t>
            </a:r>
            <a:r>
              <a:rPr lang="es-ES" dirty="0" smtClean="0">
                <a:solidFill>
                  <a:schemeClr val="lt1"/>
                </a:solidFill>
                <a:latin typeface="Arial"/>
                <a:ea typeface="Arial"/>
                <a:cs typeface="Arial"/>
                <a:sym typeface="Arial"/>
              </a:rPr>
              <a:t>sed </a:t>
            </a:r>
            <a:r>
              <a:rPr lang="es-ES" dirty="0">
                <a:solidFill>
                  <a:schemeClr val="lt1"/>
                </a:solidFill>
                <a:latin typeface="Arial"/>
                <a:ea typeface="Arial"/>
                <a:cs typeface="Arial"/>
                <a:sym typeface="Arial"/>
              </a:rPr>
              <a:t>‘s/^ * //’ :  Indicamos eliminar espacios en blanco seguidos de palabras </a:t>
            </a:r>
            <a:r>
              <a:rPr lang="es-ES" dirty="0" smtClean="0">
                <a:solidFill>
                  <a:schemeClr val="lt1"/>
                </a:solidFill>
                <a:latin typeface="Arial"/>
                <a:ea typeface="Arial"/>
                <a:cs typeface="Arial"/>
                <a:sym typeface="Arial"/>
              </a:rPr>
              <a:t>:</a:t>
            </a:r>
            <a:endParaRPr sz="1900" dirty="0"/>
          </a:p>
          <a:p>
            <a:pPr marL="0" lvl="0" indent="0" algn="l" rtl="0">
              <a:lnSpc>
                <a:spcPct val="95000"/>
              </a:lnSpc>
              <a:spcBef>
                <a:spcPts val="1600"/>
              </a:spcBef>
              <a:spcAft>
                <a:spcPts val="0"/>
              </a:spcAft>
              <a:buClr>
                <a:srgbClr val="27ED27"/>
              </a:buClr>
              <a:buSzPts val="2000"/>
              <a:buNone/>
            </a:pPr>
            <a:r>
              <a:rPr lang="es-ES" sz="2000" dirty="0">
                <a:solidFill>
                  <a:schemeClr val="lt1"/>
                </a:solidFill>
                <a:latin typeface="Arial"/>
                <a:ea typeface="Arial"/>
                <a:cs typeface="Arial"/>
                <a:sym typeface="Arial"/>
              </a:rPr>
              <a:t>	</a:t>
            </a:r>
            <a:r>
              <a:rPr lang="es-ES" sz="2000" dirty="0" smtClean="0">
                <a:solidFill>
                  <a:schemeClr val="lt1"/>
                </a:solidFill>
                <a:latin typeface="Arial"/>
                <a:ea typeface="Arial"/>
                <a:cs typeface="Arial"/>
                <a:sym typeface="Arial"/>
              </a:rPr>
              <a:t>Un ejemplo con sed: </a:t>
            </a:r>
            <a:r>
              <a:rPr lang="es-ES" sz="2000" dirty="0">
                <a:solidFill>
                  <a:srgbClr val="00B050"/>
                </a:solidFill>
                <a:latin typeface="Arial"/>
                <a:ea typeface="Arial"/>
                <a:cs typeface="Arial"/>
                <a:sym typeface="Arial"/>
              </a:rPr>
              <a:t>echo “hola mundo que tal” | sed ‘s/mundo/</a:t>
            </a:r>
            <a:r>
              <a:rPr lang="es-ES" sz="2000" dirty="0" err="1">
                <a:solidFill>
                  <a:srgbClr val="00B050"/>
                </a:solidFill>
                <a:latin typeface="Arial"/>
                <a:ea typeface="Arial"/>
                <a:cs typeface="Arial"/>
                <a:sym typeface="Arial"/>
              </a:rPr>
              <a:t>world</a:t>
            </a:r>
            <a:r>
              <a:rPr lang="es-ES" sz="2000" dirty="0" smtClean="0">
                <a:solidFill>
                  <a:srgbClr val="00B050"/>
                </a:solidFill>
                <a:latin typeface="Arial"/>
                <a:ea typeface="Arial"/>
                <a:cs typeface="Arial"/>
                <a:sym typeface="Arial"/>
              </a:rPr>
              <a:t>’</a:t>
            </a:r>
          </a:p>
          <a:p>
            <a:pPr marL="0" indent="0">
              <a:spcBef>
                <a:spcPts val="1600"/>
              </a:spcBef>
              <a:buClr>
                <a:srgbClr val="27ED27"/>
              </a:buClr>
              <a:buSzPts val="2000"/>
            </a:pPr>
            <a:r>
              <a:rPr lang="es-ES" sz="2400" dirty="0" smtClean="0">
                <a:solidFill>
                  <a:schemeClr val="lt1"/>
                </a:solidFill>
                <a:latin typeface="Arial"/>
                <a:ea typeface="Arial"/>
                <a:cs typeface="Arial"/>
                <a:sym typeface="Arial"/>
              </a:rPr>
              <a:t>	</a:t>
            </a:r>
            <a:r>
              <a:rPr lang="es-ES" sz="2000" dirty="0" smtClean="0">
                <a:solidFill>
                  <a:schemeClr val="lt1"/>
                </a:solidFill>
                <a:latin typeface="Arial"/>
                <a:ea typeface="Arial"/>
                <a:cs typeface="Arial"/>
                <a:sym typeface="Arial"/>
              </a:rPr>
              <a:t>La </a:t>
            </a:r>
            <a:r>
              <a:rPr lang="es-ES" sz="2000" dirty="0">
                <a:solidFill>
                  <a:schemeClr val="lt1"/>
                </a:solidFill>
                <a:latin typeface="Arial"/>
                <a:ea typeface="Arial"/>
                <a:cs typeface="Arial"/>
                <a:sym typeface="Arial"/>
              </a:rPr>
              <a:t>salida será “hola </a:t>
            </a:r>
            <a:r>
              <a:rPr lang="es-ES" sz="2000" dirty="0" err="1">
                <a:solidFill>
                  <a:schemeClr val="lt1"/>
                </a:solidFill>
                <a:latin typeface="Arial"/>
                <a:ea typeface="Arial"/>
                <a:cs typeface="Arial"/>
                <a:sym typeface="Arial"/>
              </a:rPr>
              <a:t>world</a:t>
            </a:r>
            <a:r>
              <a:rPr lang="es-ES" sz="2000" dirty="0">
                <a:solidFill>
                  <a:schemeClr val="lt1"/>
                </a:solidFill>
                <a:latin typeface="Arial"/>
                <a:ea typeface="Arial"/>
                <a:cs typeface="Arial"/>
                <a:sym typeface="Arial"/>
              </a:rPr>
              <a:t> que tal”, en la primer coincidencia la s al principio indica sustitución, para que sea en todo el texto debe ser </a:t>
            </a:r>
            <a:r>
              <a:rPr lang="es-ES" sz="2000" dirty="0">
                <a:solidFill>
                  <a:srgbClr val="00B050"/>
                </a:solidFill>
                <a:latin typeface="Arial"/>
                <a:ea typeface="Arial"/>
                <a:cs typeface="Arial"/>
                <a:sym typeface="Arial"/>
              </a:rPr>
              <a:t>sed ‘s/mundo/</a:t>
            </a:r>
            <a:r>
              <a:rPr lang="es-ES" sz="2000" dirty="0" err="1">
                <a:solidFill>
                  <a:srgbClr val="00B050"/>
                </a:solidFill>
                <a:latin typeface="Arial"/>
                <a:ea typeface="Arial"/>
                <a:cs typeface="Arial"/>
                <a:sym typeface="Arial"/>
              </a:rPr>
              <a:t>world</a:t>
            </a:r>
            <a:r>
              <a:rPr lang="es-ES" sz="2000" dirty="0">
                <a:solidFill>
                  <a:srgbClr val="00B050"/>
                </a:solidFill>
                <a:latin typeface="Arial"/>
                <a:ea typeface="Arial"/>
                <a:cs typeface="Arial"/>
                <a:sym typeface="Arial"/>
              </a:rPr>
              <a:t>/g’</a:t>
            </a:r>
            <a:r>
              <a:rPr lang="es-ES" sz="2000" dirty="0">
                <a:solidFill>
                  <a:schemeClr val="lt1"/>
                </a:solidFill>
                <a:latin typeface="Arial"/>
                <a:ea typeface="Arial"/>
                <a:cs typeface="Arial"/>
                <a:sym typeface="Arial"/>
              </a:rPr>
              <a:t>, la g al final indica que se aplique globalmente a todo el texto</a:t>
            </a:r>
            <a:endParaRPr sz="2000" dirty="0">
              <a:solidFill>
                <a:srgbClr val="00B050"/>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endParaRPr sz="2000" dirty="0">
              <a:solidFill>
                <a:srgbClr val="00B050"/>
              </a:solidFill>
              <a:latin typeface="Arial"/>
              <a:ea typeface="Arial"/>
              <a:cs typeface="Arial"/>
              <a:sym typeface="Arial"/>
            </a:endParaRPr>
          </a:p>
          <a:p>
            <a:pPr marL="342900" lvl="0" indent="-215900" algn="l" rtl="0">
              <a:lnSpc>
                <a:spcPct val="95000"/>
              </a:lnSpc>
              <a:spcBef>
                <a:spcPts val="16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ctrTitle"/>
          </p:nvPr>
        </p:nvSpPr>
        <p:spPr>
          <a:xfrm>
            <a:off x="1699846" y="63390"/>
            <a:ext cx="9703800" cy="7698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FEFEFE"/>
              </a:buClr>
              <a:buSzPts val="3600"/>
              <a:buFont typeface="Lucida Sans"/>
              <a:buNone/>
            </a:pPr>
            <a:r>
              <a:rPr lang="es-ES" sz="3600" b="1" dirty="0">
                <a:solidFill>
                  <a:srgbClr val="FEFEFE"/>
                </a:solidFill>
                <a:latin typeface="Lucida Sans"/>
                <a:ea typeface="Lucida Sans"/>
                <a:cs typeface="Lucida Sans"/>
                <a:sym typeface="Lucida Sans"/>
              </a:rPr>
              <a:t>Comandos de modificación de texto 4</a:t>
            </a:r>
            <a:r>
              <a:rPr lang="es-ES" sz="3600" b="1" dirty="0" smtClean="0">
                <a:solidFill>
                  <a:srgbClr val="FEFEFE"/>
                </a:solidFill>
                <a:latin typeface="Lucida Sans"/>
                <a:ea typeface="Lucida Sans"/>
                <a:cs typeface="Lucida Sans"/>
                <a:sym typeface="Lucida Sans"/>
              </a:rPr>
              <a:t>° (grep)</a:t>
            </a:r>
            <a:endParaRPr sz="3600" b="1" dirty="0">
              <a:solidFill>
                <a:srgbClr val="FEFEFE"/>
              </a:solidFill>
              <a:latin typeface="Lucida Sans"/>
              <a:ea typeface="Lucida Sans"/>
              <a:cs typeface="Lucida Sans"/>
              <a:sym typeface="Lucida Sans"/>
            </a:endParaRPr>
          </a:p>
        </p:txBody>
      </p:sp>
      <p:sp>
        <p:nvSpPr>
          <p:cNvPr id="234" name="Google Shape;234;p18"/>
          <p:cNvSpPr txBox="1">
            <a:spLocks noGrp="1"/>
          </p:cNvSpPr>
          <p:nvPr>
            <p:ph type="subTitle" idx="1"/>
          </p:nvPr>
        </p:nvSpPr>
        <p:spPr>
          <a:xfrm>
            <a:off x="876300" y="965075"/>
            <a:ext cx="10706100" cy="5752248"/>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95000"/>
              </a:lnSpc>
              <a:spcBef>
                <a:spcPts val="0"/>
              </a:spcBef>
              <a:spcAft>
                <a:spcPts val="0"/>
              </a:spcAft>
              <a:buClr>
                <a:srgbClr val="27ED27"/>
              </a:buClr>
              <a:buSzPts val="2000"/>
              <a:buFont typeface="Arial"/>
              <a:buChar char="&gt;"/>
            </a:pPr>
            <a:r>
              <a:rPr lang="es-ES" sz="1800" dirty="0">
                <a:solidFill>
                  <a:srgbClr val="00B050"/>
                </a:solidFill>
                <a:latin typeface="Arial"/>
                <a:ea typeface="Arial"/>
                <a:cs typeface="Arial"/>
                <a:sym typeface="Arial"/>
              </a:rPr>
              <a:t>grep</a:t>
            </a:r>
            <a:r>
              <a:rPr lang="es-ES" sz="1800" dirty="0">
                <a:solidFill>
                  <a:schemeClr val="lt1"/>
                </a:solidFill>
                <a:latin typeface="Arial"/>
                <a:ea typeface="Arial"/>
                <a:cs typeface="Arial"/>
                <a:sym typeface="Arial"/>
              </a:rPr>
              <a:t> : El comando ya mencionado anteriormente, puede realizar filtrados en texto de varias </a:t>
            </a:r>
            <a:r>
              <a:rPr lang="es-ES" sz="1800" dirty="0" smtClean="0">
                <a:solidFill>
                  <a:schemeClr val="lt1"/>
                </a:solidFill>
                <a:latin typeface="Arial"/>
                <a:ea typeface="Arial"/>
                <a:cs typeface="Arial"/>
                <a:sym typeface="Arial"/>
              </a:rPr>
              <a:t>formas</a:t>
            </a:r>
            <a:endParaRPr sz="1200" dirty="0">
              <a:solidFill>
                <a:schemeClr val="lt1"/>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r>
              <a:rPr lang="es-ES" sz="1800" dirty="0">
                <a:solidFill>
                  <a:schemeClr val="lt1"/>
                </a:solidFill>
                <a:latin typeface="Arial"/>
                <a:ea typeface="Arial"/>
                <a:cs typeface="Arial"/>
                <a:sym typeface="Arial"/>
              </a:rPr>
              <a:t>	Por ejemplo: </a:t>
            </a:r>
            <a:r>
              <a:rPr lang="es-ES" sz="1800" dirty="0">
                <a:solidFill>
                  <a:srgbClr val="00B050"/>
                </a:solidFill>
                <a:latin typeface="Arial"/>
                <a:ea typeface="Arial"/>
                <a:cs typeface="Arial"/>
                <a:sym typeface="Arial"/>
              </a:rPr>
              <a:t>echo -e “hola \n mundo \n que tal”  |  grep “hola” </a:t>
            </a:r>
            <a:endParaRPr sz="1800" dirty="0">
              <a:solidFill>
                <a:srgbClr val="00B050"/>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r>
              <a:rPr lang="es-ES" sz="1800" dirty="0">
                <a:solidFill>
                  <a:schemeClr val="lt1"/>
                </a:solidFill>
                <a:latin typeface="Arial"/>
                <a:ea typeface="Arial"/>
                <a:cs typeface="Arial"/>
                <a:sym typeface="Arial"/>
              </a:rPr>
              <a:t>Como resultado encontrará hola en la primer línea, si queremos ver el </a:t>
            </a:r>
            <a:r>
              <a:rPr lang="es-ES" sz="1800" dirty="0" err="1">
                <a:solidFill>
                  <a:schemeClr val="lt1"/>
                </a:solidFill>
                <a:latin typeface="Arial"/>
                <a:ea typeface="Arial"/>
                <a:cs typeface="Arial"/>
                <a:sym typeface="Arial"/>
              </a:rPr>
              <a:t>nro</a:t>
            </a:r>
            <a:r>
              <a:rPr lang="es-ES" sz="1800" dirty="0">
                <a:solidFill>
                  <a:schemeClr val="lt1"/>
                </a:solidFill>
                <a:latin typeface="Arial"/>
                <a:ea typeface="Arial"/>
                <a:cs typeface="Arial"/>
                <a:sym typeface="Arial"/>
              </a:rPr>
              <a:t> de la línea en la que se encuentra la palabra hola</a:t>
            </a:r>
            <a:endParaRPr sz="2000" dirty="0"/>
          </a:p>
          <a:p>
            <a:pPr marL="0" lvl="0" indent="0" algn="l" rtl="0">
              <a:lnSpc>
                <a:spcPct val="95000"/>
              </a:lnSpc>
              <a:spcBef>
                <a:spcPts val="1600"/>
              </a:spcBef>
              <a:spcAft>
                <a:spcPts val="0"/>
              </a:spcAft>
              <a:buClr>
                <a:srgbClr val="27ED27"/>
              </a:buClr>
              <a:buSzPts val="2000"/>
              <a:buNone/>
            </a:pPr>
            <a:r>
              <a:rPr lang="es-ES" sz="1800" dirty="0">
                <a:solidFill>
                  <a:schemeClr val="lt1"/>
                </a:solidFill>
                <a:latin typeface="Arial"/>
                <a:ea typeface="Arial"/>
                <a:cs typeface="Arial"/>
                <a:sym typeface="Arial"/>
              </a:rPr>
              <a:t> 	sería 	</a:t>
            </a:r>
            <a:r>
              <a:rPr lang="es-ES" sz="1800" dirty="0">
                <a:solidFill>
                  <a:srgbClr val="00B050"/>
                </a:solidFill>
                <a:latin typeface="Arial"/>
                <a:ea typeface="Arial"/>
                <a:cs typeface="Arial"/>
                <a:sym typeface="Arial"/>
              </a:rPr>
              <a:t>echo -e “hola \n mundo \n que tal”  |  grep “hola” –</a:t>
            </a:r>
            <a:r>
              <a:rPr lang="es-ES" sz="1800" dirty="0" smtClean="0">
                <a:solidFill>
                  <a:srgbClr val="00B050"/>
                </a:solidFill>
                <a:latin typeface="Arial"/>
                <a:ea typeface="Arial"/>
                <a:cs typeface="Arial"/>
                <a:sym typeface="Arial"/>
              </a:rPr>
              <a:t>n</a:t>
            </a:r>
          </a:p>
          <a:p>
            <a:pPr marL="0" lvl="0" indent="0">
              <a:spcBef>
                <a:spcPts val="1600"/>
              </a:spcBef>
              <a:buClr>
                <a:srgbClr val="27ED27"/>
              </a:buClr>
              <a:buSzPts val="2000"/>
            </a:pPr>
            <a:r>
              <a:rPr lang="es-ES" sz="2000" dirty="0" smtClean="0">
                <a:solidFill>
                  <a:schemeClr val="lt1"/>
                </a:solidFill>
                <a:latin typeface="Arial"/>
                <a:ea typeface="Arial"/>
                <a:cs typeface="Arial"/>
                <a:sym typeface="Arial"/>
              </a:rPr>
              <a:t>Grep por defecto muestra todas las líneas donde encuentre la coincidencia</a:t>
            </a:r>
          </a:p>
          <a:p>
            <a:pPr marL="0" lvl="0" indent="0">
              <a:spcBef>
                <a:spcPts val="1600"/>
              </a:spcBef>
              <a:buClr>
                <a:srgbClr val="27ED27"/>
              </a:buClr>
              <a:buSzPts val="2000"/>
            </a:pPr>
            <a:endParaRPr sz="2000" dirty="0"/>
          </a:p>
          <a:p>
            <a:pPr marL="342900" indent="-342900">
              <a:spcBef>
                <a:spcPts val="1600"/>
              </a:spcBef>
              <a:buClr>
                <a:srgbClr val="27ED27"/>
              </a:buClr>
              <a:buSzPts val="2000"/>
              <a:buFont typeface="Arial" panose="020B0604020202020204" pitchFamily="34" charset="0"/>
              <a:buChar char="•"/>
            </a:pPr>
            <a:r>
              <a:rPr lang="es-ES" sz="1800" dirty="0" smtClean="0">
                <a:solidFill>
                  <a:schemeClr val="lt1"/>
                </a:solidFill>
                <a:latin typeface="Arial"/>
                <a:ea typeface="Arial"/>
                <a:cs typeface="Arial"/>
                <a:sym typeface="Arial"/>
              </a:rPr>
              <a:t>Para omitir líneas dentro del texto en este caso  las que contengan “</a:t>
            </a:r>
            <a:r>
              <a:rPr lang="es-ES" sz="1800" dirty="0" err="1" smtClean="0">
                <a:solidFill>
                  <a:schemeClr val="lt1"/>
                </a:solidFill>
                <a:latin typeface="Arial"/>
                <a:ea typeface="Arial"/>
                <a:cs typeface="Arial"/>
                <a:sym typeface="Arial"/>
              </a:rPr>
              <a:t>name</a:t>
            </a:r>
            <a:r>
              <a:rPr lang="es-ES" sz="1800" dirty="0" smtClean="0">
                <a:solidFill>
                  <a:schemeClr val="lt1"/>
                </a:solidFill>
                <a:latin typeface="Arial"/>
                <a:ea typeface="Arial"/>
                <a:cs typeface="Arial"/>
                <a:sym typeface="Arial"/>
              </a:rPr>
              <a:t>” y “</a:t>
            </a:r>
            <a:r>
              <a:rPr lang="es-ES" sz="1800" dirty="0" err="1" smtClean="0">
                <a:solidFill>
                  <a:schemeClr val="lt1"/>
                </a:solidFill>
                <a:latin typeface="Arial"/>
                <a:ea typeface="Arial"/>
                <a:cs typeface="Arial"/>
                <a:sym typeface="Arial"/>
              </a:rPr>
              <a:t>lastname</a:t>
            </a:r>
            <a:r>
              <a:rPr lang="es-ES" sz="1800" dirty="0" smtClean="0">
                <a:solidFill>
                  <a:schemeClr val="lt1"/>
                </a:solidFill>
                <a:latin typeface="Arial"/>
                <a:ea typeface="Arial"/>
                <a:cs typeface="Arial"/>
                <a:sym typeface="Arial"/>
              </a:rPr>
              <a:t>”, usamos la opción –</a:t>
            </a:r>
            <a:r>
              <a:rPr lang="es-ES" sz="1800" dirty="0" err="1" smtClean="0">
                <a:solidFill>
                  <a:schemeClr val="lt1"/>
                </a:solidFill>
                <a:latin typeface="Arial"/>
                <a:ea typeface="Arial"/>
                <a:cs typeface="Arial"/>
                <a:sym typeface="Arial"/>
              </a:rPr>
              <a:t>vE</a:t>
            </a:r>
            <a:r>
              <a:rPr lang="es-ES" sz="1800" dirty="0" smtClean="0">
                <a:solidFill>
                  <a:schemeClr val="lt1"/>
                </a:solidFill>
                <a:latin typeface="Arial"/>
                <a:ea typeface="Arial"/>
                <a:cs typeface="Arial"/>
                <a:sym typeface="Arial"/>
              </a:rPr>
              <a:t>, si queremos omitir solo una palabra usamos v, con la E elegimos mas de una separada por el carácter “ | ”</a:t>
            </a:r>
          </a:p>
          <a:p>
            <a:pPr marL="0" indent="0">
              <a:spcBef>
                <a:spcPts val="1600"/>
              </a:spcBef>
              <a:buClr>
                <a:srgbClr val="27ED27"/>
              </a:buClr>
              <a:buSzPts val="2000"/>
            </a:pPr>
            <a:r>
              <a:rPr lang="es-ES" sz="1800" dirty="0">
                <a:solidFill>
                  <a:schemeClr val="lt1"/>
                </a:solidFill>
                <a:latin typeface="Arial"/>
                <a:ea typeface="Arial"/>
                <a:cs typeface="Arial"/>
                <a:sym typeface="Arial"/>
              </a:rPr>
              <a:t>	</a:t>
            </a:r>
            <a:r>
              <a:rPr lang="es-ES" sz="1800" dirty="0" smtClean="0">
                <a:solidFill>
                  <a:srgbClr val="00B050"/>
                </a:solidFill>
                <a:latin typeface="Arial"/>
                <a:ea typeface="Arial"/>
                <a:cs typeface="Arial"/>
                <a:sym typeface="Arial"/>
              </a:rPr>
              <a:t>grep </a:t>
            </a:r>
            <a:r>
              <a:rPr lang="es-ES" sz="1800" dirty="0">
                <a:solidFill>
                  <a:srgbClr val="00B050"/>
                </a:solidFill>
                <a:latin typeface="Arial"/>
                <a:ea typeface="Arial"/>
                <a:cs typeface="Arial"/>
                <a:sym typeface="Arial"/>
              </a:rPr>
              <a:t>-</a:t>
            </a:r>
            <a:r>
              <a:rPr lang="es-ES" sz="1800" dirty="0" err="1">
                <a:solidFill>
                  <a:srgbClr val="00B050"/>
                </a:solidFill>
                <a:latin typeface="Arial"/>
                <a:ea typeface="Arial"/>
                <a:cs typeface="Arial"/>
                <a:sym typeface="Arial"/>
              </a:rPr>
              <a:t>vE</a:t>
            </a:r>
            <a:r>
              <a:rPr lang="es-ES" sz="1800" dirty="0">
                <a:solidFill>
                  <a:srgbClr val="00B050"/>
                </a:solidFill>
                <a:latin typeface="Arial"/>
                <a:ea typeface="Arial"/>
                <a:cs typeface="Arial"/>
                <a:sym typeface="Arial"/>
              </a:rPr>
              <a:t> </a:t>
            </a:r>
            <a:r>
              <a:rPr lang="es-ES" sz="1800" dirty="0" smtClean="0">
                <a:solidFill>
                  <a:srgbClr val="00B050"/>
                </a:solidFill>
                <a:latin typeface="Arial"/>
                <a:ea typeface="Arial"/>
                <a:cs typeface="Arial"/>
                <a:sym typeface="Arial"/>
              </a:rPr>
              <a:t>"</a:t>
            </a:r>
            <a:r>
              <a:rPr lang="es-ES" sz="1800" dirty="0" err="1" smtClean="0">
                <a:solidFill>
                  <a:srgbClr val="00B050"/>
                </a:solidFill>
                <a:latin typeface="Arial"/>
                <a:ea typeface="Arial"/>
                <a:cs typeface="Arial"/>
                <a:sym typeface="Arial"/>
              </a:rPr>
              <a:t>name</a:t>
            </a:r>
            <a:r>
              <a:rPr lang="es-ES" sz="1800" dirty="0" smtClean="0">
                <a:solidFill>
                  <a:srgbClr val="00B050"/>
                </a:solidFill>
                <a:latin typeface="Arial"/>
                <a:ea typeface="Arial"/>
                <a:cs typeface="Arial"/>
                <a:sym typeface="Arial"/>
              </a:rPr>
              <a:t> | </a:t>
            </a:r>
            <a:r>
              <a:rPr lang="es-ES" sz="1800" dirty="0" err="1" smtClean="0">
                <a:solidFill>
                  <a:srgbClr val="00B050"/>
                </a:solidFill>
                <a:latin typeface="Arial"/>
                <a:ea typeface="Arial"/>
                <a:cs typeface="Arial"/>
                <a:sym typeface="Arial"/>
              </a:rPr>
              <a:t>lastname</a:t>
            </a:r>
            <a:r>
              <a:rPr lang="es-ES" sz="1800" dirty="0" smtClean="0">
                <a:solidFill>
                  <a:srgbClr val="00B050"/>
                </a:solidFill>
                <a:latin typeface="Arial"/>
                <a:ea typeface="Arial"/>
                <a:cs typeface="Arial"/>
                <a:sym typeface="Arial"/>
              </a:rPr>
              <a:t>“</a:t>
            </a:r>
          </a:p>
          <a:p>
            <a:pPr marL="0" indent="0">
              <a:spcBef>
                <a:spcPts val="1600"/>
              </a:spcBef>
              <a:buClr>
                <a:srgbClr val="27ED27"/>
              </a:buClr>
              <a:buSzPts val="2000"/>
            </a:pPr>
            <a:endParaRPr lang="es-ES" sz="1800" dirty="0" smtClean="0">
              <a:solidFill>
                <a:srgbClr val="00B050"/>
              </a:solidFill>
              <a:latin typeface="Arial"/>
              <a:ea typeface="Arial"/>
              <a:cs typeface="Arial"/>
              <a:sym typeface="Arial"/>
            </a:endParaRPr>
          </a:p>
          <a:p>
            <a:pPr marL="342900" indent="-342900">
              <a:spcBef>
                <a:spcPts val="1600"/>
              </a:spcBef>
              <a:buClr>
                <a:srgbClr val="27ED27"/>
              </a:buClr>
              <a:buSzPts val="2000"/>
              <a:buFont typeface="Arial" panose="020B0604020202020204" pitchFamily="34" charset="0"/>
              <a:buChar char="•"/>
            </a:pPr>
            <a:r>
              <a:rPr lang="es-ES" sz="1800" dirty="0" smtClean="0">
                <a:solidFill>
                  <a:schemeClr val="lt1"/>
                </a:solidFill>
                <a:latin typeface="Arial"/>
                <a:ea typeface="Arial"/>
                <a:cs typeface="Arial"/>
                <a:sym typeface="Arial"/>
              </a:rPr>
              <a:t>Para mostrar contenido hacia arriba, abajo o ambos lados tenemos los parámetros A, B Y C</a:t>
            </a:r>
            <a:endParaRPr lang="es-ES" sz="1800" dirty="0" smtClean="0">
              <a:solidFill>
                <a:srgbClr val="00B050"/>
              </a:solidFill>
              <a:latin typeface="Arial"/>
              <a:ea typeface="Arial"/>
              <a:cs typeface="Arial"/>
              <a:sym typeface="Arial"/>
            </a:endParaRPr>
          </a:p>
          <a:p>
            <a:pPr marL="0" lvl="0" indent="0">
              <a:spcBef>
                <a:spcPts val="1600"/>
              </a:spcBef>
              <a:buClr>
                <a:srgbClr val="27ED27"/>
              </a:buClr>
              <a:buSzPts val="2000"/>
            </a:pPr>
            <a:r>
              <a:rPr lang="es-ES" sz="1800" dirty="0" smtClean="0">
                <a:solidFill>
                  <a:srgbClr val="00B050"/>
                </a:solidFill>
                <a:latin typeface="Arial"/>
                <a:ea typeface="Arial"/>
                <a:cs typeface="Arial"/>
                <a:sym typeface="Arial"/>
              </a:rPr>
              <a:t>	grep -A 5 </a:t>
            </a:r>
            <a:r>
              <a:rPr lang="es-ES" sz="1800" dirty="0" smtClean="0">
                <a:solidFill>
                  <a:schemeClr val="lt1"/>
                </a:solidFill>
                <a:latin typeface="Arial"/>
                <a:ea typeface="Arial"/>
                <a:cs typeface="Arial"/>
                <a:sym typeface="Arial"/>
              </a:rPr>
              <a:t>Nos muestra desde la coincidencia 5 líneas hacia abajo</a:t>
            </a:r>
            <a:endParaRPr sz="1800" dirty="0">
              <a:solidFill>
                <a:srgbClr val="00B050"/>
              </a:solidFill>
              <a:latin typeface="Arial"/>
              <a:ea typeface="Arial"/>
              <a:cs typeface="Arial"/>
              <a:sym typeface="Arial"/>
            </a:endParaRPr>
          </a:p>
          <a:p>
            <a:pPr marL="342900" lvl="0" indent="-215900" algn="l" rtl="0">
              <a:lnSpc>
                <a:spcPct val="95000"/>
              </a:lnSpc>
              <a:spcBef>
                <a:spcPts val="1600"/>
              </a:spcBef>
              <a:spcAft>
                <a:spcPts val="0"/>
              </a:spcAft>
              <a:buClr>
                <a:srgbClr val="27ED27"/>
              </a:buClr>
              <a:buSzPts val="2000"/>
              <a:buFont typeface="Noto Sans Symbols"/>
              <a:buNone/>
            </a:pPr>
            <a:r>
              <a:rPr lang="es-ES" sz="1800" dirty="0" smtClean="0">
                <a:solidFill>
                  <a:schemeClr val="lt1"/>
                </a:solidFill>
                <a:latin typeface="Arial"/>
                <a:ea typeface="Arial"/>
                <a:cs typeface="Arial"/>
                <a:sym typeface="Arial"/>
              </a:rPr>
              <a:t>Para hacer lo mismo hacia arriba utilizamos de la misma forma </a:t>
            </a:r>
            <a:r>
              <a:rPr lang="es-ES" sz="1800" dirty="0" smtClean="0">
                <a:solidFill>
                  <a:srgbClr val="00B050"/>
                </a:solidFill>
                <a:latin typeface="Arial"/>
                <a:ea typeface="Arial"/>
                <a:cs typeface="Arial"/>
                <a:sym typeface="Arial"/>
              </a:rPr>
              <a:t>–B </a:t>
            </a:r>
            <a:r>
              <a:rPr lang="es-ES" sz="1800" dirty="0" smtClean="0">
                <a:solidFill>
                  <a:schemeClr val="lt1"/>
                </a:solidFill>
                <a:latin typeface="Arial"/>
                <a:ea typeface="Arial"/>
                <a:cs typeface="Arial"/>
                <a:sym typeface="Arial"/>
              </a:rPr>
              <a:t>y para arriba y abajo el comando </a:t>
            </a:r>
          </a:p>
          <a:p>
            <a:pPr marL="342900" lvl="0" indent="-215900" algn="l" rtl="0">
              <a:lnSpc>
                <a:spcPct val="95000"/>
              </a:lnSpc>
              <a:spcBef>
                <a:spcPts val="1600"/>
              </a:spcBef>
              <a:spcAft>
                <a:spcPts val="0"/>
              </a:spcAft>
              <a:buClr>
                <a:srgbClr val="27ED27"/>
              </a:buClr>
              <a:buSzPts val="2000"/>
              <a:buFont typeface="Noto Sans Symbols"/>
              <a:buNone/>
            </a:pPr>
            <a:r>
              <a:rPr lang="es-ES" sz="1800" dirty="0" smtClean="0">
                <a:solidFill>
                  <a:srgbClr val="00B050"/>
                </a:solidFill>
                <a:latin typeface="Arial"/>
                <a:ea typeface="Arial"/>
                <a:cs typeface="Arial"/>
                <a:sym typeface="Arial"/>
              </a:rPr>
              <a:t>-C</a:t>
            </a:r>
            <a:endParaRPr sz="1800" dirty="0">
              <a:solidFill>
                <a:srgbClr val="00B050"/>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ctrTitle"/>
          </p:nvPr>
        </p:nvSpPr>
        <p:spPr>
          <a:xfrm>
            <a:off x="1184031" y="151313"/>
            <a:ext cx="10090638" cy="769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Comandos de modificación de texto 5</a:t>
            </a:r>
            <a:r>
              <a:rPr lang="es-ES" sz="3600" b="1" dirty="0" smtClean="0">
                <a:solidFill>
                  <a:srgbClr val="FEFEFE"/>
                </a:solidFill>
                <a:latin typeface="Lucida Sans"/>
                <a:ea typeface="Lucida Sans"/>
                <a:cs typeface="Lucida Sans"/>
                <a:sym typeface="Lucida Sans"/>
              </a:rPr>
              <a:t>° (</a:t>
            </a:r>
            <a:r>
              <a:rPr lang="es-ES" sz="3600" b="1" dirty="0" err="1" smtClean="0">
                <a:solidFill>
                  <a:srgbClr val="FEFEFE"/>
                </a:solidFill>
                <a:latin typeface="Lucida Sans"/>
                <a:ea typeface="Lucida Sans"/>
                <a:cs typeface="Lucida Sans"/>
                <a:sym typeface="Lucida Sans"/>
              </a:rPr>
              <a:t>awk</a:t>
            </a:r>
            <a:r>
              <a:rPr lang="es-ES" sz="3600" b="1" dirty="0" smtClean="0">
                <a:solidFill>
                  <a:srgbClr val="FEFEFE"/>
                </a:solidFill>
                <a:latin typeface="Lucida Sans"/>
                <a:ea typeface="Lucida Sans"/>
                <a:cs typeface="Lucida Sans"/>
                <a:sym typeface="Lucida Sans"/>
              </a:rPr>
              <a:t>)</a:t>
            </a:r>
            <a:endParaRPr sz="3600" b="1" dirty="0">
              <a:solidFill>
                <a:srgbClr val="FEFEFE"/>
              </a:solidFill>
              <a:latin typeface="Lucida Sans"/>
              <a:ea typeface="Lucida Sans"/>
              <a:cs typeface="Lucida Sans"/>
              <a:sym typeface="Lucida Sans"/>
            </a:endParaRPr>
          </a:p>
        </p:txBody>
      </p:sp>
      <p:sp>
        <p:nvSpPr>
          <p:cNvPr id="240" name="Google Shape;240;p19"/>
          <p:cNvSpPr txBox="1">
            <a:spLocks noGrp="1"/>
          </p:cNvSpPr>
          <p:nvPr>
            <p:ph type="subTitle" idx="1"/>
          </p:nvPr>
        </p:nvSpPr>
        <p:spPr>
          <a:xfrm>
            <a:off x="876300" y="1125415"/>
            <a:ext cx="10706100" cy="6128239"/>
          </a:xfrm>
          <a:prstGeom prst="rect">
            <a:avLst/>
          </a:prstGeom>
          <a:noFill/>
          <a:ln>
            <a:noFill/>
          </a:ln>
        </p:spPr>
        <p:txBody>
          <a:bodyPr spcFirstLastPara="1" wrap="square" lIns="91425" tIns="45700" rIns="91425" bIns="45700" anchor="t" anchorCtr="0">
            <a:normAutofit/>
          </a:bodyPr>
          <a:lstStyle/>
          <a:p>
            <a:pPr marL="342900" lvl="0" indent="-342900" algn="l" rtl="0">
              <a:lnSpc>
                <a:spcPct val="95000"/>
              </a:lnSpc>
              <a:spcBef>
                <a:spcPts val="0"/>
              </a:spcBef>
              <a:spcAft>
                <a:spcPts val="0"/>
              </a:spcAft>
              <a:buClr>
                <a:srgbClr val="27ED27"/>
              </a:buClr>
              <a:buSzPts val="2000"/>
              <a:buFont typeface="Arial"/>
              <a:buChar char="&gt;"/>
            </a:pPr>
            <a:r>
              <a:rPr lang="es-ES" sz="2000" dirty="0" err="1">
                <a:solidFill>
                  <a:srgbClr val="00B050"/>
                </a:solidFill>
                <a:latin typeface="Arial"/>
                <a:ea typeface="Arial"/>
                <a:cs typeface="Arial"/>
                <a:sym typeface="Arial"/>
              </a:rPr>
              <a:t>awk</a:t>
            </a:r>
            <a:r>
              <a:rPr lang="es-ES" sz="2000" dirty="0">
                <a:solidFill>
                  <a:schemeClr val="lt1"/>
                </a:solidFill>
                <a:latin typeface="Arial"/>
                <a:ea typeface="Arial"/>
                <a:cs typeface="Arial"/>
                <a:sym typeface="Arial"/>
              </a:rPr>
              <a:t> : El comando </a:t>
            </a:r>
            <a:r>
              <a:rPr lang="es-ES" sz="2000" dirty="0" err="1">
                <a:solidFill>
                  <a:schemeClr val="lt1"/>
                </a:solidFill>
                <a:latin typeface="Arial"/>
                <a:ea typeface="Arial"/>
                <a:cs typeface="Arial"/>
                <a:sym typeface="Arial"/>
              </a:rPr>
              <a:t>awk</a:t>
            </a:r>
            <a:r>
              <a:rPr lang="es-ES" sz="2000" dirty="0">
                <a:solidFill>
                  <a:schemeClr val="lt1"/>
                </a:solidFill>
                <a:latin typeface="Arial"/>
                <a:ea typeface="Arial"/>
                <a:cs typeface="Arial"/>
                <a:sym typeface="Arial"/>
              </a:rPr>
              <a:t> tiene muchas funciones desde buscar una palabra en el texto tal como lo hace grep, hasta dividir el texto en variables y mostrar dichas variables, también para buscar en el texto por número de </a:t>
            </a:r>
            <a:r>
              <a:rPr lang="es-ES" sz="2000" dirty="0" err="1">
                <a:solidFill>
                  <a:schemeClr val="lt1"/>
                </a:solidFill>
                <a:latin typeface="Arial"/>
                <a:ea typeface="Arial"/>
                <a:cs typeface="Arial"/>
                <a:sym typeface="Arial"/>
              </a:rPr>
              <a:t>linea</a:t>
            </a:r>
            <a:r>
              <a:rPr lang="es-ES" sz="2000" dirty="0">
                <a:solidFill>
                  <a:schemeClr val="lt1"/>
                </a:solidFill>
                <a:latin typeface="Arial"/>
                <a:ea typeface="Arial"/>
                <a:cs typeface="Arial"/>
                <a:sym typeface="Arial"/>
              </a:rPr>
              <a:t>.</a:t>
            </a:r>
            <a:endParaRPr dirty="0"/>
          </a:p>
          <a:p>
            <a:pPr marL="342900" lvl="0" indent="-342900" algn="l" rtl="0">
              <a:lnSpc>
                <a:spcPct val="95000"/>
              </a:lnSpc>
              <a:spcBef>
                <a:spcPts val="1600"/>
              </a:spcBef>
              <a:spcAft>
                <a:spcPts val="0"/>
              </a:spcAft>
              <a:buClr>
                <a:srgbClr val="27ED27"/>
              </a:buClr>
              <a:buSzPts val="2000"/>
              <a:buFont typeface="Arial"/>
              <a:buChar char="&gt;"/>
            </a:pPr>
            <a:r>
              <a:rPr lang="es-ES" sz="2000" dirty="0">
                <a:solidFill>
                  <a:schemeClr val="lt1"/>
                </a:solidFill>
                <a:latin typeface="Arial"/>
                <a:ea typeface="Arial"/>
                <a:cs typeface="Arial"/>
                <a:sym typeface="Arial"/>
              </a:rPr>
              <a:t>	Buscar línea : </a:t>
            </a:r>
            <a:r>
              <a:rPr lang="es-ES" sz="2000" b="1" dirty="0" err="1">
                <a:solidFill>
                  <a:srgbClr val="00B050"/>
                </a:solidFill>
                <a:latin typeface="Arial"/>
                <a:ea typeface="Arial"/>
                <a:cs typeface="Arial"/>
                <a:sym typeface="Arial"/>
              </a:rPr>
              <a:t>awk</a:t>
            </a:r>
            <a:r>
              <a:rPr lang="es-ES" sz="2000" b="1" dirty="0">
                <a:solidFill>
                  <a:srgbClr val="00B050"/>
                </a:solidFill>
                <a:latin typeface="Arial"/>
                <a:ea typeface="Arial"/>
                <a:cs typeface="Arial"/>
                <a:sym typeface="Arial"/>
              </a:rPr>
              <a:t> ‘NR==2’  ./lectura.txt </a:t>
            </a:r>
            <a:r>
              <a:rPr lang="es-ES" sz="2000" dirty="0">
                <a:solidFill>
                  <a:schemeClr val="lt1"/>
                </a:solidFill>
                <a:latin typeface="Arial"/>
                <a:ea typeface="Arial"/>
                <a:cs typeface="Arial"/>
                <a:sym typeface="Arial"/>
              </a:rPr>
              <a:t>veremos la línea </a:t>
            </a:r>
            <a:r>
              <a:rPr lang="es-ES" sz="2000" dirty="0" err="1">
                <a:solidFill>
                  <a:schemeClr val="lt1"/>
                </a:solidFill>
                <a:latin typeface="Arial"/>
                <a:ea typeface="Arial"/>
                <a:cs typeface="Arial"/>
                <a:sym typeface="Arial"/>
              </a:rPr>
              <a:t>nro</a:t>
            </a:r>
            <a:r>
              <a:rPr lang="es-ES" sz="2000" dirty="0">
                <a:solidFill>
                  <a:schemeClr val="lt1"/>
                </a:solidFill>
                <a:latin typeface="Arial"/>
                <a:ea typeface="Arial"/>
                <a:cs typeface="Arial"/>
                <a:sym typeface="Arial"/>
              </a:rPr>
              <a:t> 2 de ese archivo</a:t>
            </a:r>
            <a:endParaRPr sz="2000" b="1" dirty="0">
              <a:solidFill>
                <a:srgbClr val="00B050"/>
              </a:solidFill>
              <a:latin typeface="Arial"/>
              <a:ea typeface="Arial"/>
              <a:cs typeface="Arial"/>
              <a:sym typeface="Arial"/>
            </a:endParaRPr>
          </a:p>
          <a:p>
            <a:pPr marL="342900" lvl="0" indent="-342900" algn="l" rtl="0">
              <a:lnSpc>
                <a:spcPct val="95000"/>
              </a:lnSpc>
              <a:spcBef>
                <a:spcPts val="1600"/>
              </a:spcBef>
              <a:spcAft>
                <a:spcPts val="0"/>
              </a:spcAft>
              <a:buClr>
                <a:srgbClr val="27ED27"/>
              </a:buClr>
              <a:buSzPts val="2000"/>
              <a:buFont typeface="Arial"/>
              <a:buChar char="&gt;"/>
            </a:pPr>
            <a:r>
              <a:rPr lang="es-ES" sz="2000" dirty="0">
                <a:solidFill>
                  <a:schemeClr val="lt1"/>
                </a:solidFill>
                <a:latin typeface="Arial"/>
                <a:ea typeface="Arial"/>
                <a:cs typeface="Arial"/>
                <a:sym typeface="Arial"/>
              </a:rPr>
              <a:t>	Buscar la palabra hola : </a:t>
            </a:r>
            <a:r>
              <a:rPr lang="es-ES" sz="2000" b="1" dirty="0" err="1">
                <a:solidFill>
                  <a:srgbClr val="00B050"/>
                </a:solidFill>
                <a:latin typeface="Arial"/>
                <a:ea typeface="Arial"/>
                <a:cs typeface="Arial"/>
                <a:sym typeface="Arial"/>
              </a:rPr>
              <a:t>awk</a:t>
            </a:r>
            <a:r>
              <a:rPr lang="es-ES" sz="2000" b="1" dirty="0">
                <a:solidFill>
                  <a:srgbClr val="00B050"/>
                </a:solidFill>
                <a:latin typeface="Arial"/>
                <a:ea typeface="Arial"/>
                <a:cs typeface="Arial"/>
                <a:sym typeface="Arial"/>
              </a:rPr>
              <a:t> ‘/hola/’  ./lectura.txt</a:t>
            </a:r>
            <a:endParaRPr dirty="0"/>
          </a:p>
          <a:p>
            <a:pPr marL="342900" lvl="0" indent="-342900" algn="l" rtl="0">
              <a:lnSpc>
                <a:spcPct val="95000"/>
              </a:lnSpc>
              <a:spcBef>
                <a:spcPts val="1600"/>
              </a:spcBef>
              <a:spcAft>
                <a:spcPts val="0"/>
              </a:spcAft>
              <a:buClr>
                <a:srgbClr val="27ED27"/>
              </a:buClr>
              <a:buSzPts val="2000"/>
              <a:buFont typeface="Arial"/>
              <a:buChar char="&gt;"/>
            </a:pPr>
            <a:r>
              <a:rPr lang="es-ES" sz="2000" b="1" dirty="0">
                <a:solidFill>
                  <a:srgbClr val="00B050"/>
                </a:solidFill>
                <a:latin typeface="Arial"/>
                <a:ea typeface="Arial"/>
                <a:cs typeface="Arial"/>
                <a:sym typeface="Arial"/>
              </a:rPr>
              <a:t> 	</a:t>
            </a:r>
            <a:r>
              <a:rPr lang="es-ES" sz="2000" dirty="0">
                <a:solidFill>
                  <a:schemeClr val="lt1"/>
                </a:solidFill>
                <a:latin typeface="Arial"/>
                <a:ea typeface="Arial"/>
                <a:cs typeface="Arial"/>
                <a:sym typeface="Arial"/>
              </a:rPr>
              <a:t> Buscar por variable:  </a:t>
            </a:r>
            <a:r>
              <a:rPr lang="es-ES" sz="2000" dirty="0">
                <a:solidFill>
                  <a:srgbClr val="00B050"/>
                </a:solidFill>
                <a:latin typeface="Arial"/>
                <a:ea typeface="Arial"/>
                <a:cs typeface="Arial"/>
                <a:sym typeface="Arial"/>
              </a:rPr>
              <a:t>echo “hola mundo” | </a:t>
            </a:r>
            <a:r>
              <a:rPr lang="es-ES" sz="2000" dirty="0" err="1">
                <a:solidFill>
                  <a:srgbClr val="00B050"/>
                </a:solidFill>
                <a:latin typeface="Arial"/>
                <a:ea typeface="Arial"/>
                <a:cs typeface="Arial"/>
                <a:sym typeface="Arial"/>
              </a:rPr>
              <a:t>awk</a:t>
            </a:r>
            <a:r>
              <a:rPr lang="es-ES" sz="2000" dirty="0">
                <a:solidFill>
                  <a:srgbClr val="00B050"/>
                </a:solidFill>
                <a:latin typeface="Arial"/>
                <a:ea typeface="Arial"/>
                <a:cs typeface="Arial"/>
                <a:sym typeface="Arial"/>
              </a:rPr>
              <a:t> ‘{</a:t>
            </a:r>
            <a:r>
              <a:rPr lang="es-ES" sz="2000" dirty="0" err="1">
                <a:solidFill>
                  <a:srgbClr val="00B050"/>
                </a:solidFill>
                <a:latin typeface="Arial"/>
                <a:ea typeface="Arial"/>
                <a:cs typeface="Arial"/>
                <a:sym typeface="Arial"/>
              </a:rPr>
              <a:t>print</a:t>
            </a:r>
            <a:r>
              <a:rPr lang="es-ES" sz="2000" dirty="0">
                <a:solidFill>
                  <a:srgbClr val="00B050"/>
                </a:solidFill>
                <a:latin typeface="Arial"/>
                <a:ea typeface="Arial"/>
                <a:cs typeface="Arial"/>
                <a:sym typeface="Arial"/>
              </a:rPr>
              <a:t> $2}’</a:t>
            </a:r>
            <a:r>
              <a:rPr lang="es-ES" sz="2000" dirty="0">
                <a:solidFill>
                  <a:schemeClr val="lt1"/>
                </a:solidFill>
                <a:latin typeface="Arial"/>
                <a:ea typeface="Arial"/>
                <a:cs typeface="Arial"/>
                <a:sym typeface="Arial"/>
              </a:rPr>
              <a:t> la salida será “mundo”</a:t>
            </a:r>
            <a:endParaRPr dirty="0"/>
          </a:p>
          <a:p>
            <a:pPr marL="342900" lvl="0" indent="-342900" algn="l" rtl="0">
              <a:lnSpc>
                <a:spcPct val="95000"/>
              </a:lnSpc>
              <a:spcBef>
                <a:spcPts val="1600"/>
              </a:spcBef>
              <a:spcAft>
                <a:spcPts val="0"/>
              </a:spcAft>
              <a:buClr>
                <a:srgbClr val="27ED27"/>
              </a:buClr>
              <a:buSzPts val="2000"/>
              <a:buFont typeface="Arial"/>
              <a:buChar char="&gt;"/>
            </a:pPr>
            <a:r>
              <a:rPr lang="es-ES" sz="2000" b="1" dirty="0">
                <a:solidFill>
                  <a:schemeClr val="lt1"/>
                </a:solidFill>
                <a:latin typeface="Arial"/>
                <a:ea typeface="Arial"/>
                <a:cs typeface="Arial"/>
                <a:sym typeface="Arial"/>
              </a:rPr>
              <a:t> 	</a:t>
            </a:r>
            <a:r>
              <a:rPr lang="es-ES" sz="2400" dirty="0">
                <a:solidFill>
                  <a:schemeClr val="lt1"/>
                </a:solidFill>
                <a:latin typeface="Arial"/>
                <a:ea typeface="Arial"/>
                <a:cs typeface="Arial"/>
                <a:sym typeface="Arial"/>
              </a:rPr>
              <a:t> </a:t>
            </a:r>
            <a:r>
              <a:rPr lang="es-ES" sz="2000" dirty="0">
                <a:solidFill>
                  <a:schemeClr val="lt1"/>
                </a:solidFill>
                <a:latin typeface="Arial"/>
                <a:ea typeface="Arial"/>
                <a:cs typeface="Arial"/>
                <a:sym typeface="Arial"/>
              </a:rPr>
              <a:t>Buscar por último parámetro: echo </a:t>
            </a:r>
            <a:r>
              <a:rPr lang="es-ES" sz="2000" dirty="0">
                <a:solidFill>
                  <a:srgbClr val="00B050"/>
                </a:solidFill>
                <a:latin typeface="Arial"/>
                <a:ea typeface="Arial"/>
                <a:cs typeface="Arial"/>
                <a:sym typeface="Arial"/>
              </a:rPr>
              <a:t>“hola mundo”</a:t>
            </a:r>
            <a:r>
              <a:rPr lang="es-ES" sz="2000" b="1" dirty="0">
                <a:solidFill>
                  <a:srgbClr val="00B050"/>
                </a:solidFill>
                <a:latin typeface="Arial"/>
                <a:ea typeface="Arial"/>
                <a:cs typeface="Arial"/>
                <a:sym typeface="Arial"/>
              </a:rPr>
              <a:t> | </a:t>
            </a:r>
            <a:r>
              <a:rPr lang="es-ES" sz="2000" b="1" dirty="0" err="1">
                <a:solidFill>
                  <a:srgbClr val="00B050"/>
                </a:solidFill>
                <a:latin typeface="Arial"/>
                <a:ea typeface="Arial"/>
                <a:cs typeface="Arial"/>
                <a:sym typeface="Arial"/>
              </a:rPr>
              <a:t>awk</a:t>
            </a:r>
            <a:r>
              <a:rPr lang="es-ES" sz="2000" b="1" dirty="0">
                <a:solidFill>
                  <a:srgbClr val="00B050"/>
                </a:solidFill>
                <a:latin typeface="Arial"/>
                <a:ea typeface="Arial"/>
                <a:cs typeface="Arial"/>
                <a:sym typeface="Arial"/>
              </a:rPr>
              <a:t> ‘NF{ </a:t>
            </a:r>
            <a:r>
              <a:rPr lang="es-ES" sz="2000" b="1" dirty="0" err="1">
                <a:solidFill>
                  <a:srgbClr val="00B050"/>
                </a:solidFill>
                <a:latin typeface="Arial"/>
                <a:ea typeface="Arial"/>
                <a:cs typeface="Arial"/>
                <a:sym typeface="Arial"/>
              </a:rPr>
              <a:t>print</a:t>
            </a:r>
            <a:r>
              <a:rPr lang="es-ES" sz="2000" b="1" dirty="0">
                <a:solidFill>
                  <a:srgbClr val="00B050"/>
                </a:solidFill>
                <a:latin typeface="Arial"/>
                <a:ea typeface="Arial"/>
                <a:cs typeface="Arial"/>
                <a:sym typeface="Arial"/>
              </a:rPr>
              <a:t> $NF}’ </a:t>
            </a:r>
            <a:r>
              <a:rPr lang="es-ES" sz="1800" dirty="0">
                <a:solidFill>
                  <a:schemeClr val="lt1"/>
                </a:solidFill>
                <a:latin typeface="Arial"/>
                <a:ea typeface="Arial"/>
                <a:cs typeface="Arial"/>
                <a:sym typeface="Arial"/>
              </a:rPr>
              <a:t>la salida 	será </a:t>
            </a:r>
            <a:r>
              <a:rPr lang="es-ES" sz="1800" dirty="0" smtClean="0">
                <a:solidFill>
                  <a:schemeClr val="lt1"/>
                </a:solidFill>
                <a:latin typeface="Arial"/>
                <a:ea typeface="Arial"/>
                <a:cs typeface="Arial"/>
                <a:sym typeface="Arial"/>
              </a:rPr>
              <a:t>	“</a:t>
            </a:r>
            <a:r>
              <a:rPr lang="es-ES" sz="1800" dirty="0">
                <a:solidFill>
                  <a:schemeClr val="lt1"/>
                </a:solidFill>
                <a:latin typeface="Arial"/>
                <a:ea typeface="Arial"/>
                <a:cs typeface="Arial"/>
                <a:sym typeface="Arial"/>
              </a:rPr>
              <a:t>mundo” que es el último </a:t>
            </a:r>
            <a:r>
              <a:rPr lang="es-ES" sz="1800" dirty="0" smtClean="0">
                <a:solidFill>
                  <a:schemeClr val="lt1"/>
                </a:solidFill>
                <a:latin typeface="Arial"/>
                <a:ea typeface="Arial"/>
                <a:cs typeface="Arial"/>
                <a:sym typeface="Arial"/>
              </a:rPr>
              <a:t>parámetro</a:t>
            </a:r>
            <a:endParaRPr lang="es-ES" sz="1800" dirty="0">
              <a:solidFill>
                <a:schemeClr val="lt1"/>
              </a:solidFill>
              <a:latin typeface="Arial"/>
              <a:ea typeface="Arial"/>
              <a:cs typeface="Arial"/>
              <a:sym typeface="Arial"/>
            </a:endParaRPr>
          </a:p>
          <a:p>
            <a:pPr marL="342900" lvl="0" indent="-342900">
              <a:spcBef>
                <a:spcPts val="1600"/>
              </a:spcBef>
              <a:buClr>
                <a:srgbClr val="27ED27"/>
              </a:buClr>
              <a:buSzPts val="2000"/>
              <a:buFont typeface="Arial"/>
              <a:buChar char="&gt;"/>
            </a:pPr>
            <a:r>
              <a:rPr lang="es-ES" sz="1800" dirty="0">
                <a:solidFill>
                  <a:schemeClr val="lt1"/>
                </a:solidFill>
                <a:latin typeface="Arial"/>
                <a:ea typeface="Arial"/>
                <a:cs typeface="Arial"/>
                <a:sym typeface="Arial"/>
              </a:rPr>
              <a:t>Buscar </a:t>
            </a:r>
            <a:r>
              <a:rPr lang="es-ES" sz="1800" dirty="0" smtClean="0">
                <a:solidFill>
                  <a:schemeClr val="lt1"/>
                </a:solidFill>
                <a:latin typeface="Arial"/>
                <a:ea typeface="Arial"/>
                <a:cs typeface="Arial"/>
                <a:sym typeface="Arial"/>
              </a:rPr>
              <a:t>desde una coincidencia hasta otra: </a:t>
            </a:r>
            <a:r>
              <a:rPr lang="en-US" sz="1800" dirty="0" smtClean="0">
                <a:solidFill>
                  <a:srgbClr val="00B050"/>
                </a:solidFill>
                <a:latin typeface="Arial"/>
                <a:ea typeface="Arial"/>
                <a:cs typeface="Arial"/>
                <a:sym typeface="Arial"/>
              </a:rPr>
              <a:t>cat info.txt </a:t>
            </a:r>
            <a:r>
              <a:rPr lang="en-US" sz="1800" dirty="0">
                <a:solidFill>
                  <a:srgbClr val="00B050"/>
                </a:solidFill>
                <a:latin typeface="Arial"/>
                <a:ea typeface="Arial"/>
                <a:cs typeface="Arial"/>
                <a:sym typeface="Arial"/>
              </a:rPr>
              <a:t>| </a:t>
            </a:r>
            <a:r>
              <a:rPr lang="en-US" sz="1800" dirty="0" err="1">
                <a:solidFill>
                  <a:srgbClr val="00B050"/>
                </a:solidFill>
                <a:latin typeface="Arial"/>
                <a:ea typeface="Arial"/>
                <a:cs typeface="Arial"/>
                <a:sym typeface="Arial"/>
              </a:rPr>
              <a:t>awk</a:t>
            </a:r>
            <a:r>
              <a:rPr lang="en-US" sz="1800" dirty="0">
                <a:solidFill>
                  <a:srgbClr val="00B050"/>
                </a:solidFill>
                <a:latin typeface="Arial"/>
                <a:ea typeface="Arial"/>
                <a:cs typeface="Arial"/>
                <a:sym typeface="Arial"/>
              </a:rPr>
              <a:t> "/name: </a:t>
            </a:r>
            <a:r>
              <a:rPr lang="en-US" sz="1800" dirty="0" smtClean="0">
                <a:solidFill>
                  <a:srgbClr val="00B050"/>
                </a:solidFill>
                <a:latin typeface="Arial"/>
                <a:ea typeface="Arial"/>
                <a:cs typeface="Arial"/>
                <a:sym typeface="Arial"/>
              </a:rPr>
              <a:t>\“</a:t>
            </a:r>
            <a:r>
              <a:rPr lang="en-US" sz="1800" dirty="0" err="1" smtClean="0">
                <a:solidFill>
                  <a:srgbClr val="00B050"/>
                </a:solidFill>
                <a:latin typeface="Arial"/>
                <a:ea typeface="Arial"/>
                <a:cs typeface="Arial"/>
                <a:sym typeface="Arial"/>
              </a:rPr>
              <a:t>juan</a:t>
            </a:r>
            <a:r>
              <a:rPr lang="en-US" sz="1800" dirty="0" smtClean="0">
                <a:solidFill>
                  <a:srgbClr val="00B050"/>
                </a:solidFill>
                <a:latin typeface="Arial"/>
                <a:ea typeface="Arial"/>
                <a:cs typeface="Arial"/>
                <a:sym typeface="Arial"/>
              </a:rPr>
              <a:t>\"/,/</a:t>
            </a:r>
            <a:r>
              <a:rPr lang="en-US" sz="1800" dirty="0" err="1" smtClean="0">
                <a:solidFill>
                  <a:srgbClr val="00B050"/>
                </a:solidFill>
                <a:latin typeface="Arial"/>
                <a:ea typeface="Arial"/>
                <a:cs typeface="Arial"/>
                <a:sym typeface="Arial"/>
              </a:rPr>
              <a:t>edad</a:t>
            </a:r>
            <a:r>
              <a:rPr lang="en-US" sz="1800" dirty="0" smtClean="0">
                <a:solidFill>
                  <a:srgbClr val="00B050"/>
                </a:solidFill>
                <a:latin typeface="Arial"/>
                <a:ea typeface="Arial"/>
                <a:cs typeface="Arial"/>
                <a:sym typeface="Arial"/>
              </a:rPr>
              <a:t>:/“ </a:t>
            </a:r>
            <a:r>
              <a:rPr lang="es-ES" sz="1800" dirty="0" smtClean="0">
                <a:solidFill>
                  <a:schemeClr val="lt1"/>
                </a:solidFill>
                <a:latin typeface="Arial"/>
                <a:ea typeface="Arial"/>
                <a:cs typeface="Arial"/>
                <a:sym typeface="Arial"/>
              </a:rPr>
              <a:t>En este caso desde /“</a:t>
            </a:r>
            <a:r>
              <a:rPr lang="es-ES" sz="1800" dirty="0" err="1" smtClean="0">
                <a:solidFill>
                  <a:schemeClr val="lt1"/>
                </a:solidFill>
                <a:latin typeface="Arial"/>
                <a:ea typeface="Arial"/>
                <a:cs typeface="Arial"/>
                <a:sym typeface="Arial"/>
              </a:rPr>
              <a:t>name</a:t>
            </a:r>
            <a:r>
              <a:rPr lang="es-ES" sz="1800" dirty="0" smtClean="0">
                <a:solidFill>
                  <a:schemeClr val="lt1"/>
                </a:solidFill>
                <a:latin typeface="Arial"/>
                <a:ea typeface="Arial"/>
                <a:cs typeface="Arial"/>
                <a:sym typeface="Arial"/>
              </a:rPr>
              <a:t>: juan”/,  hasta /”edad”:/ se usan las \ en el comando para escapar los “”</a:t>
            </a:r>
            <a:endParaRPr lang="es-ES" sz="1800" dirty="0">
              <a:solidFill>
                <a:schemeClr val="lt1"/>
              </a:solidFill>
              <a:latin typeface="Arial"/>
              <a:ea typeface="Arial"/>
              <a:cs typeface="Arial"/>
              <a:sym typeface="Arial"/>
            </a:endParaRPr>
          </a:p>
          <a:p>
            <a:pPr marL="342900" lvl="0" indent="-342900">
              <a:spcBef>
                <a:spcPts val="1600"/>
              </a:spcBef>
              <a:buClr>
                <a:srgbClr val="27ED27"/>
              </a:buClr>
              <a:buSzPts val="2000"/>
              <a:buFont typeface="Arial"/>
              <a:buChar char="&gt;"/>
            </a:pPr>
            <a:r>
              <a:rPr lang="es-ES" sz="1800" dirty="0" smtClean="0">
                <a:solidFill>
                  <a:schemeClr val="lt1"/>
                </a:solidFill>
                <a:latin typeface="Arial"/>
                <a:ea typeface="Arial"/>
                <a:cs typeface="Arial"/>
                <a:sym typeface="Arial"/>
              </a:rPr>
              <a:t>También podremos delimitar un texto de la siguiente forma, en este caso usando el parámetro –F y  la coma ‘,’ como delimitador, imprimimos la primer variable</a:t>
            </a:r>
          </a:p>
          <a:p>
            <a:pPr marL="0" lvl="0" indent="0">
              <a:spcBef>
                <a:spcPts val="1600"/>
              </a:spcBef>
              <a:buClr>
                <a:srgbClr val="27ED27"/>
              </a:buClr>
              <a:buSzPts val="2000"/>
            </a:pPr>
            <a:r>
              <a:rPr lang="en-US" sz="1800" dirty="0" smtClean="0">
                <a:solidFill>
                  <a:srgbClr val="00B050"/>
                </a:solidFill>
                <a:latin typeface="Arial"/>
                <a:ea typeface="Arial"/>
                <a:cs typeface="Arial"/>
                <a:sym typeface="Arial"/>
              </a:rPr>
              <a:t>	</a:t>
            </a:r>
            <a:r>
              <a:rPr lang="en-US" sz="1800" dirty="0" err="1" smtClean="0">
                <a:solidFill>
                  <a:srgbClr val="00B050"/>
                </a:solidFill>
                <a:latin typeface="Arial"/>
                <a:ea typeface="Arial"/>
                <a:cs typeface="Arial"/>
                <a:sym typeface="Arial"/>
              </a:rPr>
              <a:t>awk</a:t>
            </a:r>
            <a:r>
              <a:rPr lang="en-US" sz="1800" dirty="0" smtClean="0">
                <a:solidFill>
                  <a:srgbClr val="00B050"/>
                </a:solidFill>
                <a:latin typeface="Arial"/>
                <a:ea typeface="Arial"/>
                <a:cs typeface="Arial"/>
                <a:sym typeface="Arial"/>
              </a:rPr>
              <a:t> </a:t>
            </a:r>
            <a:r>
              <a:rPr lang="en-US" sz="1800" dirty="0">
                <a:solidFill>
                  <a:srgbClr val="00B050"/>
                </a:solidFill>
                <a:latin typeface="Arial"/>
                <a:ea typeface="Arial"/>
                <a:cs typeface="Arial"/>
                <a:sym typeface="Arial"/>
              </a:rPr>
              <a:t>-F ',' '{print $1}' </a:t>
            </a:r>
            <a:r>
              <a:rPr lang="en-US" sz="1800" dirty="0" smtClean="0">
                <a:solidFill>
                  <a:srgbClr val="00B050"/>
                </a:solidFill>
                <a:latin typeface="Arial"/>
                <a:ea typeface="Arial"/>
                <a:cs typeface="Arial"/>
                <a:sym typeface="Arial"/>
              </a:rPr>
              <a:t>   </a:t>
            </a:r>
            <a:r>
              <a:rPr lang="en-US" sz="1800" dirty="0" smtClean="0">
                <a:solidFill>
                  <a:schemeClr val="bg1"/>
                </a:solidFill>
                <a:latin typeface="Arial"/>
                <a:ea typeface="Arial"/>
                <a:cs typeface="Arial"/>
                <a:sym typeface="Arial"/>
              </a:rPr>
              <a:t>Lo </a:t>
            </a:r>
            <a:r>
              <a:rPr lang="en-US" sz="1800" dirty="0" err="1" smtClean="0">
                <a:solidFill>
                  <a:schemeClr val="bg1"/>
                </a:solidFill>
                <a:latin typeface="Arial"/>
                <a:ea typeface="Arial"/>
                <a:cs typeface="Arial"/>
                <a:sym typeface="Arial"/>
              </a:rPr>
              <a:t>mismo</a:t>
            </a:r>
            <a:r>
              <a:rPr lang="en-US" sz="1800" dirty="0" smtClean="0">
                <a:solidFill>
                  <a:schemeClr val="bg1"/>
                </a:solidFill>
                <a:latin typeface="Arial"/>
                <a:ea typeface="Arial"/>
                <a:cs typeface="Arial"/>
                <a:sym typeface="Arial"/>
              </a:rPr>
              <a:t> con </a:t>
            </a:r>
            <a:r>
              <a:rPr lang="en-US" sz="1800" dirty="0" err="1" smtClean="0">
                <a:solidFill>
                  <a:schemeClr val="bg1"/>
                </a:solidFill>
                <a:latin typeface="Arial"/>
                <a:ea typeface="Arial"/>
                <a:cs typeface="Arial"/>
                <a:sym typeface="Arial"/>
              </a:rPr>
              <a:t>otra</a:t>
            </a:r>
            <a:r>
              <a:rPr lang="en-US" sz="1800" dirty="0" smtClean="0">
                <a:solidFill>
                  <a:schemeClr val="bg1"/>
                </a:solidFill>
                <a:latin typeface="Arial"/>
                <a:ea typeface="Arial"/>
                <a:cs typeface="Arial"/>
                <a:sym typeface="Arial"/>
              </a:rPr>
              <a:t> </a:t>
            </a:r>
            <a:r>
              <a:rPr lang="en-US" sz="1800" dirty="0" err="1" smtClean="0">
                <a:solidFill>
                  <a:schemeClr val="bg1"/>
                </a:solidFill>
                <a:latin typeface="Arial"/>
                <a:ea typeface="Arial"/>
                <a:cs typeface="Arial"/>
                <a:sym typeface="Arial"/>
              </a:rPr>
              <a:t>sintaxis</a:t>
            </a:r>
            <a:r>
              <a:rPr lang="en-US" sz="1800" dirty="0" smtClean="0">
                <a:solidFill>
                  <a:schemeClr val="bg1"/>
                </a:solidFill>
                <a:latin typeface="Arial"/>
                <a:ea typeface="Arial"/>
                <a:cs typeface="Arial"/>
                <a:sym typeface="Arial"/>
              </a:rPr>
              <a:t> ----- &gt;    </a:t>
            </a:r>
            <a:r>
              <a:rPr lang="en-US" sz="1800" dirty="0" err="1" smtClean="0">
                <a:solidFill>
                  <a:srgbClr val="00B050"/>
                </a:solidFill>
                <a:latin typeface="Bahnschrift" panose="020B0502040204020203" pitchFamily="34" charset="0"/>
              </a:rPr>
              <a:t>awk</a:t>
            </a:r>
            <a:r>
              <a:rPr lang="en-US" sz="1800" dirty="0" smtClean="0">
                <a:solidFill>
                  <a:srgbClr val="00B050"/>
                </a:solidFill>
                <a:latin typeface="Bahnschrift" panose="020B0502040204020203" pitchFamily="34" charset="0"/>
              </a:rPr>
              <a:t> </a:t>
            </a:r>
            <a:r>
              <a:rPr lang="en-US" sz="1800" dirty="0">
                <a:solidFill>
                  <a:srgbClr val="00B050"/>
                </a:solidFill>
                <a:latin typeface="Bahnschrift" panose="020B0502040204020203" pitchFamily="34" charset="0"/>
              </a:rPr>
              <a:t>'BEGIN{FS=","}{print $1}'</a:t>
            </a:r>
            <a:endParaRPr sz="1400" dirty="0">
              <a:solidFill>
                <a:srgbClr val="00B050"/>
              </a:solidFill>
              <a:latin typeface="Bahnschrift" panose="020B0502040204020203" pitchFamily="34" charset="0"/>
              <a:ea typeface="Arial"/>
              <a:cs typeface="Arial"/>
              <a:sym typeface="Arial"/>
            </a:endParaRPr>
          </a:p>
          <a:p>
            <a:pPr marL="342900" lvl="0" indent="-228600" algn="l" rtl="0">
              <a:lnSpc>
                <a:spcPct val="95000"/>
              </a:lnSpc>
              <a:spcBef>
                <a:spcPts val="1600"/>
              </a:spcBef>
              <a:spcAft>
                <a:spcPts val="0"/>
              </a:spcAft>
              <a:buClr>
                <a:srgbClr val="27ED27"/>
              </a:buClr>
              <a:buSzPts val="1800"/>
              <a:buFont typeface="Century Schoolbook"/>
              <a:buNone/>
            </a:pPr>
            <a:r>
              <a:rPr lang="es-ES" sz="1800" b="1" dirty="0" smtClean="0">
                <a:solidFill>
                  <a:srgbClr val="00B050"/>
                </a:solidFill>
                <a:latin typeface="Arial"/>
                <a:ea typeface="Arial"/>
                <a:cs typeface="Arial"/>
                <a:sym typeface="Arial"/>
              </a:rPr>
              <a:t> </a:t>
            </a:r>
            <a:endParaRPr sz="1800" b="1" dirty="0">
              <a:solidFill>
                <a:srgbClr val="00B050"/>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Century Schoolbook"/>
              <a:buNone/>
            </a:pPr>
            <a:endParaRPr sz="2000" b="1" dirty="0">
              <a:solidFill>
                <a:srgbClr val="00B050"/>
              </a:solidFill>
              <a:latin typeface="Arial"/>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Características de gnu/linux</a:t>
            </a:r>
            <a:endParaRPr sz="4400" b="1">
              <a:solidFill>
                <a:srgbClr val="FEFEFE"/>
              </a:solidFill>
              <a:latin typeface="Lucida Sans"/>
              <a:ea typeface="Lucida Sans"/>
              <a:cs typeface="Lucida Sans"/>
              <a:sym typeface="Lucida Sans"/>
            </a:endParaRPr>
          </a:p>
        </p:txBody>
      </p:sp>
      <p:sp>
        <p:nvSpPr>
          <p:cNvPr id="112" name="Google Shape;112;p2"/>
          <p:cNvSpPr txBox="1">
            <a:spLocks noGrp="1"/>
          </p:cNvSpPr>
          <p:nvPr>
            <p:ph type="subTitle" idx="1"/>
          </p:nvPr>
        </p:nvSpPr>
        <p:spPr>
          <a:xfrm>
            <a:off x="1225550" y="2108200"/>
            <a:ext cx="10160000" cy="12573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50000"/>
              </a:lnSpc>
              <a:spcBef>
                <a:spcPts val="0"/>
              </a:spcBef>
              <a:spcAft>
                <a:spcPts val="0"/>
              </a:spcAft>
              <a:buClr>
                <a:srgbClr val="29FB33"/>
              </a:buClr>
              <a:buSzPct val="100000"/>
              <a:buNone/>
            </a:pPr>
            <a:r>
              <a:rPr lang="es-ES" sz="2900">
                <a:solidFill>
                  <a:schemeClr val="lt1"/>
                </a:solidFill>
                <a:latin typeface="Arial"/>
                <a:ea typeface="Arial"/>
                <a:cs typeface="Arial"/>
                <a:sym typeface="Arial"/>
              </a:rPr>
              <a:t>Antes que nada hay que comprender la estructura básica de estos sistemas operativos, el sistema tiene multiusuarios, grupos a los que pertenecen dichos usuarios, el sistema de directorios y archivos, a los cuales se les asignan grupos y los permisos.</a:t>
            </a:r>
            <a:endParaRPr/>
          </a:p>
          <a:p>
            <a:pPr marL="0" lvl="0" indent="0" algn="l" rtl="0">
              <a:lnSpc>
                <a:spcPct val="150000"/>
              </a:lnSpc>
              <a:spcBef>
                <a:spcPts val="1600"/>
              </a:spcBef>
              <a:spcAft>
                <a:spcPts val="0"/>
              </a:spcAft>
              <a:buClr>
                <a:srgbClr val="29FB33"/>
              </a:buClr>
              <a:buSzPct val="100000"/>
              <a:buNone/>
            </a:pPr>
            <a:endParaRPr>
              <a:solidFill>
                <a:schemeClr val="lt1"/>
              </a:solidFill>
              <a:latin typeface="Arial"/>
              <a:ea typeface="Arial"/>
              <a:cs typeface="Arial"/>
              <a:sym typeface="Arial"/>
            </a:endParaRPr>
          </a:p>
          <a:p>
            <a:pPr marL="0" lvl="0" indent="0" algn="ctr" rtl="0">
              <a:lnSpc>
                <a:spcPct val="150000"/>
              </a:lnSpc>
              <a:spcBef>
                <a:spcPts val="1600"/>
              </a:spcBef>
              <a:spcAft>
                <a:spcPts val="0"/>
              </a:spcAft>
              <a:buClr>
                <a:srgbClr val="29FB33"/>
              </a:buClr>
              <a:buSzPct val="100000"/>
              <a:buNone/>
            </a:pPr>
            <a:endParaRPr>
              <a:solidFill>
                <a:schemeClr val="lt1"/>
              </a:solidFill>
              <a:latin typeface="Arial"/>
              <a:ea typeface="Arial"/>
              <a:cs typeface="Arial"/>
              <a:sym typeface="Arial"/>
            </a:endParaRPr>
          </a:p>
          <a:p>
            <a:pPr marL="3657600" lvl="8" indent="0" algn="ctr" rtl="0">
              <a:lnSpc>
                <a:spcPct val="150000"/>
              </a:lnSpc>
              <a:spcBef>
                <a:spcPts val="500"/>
              </a:spcBef>
              <a:spcAft>
                <a:spcPts val="0"/>
              </a:spcAft>
              <a:buClr>
                <a:srgbClr val="29FB33"/>
              </a:buClr>
              <a:buSzPct val="100000"/>
              <a:buNone/>
            </a:pPr>
            <a:endParaRPr>
              <a:solidFill>
                <a:schemeClr val="lt1"/>
              </a:solidFill>
              <a:latin typeface="Arial"/>
              <a:ea typeface="Arial"/>
              <a:cs typeface="Arial"/>
              <a:sym typeface="Arial"/>
            </a:endParaRPr>
          </a:p>
        </p:txBody>
      </p:sp>
      <p:sp>
        <p:nvSpPr>
          <p:cNvPr id="113" name="Google Shape;113;p2"/>
          <p:cNvSpPr txBox="1"/>
          <p:nvPr/>
        </p:nvSpPr>
        <p:spPr>
          <a:xfrm>
            <a:off x="1225550" y="5867400"/>
            <a:ext cx="10160000" cy="863600"/>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l" rtl="0">
              <a:lnSpc>
                <a:spcPct val="150000"/>
              </a:lnSpc>
              <a:spcBef>
                <a:spcPts val="0"/>
              </a:spcBef>
              <a:spcAft>
                <a:spcPts val="0"/>
              </a:spcAft>
              <a:buClr>
                <a:srgbClr val="29FB33"/>
              </a:buClr>
              <a:buSzPct val="100000"/>
              <a:buFont typeface="Arial"/>
              <a:buNone/>
            </a:pPr>
            <a:r>
              <a:rPr lang="es-ES" sz="1900">
                <a:solidFill>
                  <a:schemeClr val="lt1"/>
                </a:solidFill>
                <a:latin typeface="Arial"/>
                <a:ea typeface="Arial"/>
                <a:cs typeface="Arial"/>
                <a:sym typeface="Arial"/>
              </a:rPr>
              <a:t>Se recomienda investigar acerca de  como funciona el sistema de particiones de disco en Linux, en este power point no será abordado pero es importante leer un poco al respecto, debido  a que es diferente de windows</a:t>
            </a:r>
            <a:endParaRPr/>
          </a:p>
          <a:p>
            <a:pPr marL="0" marR="0" lvl="0" indent="0" algn="l" rtl="0">
              <a:lnSpc>
                <a:spcPct val="150000"/>
              </a:lnSpc>
              <a:spcBef>
                <a:spcPts val="1600"/>
              </a:spcBef>
              <a:spcAft>
                <a:spcPts val="0"/>
              </a:spcAft>
              <a:buClr>
                <a:srgbClr val="29FB33"/>
              </a:buClr>
              <a:buSzPct val="100000"/>
              <a:buFont typeface="Arial"/>
              <a:buNone/>
            </a:pPr>
            <a:endParaRPr sz="2200">
              <a:solidFill>
                <a:schemeClr val="lt1"/>
              </a:solidFill>
              <a:latin typeface="Arial"/>
              <a:ea typeface="Arial"/>
              <a:cs typeface="Arial"/>
              <a:sym typeface="Arial"/>
            </a:endParaRPr>
          </a:p>
          <a:p>
            <a:pPr marL="0" marR="0" lvl="0" indent="0" algn="ctr" rtl="0">
              <a:lnSpc>
                <a:spcPct val="150000"/>
              </a:lnSpc>
              <a:spcBef>
                <a:spcPts val="1600"/>
              </a:spcBef>
              <a:spcAft>
                <a:spcPts val="0"/>
              </a:spcAft>
              <a:buClr>
                <a:srgbClr val="29FB33"/>
              </a:buClr>
              <a:buSzPct val="100000"/>
              <a:buFont typeface="Arial"/>
              <a:buNone/>
            </a:pPr>
            <a:endParaRPr sz="2200">
              <a:solidFill>
                <a:schemeClr val="lt1"/>
              </a:solidFill>
              <a:latin typeface="Arial"/>
              <a:ea typeface="Arial"/>
              <a:cs typeface="Arial"/>
              <a:sym typeface="Arial"/>
            </a:endParaRPr>
          </a:p>
          <a:p>
            <a:pPr marL="4000500" marR="0" lvl="8" indent="-244475" algn="ctr" rtl="0">
              <a:lnSpc>
                <a:spcPct val="150000"/>
              </a:lnSpc>
              <a:spcBef>
                <a:spcPts val="500"/>
              </a:spcBef>
              <a:spcAft>
                <a:spcPts val="0"/>
              </a:spcAft>
              <a:buClr>
                <a:srgbClr val="29FB33"/>
              </a:buClr>
              <a:buSzPct val="100000"/>
              <a:buFont typeface="Noto Sans Symbols"/>
              <a:buNone/>
            </a:pPr>
            <a:endParaRPr sz="2000" b="0" i="0" u="none" strike="noStrike" cap="none">
              <a:solidFill>
                <a:schemeClr val="lt1"/>
              </a:solidFill>
              <a:latin typeface="Arial"/>
              <a:ea typeface="Arial"/>
              <a:cs typeface="Arial"/>
              <a:sym typeface="Arial"/>
            </a:endParaRPr>
          </a:p>
        </p:txBody>
      </p:sp>
      <p:sp>
        <p:nvSpPr>
          <p:cNvPr id="114" name="Google Shape;114;p2"/>
          <p:cNvSpPr/>
          <p:nvPr/>
        </p:nvSpPr>
        <p:spPr>
          <a:xfrm>
            <a:off x="1600200" y="3711143"/>
            <a:ext cx="914400" cy="825500"/>
          </a:xfrm>
          <a:prstGeom prst="smileyFace">
            <a:avLst>
              <a:gd name="adj" fmla="val 4653"/>
            </a:avLst>
          </a:prstGeom>
          <a:solidFill>
            <a:srgbClr val="E8EDF0"/>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5" name="Google Shape;115;p2"/>
          <p:cNvSpPr/>
          <p:nvPr/>
        </p:nvSpPr>
        <p:spPr>
          <a:xfrm>
            <a:off x="3930650" y="3838143"/>
            <a:ext cx="330200" cy="317500"/>
          </a:xfrm>
          <a:prstGeom prst="smileyFace">
            <a:avLst>
              <a:gd name="adj" fmla="val 4653"/>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6" name="Google Shape;116;p2"/>
          <p:cNvSpPr/>
          <p:nvPr/>
        </p:nvSpPr>
        <p:spPr>
          <a:xfrm>
            <a:off x="4298950" y="4028643"/>
            <a:ext cx="330200" cy="317500"/>
          </a:xfrm>
          <a:prstGeom prst="smileyFace">
            <a:avLst>
              <a:gd name="adj" fmla="val 4653"/>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7" name="Google Shape;117;p2"/>
          <p:cNvSpPr/>
          <p:nvPr/>
        </p:nvSpPr>
        <p:spPr>
          <a:xfrm>
            <a:off x="4438650" y="3660343"/>
            <a:ext cx="330200" cy="317500"/>
          </a:xfrm>
          <a:prstGeom prst="smileyFace">
            <a:avLst>
              <a:gd name="adj" fmla="val 4653"/>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8" name="Google Shape;118;p2"/>
          <p:cNvSpPr/>
          <p:nvPr/>
        </p:nvSpPr>
        <p:spPr>
          <a:xfrm>
            <a:off x="4806950" y="3927043"/>
            <a:ext cx="330200" cy="317500"/>
          </a:xfrm>
          <a:prstGeom prst="smileyFace">
            <a:avLst>
              <a:gd name="adj" fmla="val 4653"/>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9" name="Google Shape;119;p2"/>
          <p:cNvSpPr/>
          <p:nvPr/>
        </p:nvSpPr>
        <p:spPr>
          <a:xfrm>
            <a:off x="4641850" y="4371543"/>
            <a:ext cx="330200" cy="317500"/>
          </a:xfrm>
          <a:prstGeom prst="smileyFace">
            <a:avLst>
              <a:gd name="adj" fmla="val 4653"/>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0" name="Google Shape;120;p2"/>
          <p:cNvSpPr/>
          <p:nvPr/>
        </p:nvSpPr>
        <p:spPr>
          <a:xfrm>
            <a:off x="4070350" y="4409643"/>
            <a:ext cx="330200" cy="317500"/>
          </a:xfrm>
          <a:prstGeom prst="smileyFace">
            <a:avLst>
              <a:gd name="adj" fmla="val 4653"/>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1" name="Google Shape;121;p2"/>
          <p:cNvSpPr txBox="1"/>
          <p:nvPr/>
        </p:nvSpPr>
        <p:spPr>
          <a:xfrm>
            <a:off x="1484166" y="4663643"/>
            <a:ext cx="11464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Usuarios</a:t>
            </a:r>
            <a:endParaRPr sz="1800">
              <a:solidFill>
                <a:schemeClr val="lt1"/>
              </a:solidFill>
              <a:latin typeface="Arial"/>
              <a:ea typeface="Arial"/>
              <a:cs typeface="Arial"/>
              <a:sym typeface="Arial"/>
            </a:endParaRPr>
          </a:p>
        </p:txBody>
      </p:sp>
      <p:sp>
        <p:nvSpPr>
          <p:cNvPr id="122" name="Google Shape;122;p2"/>
          <p:cNvSpPr/>
          <p:nvPr/>
        </p:nvSpPr>
        <p:spPr>
          <a:xfrm>
            <a:off x="6896100" y="3588261"/>
            <a:ext cx="1028700" cy="1104900"/>
          </a:xfrm>
          <a:custGeom>
            <a:avLst/>
            <a:gdLst/>
            <a:ahLst/>
            <a:cxnLst/>
            <a:rect l="l" t="t" r="r" b="b"/>
            <a:pathLst>
              <a:path w="120000" h="120000" extrusionOk="0">
                <a:moveTo>
                  <a:pt x="0" y="0"/>
                </a:moveTo>
                <a:lnTo>
                  <a:pt x="120000" y="0"/>
                </a:lnTo>
                <a:lnTo>
                  <a:pt x="120000" y="120000"/>
                </a:lnTo>
                <a:lnTo>
                  <a:pt x="0" y="120000"/>
                </a:lnTo>
                <a:close/>
                <a:moveTo>
                  <a:pt x="26250" y="18103"/>
                </a:moveTo>
                <a:lnTo>
                  <a:pt x="71250" y="18103"/>
                </a:lnTo>
                <a:lnTo>
                  <a:pt x="93750" y="39052"/>
                </a:lnTo>
                <a:lnTo>
                  <a:pt x="93750" y="101897"/>
                </a:lnTo>
                <a:lnTo>
                  <a:pt x="26250" y="101897"/>
                </a:lnTo>
                <a:close/>
              </a:path>
              <a:path w="120000" h="120000" fill="darkenLess" extrusionOk="0">
                <a:moveTo>
                  <a:pt x="26250" y="18103"/>
                </a:moveTo>
                <a:lnTo>
                  <a:pt x="71250" y="18103"/>
                </a:lnTo>
                <a:lnTo>
                  <a:pt x="71250" y="39052"/>
                </a:lnTo>
                <a:lnTo>
                  <a:pt x="93750" y="39052"/>
                </a:lnTo>
                <a:lnTo>
                  <a:pt x="93750" y="101897"/>
                </a:lnTo>
                <a:lnTo>
                  <a:pt x="26250" y="101897"/>
                </a:lnTo>
                <a:close/>
              </a:path>
              <a:path w="120000" h="120000" fill="darken" extrusionOk="0">
                <a:moveTo>
                  <a:pt x="71250" y="18103"/>
                </a:moveTo>
                <a:lnTo>
                  <a:pt x="71250" y="39052"/>
                </a:lnTo>
                <a:lnTo>
                  <a:pt x="93750" y="39052"/>
                </a:lnTo>
                <a:close/>
              </a:path>
              <a:path w="120000" h="120000" fill="none" extrusionOk="0">
                <a:moveTo>
                  <a:pt x="26250" y="18103"/>
                </a:moveTo>
                <a:lnTo>
                  <a:pt x="71250" y="18103"/>
                </a:lnTo>
                <a:lnTo>
                  <a:pt x="93750" y="39052"/>
                </a:lnTo>
                <a:lnTo>
                  <a:pt x="93750" y="101897"/>
                </a:lnTo>
                <a:lnTo>
                  <a:pt x="26250" y="101897"/>
                </a:lnTo>
                <a:close/>
                <a:moveTo>
                  <a:pt x="93750" y="39052"/>
                </a:moveTo>
                <a:lnTo>
                  <a:pt x="71250" y="39052"/>
                </a:lnTo>
                <a:lnTo>
                  <a:pt x="71250" y="18103"/>
                </a:lnTo>
              </a:path>
              <a:path w="120000" h="120000" fill="none" extrusionOk="0">
                <a:moveTo>
                  <a:pt x="0" y="0"/>
                </a:moveTo>
                <a:lnTo>
                  <a:pt x="120000" y="0"/>
                </a:lnTo>
                <a:lnTo>
                  <a:pt x="120000" y="120000"/>
                </a:lnTo>
                <a:lnTo>
                  <a:pt x="0" y="120000"/>
                </a:lnTo>
                <a:close/>
              </a:path>
            </a:pathLst>
          </a:cu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3" name="Google Shape;123;p2"/>
          <p:cNvSpPr txBox="1"/>
          <p:nvPr/>
        </p:nvSpPr>
        <p:spPr>
          <a:xfrm>
            <a:off x="4050071" y="4773003"/>
            <a:ext cx="10870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lt1"/>
                </a:solidFill>
                <a:latin typeface="Arial"/>
                <a:ea typeface="Arial"/>
                <a:cs typeface="Arial"/>
                <a:sym typeface="Arial"/>
              </a:rPr>
              <a:t>Grupos</a:t>
            </a:r>
            <a:endParaRPr sz="1800" dirty="0">
              <a:solidFill>
                <a:schemeClr val="lt1"/>
              </a:solidFill>
              <a:latin typeface="Arial"/>
              <a:ea typeface="Arial"/>
              <a:cs typeface="Arial"/>
              <a:sym typeface="Arial"/>
            </a:endParaRPr>
          </a:p>
        </p:txBody>
      </p:sp>
      <p:sp>
        <p:nvSpPr>
          <p:cNvPr id="124" name="Google Shape;124;p2"/>
          <p:cNvSpPr txBox="1"/>
          <p:nvPr/>
        </p:nvSpPr>
        <p:spPr>
          <a:xfrm>
            <a:off x="6554934" y="4752543"/>
            <a:ext cx="22813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Sistema de archivos</a:t>
            </a:r>
            <a:endParaRPr/>
          </a:p>
          <a:p>
            <a:pPr marL="0" marR="0" lvl="0" indent="0" algn="l" rtl="0">
              <a:spcBef>
                <a:spcPts val="0"/>
              </a:spcBef>
              <a:spcAft>
                <a:spcPts val="0"/>
              </a:spcAft>
              <a:buNone/>
            </a:pPr>
            <a:r>
              <a:rPr lang="es-ES" sz="1800">
                <a:solidFill>
                  <a:schemeClr val="lt1"/>
                </a:solidFill>
                <a:latin typeface="Arial"/>
                <a:ea typeface="Arial"/>
                <a:cs typeface="Arial"/>
                <a:sym typeface="Arial"/>
              </a:rPr>
              <a:t>y directorios</a:t>
            </a:r>
            <a:endParaRPr sz="1800">
              <a:solidFill>
                <a:schemeClr val="lt1"/>
              </a:solidFill>
              <a:latin typeface="Arial"/>
              <a:ea typeface="Arial"/>
              <a:cs typeface="Arial"/>
              <a:sym typeface="Arial"/>
            </a:endParaRPr>
          </a:p>
        </p:txBody>
      </p:sp>
      <p:sp>
        <p:nvSpPr>
          <p:cNvPr id="125" name="Google Shape;125;p2"/>
          <p:cNvSpPr/>
          <p:nvPr/>
        </p:nvSpPr>
        <p:spPr>
          <a:xfrm>
            <a:off x="9518650" y="3579165"/>
            <a:ext cx="1244600" cy="1185046"/>
          </a:xfrm>
          <a:prstGeom prst="noSmoking">
            <a:avLst>
              <a:gd name="adj" fmla="val 1875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6" name="Google Shape;126;p2"/>
          <p:cNvSpPr txBox="1"/>
          <p:nvPr/>
        </p:nvSpPr>
        <p:spPr>
          <a:xfrm>
            <a:off x="9616782" y="4873014"/>
            <a:ext cx="11705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Permisos</a:t>
            </a:r>
            <a:endParaRPr sz="18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ctrTitle"/>
          </p:nvPr>
        </p:nvSpPr>
        <p:spPr>
          <a:xfrm>
            <a:off x="895350" y="1"/>
            <a:ext cx="9791700" cy="685800"/>
          </a:xfrm>
          <a:prstGeom prst="rect">
            <a:avLst/>
          </a:prstGeom>
          <a:noFill/>
          <a:ln>
            <a:noFill/>
          </a:ln>
        </p:spPr>
        <p:txBody>
          <a:bodyPr spcFirstLastPara="1" wrap="square" lIns="91425" tIns="45700" rIns="91425" bIns="45700" anchor="b" anchorCtr="0">
            <a:normAutofit fontScale="90000"/>
          </a:bodyPr>
          <a:lstStyle/>
          <a:p>
            <a:pPr lvl="0">
              <a:buClr>
                <a:srgbClr val="FEFEFE"/>
              </a:buClr>
              <a:buSzPct val="100000"/>
            </a:pPr>
            <a:r>
              <a:rPr lang="es-ES" sz="3600" b="1" dirty="0">
                <a:solidFill>
                  <a:srgbClr val="FEFEFE"/>
                </a:solidFill>
                <a:latin typeface="Lucida Sans"/>
                <a:ea typeface="Lucida Sans"/>
                <a:cs typeface="Lucida Sans"/>
                <a:sym typeface="Lucida Sans"/>
              </a:rPr>
              <a:t>	 Redirecciones y descriptores de archivo 1</a:t>
            </a:r>
            <a:r>
              <a:rPr lang="es-ES" sz="3600" b="1" dirty="0" smtClean="0">
                <a:solidFill>
                  <a:srgbClr val="FEFEFE"/>
                </a:solidFill>
                <a:latin typeface="Lucida Sans"/>
                <a:ea typeface="Lucida Sans"/>
                <a:cs typeface="Lucida Sans"/>
                <a:sym typeface="Lucida Sans"/>
              </a:rPr>
              <a:t>°</a:t>
            </a:r>
            <a:endParaRPr sz="3600" b="1" dirty="0">
              <a:solidFill>
                <a:srgbClr val="FEFEFE"/>
              </a:solidFill>
              <a:latin typeface="Lucida Sans"/>
              <a:ea typeface="Lucida Sans"/>
              <a:cs typeface="Lucida Sans"/>
              <a:sym typeface="Lucida Sans"/>
            </a:endParaRPr>
          </a:p>
        </p:txBody>
      </p:sp>
      <p:sp>
        <p:nvSpPr>
          <p:cNvPr id="246" name="Google Shape;246;p20"/>
          <p:cNvSpPr txBox="1">
            <a:spLocks noGrp="1"/>
          </p:cNvSpPr>
          <p:nvPr>
            <p:ph type="subTitle" idx="1"/>
          </p:nvPr>
        </p:nvSpPr>
        <p:spPr>
          <a:xfrm>
            <a:off x="1027722" y="899746"/>
            <a:ext cx="10706100" cy="5739179"/>
          </a:xfrm>
          <a:prstGeom prst="rect">
            <a:avLst/>
          </a:prstGeom>
          <a:noFill/>
          <a:ln>
            <a:noFill/>
          </a:ln>
        </p:spPr>
        <p:txBody>
          <a:bodyPr spcFirstLastPara="1" wrap="square" lIns="91425" tIns="45700" rIns="91425" bIns="45700" anchor="t" anchorCtr="0">
            <a:normAutofit/>
          </a:bodyPr>
          <a:lstStyle/>
          <a:p>
            <a:pPr marL="0" lvl="0" indent="0">
              <a:spcBef>
                <a:spcPts val="1600"/>
              </a:spcBef>
              <a:buClr>
                <a:srgbClr val="27ED27"/>
              </a:buClr>
              <a:buSzPts val="2000"/>
            </a:pPr>
            <a:r>
              <a:rPr lang="es-ES" dirty="0">
                <a:solidFill>
                  <a:schemeClr val="bg1"/>
                </a:solidFill>
                <a:latin typeface="Bahnschrift" panose="020B0502040204020203" pitchFamily="34" charset="0"/>
              </a:rPr>
              <a:t>Los descriptores de archivo </a:t>
            </a:r>
            <a:r>
              <a:rPr lang="es-ES" dirty="0" smtClean="0">
                <a:solidFill>
                  <a:schemeClr val="bg1"/>
                </a:solidFill>
                <a:latin typeface="Bahnschrift" panose="020B0502040204020203" pitchFamily="34" charset="0"/>
              </a:rPr>
              <a:t>son números </a:t>
            </a:r>
            <a:r>
              <a:rPr lang="es-ES" dirty="0">
                <a:solidFill>
                  <a:schemeClr val="bg1"/>
                </a:solidFill>
                <a:latin typeface="Bahnschrift" panose="020B0502040204020203" pitchFamily="34" charset="0"/>
              </a:rPr>
              <a:t>que se utilizan para identificar y acceder a los archivos y dispositivos de </a:t>
            </a:r>
            <a:r>
              <a:rPr lang="es-ES" dirty="0" smtClean="0">
                <a:solidFill>
                  <a:schemeClr val="bg1"/>
                </a:solidFill>
                <a:latin typeface="Bahnschrift" panose="020B0502040204020203" pitchFamily="34" charset="0"/>
              </a:rPr>
              <a:t>entrada y salida, tratando todo como si fuera un archivo, tanto sockets como ficheros o pipes se tratan de la misma forma.</a:t>
            </a:r>
          </a:p>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Los descriptores de archivo van del 0 al 1023, pero los tres primeros </a:t>
            </a:r>
            <a:r>
              <a:rPr lang="es-ES" sz="2000" dirty="0" smtClean="0">
                <a:solidFill>
                  <a:srgbClr val="00B0F0"/>
                </a:solidFill>
                <a:latin typeface="Bahnschrift" panose="020B0502040204020203" pitchFamily="34" charset="0"/>
                <a:ea typeface="Arial"/>
                <a:cs typeface="Arial"/>
                <a:sym typeface="Arial"/>
              </a:rPr>
              <a:t>( </a:t>
            </a:r>
            <a:r>
              <a:rPr lang="es-ES" sz="2000" dirty="0" smtClean="0">
                <a:solidFill>
                  <a:srgbClr val="00B050"/>
                </a:solidFill>
                <a:latin typeface="Bahnschrift" panose="020B0502040204020203" pitchFamily="34" charset="0"/>
                <a:ea typeface="Arial"/>
                <a:cs typeface="Arial"/>
                <a:sym typeface="Arial"/>
              </a:rPr>
              <a:t>0</a:t>
            </a:r>
            <a:r>
              <a:rPr lang="es-ES" sz="2000" dirty="0" smtClean="0">
                <a:solidFill>
                  <a:srgbClr val="00B0F0"/>
                </a:solidFill>
                <a:latin typeface="Bahnschrift" panose="020B0502040204020203" pitchFamily="34" charset="0"/>
                <a:ea typeface="Arial"/>
                <a:cs typeface="Arial"/>
                <a:sym typeface="Arial"/>
              </a:rPr>
              <a:t>, </a:t>
            </a:r>
            <a:r>
              <a:rPr lang="es-ES" sz="2000" dirty="0" smtClean="0">
                <a:solidFill>
                  <a:srgbClr val="00B050"/>
                </a:solidFill>
                <a:latin typeface="Bahnschrift" panose="020B0502040204020203" pitchFamily="34" charset="0"/>
                <a:ea typeface="Arial"/>
                <a:cs typeface="Arial"/>
                <a:sym typeface="Arial"/>
              </a:rPr>
              <a:t>1</a:t>
            </a:r>
            <a:r>
              <a:rPr lang="es-ES" sz="2000" dirty="0" smtClean="0">
                <a:solidFill>
                  <a:srgbClr val="00B0F0"/>
                </a:solidFill>
                <a:latin typeface="Bahnschrift" panose="020B0502040204020203" pitchFamily="34" charset="0"/>
                <a:ea typeface="Arial"/>
                <a:cs typeface="Arial"/>
                <a:sym typeface="Arial"/>
              </a:rPr>
              <a:t> y </a:t>
            </a:r>
            <a:r>
              <a:rPr lang="es-ES" sz="2000" dirty="0" smtClean="0">
                <a:solidFill>
                  <a:srgbClr val="00B050"/>
                </a:solidFill>
                <a:latin typeface="Bahnschrift" panose="020B0502040204020203" pitchFamily="34" charset="0"/>
                <a:ea typeface="Arial"/>
                <a:cs typeface="Arial"/>
                <a:sym typeface="Arial"/>
              </a:rPr>
              <a:t>2</a:t>
            </a:r>
            <a:r>
              <a:rPr lang="es-ES" sz="2000" dirty="0" smtClean="0">
                <a:solidFill>
                  <a:srgbClr val="00B0F0"/>
                </a:solidFill>
                <a:latin typeface="Bahnschrift" panose="020B0502040204020203" pitchFamily="34" charset="0"/>
                <a:ea typeface="Arial"/>
                <a:cs typeface="Arial"/>
                <a:sym typeface="Arial"/>
              </a:rPr>
              <a:t> )</a:t>
            </a:r>
            <a:r>
              <a:rPr lang="es-ES" sz="2000" dirty="0" smtClean="0">
                <a:solidFill>
                  <a:schemeClr val="bg1"/>
                </a:solidFill>
                <a:latin typeface="Bahnschrift" panose="020B0502040204020203" pitchFamily="34" charset="0"/>
                <a:ea typeface="Arial"/>
                <a:cs typeface="Arial"/>
                <a:sym typeface="Arial"/>
              </a:rPr>
              <a:t> son reservados por el sistema operativo de la siguiente forma.</a:t>
            </a:r>
          </a:p>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	</a:t>
            </a:r>
            <a:r>
              <a:rPr lang="es-ES" sz="2000" dirty="0" smtClean="0">
                <a:solidFill>
                  <a:srgbClr val="00B050"/>
                </a:solidFill>
                <a:latin typeface="Bahnschrift" panose="020B0502040204020203" pitchFamily="34" charset="0"/>
                <a:ea typeface="Arial"/>
                <a:cs typeface="Arial"/>
                <a:sym typeface="Arial"/>
              </a:rPr>
              <a:t>0</a:t>
            </a:r>
            <a:r>
              <a:rPr lang="es-ES" sz="2000" dirty="0" smtClean="0">
                <a:solidFill>
                  <a:schemeClr val="bg1"/>
                </a:solidFill>
                <a:latin typeface="Bahnschrift" panose="020B0502040204020203" pitchFamily="34" charset="0"/>
                <a:ea typeface="Arial"/>
                <a:cs typeface="Arial"/>
                <a:sym typeface="Arial"/>
              </a:rPr>
              <a:t>: Para entrada estándar (</a:t>
            </a:r>
            <a:r>
              <a:rPr lang="es-ES" sz="2000" dirty="0" err="1" smtClean="0">
                <a:solidFill>
                  <a:schemeClr val="bg1"/>
                </a:solidFill>
                <a:latin typeface="Bahnschrift" panose="020B0502040204020203" pitchFamily="34" charset="0"/>
                <a:ea typeface="Arial"/>
                <a:cs typeface="Arial"/>
                <a:sym typeface="Arial"/>
              </a:rPr>
              <a:t>stdin</a:t>
            </a:r>
            <a:r>
              <a:rPr lang="es-ES" sz="2000" dirty="0" smtClean="0">
                <a:solidFill>
                  <a:schemeClr val="bg1"/>
                </a:solidFill>
                <a:latin typeface="Bahnschrift" panose="020B0502040204020203" pitchFamily="34" charset="0"/>
                <a:ea typeface="Arial"/>
                <a:cs typeface="Arial"/>
                <a:sym typeface="Arial"/>
              </a:rPr>
              <a:t>)</a:t>
            </a:r>
          </a:p>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	</a:t>
            </a:r>
            <a:r>
              <a:rPr lang="es-ES" sz="2000" dirty="0" smtClean="0">
                <a:solidFill>
                  <a:srgbClr val="00B050"/>
                </a:solidFill>
                <a:latin typeface="Bahnschrift" panose="020B0502040204020203" pitchFamily="34" charset="0"/>
                <a:ea typeface="Arial"/>
                <a:cs typeface="Arial"/>
                <a:sym typeface="Arial"/>
              </a:rPr>
              <a:t>1</a:t>
            </a:r>
            <a:r>
              <a:rPr lang="es-ES" sz="2000" dirty="0" smtClean="0">
                <a:solidFill>
                  <a:srgbClr val="00B0F0"/>
                </a:solidFill>
                <a:latin typeface="Bahnschrift" panose="020B0502040204020203" pitchFamily="34" charset="0"/>
                <a:ea typeface="Arial"/>
                <a:cs typeface="Arial"/>
                <a:sym typeface="Arial"/>
              </a:rPr>
              <a:t>:</a:t>
            </a:r>
            <a:r>
              <a:rPr lang="es-ES" sz="2000" dirty="0" smtClean="0">
                <a:solidFill>
                  <a:schemeClr val="bg1"/>
                </a:solidFill>
                <a:latin typeface="Bahnschrift" panose="020B0502040204020203" pitchFamily="34" charset="0"/>
                <a:ea typeface="Arial"/>
                <a:cs typeface="Arial"/>
                <a:sym typeface="Arial"/>
              </a:rPr>
              <a:t> Para </a:t>
            </a:r>
            <a:r>
              <a:rPr lang="es-ES" sz="2000" dirty="0">
                <a:solidFill>
                  <a:schemeClr val="bg1"/>
                </a:solidFill>
                <a:latin typeface="Bahnschrift" panose="020B0502040204020203" pitchFamily="34" charset="0"/>
                <a:ea typeface="Arial"/>
                <a:cs typeface="Arial"/>
                <a:sym typeface="Arial"/>
              </a:rPr>
              <a:t>salida estándar	 (</a:t>
            </a:r>
            <a:r>
              <a:rPr lang="es-ES" sz="2000" dirty="0" err="1" smtClean="0">
                <a:solidFill>
                  <a:schemeClr val="bg1"/>
                </a:solidFill>
                <a:latin typeface="Bahnschrift" panose="020B0502040204020203" pitchFamily="34" charset="0"/>
                <a:ea typeface="Arial"/>
                <a:cs typeface="Arial"/>
                <a:sym typeface="Arial"/>
              </a:rPr>
              <a:t>stdout</a:t>
            </a:r>
            <a:r>
              <a:rPr lang="es-ES" sz="2000" dirty="0" smtClean="0">
                <a:solidFill>
                  <a:schemeClr val="bg1"/>
                </a:solidFill>
                <a:latin typeface="Bahnschrift" panose="020B0502040204020203" pitchFamily="34" charset="0"/>
                <a:ea typeface="Arial"/>
                <a:cs typeface="Arial"/>
                <a:sym typeface="Arial"/>
              </a:rPr>
              <a:t>)</a:t>
            </a:r>
          </a:p>
          <a:p>
            <a:pPr marL="0" lvl="0" indent="0">
              <a:spcBef>
                <a:spcPts val="1600"/>
              </a:spcBef>
              <a:buClr>
                <a:srgbClr val="27ED27"/>
              </a:buClr>
              <a:buSzPts val="2000"/>
            </a:pPr>
            <a:r>
              <a:rPr lang="es-ES" sz="2000" smtClean="0">
                <a:solidFill>
                  <a:schemeClr val="bg1"/>
                </a:solidFill>
                <a:latin typeface="Bahnschrift" panose="020B0502040204020203" pitchFamily="34" charset="0"/>
                <a:ea typeface="Arial"/>
                <a:cs typeface="Arial"/>
                <a:sym typeface="Arial"/>
              </a:rPr>
              <a:t>	</a:t>
            </a:r>
            <a:r>
              <a:rPr lang="es-ES" sz="2000" smtClean="0">
                <a:solidFill>
                  <a:srgbClr val="00B050"/>
                </a:solidFill>
                <a:latin typeface="Bahnschrift" panose="020B0502040204020203" pitchFamily="34" charset="0"/>
                <a:ea typeface="Arial"/>
                <a:cs typeface="Arial"/>
                <a:sym typeface="Arial"/>
              </a:rPr>
              <a:t>2</a:t>
            </a:r>
            <a:r>
              <a:rPr lang="es-ES" sz="2000" smtClean="0">
                <a:solidFill>
                  <a:schemeClr val="bg1"/>
                </a:solidFill>
                <a:latin typeface="Bahnschrift" panose="020B0502040204020203" pitchFamily="34" charset="0"/>
                <a:ea typeface="Arial"/>
                <a:cs typeface="Arial"/>
                <a:sym typeface="Arial"/>
              </a:rPr>
              <a:t>: </a:t>
            </a:r>
            <a:r>
              <a:rPr lang="es-ES" sz="2000" dirty="0" smtClean="0">
                <a:solidFill>
                  <a:schemeClr val="bg1"/>
                </a:solidFill>
                <a:latin typeface="Bahnschrift" panose="020B0502040204020203" pitchFamily="34" charset="0"/>
                <a:ea typeface="Arial"/>
                <a:cs typeface="Arial"/>
                <a:sym typeface="Arial"/>
              </a:rPr>
              <a:t>Para salida de error </a:t>
            </a:r>
            <a:r>
              <a:rPr lang="es-ES" sz="2000" dirty="0" err="1" smtClean="0">
                <a:solidFill>
                  <a:schemeClr val="bg1"/>
                </a:solidFill>
                <a:latin typeface="Bahnschrift" panose="020B0502040204020203" pitchFamily="34" charset="0"/>
                <a:ea typeface="Arial"/>
                <a:cs typeface="Arial"/>
                <a:sym typeface="Arial"/>
              </a:rPr>
              <a:t>estandar</a:t>
            </a:r>
            <a:r>
              <a:rPr lang="es-ES" sz="2000" dirty="0" smtClean="0">
                <a:solidFill>
                  <a:schemeClr val="bg1"/>
                </a:solidFill>
                <a:latin typeface="Bahnschrift" panose="020B0502040204020203" pitchFamily="34" charset="0"/>
                <a:ea typeface="Arial"/>
                <a:cs typeface="Arial"/>
                <a:sym typeface="Arial"/>
              </a:rPr>
              <a:t> </a:t>
            </a:r>
            <a:r>
              <a:rPr lang="es-ES" sz="2000" dirty="0">
                <a:solidFill>
                  <a:schemeClr val="bg1"/>
                </a:solidFill>
                <a:latin typeface="Bahnschrift" panose="020B0502040204020203" pitchFamily="34" charset="0"/>
                <a:ea typeface="Arial"/>
                <a:cs typeface="Arial"/>
                <a:sym typeface="Arial"/>
              </a:rPr>
              <a:t>(</a:t>
            </a:r>
            <a:r>
              <a:rPr lang="es-ES" sz="2000" dirty="0" err="1" smtClean="0">
                <a:solidFill>
                  <a:schemeClr val="bg1"/>
                </a:solidFill>
                <a:latin typeface="Bahnschrift" panose="020B0502040204020203" pitchFamily="34" charset="0"/>
                <a:ea typeface="Arial"/>
                <a:cs typeface="Arial"/>
                <a:sym typeface="Arial"/>
              </a:rPr>
              <a:t>stderr</a:t>
            </a:r>
            <a:r>
              <a:rPr lang="es-ES" sz="2000" dirty="0" smtClean="0">
                <a:solidFill>
                  <a:schemeClr val="bg1"/>
                </a:solidFill>
                <a:latin typeface="Bahnschrift" panose="020B0502040204020203" pitchFamily="34" charset="0"/>
                <a:ea typeface="Arial"/>
                <a:cs typeface="Arial"/>
                <a:sym typeface="Arial"/>
              </a:rPr>
              <a:t>)</a:t>
            </a:r>
          </a:p>
          <a:p>
            <a:pPr marL="0" lvl="0" indent="0">
              <a:spcBef>
                <a:spcPts val="1600"/>
              </a:spcBef>
              <a:buClr>
                <a:srgbClr val="27ED27"/>
              </a:buClr>
              <a:buSzPts val="2000"/>
            </a:pPr>
            <a:endParaRPr lang="es-ES" sz="2000" dirty="0" smtClean="0">
              <a:solidFill>
                <a:schemeClr val="bg1"/>
              </a:solidFill>
              <a:latin typeface="Bahnschrift" panose="020B0502040204020203" pitchFamily="34" charset="0"/>
              <a:ea typeface="Arial"/>
              <a:cs typeface="Arial"/>
              <a:sym typeface="Arial"/>
            </a:endParaRPr>
          </a:p>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De forma interna al crear, modificar o leer los elementos mencionados anteriormente, archivos, sockets, </a:t>
            </a:r>
            <a:r>
              <a:rPr lang="es-ES" sz="2000" dirty="0" err="1" smtClean="0">
                <a:solidFill>
                  <a:schemeClr val="bg1"/>
                </a:solidFill>
                <a:latin typeface="Bahnschrift" panose="020B0502040204020203" pitchFamily="34" charset="0"/>
                <a:ea typeface="Arial"/>
                <a:cs typeface="Arial"/>
                <a:sym typeface="Arial"/>
              </a:rPr>
              <a:t>etc</a:t>
            </a:r>
            <a:r>
              <a:rPr lang="es-ES" sz="2000" dirty="0" smtClean="0">
                <a:solidFill>
                  <a:schemeClr val="bg1"/>
                </a:solidFill>
                <a:latin typeface="Bahnschrift" panose="020B0502040204020203" pitchFamily="34" charset="0"/>
                <a:ea typeface="Arial"/>
                <a:cs typeface="Arial"/>
                <a:sym typeface="Arial"/>
              </a:rPr>
              <a:t>, el sistema operativo crea en segundo plano estos descriptores, por lo tanto en términos generales no le vamos a dar gran utilidad cuando de archivos se trate, pero si quizás a la hora de trabajar con sockets, en el tercer módulo podremos verlo con el ejemplo de las reverse </a:t>
            </a:r>
            <a:r>
              <a:rPr lang="es-ES" sz="2000" dirty="0" err="1" smtClean="0">
                <a:solidFill>
                  <a:schemeClr val="bg1"/>
                </a:solidFill>
                <a:latin typeface="Bahnschrift" panose="020B0502040204020203" pitchFamily="34" charset="0"/>
                <a:ea typeface="Arial"/>
                <a:cs typeface="Arial"/>
                <a:sym typeface="Arial"/>
              </a:rPr>
              <a:t>shells</a:t>
            </a:r>
            <a:endParaRPr lang="es-ES" sz="2000" dirty="0" smtClean="0">
              <a:solidFill>
                <a:schemeClr val="bg1"/>
              </a:solidFill>
              <a:latin typeface="Bahnschrift" panose="020B0502040204020203" pitchFamily="34" charset="0"/>
              <a:ea typeface="Arial"/>
              <a:cs typeface="Arial"/>
              <a:sym typeface="Arial"/>
            </a:endParaRPr>
          </a:p>
          <a:p>
            <a:pPr marL="0" lvl="0" indent="0">
              <a:spcBef>
                <a:spcPts val="1600"/>
              </a:spcBef>
              <a:buClr>
                <a:srgbClr val="27ED27"/>
              </a:buClr>
              <a:buSzPts val="2000"/>
            </a:pPr>
            <a:endParaRPr sz="2000" dirty="0">
              <a:solidFill>
                <a:srgbClr val="00B050"/>
              </a:solidFill>
              <a:latin typeface="Arial"/>
              <a:ea typeface="Arial"/>
              <a:cs typeface="Arial"/>
              <a:sym typeface="Arial"/>
            </a:endParaRPr>
          </a:p>
          <a:p>
            <a:pPr marL="342900" lvl="0" indent="-190500" algn="l" rtl="0">
              <a:lnSpc>
                <a:spcPct val="95000"/>
              </a:lnSpc>
              <a:spcBef>
                <a:spcPts val="1600"/>
              </a:spcBef>
              <a:spcAft>
                <a:spcPts val="0"/>
              </a:spcAft>
              <a:buClr>
                <a:srgbClr val="27ED27"/>
              </a:buClr>
              <a:buSzPts val="2400"/>
              <a:buFont typeface="Century Schoolbook"/>
              <a:buNone/>
            </a:pPr>
            <a:endParaRPr sz="2400" b="1" dirty="0">
              <a:solidFill>
                <a:srgbClr val="00B050"/>
              </a:solidFill>
              <a:latin typeface="Arial"/>
              <a:ea typeface="Arial"/>
              <a:cs typeface="Arial"/>
              <a:sym typeface="Arial"/>
            </a:endParaRPr>
          </a:p>
          <a:p>
            <a:pPr marL="457200" lvl="1" indent="0" algn="ctr" rtl="0">
              <a:lnSpc>
                <a:spcPct val="90000"/>
              </a:lnSpc>
              <a:spcBef>
                <a:spcPts val="500"/>
              </a:spcBef>
              <a:spcAft>
                <a:spcPts val="0"/>
              </a:spcAft>
              <a:buClr>
                <a:srgbClr val="27ED27"/>
              </a:buClr>
              <a:buSzPts val="2000"/>
              <a:buNone/>
            </a:pPr>
            <a:endParaRPr sz="2000" b="1" dirty="0">
              <a:solidFill>
                <a:srgbClr val="00B050"/>
              </a:solidFill>
              <a:latin typeface="Arial"/>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ctrTitle"/>
          </p:nvPr>
        </p:nvSpPr>
        <p:spPr>
          <a:xfrm>
            <a:off x="265722" y="0"/>
            <a:ext cx="11468100" cy="769937"/>
          </a:xfrm>
          <a:prstGeom prst="rect">
            <a:avLst/>
          </a:prstGeom>
          <a:noFill/>
          <a:ln>
            <a:noFill/>
          </a:ln>
        </p:spPr>
        <p:txBody>
          <a:bodyPr spcFirstLastPara="1" wrap="square" lIns="91425" tIns="45700" rIns="91425" bIns="45700" anchor="b" anchorCtr="0">
            <a:noAutofit/>
          </a:bodyPr>
          <a:lstStyle/>
          <a:p>
            <a:pPr lvl="0">
              <a:buClr>
                <a:srgbClr val="FEFEFE"/>
              </a:buClr>
              <a:buSzPct val="100000"/>
            </a:pPr>
            <a:r>
              <a:rPr lang="es-ES" sz="2400" b="1" dirty="0">
                <a:solidFill>
                  <a:srgbClr val="FEFEFE"/>
                </a:solidFill>
                <a:latin typeface="Lucida Sans"/>
                <a:ea typeface="Lucida Sans"/>
                <a:cs typeface="Lucida Sans"/>
                <a:sym typeface="Lucida Sans"/>
              </a:rPr>
              <a:t>	 Redirecciones y descriptores de archivo </a:t>
            </a:r>
            <a:r>
              <a:rPr lang="es-ES" sz="2400" b="1" dirty="0" smtClean="0">
                <a:solidFill>
                  <a:srgbClr val="FEFEFE"/>
                </a:solidFill>
                <a:latin typeface="Lucida Sans"/>
                <a:ea typeface="Lucida Sans"/>
                <a:cs typeface="Lucida Sans"/>
                <a:sym typeface="Lucida Sans"/>
              </a:rPr>
              <a:t>2° (Creación de descriptores)</a:t>
            </a:r>
            <a:endParaRPr sz="2400" b="1" dirty="0">
              <a:solidFill>
                <a:srgbClr val="FEFEFE"/>
              </a:solidFill>
              <a:latin typeface="Lucida Sans"/>
              <a:ea typeface="Lucida Sans"/>
              <a:cs typeface="Lucida Sans"/>
              <a:sym typeface="Lucida Sans"/>
            </a:endParaRPr>
          </a:p>
        </p:txBody>
      </p:sp>
      <p:sp>
        <p:nvSpPr>
          <p:cNvPr id="246" name="Google Shape;246;p20"/>
          <p:cNvSpPr txBox="1">
            <a:spLocks noGrp="1"/>
          </p:cNvSpPr>
          <p:nvPr>
            <p:ph type="subTitle" idx="1"/>
          </p:nvPr>
        </p:nvSpPr>
        <p:spPr>
          <a:xfrm>
            <a:off x="961047" y="769937"/>
            <a:ext cx="10706100" cy="5853479"/>
          </a:xfrm>
          <a:prstGeom prst="rect">
            <a:avLst/>
          </a:prstGeom>
          <a:noFill/>
          <a:ln>
            <a:noFill/>
          </a:ln>
        </p:spPr>
        <p:txBody>
          <a:bodyPr spcFirstLastPara="1" wrap="square" lIns="91425" tIns="45700" rIns="91425" bIns="45700" anchor="t" anchorCtr="0">
            <a:normAutofit fontScale="70000" lnSpcReduction="20000"/>
          </a:bodyPr>
          <a:lstStyle/>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Para crear un descriptor de archivo utilizamos el comando:</a:t>
            </a:r>
          </a:p>
          <a:p>
            <a:pPr marL="0" lvl="0" indent="0">
              <a:spcBef>
                <a:spcPts val="1600"/>
              </a:spcBef>
              <a:buClr>
                <a:srgbClr val="27ED27"/>
              </a:buClr>
              <a:buSzPts val="2000"/>
            </a:pPr>
            <a:r>
              <a:rPr lang="es-ES" sz="2000" dirty="0">
                <a:solidFill>
                  <a:schemeClr val="bg1"/>
                </a:solidFill>
                <a:latin typeface="Bahnschrift" panose="020B0502040204020203" pitchFamily="34" charset="0"/>
                <a:ea typeface="Arial"/>
                <a:cs typeface="Arial"/>
                <a:sym typeface="Arial"/>
              </a:rPr>
              <a:t>	</a:t>
            </a:r>
            <a:r>
              <a:rPr lang="es-ES" sz="2300" dirty="0" err="1" smtClean="0">
                <a:solidFill>
                  <a:srgbClr val="00B050"/>
                </a:solidFill>
                <a:latin typeface="Bahnschrift" panose="020B0502040204020203" pitchFamily="34" charset="0"/>
                <a:ea typeface="Arial"/>
                <a:cs typeface="Arial"/>
                <a:sym typeface="Arial"/>
              </a:rPr>
              <a:t>exec</a:t>
            </a:r>
            <a:r>
              <a:rPr lang="es-ES" sz="2300" dirty="0" smtClean="0">
                <a:solidFill>
                  <a:srgbClr val="00B050"/>
                </a:solidFill>
                <a:latin typeface="Bahnschrift" panose="020B0502040204020203" pitchFamily="34" charset="0"/>
                <a:ea typeface="Arial"/>
                <a:cs typeface="Arial"/>
                <a:sym typeface="Arial"/>
              </a:rPr>
              <a:t> </a:t>
            </a:r>
            <a:r>
              <a:rPr lang="es-ES" sz="2300" dirty="0" smtClean="0">
                <a:solidFill>
                  <a:srgbClr val="FFC000"/>
                </a:solidFill>
                <a:latin typeface="Bahnschrift" panose="020B0502040204020203" pitchFamily="34" charset="0"/>
                <a:ea typeface="Arial"/>
                <a:cs typeface="Arial"/>
                <a:sym typeface="Arial"/>
              </a:rPr>
              <a:t>‘número’</a:t>
            </a:r>
            <a:r>
              <a:rPr lang="es-ES" sz="2300" dirty="0" smtClean="0">
                <a:solidFill>
                  <a:srgbClr val="00B050"/>
                </a:solidFill>
                <a:latin typeface="Bahnschrift" panose="020B0502040204020203" pitchFamily="34" charset="0"/>
                <a:ea typeface="Arial"/>
                <a:cs typeface="Arial"/>
                <a:sym typeface="Arial"/>
              </a:rPr>
              <a:t>&lt;&gt; </a:t>
            </a:r>
            <a:r>
              <a:rPr lang="es-ES" sz="2300" dirty="0" smtClean="0">
                <a:solidFill>
                  <a:srgbClr val="FFC000"/>
                </a:solidFill>
                <a:latin typeface="Bahnschrift" panose="020B0502040204020203" pitchFamily="34" charset="0"/>
                <a:ea typeface="Arial"/>
                <a:cs typeface="Arial"/>
                <a:sym typeface="Arial"/>
              </a:rPr>
              <a:t>‘</a:t>
            </a:r>
            <a:r>
              <a:rPr lang="es-ES" sz="2300" dirty="0" err="1" smtClean="0">
                <a:solidFill>
                  <a:srgbClr val="FFC000"/>
                </a:solidFill>
                <a:latin typeface="Bahnschrift" panose="020B0502040204020203" pitchFamily="34" charset="0"/>
                <a:ea typeface="Arial"/>
                <a:cs typeface="Arial"/>
                <a:sym typeface="Arial"/>
              </a:rPr>
              <a:t>filename</a:t>
            </a:r>
            <a:r>
              <a:rPr lang="es-ES" sz="2300" dirty="0" smtClean="0">
                <a:solidFill>
                  <a:srgbClr val="FFC000"/>
                </a:solidFill>
                <a:latin typeface="Bahnschrift" panose="020B0502040204020203" pitchFamily="34" charset="0"/>
                <a:ea typeface="Arial"/>
                <a:cs typeface="Arial"/>
                <a:sym typeface="Arial"/>
              </a:rPr>
              <a:t>’</a:t>
            </a:r>
          </a:p>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El descriptor puede ser de un archivo previamente creado o de un archivo que no existe, si no existe lo creará.</a:t>
            </a:r>
          </a:p>
          <a:p>
            <a:pPr marL="0" lvl="0" indent="0">
              <a:spcBef>
                <a:spcPts val="1600"/>
              </a:spcBef>
              <a:buClr>
                <a:srgbClr val="27ED27"/>
              </a:buClr>
              <a:buSzPts val="2000"/>
            </a:pPr>
            <a:endParaRPr lang="es-ES" sz="2000" dirty="0" smtClean="0">
              <a:solidFill>
                <a:schemeClr val="bg1"/>
              </a:solidFill>
              <a:latin typeface="Bahnschrift" panose="020B0502040204020203" pitchFamily="34" charset="0"/>
              <a:ea typeface="Arial"/>
              <a:cs typeface="Arial"/>
              <a:sym typeface="Arial"/>
            </a:endParaRPr>
          </a:p>
          <a:p>
            <a:pPr marL="800100" lvl="1" indent="-342900" algn="l">
              <a:spcBef>
                <a:spcPts val="1600"/>
              </a:spcBef>
              <a:buClr>
                <a:srgbClr val="27ED27"/>
              </a:buClr>
              <a:buSzPts val="2000"/>
              <a:buFont typeface="Arial" panose="020B0604020202020204" pitchFamily="34" charset="0"/>
              <a:buChar char="•"/>
            </a:pPr>
            <a:r>
              <a:rPr lang="es-ES" sz="2300" dirty="0" smtClean="0">
                <a:solidFill>
                  <a:srgbClr val="00B050"/>
                </a:solidFill>
                <a:latin typeface="Bahnschrift" panose="020B0502040204020203" pitchFamily="34" charset="0"/>
                <a:ea typeface="Arial"/>
                <a:cs typeface="Arial"/>
                <a:sym typeface="Arial"/>
              </a:rPr>
              <a:t>	</a:t>
            </a:r>
            <a:r>
              <a:rPr lang="es-ES" sz="2300" dirty="0" err="1" smtClean="0">
                <a:solidFill>
                  <a:srgbClr val="00B050"/>
                </a:solidFill>
                <a:latin typeface="Bahnschrift" panose="020B0502040204020203" pitchFamily="34" charset="0"/>
                <a:ea typeface="Arial"/>
                <a:cs typeface="Arial"/>
                <a:sym typeface="Arial"/>
              </a:rPr>
              <a:t>exe</a:t>
            </a:r>
            <a:r>
              <a:rPr lang="es-ES" sz="2000" dirty="0" err="1" smtClean="0">
                <a:solidFill>
                  <a:srgbClr val="00B050"/>
                </a:solidFill>
                <a:latin typeface="Bahnschrift" panose="020B0502040204020203" pitchFamily="34" charset="0"/>
                <a:ea typeface="Arial"/>
                <a:cs typeface="Arial"/>
                <a:sym typeface="Arial"/>
              </a:rPr>
              <a:t>c</a:t>
            </a:r>
            <a:r>
              <a:rPr lang="es-ES" sz="2000" dirty="0" smtClean="0">
                <a:solidFill>
                  <a:schemeClr val="bg1"/>
                </a:solidFill>
                <a:latin typeface="Bahnschrift" panose="020B0502040204020203" pitchFamily="34" charset="0"/>
                <a:ea typeface="Arial"/>
                <a:cs typeface="Arial"/>
                <a:sym typeface="Arial"/>
              </a:rPr>
              <a:t>: Crea el descriptor en segundo plano</a:t>
            </a:r>
          </a:p>
          <a:p>
            <a:pPr marL="800100" lvl="1" indent="-342900" algn="l">
              <a:spcBef>
                <a:spcPts val="1600"/>
              </a:spcBef>
              <a:buClr>
                <a:srgbClr val="27ED27"/>
              </a:buClr>
              <a:buSzPts val="2000"/>
              <a:buFont typeface="Arial" panose="020B0604020202020204" pitchFamily="34" charset="0"/>
              <a:buChar char="•"/>
            </a:pPr>
            <a:r>
              <a:rPr lang="es-ES" sz="2300" dirty="0" smtClean="0">
                <a:solidFill>
                  <a:srgbClr val="00B050"/>
                </a:solidFill>
                <a:latin typeface="Bahnschrift" panose="020B0502040204020203" pitchFamily="34" charset="0"/>
                <a:ea typeface="Arial"/>
                <a:cs typeface="Arial"/>
                <a:sym typeface="Arial"/>
              </a:rPr>
              <a:t>	&lt;</a:t>
            </a:r>
            <a:r>
              <a:rPr lang="es-ES" sz="2000" dirty="0" smtClean="0">
                <a:solidFill>
                  <a:schemeClr val="bg1"/>
                </a:solidFill>
                <a:latin typeface="Bahnschrift" panose="020B0502040204020203" pitchFamily="34" charset="0"/>
                <a:ea typeface="Arial"/>
                <a:cs typeface="Arial"/>
                <a:sym typeface="Arial"/>
              </a:rPr>
              <a:t> : Indica solo lectura sobre el descriptor</a:t>
            </a:r>
          </a:p>
          <a:p>
            <a:pPr marL="800100" lvl="1" indent="-342900" algn="l">
              <a:spcBef>
                <a:spcPts val="1600"/>
              </a:spcBef>
              <a:buClr>
                <a:srgbClr val="27ED27"/>
              </a:buClr>
              <a:buSzPts val="2000"/>
              <a:buFont typeface="Arial" panose="020B0604020202020204" pitchFamily="34" charset="0"/>
              <a:buChar char="•"/>
            </a:pPr>
            <a:r>
              <a:rPr lang="es-ES" sz="2300" dirty="0" smtClean="0">
                <a:solidFill>
                  <a:srgbClr val="00B050"/>
                </a:solidFill>
                <a:latin typeface="Bahnschrift" panose="020B0502040204020203" pitchFamily="34" charset="0"/>
                <a:ea typeface="Arial"/>
                <a:cs typeface="Arial"/>
                <a:sym typeface="Arial"/>
              </a:rPr>
              <a:t>	&gt;</a:t>
            </a:r>
            <a:r>
              <a:rPr lang="es-ES" sz="2000" dirty="0" smtClean="0">
                <a:solidFill>
                  <a:schemeClr val="bg1"/>
                </a:solidFill>
                <a:latin typeface="Bahnschrift" panose="020B0502040204020203" pitchFamily="34" charset="0"/>
                <a:ea typeface="Arial"/>
                <a:cs typeface="Arial"/>
                <a:sym typeface="Arial"/>
              </a:rPr>
              <a:t> :  </a:t>
            </a:r>
            <a:r>
              <a:rPr lang="es-ES" sz="2000" dirty="0">
                <a:solidFill>
                  <a:schemeClr val="bg1"/>
                </a:solidFill>
                <a:latin typeface="Bahnschrift" panose="020B0502040204020203" pitchFamily="34" charset="0"/>
                <a:ea typeface="Arial"/>
                <a:cs typeface="Arial"/>
                <a:sym typeface="Arial"/>
              </a:rPr>
              <a:t>Indica </a:t>
            </a:r>
            <a:r>
              <a:rPr lang="es-ES" sz="2000" dirty="0" smtClean="0">
                <a:solidFill>
                  <a:schemeClr val="bg1"/>
                </a:solidFill>
                <a:latin typeface="Bahnschrift" panose="020B0502040204020203" pitchFamily="34" charset="0"/>
                <a:ea typeface="Arial"/>
                <a:cs typeface="Arial"/>
                <a:sym typeface="Arial"/>
              </a:rPr>
              <a:t>escritura sobre el descriptor</a:t>
            </a:r>
          </a:p>
          <a:p>
            <a:pPr marL="800100" lvl="1" indent="-342900" algn="l">
              <a:spcBef>
                <a:spcPts val="1600"/>
              </a:spcBef>
              <a:buClr>
                <a:srgbClr val="27ED27"/>
              </a:buClr>
              <a:buSzPts val="2000"/>
              <a:buFont typeface="Arial" panose="020B0604020202020204" pitchFamily="34" charset="0"/>
              <a:buChar char="•"/>
            </a:pPr>
            <a:r>
              <a:rPr lang="es-ES" sz="2300" dirty="0" smtClean="0">
                <a:solidFill>
                  <a:srgbClr val="FFC000"/>
                </a:solidFill>
                <a:latin typeface="Bahnschrift" panose="020B0502040204020203" pitchFamily="34" charset="0"/>
                <a:ea typeface="Arial"/>
                <a:cs typeface="Arial"/>
                <a:sym typeface="Arial"/>
              </a:rPr>
              <a:t>	‘Número</a:t>
            </a:r>
            <a:r>
              <a:rPr lang="es-ES" sz="2000" dirty="0" smtClean="0">
                <a:solidFill>
                  <a:srgbClr val="FFC000"/>
                </a:solidFill>
                <a:latin typeface="Bahnschrift" panose="020B0502040204020203" pitchFamily="34" charset="0"/>
                <a:ea typeface="Arial"/>
                <a:cs typeface="Arial"/>
                <a:sym typeface="Arial"/>
              </a:rPr>
              <a:t>’</a:t>
            </a:r>
            <a:r>
              <a:rPr lang="es-ES" sz="2000" dirty="0" smtClean="0">
                <a:solidFill>
                  <a:schemeClr val="bg1"/>
                </a:solidFill>
                <a:latin typeface="Bahnschrift" panose="020B0502040204020203" pitchFamily="34" charset="0"/>
                <a:ea typeface="Arial"/>
                <a:cs typeface="Arial"/>
                <a:sym typeface="Arial"/>
              </a:rPr>
              <a:t>: Va ser un número entero diferente de 0, 1 o 2 que representa al archivo</a:t>
            </a:r>
          </a:p>
          <a:p>
            <a:pPr marL="800100" lvl="1" indent="-342900" algn="l">
              <a:spcBef>
                <a:spcPts val="1600"/>
              </a:spcBef>
              <a:buClr>
                <a:srgbClr val="27ED27"/>
              </a:buClr>
              <a:buSzPts val="2000"/>
              <a:buFont typeface="Arial" panose="020B0604020202020204" pitchFamily="34" charset="0"/>
              <a:buChar char="•"/>
            </a:pPr>
            <a:r>
              <a:rPr lang="es-ES" sz="2300" dirty="0" smtClean="0">
                <a:solidFill>
                  <a:srgbClr val="FFC000"/>
                </a:solidFill>
                <a:latin typeface="Bahnschrift" panose="020B0502040204020203" pitchFamily="34" charset="0"/>
                <a:ea typeface="Arial"/>
                <a:cs typeface="Arial"/>
                <a:sym typeface="Arial"/>
              </a:rPr>
              <a:t>	‘</a:t>
            </a:r>
            <a:r>
              <a:rPr lang="es-ES" sz="2300" dirty="0" err="1" smtClean="0">
                <a:solidFill>
                  <a:srgbClr val="FFC000"/>
                </a:solidFill>
                <a:latin typeface="Bahnschrift" panose="020B0502040204020203" pitchFamily="34" charset="0"/>
                <a:ea typeface="Arial"/>
                <a:cs typeface="Arial"/>
                <a:sym typeface="Arial"/>
              </a:rPr>
              <a:t>filename</a:t>
            </a:r>
            <a:r>
              <a:rPr lang="es-ES" sz="2300" dirty="0" smtClean="0">
                <a:solidFill>
                  <a:srgbClr val="FFC000"/>
                </a:solidFill>
                <a:latin typeface="Bahnschrift" panose="020B0502040204020203" pitchFamily="34" charset="0"/>
                <a:ea typeface="Arial"/>
                <a:cs typeface="Arial"/>
                <a:sym typeface="Arial"/>
              </a:rPr>
              <a:t>’</a:t>
            </a:r>
            <a:r>
              <a:rPr lang="es-ES" sz="2300" dirty="0" smtClean="0">
                <a:solidFill>
                  <a:schemeClr val="bg1"/>
                </a:solidFill>
                <a:latin typeface="Bahnschrift" panose="020B0502040204020203" pitchFamily="34" charset="0"/>
                <a:ea typeface="Arial"/>
                <a:cs typeface="Arial"/>
                <a:sym typeface="Arial"/>
              </a:rPr>
              <a:t>: </a:t>
            </a:r>
            <a:r>
              <a:rPr lang="es-ES" sz="2000" dirty="0" smtClean="0">
                <a:solidFill>
                  <a:schemeClr val="bg1"/>
                </a:solidFill>
                <a:latin typeface="Bahnschrift" panose="020B0502040204020203" pitchFamily="34" charset="0"/>
                <a:ea typeface="Arial"/>
                <a:cs typeface="Arial"/>
                <a:sym typeface="Arial"/>
              </a:rPr>
              <a:t>aquí ira el nombre del archivo, socket, </a:t>
            </a:r>
            <a:r>
              <a:rPr lang="es-ES" sz="2000" dirty="0" err="1" smtClean="0">
                <a:solidFill>
                  <a:schemeClr val="bg1"/>
                </a:solidFill>
                <a:latin typeface="Bahnschrift" panose="020B0502040204020203" pitchFamily="34" charset="0"/>
                <a:ea typeface="Arial"/>
                <a:cs typeface="Arial"/>
                <a:sym typeface="Arial"/>
              </a:rPr>
              <a:t>etc</a:t>
            </a:r>
            <a:endParaRPr lang="es-ES" sz="2000" dirty="0" smtClean="0">
              <a:solidFill>
                <a:schemeClr val="bg1"/>
              </a:solidFill>
              <a:latin typeface="Bahnschrift" panose="020B0502040204020203" pitchFamily="34" charset="0"/>
              <a:ea typeface="Arial"/>
              <a:cs typeface="Arial"/>
              <a:sym typeface="Arial"/>
            </a:endParaRPr>
          </a:p>
          <a:p>
            <a:pPr marL="342900" lvl="0" indent="-342900">
              <a:spcBef>
                <a:spcPts val="1600"/>
              </a:spcBef>
              <a:buClr>
                <a:srgbClr val="27ED27"/>
              </a:buClr>
              <a:buSzPts val="2000"/>
              <a:buFont typeface="Arial" panose="020B0604020202020204" pitchFamily="34" charset="0"/>
              <a:buChar char="•"/>
            </a:pPr>
            <a:endParaRPr lang="es-ES" sz="2000" dirty="0" smtClean="0">
              <a:solidFill>
                <a:schemeClr val="bg1"/>
              </a:solidFill>
              <a:latin typeface="Bahnschrift" panose="020B0502040204020203" pitchFamily="34" charset="0"/>
              <a:ea typeface="Arial"/>
              <a:cs typeface="Arial"/>
              <a:sym typeface="Arial"/>
            </a:endParaRPr>
          </a:p>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Creamos un descriptor con número 3:  </a:t>
            </a:r>
            <a:r>
              <a:rPr lang="es-ES" sz="2300" dirty="0" err="1" smtClean="0">
                <a:solidFill>
                  <a:srgbClr val="00B050"/>
                </a:solidFill>
                <a:latin typeface="Bahnschrift" panose="020B0502040204020203" pitchFamily="34" charset="0"/>
                <a:ea typeface="Arial"/>
                <a:cs typeface="Arial"/>
                <a:sym typeface="Arial"/>
              </a:rPr>
              <a:t>exec</a:t>
            </a:r>
            <a:r>
              <a:rPr lang="es-ES" sz="2300" dirty="0" smtClean="0">
                <a:solidFill>
                  <a:srgbClr val="00B050"/>
                </a:solidFill>
                <a:latin typeface="Bahnschrift" panose="020B0502040204020203" pitchFamily="34" charset="0"/>
                <a:ea typeface="Arial"/>
                <a:cs typeface="Arial"/>
                <a:sym typeface="Arial"/>
              </a:rPr>
              <a:t> 3&lt;&gt; </a:t>
            </a:r>
            <a:r>
              <a:rPr lang="es-ES" sz="2300" dirty="0" smtClean="0">
                <a:solidFill>
                  <a:srgbClr val="FFC000"/>
                </a:solidFill>
                <a:latin typeface="Bahnschrift" panose="020B0502040204020203" pitchFamily="34" charset="0"/>
                <a:ea typeface="Arial"/>
                <a:cs typeface="Arial"/>
                <a:sym typeface="Arial"/>
              </a:rPr>
              <a:t>texto.txt</a:t>
            </a:r>
            <a:endParaRPr lang="es-ES" sz="2300" dirty="0">
              <a:solidFill>
                <a:srgbClr val="FFC000"/>
              </a:solidFill>
              <a:latin typeface="Bahnschrift" panose="020B0502040204020203" pitchFamily="34" charset="0"/>
              <a:ea typeface="Arial"/>
              <a:cs typeface="Arial"/>
              <a:sym typeface="Arial"/>
            </a:endParaRPr>
          </a:p>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Para enviar algo a un descriptor de archivo, la sintaxis es la siguiente, por ejemplo:</a:t>
            </a:r>
          </a:p>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	</a:t>
            </a:r>
            <a:r>
              <a:rPr lang="es-ES" sz="2300" dirty="0" smtClean="0">
                <a:solidFill>
                  <a:srgbClr val="00B050"/>
                </a:solidFill>
                <a:latin typeface="Bahnschrift" panose="020B0502040204020203" pitchFamily="34" charset="0"/>
                <a:ea typeface="Arial"/>
                <a:cs typeface="Arial"/>
                <a:sym typeface="Arial"/>
              </a:rPr>
              <a:t>echo</a:t>
            </a:r>
            <a:r>
              <a:rPr lang="es-ES" sz="2300" dirty="0" smtClean="0">
                <a:solidFill>
                  <a:schemeClr val="bg1"/>
                </a:solidFill>
                <a:latin typeface="Bahnschrift" panose="020B0502040204020203" pitchFamily="34" charset="0"/>
                <a:ea typeface="Arial"/>
                <a:cs typeface="Arial"/>
                <a:sym typeface="Arial"/>
              </a:rPr>
              <a:t> </a:t>
            </a:r>
            <a:r>
              <a:rPr lang="es-ES" sz="2300" dirty="0" smtClean="0">
                <a:solidFill>
                  <a:srgbClr val="FFC000"/>
                </a:solidFill>
                <a:latin typeface="Bahnschrift" panose="020B0502040204020203" pitchFamily="34" charset="0"/>
                <a:ea typeface="Arial"/>
                <a:cs typeface="Arial"/>
                <a:sym typeface="Arial"/>
              </a:rPr>
              <a:t>“</a:t>
            </a:r>
            <a:r>
              <a:rPr lang="es-ES" sz="2300" dirty="0" err="1" smtClean="0">
                <a:solidFill>
                  <a:srgbClr val="FFC000"/>
                </a:solidFill>
                <a:latin typeface="Bahnschrift" panose="020B0502040204020203" pitchFamily="34" charset="0"/>
                <a:ea typeface="Arial"/>
                <a:cs typeface="Arial"/>
                <a:sym typeface="Arial"/>
              </a:rPr>
              <a:t>holamundo</a:t>
            </a:r>
            <a:r>
              <a:rPr lang="es-ES" sz="2300" dirty="0" smtClean="0">
                <a:solidFill>
                  <a:srgbClr val="FFC000"/>
                </a:solidFill>
                <a:latin typeface="Bahnschrift" panose="020B0502040204020203" pitchFamily="34" charset="0"/>
                <a:ea typeface="Arial"/>
                <a:cs typeface="Arial"/>
                <a:sym typeface="Arial"/>
              </a:rPr>
              <a:t>”  </a:t>
            </a:r>
            <a:r>
              <a:rPr lang="es-ES" sz="2300" dirty="0" smtClean="0">
                <a:solidFill>
                  <a:srgbClr val="00B050"/>
                </a:solidFill>
                <a:latin typeface="Bahnschrift" panose="020B0502040204020203" pitchFamily="34" charset="0"/>
                <a:ea typeface="Arial"/>
                <a:cs typeface="Arial"/>
                <a:sym typeface="Arial"/>
              </a:rPr>
              <a:t>&gt;&amp;3</a:t>
            </a:r>
            <a:endParaRPr lang="es-ES" sz="2300" dirty="0">
              <a:solidFill>
                <a:srgbClr val="00B050"/>
              </a:solidFill>
              <a:latin typeface="Bahnschrift" panose="020B0502040204020203" pitchFamily="34" charset="0"/>
              <a:ea typeface="Arial"/>
              <a:cs typeface="Arial"/>
              <a:sym typeface="Arial"/>
            </a:endParaRPr>
          </a:p>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Para cerrar un descriptor de archivo en este caso el que creamos “3”, se utiliza el siguiente comando:</a:t>
            </a:r>
          </a:p>
          <a:p>
            <a:pPr marL="0" lvl="0" indent="0">
              <a:spcBef>
                <a:spcPts val="1600"/>
              </a:spcBef>
              <a:buClr>
                <a:srgbClr val="27ED27"/>
              </a:buClr>
              <a:buSzPts val="2000"/>
            </a:pPr>
            <a:r>
              <a:rPr lang="es-ES" sz="2000" dirty="0">
                <a:solidFill>
                  <a:schemeClr val="bg1"/>
                </a:solidFill>
                <a:latin typeface="Bahnschrift" panose="020B0502040204020203" pitchFamily="34" charset="0"/>
                <a:ea typeface="Arial"/>
                <a:cs typeface="Arial"/>
                <a:sym typeface="Arial"/>
              </a:rPr>
              <a:t>	</a:t>
            </a:r>
            <a:r>
              <a:rPr lang="es-ES" sz="2300" dirty="0" err="1" smtClean="0">
                <a:solidFill>
                  <a:srgbClr val="00B050"/>
                </a:solidFill>
                <a:latin typeface="Bahnschrift" panose="020B0502040204020203" pitchFamily="34" charset="0"/>
                <a:ea typeface="Arial"/>
                <a:cs typeface="Arial"/>
                <a:sym typeface="Arial"/>
              </a:rPr>
              <a:t>exec</a:t>
            </a:r>
            <a:r>
              <a:rPr lang="es-ES" sz="2300" dirty="0" smtClean="0">
                <a:solidFill>
                  <a:srgbClr val="00B050"/>
                </a:solidFill>
                <a:latin typeface="Bahnschrift" panose="020B0502040204020203" pitchFamily="34" charset="0"/>
                <a:ea typeface="Arial"/>
                <a:cs typeface="Arial"/>
                <a:sym typeface="Arial"/>
              </a:rPr>
              <a:t> 3&gt;&amp;- </a:t>
            </a:r>
            <a:r>
              <a:rPr lang="es-ES" sz="2000" dirty="0" smtClean="0">
                <a:solidFill>
                  <a:schemeClr val="bg1"/>
                </a:solidFill>
                <a:latin typeface="Bahnschrift" panose="020B0502040204020203" pitchFamily="34" charset="0"/>
                <a:ea typeface="Arial"/>
                <a:cs typeface="Arial"/>
                <a:sym typeface="Arial"/>
              </a:rPr>
              <a:t>     De esta forma ya no se puede utilizar mas el descriptor de archivo</a:t>
            </a:r>
          </a:p>
          <a:p>
            <a:pPr marL="0" lvl="0" indent="0">
              <a:spcBef>
                <a:spcPts val="1600"/>
              </a:spcBef>
              <a:buClr>
                <a:srgbClr val="27ED27"/>
              </a:buClr>
              <a:buSzPts val="2000"/>
            </a:pPr>
            <a:endParaRPr lang="es-ES" sz="2000" dirty="0">
              <a:solidFill>
                <a:srgbClr val="00B050"/>
              </a:solidFill>
              <a:latin typeface="Bahnschrift" panose="020B0502040204020203" pitchFamily="34" charset="0"/>
              <a:ea typeface="Arial"/>
              <a:cs typeface="Arial"/>
              <a:sym typeface="Arial"/>
            </a:endParaRPr>
          </a:p>
          <a:p>
            <a:pPr marL="0" lvl="0" indent="0">
              <a:spcBef>
                <a:spcPts val="1600"/>
              </a:spcBef>
              <a:buClr>
                <a:srgbClr val="27ED27"/>
              </a:buClr>
              <a:buSzPts val="2000"/>
            </a:pPr>
            <a:endParaRPr lang="es-ES" sz="2000" dirty="0" smtClean="0">
              <a:solidFill>
                <a:srgbClr val="00B050"/>
              </a:solidFill>
              <a:latin typeface="Bahnschrift" panose="020B0502040204020203" pitchFamily="34" charset="0"/>
              <a:ea typeface="Arial"/>
              <a:cs typeface="Arial"/>
              <a:sym typeface="Arial"/>
            </a:endParaRPr>
          </a:p>
          <a:p>
            <a:pPr marL="0" lvl="0" indent="0">
              <a:spcBef>
                <a:spcPts val="1600"/>
              </a:spcBef>
              <a:buClr>
                <a:srgbClr val="27ED27"/>
              </a:buClr>
              <a:buSzPts val="2000"/>
            </a:pPr>
            <a:endParaRPr lang="es-ES" sz="2000" dirty="0" smtClean="0">
              <a:solidFill>
                <a:srgbClr val="00B050"/>
              </a:solidFill>
              <a:latin typeface="Bahnschrift" panose="020B0502040204020203" pitchFamily="34" charset="0"/>
              <a:ea typeface="Arial"/>
              <a:cs typeface="Arial"/>
              <a:sym typeface="Arial"/>
            </a:endParaRPr>
          </a:p>
          <a:p>
            <a:pPr marL="0" lvl="0" indent="0">
              <a:spcBef>
                <a:spcPts val="1600"/>
              </a:spcBef>
              <a:buClr>
                <a:srgbClr val="27ED27"/>
              </a:buClr>
              <a:buSzPts val="2000"/>
            </a:pPr>
            <a:endParaRPr lang="es-ES" sz="2000" dirty="0" smtClean="0">
              <a:solidFill>
                <a:srgbClr val="00B050"/>
              </a:solidFill>
              <a:latin typeface="Bahnschrift" panose="020B0502040204020203" pitchFamily="34" charset="0"/>
              <a:ea typeface="Arial"/>
              <a:cs typeface="Arial"/>
              <a:sym typeface="Arial"/>
            </a:endParaRPr>
          </a:p>
          <a:p>
            <a:pPr marL="0" lvl="0" indent="0">
              <a:spcBef>
                <a:spcPts val="1600"/>
              </a:spcBef>
              <a:buClr>
                <a:srgbClr val="27ED27"/>
              </a:buClr>
              <a:buSzPts val="2000"/>
            </a:pPr>
            <a:endParaRPr lang="es-ES" sz="2000" dirty="0" smtClean="0">
              <a:solidFill>
                <a:schemeClr val="bg1"/>
              </a:solidFill>
              <a:latin typeface="Bahnschrift" panose="020B0502040204020203" pitchFamily="34" charset="0"/>
              <a:ea typeface="Arial"/>
              <a:cs typeface="Arial"/>
              <a:sym typeface="Arial"/>
            </a:endParaRPr>
          </a:p>
          <a:p>
            <a:pPr marL="0" lvl="0" indent="0">
              <a:spcBef>
                <a:spcPts val="1600"/>
              </a:spcBef>
              <a:buClr>
                <a:srgbClr val="27ED27"/>
              </a:buClr>
              <a:buSzPts val="2000"/>
            </a:pPr>
            <a:endParaRPr lang="es-ES" sz="2000" dirty="0" smtClean="0">
              <a:solidFill>
                <a:schemeClr val="bg1"/>
              </a:solidFill>
              <a:latin typeface="Bahnschrift" panose="020B0502040204020203" pitchFamily="34" charset="0"/>
              <a:ea typeface="Arial"/>
              <a:cs typeface="Arial"/>
              <a:sym typeface="Arial"/>
            </a:endParaRPr>
          </a:p>
          <a:p>
            <a:pPr marL="0" lvl="0" indent="0">
              <a:spcBef>
                <a:spcPts val="1600"/>
              </a:spcBef>
              <a:buClr>
                <a:srgbClr val="27ED27"/>
              </a:buClr>
              <a:buSzPts val="2000"/>
            </a:pPr>
            <a:endParaRPr sz="2000" dirty="0">
              <a:solidFill>
                <a:srgbClr val="00B050"/>
              </a:solidFill>
              <a:latin typeface="Arial"/>
              <a:ea typeface="Arial"/>
              <a:cs typeface="Arial"/>
              <a:sym typeface="Arial"/>
            </a:endParaRPr>
          </a:p>
          <a:p>
            <a:pPr marL="342900" lvl="0" indent="-190500" algn="l" rtl="0">
              <a:lnSpc>
                <a:spcPct val="95000"/>
              </a:lnSpc>
              <a:spcBef>
                <a:spcPts val="1600"/>
              </a:spcBef>
              <a:spcAft>
                <a:spcPts val="0"/>
              </a:spcAft>
              <a:buClr>
                <a:srgbClr val="27ED27"/>
              </a:buClr>
              <a:buSzPts val="2400"/>
              <a:buFont typeface="Century Schoolbook"/>
              <a:buNone/>
            </a:pPr>
            <a:endParaRPr sz="2400" b="1" dirty="0">
              <a:solidFill>
                <a:srgbClr val="00B050"/>
              </a:solidFill>
              <a:latin typeface="Arial"/>
              <a:ea typeface="Arial"/>
              <a:cs typeface="Arial"/>
              <a:sym typeface="Arial"/>
            </a:endParaRPr>
          </a:p>
          <a:p>
            <a:pPr marL="457200" lvl="1" indent="0" algn="ctr" rtl="0">
              <a:lnSpc>
                <a:spcPct val="90000"/>
              </a:lnSpc>
              <a:spcBef>
                <a:spcPts val="500"/>
              </a:spcBef>
              <a:spcAft>
                <a:spcPts val="0"/>
              </a:spcAft>
              <a:buClr>
                <a:srgbClr val="27ED27"/>
              </a:buClr>
              <a:buSzPts val="2000"/>
              <a:buNone/>
            </a:pPr>
            <a:endParaRPr sz="2000" b="1" dirty="0">
              <a:solidFill>
                <a:srgbClr val="00B050"/>
              </a:solidFill>
              <a:latin typeface="Arial"/>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100210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ctrTitle"/>
          </p:nvPr>
        </p:nvSpPr>
        <p:spPr>
          <a:xfrm>
            <a:off x="704850" y="161925"/>
            <a:ext cx="11028972" cy="52228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EFEFE"/>
              </a:buClr>
              <a:buSzPct val="100000"/>
              <a:buFont typeface="Lucida Sans"/>
              <a:buNone/>
            </a:pPr>
            <a:r>
              <a:rPr lang="es-ES" sz="2400" b="1" dirty="0" smtClean="0">
                <a:solidFill>
                  <a:srgbClr val="FEFEFE"/>
                </a:solidFill>
                <a:latin typeface="Lucida Sans"/>
                <a:ea typeface="Lucida Sans"/>
                <a:cs typeface="Lucida Sans"/>
                <a:sym typeface="Lucida Sans"/>
              </a:rPr>
              <a:t>	Redirecciones y descriptores de archivo( </a:t>
            </a:r>
            <a:r>
              <a:rPr lang="es-ES" sz="2400" b="1" dirty="0" err="1">
                <a:solidFill>
                  <a:srgbClr val="FEFEFE"/>
                </a:solidFill>
                <a:latin typeface="Lucida Sans"/>
                <a:ea typeface="Lucida Sans"/>
                <a:cs typeface="Lucida Sans"/>
                <a:sym typeface="Lucida Sans"/>
              </a:rPr>
              <a:t>stdin</a:t>
            </a:r>
            <a:r>
              <a:rPr lang="es-ES" sz="2400" b="1" dirty="0">
                <a:solidFill>
                  <a:srgbClr val="FEFEFE"/>
                </a:solidFill>
                <a:latin typeface="Lucida Sans"/>
                <a:ea typeface="Lucida Sans"/>
                <a:cs typeface="Lucida Sans"/>
                <a:sym typeface="Lucida Sans"/>
              </a:rPr>
              <a:t>, </a:t>
            </a:r>
            <a:r>
              <a:rPr lang="es-ES" sz="2400" b="1" dirty="0" err="1">
                <a:solidFill>
                  <a:srgbClr val="FEFEFE"/>
                </a:solidFill>
                <a:latin typeface="Lucida Sans"/>
                <a:ea typeface="Lucida Sans"/>
                <a:cs typeface="Lucida Sans"/>
                <a:sym typeface="Lucida Sans"/>
              </a:rPr>
              <a:t>stdout</a:t>
            </a:r>
            <a:r>
              <a:rPr lang="es-ES" sz="2400" b="1" dirty="0">
                <a:solidFill>
                  <a:srgbClr val="FEFEFE"/>
                </a:solidFill>
                <a:latin typeface="Lucida Sans"/>
                <a:ea typeface="Lucida Sans"/>
                <a:cs typeface="Lucida Sans"/>
                <a:sym typeface="Lucida Sans"/>
              </a:rPr>
              <a:t>, </a:t>
            </a:r>
            <a:r>
              <a:rPr lang="es-ES" sz="2400" b="1" dirty="0" err="1" smtClean="0">
                <a:solidFill>
                  <a:srgbClr val="FEFEFE"/>
                </a:solidFill>
                <a:latin typeface="Lucida Sans"/>
                <a:ea typeface="Lucida Sans"/>
                <a:cs typeface="Lucida Sans"/>
                <a:sym typeface="Lucida Sans"/>
              </a:rPr>
              <a:t>stderr</a:t>
            </a:r>
            <a:r>
              <a:rPr lang="es-ES" sz="2400" b="1" dirty="0" smtClean="0">
                <a:solidFill>
                  <a:srgbClr val="FEFEFE"/>
                </a:solidFill>
                <a:latin typeface="Lucida Sans"/>
                <a:ea typeface="Lucida Sans"/>
                <a:cs typeface="Lucida Sans"/>
                <a:sym typeface="Lucida Sans"/>
              </a:rPr>
              <a:t>) 2</a:t>
            </a:r>
            <a:endParaRPr sz="2400" b="1" dirty="0">
              <a:solidFill>
                <a:srgbClr val="FEFEFE"/>
              </a:solidFill>
              <a:latin typeface="Lucida Sans"/>
              <a:ea typeface="Lucida Sans"/>
              <a:cs typeface="Lucida Sans"/>
              <a:sym typeface="Lucida Sans"/>
            </a:endParaRPr>
          </a:p>
        </p:txBody>
      </p:sp>
      <p:sp>
        <p:nvSpPr>
          <p:cNvPr id="246" name="Google Shape;246;p20"/>
          <p:cNvSpPr txBox="1">
            <a:spLocks noGrp="1"/>
          </p:cNvSpPr>
          <p:nvPr>
            <p:ph type="subTitle" idx="1"/>
          </p:nvPr>
        </p:nvSpPr>
        <p:spPr>
          <a:xfrm>
            <a:off x="1027722" y="1019175"/>
            <a:ext cx="10706100" cy="5355248"/>
          </a:xfrm>
          <a:prstGeom prst="rect">
            <a:avLst/>
          </a:prstGeom>
          <a:noFill/>
          <a:ln>
            <a:noFill/>
          </a:ln>
        </p:spPr>
        <p:txBody>
          <a:bodyPr spcFirstLastPara="1" wrap="square" lIns="91425" tIns="45700" rIns="91425" bIns="45700" anchor="t" anchorCtr="0">
            <a:normAutofit fontScale="85000" lnSpcReduction="10000"/>
          </a:bodyPr>
          <a:lstStyle/>
          <a:p>
            <a:pPr marL="342900" indent="-342900">
              <a:spcBef>
                <a:spcPts val="0"/>
              </a:spcBef>
              <a:buClr>
                <a:srgbClr val="27ED27"/>
              </a:buClr>
              <a:buSzPts val="2400"/>
              <a:buFont typeface="Arial"/>
              <a:buChar char="&gt;"/>
            </a:pPr>
            <a:r>
              <a:rPr lang="es-ES" sz="2000" b="1" dirty="0" err="1">
                <a:solidFill>
                  <a:srgbClr val="00B050"/>
                </a:solidFill>
                <a:latin typeface="Arial"/>
                <a:ea typeface="Arial"/>
                <a:cs typeface="Arial"/>
                <a:sym typeface="Arial"/>
              </a:rPr>
              <a:t>stdin</a:t>
            </a:r>
            <a:r>
              <a:rPr lang="es-ES" sz="2000" b="1" dirty="0">
                <a:solidFill>
                  <a:srgbClr val="00B050"/>
                </a:solidFill>
                <a:latin typeface="Arial"/>
                <a:ea typeface="Arial"/>
                <a:cs typeface="Arial"/>
                <a:sym typeface="Arial"/>
              </a:rPr>
              <a:t>: </a:t>
            </a:r>
            <a:r>
              <a:rPr lang="es-ES" sz="1800" b="1" dirty="0">
                <a:solidFill>
                  <a:schemeClr val="lt1"/>
                </a:solidFill>
                <a:latin typeface="Arial"/>
                <a:ea typeface="Arial"/>
                <a:cs typeface="Arial"/>
                <a:sym typeface="Arial"/>
              </a:rPr>
              <a:t>Es </a:t>
            </a:r>
            <a:r>
              <a:rPr lang="es-ES" sz="1800" b="1" dirty="0" smtClean="0">
                <a:solidFill>
                  <a:schemeClr val="lt1"/>
                </a:solidFill>
                <a:latin typeface="Arial"/>
                <a:ea typeface="Arial"/>
                <a:cs typeface="Arial"/>
                <a:sym typeface="Arial"/>
              </a:rPr>
              <a:t>el ingreso de datos que se hace generalmente por teclado a través de la consola.</a:t>
            </a:r>
          </a:p>
          <a:p>
            <a:pPr marL="342900" lvl="0" indent="-342900" algn="l" rtl="0">
              <a:lnSpc>
                <a:spcPct val="95000"/>
              </a:lnSpc>
              <a:spcBef>
                <a:spcPts val="0"/>
              </a:spcBef>
              <a:spcAft>
                <a:spcPts val="0"/>
              </a:spcAft>
              <a:buClr>
                <a:srgbClr val="27ED27"/>
              </a:buClr>
              <a:buSzPts val="2400"/>
              <a:buFont typeface="Arial"/>
              <a:buChar char="&gt;"/>
            </a:pPr>
            <a:endParaRPr sz="2000" dirty="0"/>
          </a:p>
          <a:p>
            <a:pPr marL="342900" lvl="0" indent="-342900">
              <a:spcBef>
                <a:spcPts val="1600"/>
              </a:spcBef>
              <a:buClr>
                <a:srgbClr val="27ED27"/>
              </a:buClr>
              <a:buSzPts val="2400"/>
              <a:buFont typeface="Arial"/>
              <a:buChar char="&gt;"/>
            </a:pPr>
            <a:r>
              <a:rPr lang="es-ES" sz="2000" b="1" dirty="0" err="1">
                <a:solidFill>
                  <a:srgbClr val="00B050"/>
                </a:solidFill>
                <a:latin typeface="Arial"/>
                <a:ea typeface="Arial"/>
                <a:cs typeface="Arial"/>
                <a:sym typeface="Arial"/>
              </a:rPr>
              <a:t>stdout</a:t>
            </a:r>
            <a:r>
              <a:rPr lang="es-ES" sz="2000" b="1" dirty="0">
                <a:solidFill>
                  <a:srgbClr val="00B050"/>
                </a:solidFill>
                <a:latin typeface="Arial"/>
                <a:ea typeface="Arial"/>
                <a:cs typeface="Arial"/>
                <a:sym typeface="Arial"/>
              </a:rPr>
              <a:t>: </a:t>
            </a:r>
            <a:r>
              <a:rPr lang="es-ES" sz="2000" b="1" dirty="0" err="1">
                <a:solidFill>
                  <a:schemeClr val="lt1"/>
                </a:solidFill>
                <a:latin typeface="Arial"/>
                <a:ea typeface="Arial"/>
                <a:cs typeface="Arial"/>
                <a:sym typeface="Arial"/>
              </a:rPr>
              <a:t>Stdout</a:t>
            </a:r>
            <a:r>
              <a:rPr lang="es-ES" sz="2000" b="1" dirty="0">
                <a:solidFill>
                  <a:schemeClr val="lt1"/>
                </a:solidFill>
                <a:latin typeface="Arial"/>
                <a:ea typeface="Arial"/>
                <a:cs typeface="Arial"/>
                <a:sym typeface="Arial"/>
              </a:rPr>
              <a:t> </a:t>
            </a:r>
            <a:r>
              <a:rPr lang="es-ES" sz="1800" b="1" dirty="0" smtClean="0">
                <a:solidFill>
                  <a:schemeClr val="lt1"/>
                </a:solidFill>
                <a:latin typeface="Arial"/>
                <a:ea typeface="Arial"/>
                <a:cs typeface="Arial"/>
                <a:sym typeface="Arial"/>
              </a:rPr>
              <a:t>es </a:t>
            </a:r>
            <a:r>
              <a:rPr lang="es-ES" sz="1800" b="1" dirty="0">
                <a:solidFill>
                  <a:schemeClr val="lt1"/>
                </a:solidFill>
                <a:latin typeface="Arial"/>
                <a:ea typeface="Arial"/>
                <a:cs typeface="Arial"/>
                <a:sym typeface="Arial"/>
              </a:rPr>
              <a:t>la salida que recibe el usuario por consola a modo de respuesta de programa o comando que se </a:t>
            </a:r>
            <a:r>
              <a:rPr lang="es-ES" sz="1800" b="1" dirty="0" smtClean="0">
                <a:solidFill>
                  <a:schemeClr val="lt1"/>
                </a:solidFill>
                <a:latin typeface="Arial"/>
                <a:ea typeface="Arial"/>
                <a:cs typeface="Arial"/>
                <a:sym typeface="Arial"/>
              </a:rPr>
              <a:t>ejecuta</a:t>
            </a:r>
            <a:endParaRPr sz="2000" dirty="0"/>
          </a:p>
          <a:p>
            <a:pPr marL="342900" lvl="0" indent="-342900">
              <a:spcBef>
                <a:spcPts val="1600"/>
              </a:spcBef>
              <a:buClr>
                <a:srgbClr val="27ED27"/>
              </a:buClr>
              <a:buSzPts val="2400"/>
              <a:buFont typeface="Arial"/>
              <a:buChar char="&gt;"/>
            </a:pPr>
            <a:r>
              <a:rPr lang="es-ES" sz="2000" b="1" dirty="0" err="1">
                <a:solidFill>
                  <a:srgbClr val="00B050"/>
                </a:solidFill>
                <a:latin typeface="Arial"/>
                <a:ea typeface="Arial"/>
                <a:cs typeface="Arial"/>
                <a:sym typeface="Arial"/>
              </a:rPr>
              <a:t>stderr</a:t>
            </a:r>
            <a:r>
              <a:rPr lang="es-ES" sz="2000" b="1" dirty="0">
                <a:solidFill>
                  <a:srgbClr val="00B050"/>
                </a:solidFill>
                <a:latin typeface="Arial"/>
                <a:ea typeface="Arial"/>
                <a:cs typeface="Arial"/>
                <a:sym typeface="Arial"/>
              </a:rPr>
              <a:t>: </a:t>
            </a:r>
            <a:r>
              <a:rPr lang="es-ES" sz="1800" b="1" dirty="0">
                <a:solidFill>
                  <a:schemeClr val="lt1"/>
                </a:solidFill>
                <a:latin typeface="Arial"/>
                <a:ea typeface="Arial"/>
                <a:cs typeface="Arial"/>
                <a:sym typeface="Arial"/>
              </a:rPr>
              <a:t>Es la salida de error que recibe el usuario por consola a modo de respuesta tanto de un programa o como de un comando que ejecuta el usuario y que genere </a:t>
            </a:r>
            <a:r>
              <a:rPr lang="es-ES" sz="1800" b="1" dirty="0" smtClean="0">
                <a:solidFill>
                  <a:schemeClr val="lt1"/>
                </a:solidFill>
                <a:latin typeface="Arial"/>
                <a:ea typeface="Arial"/>
                <a:cs typeface="Arial"/>
                <a:sym typeface="Arial"/>
              </a:rPr>
              <a:t>errores</a:t>
            </a:r>
          </a:p>
          <a:p>
            <a:pPr marL="342900" lvl="0" indent="-342900">
              <a:spcBef>
                <a:spcPts val="1600"/>
              </a:spcBef>
              <a:buClr>
                <a:srgbClr val="27ED27"/>
              </a:buClr>
              <a:buSzPts val="2400"/>
              <a:buFont typeface="Arial"/>
              <a:buChar char="&gt;"/>
            </a:pPr>
            <a:r>
              <a:rPr lang="es-ES" sz="1800" b="1" dirty="0" smtClean="0">
                <a:solidFill>
                  <a:srgbClr val="00B050"/>
                </a:solidFill>
                <a:latin typeface="Arial"/>
                <a:ea typeface="Arial"/>
                <a:cs typeface="Arial"/>
                <a:sym typeface="Arial"/>
              </a:rPr>
              <a:t>Todo</a:t>
            </a:r>
            <a:r>
              <a:rPr lang="es-ES" sz="1800" b="1" dirty="0">
                <a:solidFill>
                  <a:schemeClr val="lt1"/>
                </a:solidFill>
                <a:latin typeface="Arial"/>
                <a:ea typeface="Arial"/>
                <a:cs typeface="Arial"/>
                <a:sym typeface="Arial"/>
              </a:rPr>
              <a:t>: Para representar </a:t>
            </a:r>
            <a:r>
              <a:rPr lang="es-ES" sz="1800" b="1" dirty="0" smtClean="0">
                <a:solidFill>
                  <a:schemeClr val="lt1"/>
                </a:solidFill>
                <a:latin typeface="Arial"/>
                <a:ea typeface="Arial"/>
                <a:cs typeface="Arial"/>
                <a:sym typeface="Arial"/>
              </a:rPr>
              <a:t>toda la salida tanto </a:t>
            </a:r>
            <a:r>
              <a:rPr lang="es-ES" sz="1800" b="1" dirty="0" err="1" smtClean="0">
                <a:solidFill>
                  <a:schemeClr val="lt1"/>
                </a:solidFill>
                <a:latin typeface="Arial"/>
                <a:ea typeface="Arial"/>
                <a:cs typeface="Arial"/>
                <a:sym typeface="Arial"/>
              </a:rPr>
              <a:t>stderr</a:t>
            </a:r>
            <a:r>
              <a:rPr lang="es-ES" sz="1800" b="1" dirty="0" smtClean="0">
                <a:solidFill>
                  <a:schemeClr val="lt1"/>
                </a:solidFill>
                <a:latin typeface="Arial"/>
                <a:ea typeface="Arial"/>
                <a:cs typeface="Arial"/>
                <a:sym typeface="Arial"/>
              </a:rPr>
              <a:t> como </a:t>
            </a:r>
            <a:r>
              <a:rPr lang="es-ES" sz="1800" b="1" dirty="0" err="1" smtClean="0">
                <a:solidFill>
                  <a:schemeClr val="lt1"/>
                </a:solidFill>
                <a:latin typeface="Arial"/>
                <a:ea typeface="Arial"/>
                <a:cs typeface="Arial"/>
                <a:sym typeface="Arial"/>
              </a:rPr>
              <a:t>stdout</a:t>
            </a:r>
            <a:r>
              <a:rPr lang="es-ES" sz="1800" b="1" dirty="0" smtClean="0">
                <a:solidFill>
                  <a:schemeClr val="lt1"/>
                </a:solidFill>
                <a:latin typeface="Arial"/>
                <a:ea typeface="Arial"/>
                <a:cs typeface="Arial"/>
                <a:sym typeface="Arial"/>
              </a:rPr>
              <a:t> se representa con </a:t>
            </a:r>
            <a:r>
              <a:rPr lang="es-ES" sz="1800" b="1" dirty="0" smtClean="0">
                <a:solidFill>
                  <a:srgbClr val="00B050"/>
                </a:solidFill>
                <a:latin typeface="Arial"/>
                <a:ea typeface="Arial"/>
                <a:cs typeface="Arial"/>
                <a:sym typeface="Arial"/>
              </a:rPr>
              <a:t>&amp;</a:t>
            </a:r>
          </a:p>
          <a:p>
            <a:pPr marL="342900" lvl="0" indent="-342900" algn="l" rtl="0">
              <a:lnSpc>
                <a:spcPct val="95000"/>
              </a:lnSpc>
              <a:spcBef>
                <a:spcPts val="1600"/>
              </a:spcBef>
              <a:spcAft>
                <a:spcPts val="0"/>
              </a:spcAft>
              <a:buClr>
                <a:srgbClr val="27ED27"/>
              </a:buClr>
              <a:buSzPts val="2000"/>
              <a:buFont typeface="Arial"/>
              <a:buChar char="&gt;"/>
            </a:pPr>
            <a:endParaRPr sz="1800" b="1" dirty="0">
              <a:solidFill>
                <a:schemeClr val="lt1"/>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r>
              <a:rPr lang="es-ES" sz="1900" dirty="0">
                <a:solidFill>
                  <a:schemeClr val="lt1"/>
                </a:solidFill>
                <a:latin typeface="Arial"/>
                <a:ea typeface="Arial"/>
                <a:cs typeface="Arial"/>
                <a:sym typeface="Arial"/>
              </a:rPr>
              <a:t>Cuando queremos que los errores no sean reportados por consola evitando generar </a:t>
            </a:r>
            <a:r>
              <a:rPr lang="es-ES" sz="1900" dirty="0" err="1">
                <a:solidFill>
                  <a:schemeClr val="lt1"/>
                </a:solidFill>
                <a:latin typeface="Arial"/>
                <a:ea typeface="Arial"/>
                <a:cs typeface="Arial"/>
                <a:sym typeface="Arial"/>
              </a:rPr>
              <a:t>logs</a:t>
            </a:r>
            <a:r>
              <a:rPr lang="es-ES" sz="1900" dirty="0">
                <a:solidFill>
                  <a:schemeClr val="lt1"/>
                </a:solidFill>
                <a:latin typeface="Arial"/>
                <a:ea typeface="Arial"/>
                <a:cs typeface="Arial"/>
                <a:sym typeface="Arial"/>
              </a:rPr>
              <a:t> o </a:t>
            </a:r>
            <a:r>
              <a:rPr lang="es-ES" sz="1900" dirty="0" err="1">
                <a:solidFill>
                  <a:schemeClr val="lt1"/>
                </a:solidFill>
                <a:latin typeface="Arial"/>
                <a:ea typeface="Arial"/>
                <a:cs typeface="Arial"/>
                <a:sym typeface="Arial"/>
              </a:rPr>
              <a:t>verbose</a:t>
            </a:r>
            <a:r>
              <a:rPr lang="es-ES" sz="1900" dirty="0">
                <a:solidFill>
                  <a:schemeClr val="lt1"/>
                </a:solidFill>
                <a:latin typeface="Arial"/>
                <a:ea typeface="Arial"/>
                <a:cs typeface="Arial"/>
                <a:sym typeface="Arial"/>
              </a:rPr>
              <a:t> en el sistema, </a:t>
            </a:r>
            <a:r>
              <a:rPr lang="es-ES" sz="1900" dirty="0" smtClean="0">
                <a:solidFill>
                  <a:schemeClr val="lt1"/>
                </a:solidFill>
                <a:latin typeface="Arial"/>
                <a:ea typeface="Arial"/>
                <a:cs typeface="Arial"/>
                <a:sym typeface="Arial"/>
              </a:rPr>
              <a:t>podremos </a:t>
            </a:r>
            <a:r>
              <a:rPr lang="es-ES" sz="1900" dirty="0">
                <a:solidFill>
                  <a:schemeClr val="lt1"/>
                </a:solidFill>
                <a:latin typeface="Arial"/>
                <a:ea typeface="Arial"/>
                <a:cs typeface="Arial"/>
                <a:sym typeface="Arial"/>
              </a:rPr>
              <a:t>redirigir el resultado al /</a:t>
            </a:r>
            <a:r>
              <a:rPr lang="es-ES" sz="1900" dirty="0" err="1">
                <a:solidFill>
                  <a:schemeClr val="lt1"/>
                </a:solidFill>
                <a:latin typeface="Arial"/>
                <a:ea typeface="Arial"/>
                <a:cs typeface="Arial"/>
                <a:sym typeface="Arial"/>
              </a:rPr>
              <a:t>dev</a:t>
            </a:r>
            <a:r>
              <a:rPr lang="es-ES" sz="1900" dirty="0">
                <a:solidFill>
                  <a:schemeClr val="lt1"/>
                </a:solidFill>
                <a:latin typeface="Arial"/>
                <a:ea typeface="Arial"/>
                <a:cs typeface="Arial"/>
                <a:sym typeface="Arial"/>
              </a:rPr>
              <a:t>/</a:t>
            </a:r>
            <a:r>
              <a:rPr lang="es-ES" sz="1900" dirty="0" err="1">
                <a:solidFill>
                  <a:schemeClr val="lt1"/>
                </a:solidFill>
                <a:latin typeface="Arial"/>
                <a:ea typeface="Arial"/>
                <a:cs typeface="Arial"/>
                <a:sym typeface="Arial"/>
              </a:rPr>
              <a:t>null</a:t>
            </a:r>
            <a:r>
              <a:rPr lang="es-ES" sz="1900" dirty="0">
                <a:solidFill>
                  <a:schemeClr val="lt1"/>
                </a:solidFill>
                <a:latin typeface="Arial"/>
                <a:ea typeface="Arial"/>
                <a:cs typeface="Arial"/>
                <a:sym typeface="Arial"/>
              </a:rPr>
              <a:t>, si queremos redirigir el </a:t>
            </a:r>
            <a:r>
              <a:rPr lang="es-ES" sz="1900" dirty="0" err="1">
                <a:solidFill>
                  <a:schemeClr val="lt1"/>
                </a:solidFill>
                <a:latin typeface="Arial"/>
                <a:ea typeface="Arial"/>
                <a:cs typeface="Arial"/>
                <a:sym typeface="Arial"/>
              </a:rPr>
              <a:t>stderr</a:t>
            </a:r>
            <a:r>
              <a:rPr lang="es-ES" sz="1900" dirty="0">
                <a:solidFill>
                  <a:schemeClr val="lt1"/>
                </a:solidFill>
                <a:latin typeface="Arial"/>
                <a:ea typeface="Arial"/>
                <a:cs typeface="Arial"/>
                <a:sym typeface="Arial"/>
              </a:rPr>
              <a:t> por ejemplo  </a:t>
            </a:r>
            <a:r>
              <a:rPr lang="es-ES" sz="1900" dirty="0">
                <a:solidFill>
                  <a:srgbClr val="00B050"/>
                </a:solidFill>
                <a:latin typeface="Arial"/>
                <a:ea typeface="Arial"/>
                <a:cs typeface="Arial"/>
                <a:sym typeface="Arial"/>
              </a:rPr>
              <a:t>2&gt;/</a:t>
            </a:r>
            <a:r>
              <a:rPr lang="es-ES" sz="1900" dirty="0" err="1" smtClean="0">
                <a:solidFill>
                  <a:srgbClr val="00B050"/>
                </a:solidFill>
                <a:latin typeface="Arial"/>
                <a:ea typeface="Arial"/>
                <a:cs typeface="Arial"/>
                <a:sym typeface="Arial"/>
              </a:rPr>
              <a:t>dev</a:t>
            </a:r>
            <a:r>
              <a:rPr lang="es-ES" sz="1900" dirty="0" smtClean="0">
                <a:solidFill>
                  <a:srgbClr val="00B050"/>
                </a:solidFill>
                <a:latin typeface="Arial"/>
                <a:ea typeface="Arial"/>
                <a:cs typeface="Arial"/>
                <a:sym typeface="Arial"/>
              </a:rPr>
              <a:t>/</a:t>
            </a:r>
            <a:r>
              <a:rPr lang="es-ES" sz="1900" dirty="0" err="1" smtClean="0">
                <a:solidFill>
                  <a:srgbClr val="00B050"/>
                </a:solidFill>
                <a:latin typeface="Arial"/>
                <a:ea typeface="Arial"/>
                <a:cs typeface="Arial"/>
                <a:sym typeface="Arial"/>
              </a:rPr>
              <a:t>null</a:t>
            </a:r>
            <a:r>
              <a:rPr lang="es-ES" sz="1900" dirty="0" smtClean="0">
                <a:solidFill>
                  <a:srgbClr val="00B050"/>
                </a:solidFill>
                <a:latin typeface="Arial"/>
                <a:ea typeface="Arial"/>
                <a:cs typeface="Arial"/>
                <a:sym typeface="Arial"/>
              </a:rPr>
              <a:t>.</a:t>
            </a:r>
          </a:p>
          <a:p>
            <a:pPr marL="0" lvl="0" indent="0" algn="l" rtl="0">
              <a:lnSpc>
                <a:spcPct val="95000"/>
              </a:lnSpc>
              <a:spcBef>
                <a:spcPts val="1600"/>
              </a:spcBef>
              <a:spcAft>
                <a:spcPts val="0"/>
              </a:spcAft>
              <a:buClr>
                <a:srgbClr val="27ED27"/>
              </a:buClr>
              <a:buSzPts val="2000"/>
              <a:buNone/>
            </a:pPr>
            <a:endParaRPr lang="es-ES" sz="1900" dirty="0" smtClean="0">
              <a:solidFill>
                <a:srgbClr val="00B050"/>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r>
              <a:rPr lang="es-ES" sz="1900" dirty="0" smtClean="0">
                <a:solidFill>
                  <a:schemeClr val="lt1"/>
                </a:solidFill>
                <a:latin typeface="Arial"/>
                <a:ea typeface="Arial"/>
                <a:cs typeface="Arial"/>
                <a:sym typeface="Arial"/>
              </a:rPr>
              <a:t>Lo </a:t>
            </a:r>
            <a:r>
              <a:rPr lang="es-ES" sz="1900" dirty="0">
                <a:solidFill>
                  <a:schemeClr val="lt1"/>
                </a:solidFill>
                <a:latin typeface="Arial"/>
                <a:ea typeface="Arial"/>
                <a:cs typeface="Arial"/>
                <a:sym typeface="Arial"/>
              </a:rPr>
              <a:t>mismo con </a:t>
            </a:r>
            <a:r>
              <a:rPr lang="es-ES" sz="1900" dirty="0">
                <a:solidFill>
                  <a:srgbClr val="00B050"/>
                </a:solidFill>
                <a:latin typeface="Arial"/>
                <a:ea typeface="Arial"/>
                <a:cs typeface="Arial"/>
                <a:sym typeface="Arial"/>
              </a:rPr>
              <a:t>1</a:t>
            </a:r>
            <a:r>
              <a:rPr lang="es-ES" sz="1900" dirty="0">
                <a:solidFill>
                  <a:schemeClr val="lt1"/>
                </a:solidFill>
                <a:latin typeface="Arial"/>
                <a:ea typeface="Arial"/>
                <a:cs typeface="Arial"/>
                <a:sym typeface="Arial"/>
              </a:rPr>
              <a:t> o </a:t>
            </a:r>
            <a:r>
              <a:rPr lang="es-ES" sz="1900" dirty="0">
                <a:solidFill>
                  <a:srgbClr val="00B050"/>
                </a:solidFill>
                <a:latin typeface="Arial"/>
                <a:ea typeface="Arial"/>
                <a:cs typeface="Arial"/>
                <a:sym typeface="Arial"/>
              </a:rPr>
              <a:t>&amp;, </a:t>
            </a:r>
            <a:r>
              <a:rPr lang="es-ES" sz="1900" dirty="0">
                <a:solidFill>
                  <a:schemeClr val="lt1"/>
                </a:solidFill>
                <a:latin typeface="Arial"/>
                <a:ea typeface="Arial"/>
                <a:cs typeface="Arial"/>
                <a:sym typeface="Arial"/>
              </a:rPr>
              <a:t>de la misma forma si queremos redirigir solo el </a:t>
            </a:r>
            <a:r>
              <a:rPr lang="es-ES" sz="1900" dirty="0" err="1">
                <a:solidFill>
                  <a:schemeClr val="lt1"/>
                </a:solidFill>
                <a:latin typeface="Arial"/>
                <a:ea typeface="Arial"/>
                <a:cs typeface="Arial"/>
                <a:sym typeface="Arial"/>
              </a:rPr>
              <a:t>stderr</a:t>
            </a:r>
            <a:r>
              <a:rPr lang="es-ES" sz="1900" dirty="0">
                <a:solidFill>
                  <a:schemeClr val="lt1"/>
                </a:solidFill>
                <a:latin typeface="Arial"/>
                <a:ea typeface="Arial"/>
                <a:cs typeface="Arial"/>
                <a:sym typeface="Arial"/>
              </a:rPr>
              <a:t> o solo el </a:t>
            </a:r>
            <a:r>
              <a:rPr lang="es-ES" sz="1900" dirty="0" err="1">
                <a:solidFill>
                  <a:schemeClr val="lt1"/>
                </a:solidFill>
                <a:latin typeface="Arial"/>
                <a:ea typeface="Arial"/>
                <a:cs typeface="Arial"/>
                <a:sym typeface="Arial"/>
              </a:rPr>
              <a:t>stdout</a:t>
            </a:r>
            <a:r>
              <a:rPr lang="es-ES" sz="1900" dirty="0">
                <a:solidFill>
                  <a:schemeClr val="lt1"/>
                </a:solidFill>
                <a:latin typeface="Arial"/>
                <a:ea typeface="Arial"/>
                <a:cs typeface="Arial"/>
                <a:sym typeface="Arial"/>
              </a:rPr>
              <a:t> a un fichero utilizamos el código que lo representa y el símbolo mayor que, luego la ruta del fichero </a:t>
            </a:r>
            <a:r>
              <a:rPr lang="es-ES" sz="1900" dirty="0" err="1">
                <a:solidFill>
                  <a:srgbClr val="00B050"/>
                </a:solidFill>
                <a:latin typeface="Arial"/>
                <a:ea typeface="Arial"/>
                <a:cs typeface="Arial"/>
                <a:sym typeface="Arial"/>
              </a:rPr>
              <a:t>ls</a:t>
            </a:r>
            <a:r>
              <a:rPr lang="es-ES" sz="1900" dirty="0">
                <a:solidFill>
                  <a:srgbClr val="00B050"/>
                </a:solidFill>
                <a:latin typeface="Arial"/>
                <a:ea typeface="Arial"/>
                <a:cs typeface="Arial"/>
                <a:sym typeface="Arial"/>
              </a:rPr>
              <a:t> –la &gt; ./</a:t>
            </a:r>
            <a:r>
              <a:rPr lang="es-ES" sz="1900" dirty="0" smtClean="0">
                <a:solidFill>
                  <a:srgbClr val="00B050"/>
                </a:solidFill>
                <a:latin typeface="Arial"/>
                <a:ea typeface="Arial"/>
                <a:cs typeface="Arial"/>
                <a:sym typeface="Arial"/>
              </a:rPr>
              <a:t>texto.txt</a:t>
            </a:r>
          </a:p>
          <a:p>
            <a:pPr marL="0" lvl="0" indent="0" algn="l" rtl="0">
              <a:lnSpc>
                <a:spcPct val="95000"/>
              </a:lnSpc>
              <a:spcBef>
                <a:spcPts val="1600"/>
              </a:spcBef>
              <a:spcAft>
                <a:spcPts val="0"/>
              </a:spcAft>
              <a:buClr>
                <a:srgbClr val="27ED27"/>
              </a:buClr>
              <a:buSzPts val="2000"/>
              <a:buNone/>
            </a:pPr>
            <a:endParaRPr sz="2000" dirty="0"/>
          </a:p>
          <a:p>
            <a:pPr marL="0" lvl="0" indent="0" algn="l" rtl="0">
              <a:lnSpc>
                <a:spcPct val="95000"/>
              </a:lnSpc>
              <a:spcBef>
                <a:spcPts val="1600"/>
              </a:spcBef>
              <a:spcAft>
                <a:spcPts val="0"/>
              </a:spcAft>
              <a:buClr>
                <a:srgbClr val="27ED27"/>
              </a:buClr>
              <a:buSzPts val="2000"/>
              <a:buNone/>
            </a:pPr>
            <a:r>
              <a:rPr lang="es-ES" sz="1800" b="1" dirty="0">
                <a:solidFill>
                  <a:schemeClr val="lt1"/>
                </a:solidFill>
                <a:latin typeface="Arial"/>
                <a:ea typeface="Arial"/>
                <a:cs typeface="Arial"/>
                <a:sym typeface="Arial"/>
              </a:rPr>
              <a:t>Ejemplo con </a:t>
            </a:r>
            <a:r>
              <a:rPr lang="es-ES" sz="1800" b="1" dirty="0" err="1">
                <a:solidFill>
                  <a:schemeClr val="lt1"/>
                </a:solidFill>
                <a:latin typeface="Arial"/>
                <a:ea typeface="Arial"/>
                <a:cs typeface="Arial"/>
                <a:sym typeface="Arial"/>
              </a:rPr>
              <a:t>find</a:t>
            </a:r>
            <a:r>
              <a:rPr lang="es-ES" sz="1800" b="1" dirty="0">
                <a:solidFill>
                  <a:schemeClr val="lt1"/>
                </a:solidFill>
                <a:latin typeface="Arial"/>
                <a:ea typeface="Arial"/>
                <a:cs typeface="Arial"/>
                <a:sym typeface="Arial"/>
              </a:rPr>
              <a:t>:  </a:t>
            </a:r>
            <a:r>
              <a:rPr lang="es-ES" sz="1800" b="1" dirty="0" err="1">
                <a:solidFill>
                  <a:srgbClr val="00B050"/>
                </a:solidFill>
                <a:latin typeface="Arial"/>
                <a:ea typeface="Arial"/>
                <a:cs typeface="Arial"/>
                <a:sym typeface="Arial"/>
              </a:rPr>
              <a:t>find</a:t>
            </a:r>
            <a:r>
              <a:rPr lang="es-ES" sz="1800" b="1" dirty="0">
                <a:solidFill>
                  <a:srgbClr val="00B050"/>
                </a:solidFill>
                <a:latin typeface="Arial"/>
                <a:ea typeface="Arial"/>
                <a:cs typeface="Arial"/>
                <a:sym typeface="Arial"/>
              </a:rPr>
              <a:t> / -</a:t>
            </a:r>
            <a:r>
              <a:rPr lang="es-ES" sz="1800" b="1" dirty="0" err="1">
                <a:solidFill>
                  <a:srgbClr val="00B050"/>
                </a:solidFill>
                <a:latin typeface="Arial"/>
                <a:ea typeface="Arial"/>
                <a:cs typeface="Arial"/>
                <a:sym typeface="Arial"/>
              </a:rPr>
              <a:t>type</a:t>
            </a:r>
            <a:r>
              <a:rPr lang="es-ES" sz="1800" b="1" dirty="0">
                <a:solidFill>
                  <a:srgbClr val="00B050"/>
                </a:solidFill>
                <a:latin typeface="Arial"/>
                <a:ea typeface="Arial"/>
                <a:cs typeface="Arial"/>
                <a:sym typeface="Arial"/>
              </a:rPr>
              <a:t> f –</a:t>
            </a:r>
            <a:r>
              <a:rPr lang="es-ES" sz="1800" b="1" dirty="0" err="1">
                <a:solidFill>
                  <a:srgbClr val="00B050"/>
                </a:solidFill>
                <a:latin typeface="Arial"/>
                <a:ea typeface="Arial"/>
                <a:cs typeface="Arial"/>
                <a:sym typeface="Arial"/>
              </a:rPr>
              <a:t>name</a:t>
            </a:r>
            <a:r>
              <a:rPr lang="es-ES" sz="1800" b="1" dirty="0">
                <a:solidFill>
                  <a:srgbClr val="00B050"/>
                </a:solidFill>
                <a:latin typeface="Arial"/>
                <a:ea typeface="Arial"/>
                <a:cs typeface="Arial"/>
                <a:sym typeface="Arial"/>
              </a:rPr>
              <a:t> “fichero” 2&gt;/</a:t>
            </a:r>
            <a:r>
              <a:rPr lang="es-ES" sz="1800" b="1" dirty="0" err="1">
                <a:solidFill>
                  <a:srgbClr val="00B050"/>
                </a:solidFill>
                <a:latin typeface="Arial"/>
                <a:ea typeface="Arial"/>
                <a:cs typeface="Arial"/>
                <a:sym typeface="Arial"/>
              </a:rPr>
              <a:t>dev</a:t>
            </a:r>
            <a:r>
              <a:rPr lang="es-ES" sz="1800" b="1" dirty="0">
                <a:solidFill>
                  <a:srgbClr val="00B050"/>
                </a:solidFill>
                <a:latin typeface="Arial"/>
                <a:ea typeface="Arial"/>
                <a:cs typeface="Arial"/>
                <a:sym typeface="Arial"/>
              </a:rPr>
              <a:t>/</a:t>
            </a:r>
            <a:r>
              <a:rPr lang="es-ES" sz="1800" b="1" dirty="0" err="1">
                <a:solidFill>
                  <a:srgbClr val="00B050"/>
                </a:solidFill>
                <a:latin typeface="Arial"/>
                <a:ea typeface="Arial"/>
                <a:cs typeface="Arial"/>
                <a:sym typeface="Arial"/>
              </a:rPr>
              <a:t>null</a:t>
            </a:r>
            <a:r>
              <a:rPr lang="es-ES" sz="1800" b="1" dirty="0">
                <a:solidFill>
                  <a:schemeClr val="lt1"/>
                </a:solidFill>
                <a:latin typeface="Arial"/>
                <a:ea typeface="Arial"/>
                <a:cs typeface="Arial"/>
                <a:sym typeface="Arial"/>
              </a:rPr>
              <a:t>, solo reportará resultados exitosos</a:t>
            </a:r>
            <a:endParaRPr sz="1800" b="1" dirty="0">
              <a:solidFill>
                <a:srgbClr val="00B050"/>
              </a:solidFill>
              <a:latin typeface="Arial"/>
              <a:ea typeface="Arial"/>
              <a:cs typeface="Arial"/>
              <a:sym typeface="Arial"/>
            </a:endParaRPr>
          </a:p>
          <a:p>
            <a:pPr marL="0" lvl="0" indent="0" algn="l" rtl="0">
              <a:lnSpc>
                <a:spcPct val="95000"/>
              </a:lnSpc>
              <a:spcBef>
                <a:spcPts val="1600"/>
              </a:spcBef>
              <a:spcAft>
                <a:spcPts val="0"/>
              </a:spcAft>
              <a:buClr>
                <a:srgbClr val="27ED27"/>
              </a:buClr>
              <a:buSzPts val="2000"/>
              <a:buNone/>
            </a:pPr>
            <a:endParaRPr sz="2000" b="1" dirty="0">
              <a:solidFill>
                <a:schemeClr val="lt1"/>
              </a:solidFill>
              <a:latin typeface="Arial"/>
              <a:ea typeface="Arial"/>
              <a:cs typeface="Arial"/>
              <a:sym typeface="Arial"/>
            </a:endParaRPr>
          </a:p>
          <a:p>
            <a:pPr marL="342900" lvl="0" indent="-215900" algn="l" rtl="0">
              <a:lnSpc>
                <a:spcPct val="95000"/>
              </a:lnSpc>
              <a:spcBef>
                <a:spcPts val="1600"/>
              </a:spcBef>
              <a:spcAft>
                <a:spcPts val="0"/>
              </a:spcAft>
              <a:buClr>
                <a:srgbClr val="27ED27"/>
              </a:buClr>
              <a:buSzPts val="2000"/>
              <a:buFont typeface="Century Schoolbook"/>
              <a:buNone/>
            </a:pPr>
            <a:endParaRPr sz="2000" b="1" dirty="0">
              <a:solidFill>
                <a:srgbClr val="00B050"/>
              </a:solidFill>
              <a:latin typeface="Arial"/>
              <a:ea typeface="Arial"/>
              <a:cs typeface="Arial"/>
              <a:sym typeface="Arial"/>
            </a:endParaRPr>
          </a:p>
          <a:p>
            <a:pPr marL="342900" lvl="0" indent="-190500" algn="l" rtl="0">
              <a:lnSpc>
                <a:spcPct val="95000"/>
              </a:lnSpc>
              <a:spcBef>
                <a:spcPts val="1600"/>
              </a:spcBef>
              <a:spcAft>
                <a:spcPts val="0"/>
              </a:spcAft>
              <a:buClr>
                <a:srgbClr val="27ED27"/>
              </a:buClr>
              <a:buSzPts val="2400"/>
              <a:buFont typeface="Century Schoolbook"/>
              <a:buNone/>
            </a:pPr>
            <a:endParaRPr sz="2400" b="1" dirty="0">
              <a:solidFill>
                <a:srgbClr val="00B050"/>
              </a:solidFill>
              <a:latin typeface="Arial"/>
              <a:ea typeface="Arial"/>
              <a:cs typeface="Arial"/>
              <a:sym typeface="Arial"/>
            </a:endParaRPr>
          </a:p>
          <a:p>
            <a:pPr marL="457200" lvl="1" indent="0" algn="ctr" rtl="0">
              <a:lnSpc>
                <a:spcPct val="90000"/>
              </a:lnSpc>
              <a:spcBef>
                <a:spcPts val="500"/>
              </a:spcBef>
              <a:spcAft>
                <a:spcPts val="0"/>
              </a:spcAft>
              <a:buClr>
                <a:srgbClr val="27ED27"/>
              </a:buClr>
              <a:buSzPts val="2000"/>
              <a:buNone/>
            </a:pPr>
            <a:endParaRPr sz="2000" b="1" dirty="0">
              <a:solidFill>
                <a:srgbClr val="00B050"/>
              </a:solidFill>
              <a:latin typeface="Arial"/>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432999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ctrTitle"/>
          </p:nvPr>
        </p:nvSpPr>
        <p:spPr>
          <a:xfrm>
            <a:off x="95251" y="0"/>
            <a:ext cx="11934824" cy="769937"/>
          </a:xfrm>
          <a:prstGeom prst="rect">
            <a:avLst/>
          </a:prstGeom>
          <a:noFill/>
          <a:ln>
            <a:noFill/>
          </a:ln>
        </p:spPr>
        <p:txBody>
          <a:bodyPr spcFirstLastPara="1" wrap="square" lIns="91425" tIns="45700" rIns="91425" bIns="45700" anchor="b" anchorCtr="0">
            <a:noAutofit/>
          </a:bodyPr>
          <a:lstStyle/>
          <a:p>
            <a:pPr lvl="0">
              <a:buClr>
                <a:srgbClr val="FEFEFE"/>
              </a:buClr>
              <a:buSzPct val="100000"/>
            </a:pPr>
            <a:r>
              <a:rPr lang="es-ES" sz="2400" b="1" dirty="0">
                <a:solidFill>
                  <a:srgbClr val="FEFEFE"/>
                </a:solidFill>
                <a:latin typeface="Lucida Sans"/>
                <a:ea typeface="Lucida Sans"/>
                <a:cs typeface="Lucida Sans"/>
                <a:sym typeface="Lucida Sans"/>
              </a:rPr>
              <a:t>	 Redirecciones y descriptores de archivo </a:t>
            </a:r>
            <a:r>
              <a:rPr lang="es-ES" sz="2400" b="1" dirty="0" smtClean="0">
                <a:solidFill>
                  <a:srgbClr val="FEFEFE"/>
                </a:solidFill>
                <a:latin typeface="Lucida Sans"/>
                <a:ea typeface="Lucida Sans"/>
                <a:cs typeface="Lucida Sans"/>
                <a:sym typeface="Lucida Sans"/>
              </a:rPr>
              <a:t>3° (Operadores de redirección) </a:t>
            </a:r>
            <a:endParaRPr sz="2400" b="1" dirty="0">
              <a:solidFill>
                <a:srgbClr val="FEFEFE"/>
              </a:solidFill>
              <a:latin typeface="Lucida Sans"/>
              <a:ea typeface="Lucida Sans"/>
              <a:cs typeface="Lucida Sans"/>
              <a:sym typeface="Lucida Sans"/>
            </a:endParaRPr>
          </a:p>
        </p:txBody>
      </p:sp>
      <p:sp>
        <p:nvSpPr>
          <p:cNvPr id="246" name="Google Shape;246;p20"/>
          <p:cNvSpPr txBox="1">
            <a:spLocks noGrp="1"/>
          </p:cNvSpPr>
          <p:nvPr>
            <p:ph type="subTitle" idx="1"/>
          </p:nvPr>
        </p:nvSpPr>
        <p:spPr>
          <a:xfrm>
            <a:off x="1027722" y="899746"/>
            <a:ext cx="10706100" cy="5474677"/>
          </a:xfrm>
          <a:prstGeom prst="rect">
            <a:avLst/>
          </a:prstGeom>
          <a:noFill/>
          <a:ln>
            <a:noFill/>
          </a:ln>
        </p:spPr>
        <p:txBody>
          <a:bodyPr spcFirstLastPara="1" wrap="square" lIns="91425" tIns="45700" rIns="91425" bIns="45700" anchor="t" anchorCtr="0">
            <a:normAutofit/>
          </a:bodyPr>
          <a:lstStyle/>
          <a:p>
            <a:pPr marL="0" lvl="0" indent="0">
              <a:spcBef>
                <a:spcPts val="1600"/>
              </a:spcBef>
              <a:buClr>
                <a:srgbClr val="27ED27"/>
              </a:buClr>
              <a:buSzPts val="2000"/>
            </a:pPr>
            <a:r>
              <a:rPr lang="es-ES" dirty="0" smtClean="0">
                <a:solidFill>
                  <a:schemeClr val="bg1"/>
                </a:solidFill>
                <a:latin typeface="Bahnschrift" panose="020B0502040204020203" pitchFamily="34" charset="0"/>
              </a:rPr>
              <a:t>Los descriptores de archivo se pueden redirigir a otros archivos, dispositivos sockets, otros descriptores, </a:t>
            </a:r>
            <a:r>
              <a:rPr lang="es-ES" dirty="0" err="1" smtClean="0">
                <a:solidFill>
                  <a:schemeClr val="bg1"/>
                </a:solidFill>
                <a:latin typeface="Bahnschrift" panose="020B0502040204020203" pitchFamily="34" charset="0"/>
              </a:rPr>
              <a:t>etc</a:t>
            </a:r>
            <a:r>
              <a:rPr lang="es-ES" dirty="0" smtClean="0">
                <a:solidFill>
                  <a:schemeClr val="bg1"/>
                </a:solidFill>
                <a:latin typeface="Bahnschrift" panose="020B0502040204020203" pitchFamily="34" charset="0"/>
              </a:rPr>
              <a:t>, utilizando los operadores de redirección, los operadores son </a:t>
            </a:r>
          </a:p>
          <a:p>
            <a:pPr marL="0" lvl="0" indent="0">
              <a:spcBef>
                <a:spcPts val="1600"/>
              </a:spcBef>
              <a:buClr>
                <a:srgbClr val="27ED27"/>
              </a:buClr>
              <a:buSzPts val="2000"/>
            </a:pPr>
            <a:r>
              <a:rPr lang="es-ES" sz="3200" dirty="0" smtClean="0">
                <a:solidFill>
                  <a:srgbClr val="FFC000"/>
                </a:solidFill>
                <a:latin typeface="Bahnschrift" panose="020B0502040204020203" pitchFamily="34" charset="0"/>
                <a:ea typeface="Arial"/>
                <a:cs typeface="Arial"/>
                <a:sym typeface="Arial"/>
              </a:rPr>
              <a:t>&gt; </a:t>
            </a:r>
            <a:r>
              <a:rPr lang="es-ES" sz="3200" dirty="0" smtClean="0">
                <a:solidFill>
                  <a:schemeClr val="bg1"/>
                </a:solidFill>
                <a:latin typeface="Bahnschrift" panose="020B0502040204020203" pitchFamily="34" charset="0"/>
                <a:ea typeface="Arial"/>
                <a:cs typeface="Arial"/>
                <a:sym typeface="Arial"/>
              </a:rPr>
              <a:t>:</a:t>
            </a:r>
            <a:r>
              <a:rPr lang="es-ES" sz="2000" dirty="0" smtClean="0">
                <a:solidFill>
                  <a:schemeClr val="bg1"/>
                </a:solidFill>
                <a:latin typeface="Bahnschrift" panose="020B0502040204020203" pitchFamily="34" charset="0"/>
                <a:ea typeface="Arial"/>
                <a:cs typeface="Arial"/>
                <a:sym typeface="Arial"/>
              </a:rPr>
              <a:t>  Redirige una salida estándar o un error hacia el elemento que se le indique.</a:t>
            </a:r>
          </a:p>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	Por ejemplo </a:t>
            </a:r>
            <a:r>
              <a:rPr lang="es-ES" sz="2000" dirty="0" smtClean="0">
                <a:solidFill>
                  <a:srgbClr val="00B050"/>
                </a:solidFill>
                <a:latin typeface="Bahnschrift" panose="020B0502040204020203" pitchFamily="34" charset="0"/>
                <a:ea typeface="Arial"/>
                <a:cs typeface="Arial"/>
                <a:sym typeface="Arial"/>
              </a:rPr>
              <a:t>echo </a:t>
            </a:r>
            <a:r>
              <a:rPr lang="es-ES" sz="2000" dirty="0" smtClean="0">
                <a:solidFill>
                  <a:srgbClr val="FFC000"/>
                </a:solidFill>
                <a:latin typeface="Bahnschrift" panose="020B0502040204020203" pitchFamily="34" charset="0"/>
                <a:ea typeface="Arial"/>
                <a:cs typeface="Arial"/>
                <a:sym typeface="Arial"/>
              </a:rPr>
              <a:t>“</a:t>
            </a:r>
            <a:r>
              <a:rPr lang="es-ES" sz="2000" dirty="0" err="1" smtClean="0">
                <a:solidFill>
                  <a:srgbClr val="FFC000"/>
                </a:solidFill>
                <a:latin typeface="Bahnschrift" panose="020B0502040204020203" pitchFamily="34" charset="0"/>
                <a:ea typeface="Arial"/>
                <a:cs typeface="Arial"/>
                <a:sym typeface="Arial"/>
              </a:rPr>
              <a:t>holamundo</a:t>
            </a:r>
            <a:r>
              <a:rPr lang="es-ES" sz="2000" dirty="0" smtClean="0">
                <a:solidFill>
                  <a:srgbClr val="FFC000"/>
                </a:solidFill>
                <a:latin typeface="Bahnschrift" panose="020B0502040204020203" pitchFamily="34" charset="0"/>
                <a:ea typeface="Arial"/>
                <a:cs typeface="Arial"/>
                <a:sym typeface="Arial"/>
              </a:rPr>
              <a:t>” </a:t>
            </a:r>
            <a:r>
              <a:rPr lang="es-ES" sz="2000" dirty="0" smtClean="0">
                <a:solidFill>
                  <a:srgbClr val="00B050"/>
                </a:solidFill>
                <a:latin typeface="Bahnschrift" panose="020B0502040204020203" pitchFamily="34" charset="0"/>
                <a:ea typeface="Arial"/>
                <a:cs typeface="Arial"/>
                <a:sym typeface="Arial"/>
              </a:rPr>
              <a:t>&gt; </a:t>
            </a:r>
            <a:r>
              <a:rPr lang="es-ES" sz="2000" dirty="0" smtClean="0">
                <a:solidFill>
                  <a:srgbClr val="FFC000"/>
                </a:solidFill>
                <a:latin typeface="Bahnschrift" panose="020B0502040204020203" pitchFamily="34" charset="0"/>
                <a:ea typeface="Arial"/>
                <a:cs typeface="Arial"/>
                <a:sym typeface="Arial"/>
              </a:rPr>
              <a:t>file.txt</a:t>
            </a:r>
          </a:p>
          <a:p>
            <a:pPr marL="0" lvl="0" indent="0">
              <a:spcBef>
                <a:spcPts val="1600"/>
              </a:spcBef>
              <a:buClr>
                <a:srgbClr val="27ED27"/>
              </a:buClr>
              <a:buSzPts val="2000"/>
            </a:pPr>
            <a:r>
              <a:rPr lang="es-ES" sz="3200" dirty="0" smtClean="0">
                <a:solidFill>
                  <a:srgbClr val="FFC000"/>
                </a:solidFill>
                <a:latin typeface="Bahnschrift" panose="020B0502040204020203" pitchFamily="34" charset="0"/>
                <a:ea typeface="Arial"/>
                <a:cs typeface="Arial"/>
                <a:sym typeface="Arial"/>
              </a:rPr>
              <a:t>&lt; </a:t>
            </a:r>
            <a:r>
              <a:rPr lang="es-ES" sz="3200" dirty="0" smtClean="0">
                <a:solidFill>
                  <a:schemeClr val="bg1"/>
                </a:solidFill>
                <a:latin typeface="Bahnschrift" panose="020B0502040204020203" pitchFamily="34" charset="0"/>
                <a:ea typeface="Arial"/>
                <a:cs typeface="Arial"/>
                <a:sym typeface="Arial"/>
              </a:rPr>
              <a:t>:</a:t>
            </a:r>
            <a:r>
              <a:rPr lang="es-ES" sz="2800" dirty="0" smtClean="0">
                <a:solidFill>
                  <a:schemeClr val="bg1"/>
                </a:solidFill>
                <a:latin typeface="Bahnschrift" panose="020B0502040204020203" pitchFamily="34" charset="0"/>
                <a:ea typeface="Arial"/>
                <a:cs typeface="Arial"/>
                <a:sym typeface="Arial"/>
              </a:rPr>
              <a:t> </a:t>
            </a:r>
            <a:r>
              <a:rPr lang="es-ES" sz="2000" dirty="0" smtClean="0">
                <a:solidFill>
                  <a:schemeClr val="bg1"/>
                </a:solidFill>
                <a:latin typeface="Bahnschrift" panose="020B0502040204020203" pitchFamily="34" charset="0"/>
                <a:ea typeface="Arial"/>
                <a:cs typeface="Arial"/>
                <a:sym typeface="Arial"/>
              </a:rPr>
              <a:t>Redirige una entrada estándar hacia un lugar, este redirector es menos frecuente pero extremadamente útil, se podría usar por ejemplo en caso de tener un programa en este caso lo llamaremos </a:t>
            </a:r>
            <a:r>
              <a:rPr lang="es-ES" sz="2000" dirty="0" smtClean="0">
                <a:solidFill>
                  <a:srgbClr val="00B0F0"/>
                </a:solidFill>
                <a:latin typeface="Bahnschrift" panose="020B0502040204020203" pitchFamily="34" charset="0"/>
                <a:ea typeface="Arial"/>
                <a:cs typeface="Arial"/>
                <a:sym typeface="Arial"/>
              </a:rPr>
              <a:t>(readerInput.sh)</a:t>
            </a:r>
            <a:r>
              <a:rPr lang="es-ES" sz="2000" dirty="0" smtClean="0">
                <a:solidFill>
                  <a:schemeClr val="bg1"/>
                </a:solidFill>
                <a:latin typeface="Bahnschrift" panose="020B0502040204020203" pitchFamily="34" charset="0"/>
                <a:ea typeface="Arial"/>
                <a:cs typeface="Arial"/>
                <a:sym typeface="Arial"/>
              </a:rPr>
              <a:t> que reciba entradas por teclado, en lugar de ingresarle la entrada por teclado, lo haremos con un fichero llamado </a:t>
            </a:r>
            <a:r>
              <a:rPr lang="es-ES" sz="2000" dirty="0" smtClean="0">
                <a:solidFill>
                  <a:srgbClr val="00B0F0"/>
                </a:solidFill>
                <a:latin typeface="Bahnschrift" panose="020B0502040204020203" pitchFamily="34" charset="0"/>
                <a:ea typeface="Arial"/>
                <a:cs typeface="Arial"/>
                <a:sym typeface="Arial"/>
              </a:rPr>
              <a:t>(inputs.txt) </a:t>
            </a:r>
            <a:r>
              <a:rPr lang="es-ES" sz="2000" dirty="0" smtClean="0">
                <a:solidFill>
                  <a:schemeClr val="bg1"/>
                </a:solidFill>
                <a:latin typeface="Bahnschrift" panose="020B0502040204020203" pitchFamily="34" charset="0"/>
                <a:ea typeface="Arial"/>
                <a:cs typeface="Arial"/>
                <a:sym typeface="Arial"/>
              </a:rPr>
              <a:t>que tiene  un listado de las entradas que el programa necesita de la siguiente forma</a:t>
            </a:r>
          </a:p>
          <a:p>
            <a:pPr marL="0" lvl="0" indent="0">
              <a:spcBef>
                <a:spcPts val="1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	</a:t>
            </a:r>
            <a:r>
              <a:rPr lang="es-ES" sz="2000" dirty="0">
                <a:solidFill>
                  <a:srgbClr val="00B0F0"/>
                </a:solidFill>
                <a:latin typeface="Bahnschrift" panose="020B0502040204020203" pitchFamily="34" charset="0"/>
                <a:ea typeface="Arial"/>
                <a:cs typeface="Arial"/>
                <a:sym typeface="Arial"/>
              </a:rPr>
              <a:t> </a:t>
            </a:r>
            <a:r>
              <a:rPr lang="es-ES" sz="2000" dirty="0" smtClean="0">
                <a:solidFill>
                  <a:srgbClr val="FFC000"/>
                </a:solidFill>
                <a:latin typeface="Bahnschrift" panose="020B0502040204020203" pitchFamily="34" charset="0"/>
                <a:ea typeface="Arial"/>
                <a:cs typeface="Arial"/>
                <a:sym typeface="Arial"/>
              </a:rPr>
              <a:t>readerInput.sh </a:t>
            </a:r>
            <a:r>
              <a:rPr lang="es-ES" sz="2000" dirty="0" smtClean="0">
                <a:solidFill>
                  <a:srgbClr val="00B050"/>
                </a:solidFill>
                <a:latin typeface="Bahnschrift" panose="020B0502040204020203" pitchFamily="34" charset="0"/>
                <a:ea typeface="Arial"/>
                <a:cs typeface="Arial"/>
                <a:sym typeface="Arial"/>
              </a:rPr>
              <a:t>&lt;</a:t>
            </a:r>
            <a:r>
              <a:rPr lang="es-ES" sz="2000" dirty="0" smtClean="0">
                <a:solidFill>
                  <a:srgbClr val="FFC000"/>
                </a:solidFill>
                <a:latin typeface="Bahnschrift" panose="020B0502040204020203" pitchFamily="34" charset="0"/>
                <a:ea typeface="Arial"/>
                <a:cs typeface="Arial"/>
                <a:sym typeface="Arial"/>
              </a:rPr>
              <a:t> inputs.txt</a:t>
            </a:r>
          </a:p>
          <a:p>
            <a:pPr marL="0" lvl="0" indent="0">
              <a:spcBef>
                <a:spcPts val="1600"/>
              </a:spcBef>
              <a:buClr>
                <a:srgbClr val="27ED27"/>
              </a:buClr>
              <a:buSzPts val="2000"/>
            </a:pPr>
            <a:endParaRPr sz="2000" dirty="0">
              <a:solidFill>
                <a:srgbClr val="00B050"/>
              </a:solidFill>
              <a:latin typeface="Arial"/>
              <a:ea typeface="Arial"/>
              <a:cs typeface="Arial"/>
              <a:sym typeface="Arial"/>
            </a:endParaRPr>
          </a:p>
          <a:p>
            <a:pPr marL="342900" lvl="0" indent="-190500" algn="l" rtl="0">
              <a:lnSpc>
                <a:spcPct val="95000"/>
              </a:lnSpc>
              <a:spcBef>
                <a:spcPts val="1600"/>
              </a:spcBef>
              <a:spcAft>
                <a:spcPts val="0"/>
              </a:spcAft>
              <a:buClr>
                <a:srgbClr val="27ED27"/>
              </a:buClr>
              <a:buSzPts val="2400"/>
              <a:buFont typeface="Century Schoolbook"/>
              <a:buNone/>
            </a:pPr>
            <a:endParaRPr sz="2400" b="1" dirty="0">
              <a:solidFill>
                <a:srgbClr val="00B050"/>
              </a:solidFill>
              <a:latin typeface="Arial"/>
              <a:ea typeface="Arial"/>
              <a:cs typeface="Arial"/>
              <a:sym typeface="Arial"/>
            </a:endParaRPr>
          </a:p>
          <a:p>
            <a:pPr marL="457200" lvl="1" indent="0" algn="ctr" rtl="0">
              <a:lnSpc>
                <a:spcPct val="90000"/>
              </a:lnSpc>
              <a:spcBef>
                <a:spcPts val="500"/>
              </a:spcBef>
              <a:spcAft>
                <a:spcPts val="0"/>
              </a:spcAft>
              <a:buClr>
                <a:srgbClr val="27ED27"/>
              </a:buClr>
              <a:buSzPts val="2000"/>
              <a:buNone/>
            </a:pPr>
            <a:endParaRPr sz="2000" b="1" dirty="0">
              <a:solidFill>
                <a:srgbClr val="00B050"/>
              </a:solidFill>
              <a:latin typeface="Arial"/>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68596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1"/>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3600"/>
              <a:buFont typeface="Lucida Sans"/>
              <a:buNone/>
            </a:pPr>
            <a:r>
              <a:rPr lang="es-ES" sz="3600" b="1">
                <a:solidFill>
                  <a:srgbClr val="FEFEFE"/>
                </a:solidFill>
                <a:latin typeface="Lucida Sans"/>
                <a:ea typeface="Lucida Sans"/>
                <a:cs typeface="Lucida Sans"/>
                <a:sym typeface="Lucida Sans"/>
              </a:rPr>
              <a:t>			Find en detalle</a:t>
            </a:r>
            <a:endParaRPr sz="3600" b="1">
              <a:solidFill>
                <a:srgbClr val="FEFEFE"/>
              </a:solidFill>
              <a:latin typeface="Lucida Sans"/>
              <a:ea typeface="Lucida Sans"/>
              <a:cs typeface="Lucida Sans"/>
              <a:sym typeface="Lucida Sans"/>
            </a:endParaRPr>
          </a:p>
        </p:txBody>
      </p:sp>
      <p:sp>
        <p:nvSpPr>
          <p:cNvPr id="252" name="Google Shape;252;p21"/>
          <p:cNvSpPr txBox="1">
            <a:spLocks noGrp="1"/>
          </p:cNvSpPr>
          <p:nvPr>
            <p:ph type="subTitle" idx="1"/>
          </p:nvPr>
        </p:nvSpPr>
        <p:spPr>
          <a:xfrm>
            <a:off x="876300" y="1104900"/>
            <a:ext cx="10706100" cy="2171700"/>
          </a:xfrm>
          <a:prstGeom prst="rect">
            <a:avLst/>
          </a:prstGeom>
          <a:noFill/>
          <a:ln>
            <a:noFill/>
          </a:ln>
        </p:spPr>
        <p:txBody>
          <a:bodyPr spcFirstLastPara="1" wrap="square" lIns="91425" tIns="45700" rIns="91425" bIns="45700" anchor="t" anchorCtr="0">
            <a:normAutofit/>
          </a:bodyPr>
          <a:lstStyle/>
          <a:p>
            <a:pPr marL="342900" lvl="0" indent="-342900" algn="l" rtl="0">
              <a:lnSpc>
                <a:spcPct val="95000"/>
              </a:lnSpc>
              <a:spcBef>
                <a:spcPts val="0"/>
              </a:spcBef>
              <a:spcAft>
                <a:spcPts val="0"/>
              </a:spcAft>
              <a:buClr>
                <a:srgbClr val="27ED27"/>
              </a:buClr>
              <a:buSzPts val="2000"/>
              <a:buFont typeface="Arial"/>
              <a:buChar char="&gt;"/>
            </a:pPr>
            <a:r>
              <a:rPr lang="es-ES" sz="2000">
                <a:solidFill>
                  <a:schemeClr val="lt1"/>
                </a:solidFill>
                <a:latin typeface="Arial"/>
                <a:ea typeface="Arial"/>
                <a:cs typeface="Arial"/>
                <a:sym typeface="Arial"/>
              </a:rPr>
              <a:t>El comando find mencionado anteriormente es muy importante a la hora de hacer búsquedas a nivel de sistema 			</a:t>
            </a:r>
            <a:endParaRPr/>
          </a:p>
          <a:p>
            <a:pPr marL="0" lvl="0" indent="0" algn="l" rtl="0">
              <a:lnSpc>
                <a:spcPct val="95000"/>
              </a:lnSpc>
              <a:spcBef>
                <a:spcPts val="1600"/>
              </a:spcBef>
              <a:spcAft>
                <a:spcPts val="0"/>
              </a:spcAft>
              <a:buClr>
                <a:srgbClr val="27ED27"/>
              </a:buClr>
              <a:buSzPts val="2000"/>
              <a:buNone/>
            </a:pPr>
            <a:r>
              <a:rPr lang="es-ES" sz="2000">
                <a:solidFill>
                  <a:schemeClr val="lt1"/>
                </a:solidFill>
                <a:latin typeface="Arial"/>
                <a:ea typeface="Arial"/>
                <a:cs typeface="Arial"/>
                <a:sym typeface="Arial"/>
              </a:rPr>
              <a:t>	La estructura básica de find: 			     Directorios</a:t>
            </a:r>
            <a:endParaRPr/>
          </a:p>
          <a:p>
            <a:pPr marL="0" lvl="0" indent="0" algn="l" rtl="0">
              <a:lnSpc>
                <a:spcPct val="95000"/>
              </a:lnSpc>
              <a:spcBef>
                <a:spcPts val="1600"/>
              </a:spcBef>
              <a:spcAft>
                <a:spcPts val="0"/>
              </a:spcAft>
              <a:buClr>
                <a:srgbClr val="27ED27"/>
              </a:buClr>
              <a:buSzPts val="2000"/>
              <a:buNone/>
            </a:pPr>
            <a:r>
              <a:rPr lang="es-ES" sz="2000" b="1">
                <a:solidFill>
                  <a:schemeClr val="lt1"/>
                </a:solidFill>
                <a:latin typeface="Arial"/>
                <a:ea typeface="Arial"/>
                <a:cs typeface="Arial"/>
                <a:sym typeface="Arial"/>
              </a:rPr>
              <a:t>	</a:t>
            </a:r>
            <a:r>
              <a:rPr lang="es-ES" sz="2000" b="1">
                <a:solidFill>
                  <a:srgbClr val="00B050"/>
                </a:solidFill>
                <a:latin typeface="Arial"/>
                <a:ea typeface="Arial"/>
                <a:cs typeface="Arial"/>
                <a:sym typeface="Arial"/>
              </a:rPr>
              <a:t>find (directorio) (opciones)</a:t>
            </a:r>
            <a:endParaRPr/>
          </a:p>
          <a:p>
            <a:pPr marL="0" lvl="0" indent="0" algn="l" rtl="0">
              <a:lnSpc>
                <a:spcPct val="95000"/>
              </a:lnSpc>
              <a:spcBef>
                <a:spcPts val="1600"/>
              </a:spcBef>
              <a:spcAft>
                <a:spcPts val="0"/>
              </a:spcAft>
              <a:buClr>
                <a:srgbClr val="27ED27"/>
              </a:buClr>
              <a:buSzPts val="2000"/>
              <a:buNone/>
            </a:pPr>
            <a:endParaRPr sz="200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a:solidFill>
                <a:schemeClr val="lt1"/>
              </a:solidFill>
              <a:latin typeface="Arial"/>
              <a:ea typeface="Arial"/>
              <a:cs typeface="Arial"/>
              <a:sym typeface="Arial"/>
            </a:endParaRPr>
          </a:p>
        </p:txBody>
      </p:sp>
      <p:sp>
        <p:nvSpPr>
          <p:cNvPr id="253" name="Google Shape;253;p21"/>
          <p:cNvSpPr txBox="1"/>
          <p:nvPr/>
        </p:nvSpPr>
        <p:spPr>
          <a:xfrm>
            <a:off x="6388100" y="2400300"/>
            <a:ext cx="5194300" cy="10772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FF00"/>
              </a:buClr>
              <a:buSzPts val="1600"/>
              <a:buFont typeface="Arial"/>
              <a:buChar char="•"/>
            </a:pPr>
            <a:r>
              <a:rPr lang="es-ES" sz="1600">
                <a:solidFill>
                  <a:schemeClr val="lt1"/>
                </a:solidFill>
                <a:latin typeface="Arial"/>
                <a:ea typeface="Arial"/>
                <a:cs typeface="Arial"/>
                <a:sym typeface="Arial"/>
              </a:rPr>
              <a:t>/   	---&gt;     buscar desde la raíz</a:t>
            </a:r>
            <a:endParaRPr/>
          </a:p>
          <a:p>
            <a:pPr marL="285750" marR="0" lvl="0" indent="-285750" algn="l" rtl="0">
              <a:spcBef>
                <a:spcPts val="0"/>
              </a:spcBef>
              <a:spcAft>
                <a:spcPts val="0"/>
              </a:spcAft>
              <a:buClr>
                <a:srgbClr val="00FF00"/>
              </a:buClr>
              <a:buSzPts val="1600"/>
              <a:buFont typeface="Arial"/>
              <a:buChar char="•"/>
            </a:pPr>
            <a:r>
              <a:rPr lang="es-ES" sz="1600">
                <a:solidFill>
                  <a:schemeClr val="lt1"/>
                </a:solidFill>
                <a:latin typeface="Arial"/>
                <a:ea typeface="Arial"/>
                <a:cs typeface="Arial"/>
                <a:sym typeface="Arial"/>
              </a:rPr>
              <a:t>./ 	 ---&gt;     buscar desde ubicación actual</a:t>
            </a:r>
            <a:endParaRPr/>
          </a:p>
          <a:p>
            <a:pPr marL="285750" marR="0" lvl="0" indent="-285750" algn="l" rtl="0">
              <a:spcBef>
                <a:spcPts val="0"/>
              </a:spcBef>
              <a:spcAft>
                <a:spcPts val="0"/>
              </a:spcAft>
              <a:buClr>
                <a:srgbClr val="00FF00"/>
              </a:buClr>
              <a:buSzPts val="1600"/>
              <a:buFont typeface="Arial"/>
              <a:buChar char="•"/>
            </a:pPr>
            <a:r>
              <a:rPr lang="es-ES" sz="1600">
                <a:solidFill>
                  <a:schemeClr val="lt1"/>
                </a:solidFill>
                <a:latin typeface="Arial"/>
                <a:ea typeface="Arial"/>
                <a:cs typeface="Arial"/>
                <a:sym typeface="Arial"/>
              </a:rPr>
              <a:t>/~	 ---&gt;     buscar desde directorio de usuario</a:t>
            </a:r>
            <a:endParaRPr sz="1600">
              <a:solidFill>
                <a:schemeClr val="lt1"/>
              </a:solidFill>
              <a:latin typeface="Arial"/>
              <a:ea typeface="Arial"/>
              <a:cs typeface="Arial"/>
              <a:sym typeface="Arial"/>
            </a:endParaRPr>
          </a:p>
          <a:p>
            <a:pPr marL="285750" marR="0" lvl="0" indent="-184150" algn="l" rtl="0">
              <a:spcBef>
                <a:spcPts val="0"/>
              </a:spcBef>
              <a:spcAft>
                <a:spcPts val="0"/>
              </a:spcAft>
              <a:buClr>
                <a:srgbClr val="00FF00"/>
              </a:buClr>
              <a:buSzPts val="1600"/>
              <a:buFont typeface="Century Schoolbook"/>
              <a:buNone/>
            </a:pPr>
            <a:endParaRPr sz="1600">
              <a:solidFill>
                <a:schemeClr val="lt1"/>
              </a:solidFill>
              <a:latin typeface="Arial"/>
              <a:ea typeface="Arial"/>
              <a:cs typeface="Arial"/>
              <a:sym typeface="Arial"/>
            </a:endParaRPr>
          </a:p>
        </p:txBody>
      </p:sp>
      <p:sp>
        <p:nvSpPr>
          <p:cNvPr id="254" name="Google Shape;254;p21"/>
          <p:cNvSpPr txBox="1"/>
          <p:nvPr/>
        </p:nvSpPr>
        <p:spPr>
          <a:xfrm>
            <a:off x="876300" y="3289300"/>
            <a:ext cx="10706100" cy="3568700"/>
          </a:xfrm>
          <a:prstGeom prst="rect">
            <a:avLst/>
          </a:prstGeom>
          <a:noFill/>
          <a:ln>
            <a:noFill/>
          </a:ln>
        </p:spPr>
        <p:txBody>
          <a:bodyPr spcFirstLastPara="1" wrap="square" lIns="91425" tIns="45700" rIns="91425" bIns="45700" anchor="t" anchorCtr="0">
            <a:normAutofit/>
          </a:bodyPr>
          <a:lstStyle/>
          <a:p>
            <a:pPr marL="0" marR="0" lvl="0" indent="0" algn="l" rtl="0">
              <a:lnSpc>
                <a:spcPct val="95000"/>
              </a:lnSpc>
              <a:spcBef>
                <a:spcPts val="0"/>
              </a:spcBef>
              <a:spcAft>
                <a:spcPts val="0"/>
              </a:spcAft>
              <a:buClr>
                <a:srgbClr val="27ED27"/>
              </a:buClr>
              <a:buSzPts val="2000"/>
              <a:buFont typeface="Arial"/>
              <a:buNone/>
            </a:pPr>
            <a:r>
              <a:rPr lang="es-ES" sz="2000" dirty="0">
                <a:solidFill>
                  <a:schemeClr val="lt1"/>
                </a:solidFill>
                <a:latin typeface="Arial"/>
                <a:ea typeface="Arial"/>
                <a:cs typeface="Arial"/>
                <a:sym typeface="Arial"/>
              </a:rPr>
              <a:t>Opciones (combinables): </a:t>
            </a:r>
            <a:endParaRPr lang="es-ES" sz="2000" dirty="0" smtClean="0">
              <a:solidFill>
                <a:schemeClr val="lt1"/>
              </a:solidFill>
              <a:latin typeface="Arial"/>
              <a:ea typeface="Arial"/>
              <a:cs typeface="Arial"/>
              <a:sym typeface="Arial"/>
            </a:endParaRPr>
          </a:p>
          <a:p>
            <a:pPr marL="0" marR="0" lvl="0" indent="0" algn="l" rtl="0">
              <a:lnSpc>
                <a:spcPct val="95000"/>
              </a:lnSpc>
              <a:spcBef>
                <a:spcPts val="0"/>
              </a:spcBef>
              <a:spcAft>
                <a:spcPts val="0"/>
              </a:spcAft>
              <a:buClr>
                <a:srgbClr val="27ED27"/>
              </a:buClr>
              <a:buSzPts val="2000"/>
              <a:buFont typeface="Arial"/>
              <a:buNone/>
            </a:pPr>
            <a:r>
              <a:rPr lang="es-ES" sz="1600" dirty="0" smtClean="0">
                <a:solidFill>
                  <a:schemeClr val="lt1"/>
                </a:solidFill>
                <a:latin typeface="Arial"/>
                <a:ea typeface="Arial"/>
                <a:cs typeface="Arial"/>
                <a:sym typeface="Arial"/>
              </a:rPr>
              <a:t>-</a:t>
            </a:r>
            <a:r>
              <a:rPr lang="es-ES" sz="1600" dirty="0" err="1">
                <a:solidFill>
                  <a:schemeClr val="lt1"/>
                </a:solidFill>
                <a:latin typeface="Arial"/>
                <a:ea typeface="Arial"/>
                <a:cs typeface="Arial"/>
                <a:sym typeface="Arial"/>
              </a:rPr>
              <a:t>name</a:t>
            </a:r>
            <a:r>
              <a:rPr lang="es-ES" sz="1600" dirty="0">
                <a:solidFill>
                  <a:schemeClr val="lt1"/>
                </a:solidFill>
                <a:latin typeface="Arial"/>
                <a:ea typeface="Arial"/>
                <a:cs typeface="Arial"/>
                <a:sym typeface="Arial"/>
              </a:rPr>
              <a:t> “nombre”:  Buscar por nombre de archivo o directorio</a:t>
            </a:r>
            <a:endParaRPr dirty="0"/>
          </a:p>
          <a:p>
            <a:pPr marL="0" marR="0" lvl="0" indent="0" algn="l" rtl="0">
              <a:lnSpc>
                <a:spcPct val="95000"/>
              </a:lnSpc>
              <a:spcBef>
                <a:spcPts val="1600"/>
              </a:spcBef>
              <a:spcAft>
                <a:spcPts val="0"/>
              </a:spcAft>
              <a:buClr>
                <a:srgbClr val="27ED27"/>
              </a:buClr>
              <a:buSzPts val="1600"/>
              <a:buFont typeface="Arial"/>
              <a:buNone/>
            </a:pPr>
            <a:r>
              <a:rPr lang="es-ES" sz="1600" dirty="0">
                <a:solidFill>
                  <a:schemeClr val="lt1"/>
                </a:solidFill>
                <a:latin typeface="Arial"/>
                <a:ea typeface="Arial"/>
                <a:cs typeface="Arial"/>
                <a:sym typeface="Arial"/>
              </a:rPr>
              <a:t>-</a:t>
            </a:r>
            <a:r>
              <a:rPr lang="es-ES" sz="1600" dirty="0" err="1">
                <a:solidFill>
                  <a:schemeClr val="lt1"/>
                </a:solidFill>
                <a:latin typeface="Arial"/>
                <a:ea typeface="Arial"/>
                <a:cs typeface="Arial"/>
                <a:sym typeface="Arial"/>
              </a:rPr>
              <a:t>perm</a:t>
            </a:r>
            <a:r>
              <a:rPr lang="es-ES" sz="1600" dirty="0">
                <a:solidFill>
                  <a:schemeClr val="lt1"/>
                </a:solidFill>
                <a:latin typeface="Arial"/>
                <a:ea typeface="Arial"/>
                <a:cs typeface="Arial"/>
                <a:sym typeface="Arial"/>
              </a:rPr>
              <a:t> “-permiso”: Buscar por </a:t>
            </a:r>
            <a:r>
              <a:rPr lang="es-ES" sz="1600" dirty="0" err="1">
                <a:solidFill>
                  <a:schemeClr val="lt1"/>
                </a:solidFill>
                <a:latin typeface="Arial"/>
                <a:ea typeface="Arial"/>
                <a:cs typeface="Arial"/>
                <a:sym typeface="Arial"/>
              </a:rPr>
              <a:t>nro</a:t>
            </a:r>
            <a:r>
              <a:rPr lang="es-ES" sz="1600" dirty="0">
                <a:solidFill>
                  <a:schemeClr val="lt1"/>
                </a:solidFill>
                <a:latin typeface="Arial"/>
                <a:ea typeface="Arial"/>
                <a:cs typeface="Arial"/>
                <a:sym typeface="Arial"/>
              </a:rPr>
              <a:t> de permiso (Ver permisos en las siguientes secciones)</a:t>
            </a:r>
            <a:endParaRPr dirty="0"/>
          </a:p>
          <a:p>
            <a:pPr marL="0" marR="0" lvl="0" indent="0" algn="l" rtl="0">
              <a:lnSpc>
                <a:spcPct val="95000"/>
              </a:lnSpc>
              <a:spcBef>
                <a:spcPts val="1600"/>
              </a:spcBef>
              <a:spcAft>
                <a:spcPts val="0"/>
              </a:spcAft>
              <a:buClr>
                <a:srgbClr val="27ED27"/>
              </a:buClr>
              <a:buSzPts val="1600"/>
              <a:buFont typeface="Arial"/>
              <a:buNone/>
            </a:pPr>
            <a:r>
              <a:rPr lang="es-ES" sz="1600" dirty="0">
                <a:solidFill>
                  <a:schemeClr val="lt1"/>
                </a:solidFill>
                <a:latin typeface="Arial"/>
                <a:ea typeface="Arial"/>
                <a:cs typeface="Arial"/>
                <a:sym typeface="Arial"/>
              </a:rPr>
              <a:t>-</a:t>
            </a:r>
            <a:r>
              <a:rPr lang="es-ES" sz="1600" dirty="0" err="1">
                <a:solidFill>
                  <a:schemeClr val="lt1"/>
                </a:solidFill>
                <a:latin typeface="Arial"/>
                <a:ea typeface="Arial"/>
                <a:cs typeface="Arial"/>
                <a:sym typeface="Arial"/>
              </a:rPr>
              <a:t>group</a:t>
            </a:r>
            <a:r>
              <a:rPr lang="es-ES" sz="1600" dirty="0">
                <a:solidFill>
                  <a:schemeClr val="lt1"/>
                </a:solidFill>
                <a:latin typeface="Arial"/>
                <a:ea typeface="Arial"/>
                <a:cs typeface="Arial"/>
                <a:sym typeface="Arial"/>
              </a:rPr>
              <a:t> “grupo”: Buscar por grupo</a:t>
            </a:r>
            <a:endParaRPr dirty="0"/>
          </a:p>
          <a:p>
            <a:pPr marL="0" marR="0" lvl="0" indent="0" algn="l" rtl="0">
              <a:lnSpc>
                <a:spcPct val="95000"/>
              </a:lnSpc>
              <a:spcBef>
                <a:spcPts val="1600"/>
              </a:spcBef>
              <a:spcAft>
                <a:spcPts val="0"/>
              </a:spcAft>
              <a:buClr>
                <a:srgbClr val="27ED27"/>
              </a:buClr>
              <a:buSzPts val="1600"/>
              <a:buFont typeface="Arial"/>
              <a:buNone/>
            </a:pPr>
            <a:r>
              <a:rPr lang="es-ES" sz="1600" dirty="0">
                <a:solidFill>
                  <a:schemeClr val="lt1"/>
                </a:solidFill>
                <a:latin typeface="Arial"/>
                <a:ea typeface="Arial"/>
                <a:cs typeface="Arial"/>
                <a:sym typeface="Arial"/>
              </a:rPr>
              <a:t>-</a:t>
            </a:r>
            <a:r>
              <a:rPr lang="es-ES" sz="1600" dirty="0" err="1">
                <a:solidFill>
                  <a:schemeClr val="lt1"/>
                </a:solidFill>
                <a:latin typeface="Arial"/>
                <a:ea typeface="Arial"/>
                <a:cs typeface="Arial"/>
                <a:sym typeface="Arial"/>
              </a:rPr>
              <a:t>type</a:t>
            </a:r>
            <a:r>
              <a:rPr lang="es-ES" sz="1600" dirty="0">
                <a:solidFill>
                  <a:schemeClr val="lt1"/>
                </a:solidFill>
                <a:latin typeface="Arial"/>
                <a:ea typeface="Arial"/>
                <a:cs typeface="Arial"/>
                <a:sym typeface="Arial"/>
              </a:rPr>
              <a:t> “tipo” (puede ser f “file”, o d “</a:t>
            </a:r>
            <a:r>
              <a:rPr lang="es-ES" sz="1600" dirty="0" err="1">
                <a:solidFill>
                  <a:schemeClr val="lt1"/>
                </a:solidFill>
                <a:latin typeface="Arial"/>
                <a:ea typeface="Arial"/>
                <a:cs typeface="Arial"/>
                <a:sym typeface="Arial"/>
              </a:rPr>
              <a:t>directory</a:t>
            </a:r>
            <a:r>
              <a:rPr lang="es-ES" sz="1600" dirty="0">
                <a:solidFill>
                  <a:schemeClr val="lt1"/>
                </a:solidFill>
                <a:latin typeface="Arial"/>
                <a:ea typeface="Arial"/>
                <a:cs typeface="Arial"/>
                <a:sym typeface="Arial"/>
              </a:rPr>
              <a:t>”): Buscar por tipo de objeto</a:t>
            </a:r>
            <a:endParaRPr dirty="0"/>
          </a:p>
          <a:p>
            <a:pPr marL="0" marR="0" lvl="0" indent="0" algn="l" rtl="0">
              <a:lnSpc>
                <a:spcPct val="95000"/>
              </a:lnSpc>
              <a:spcBef>
                <a:spcPts val="1600"/>
              </a:spcBef>
              <a:spcAft>
                <a:spcPts val="0"/>
              </a:spcAft>
              <a:buClr>
                <a:srgbClr val="27ED27"/>
              </a:buClr>
              <a:buSzPts val="1600"/>
              <a:buFont typeface="Arial"/>
              <a:buNone/>
            </a:pPr>
            <a:r>
              <a:rPr lang="es-ES" sz="1600" dirty="0">
                <a:solidFill>
                  <a:schemeClr val="lt1"/>
                </a:solidFill>
                <a:latin typeface="Arial"/>
                <a:ea typeface="Arial"/>
                <a:cs typeface="Arial"/>
                <a:sym typeface="Arial"/>
              </a:rPr>
              <a:t>-</a:t>
            </a:r>
            <a:r>
              <a:rPr lang="es-ES" sz="1600" dirty="0" err="1">
                <a:solidFill>
                  <a:schemeClr val="lt1"/>
                </a:solidFill>
                <a:latin typeface="Arial"/>
                <a:ea typeface="Arial"/>
                <a:cs typeface="Arial"/>
                <a:sym typeface="Arial"/>
              </a:rPr>
              <a:t>user</a:t>
            </a:r>
            <a:r>
              <a:rPr lang="es-ES" sz="1600" dirty="0">
                <a:solidFill>
                  <a:schemeClr val="lt1"/>
                </a:solidFill>
                <a:latin typeface="Arial"/>
                <a:ea typeface="Arial"/>
                <a:cs typeface="Arial"/>
                <a:sym typeface="Arial"/>
              </a:rPr>
              <a:t> “</a:t>
            </a:r>
            <a:r>
              <a:rPr lang="es-ES" sz="1600" dirty="0" err="1">
                <a:solidFill>
                  <a:schemeClr val="lt1"/>
                </a:solidFill>
                <a:latin typeface="Arial"/>
                <a:ea typeface="Arial"/>
                <a:cs typeface="Arial"/>
                <a:sym typeface="Arial"/>
              </a:rPr>
              <a:t>nombreusuario</a:t>
            </a:r>
            <a:r>
              <a:rPr lang="es-ES" sz="1600" dirty="0">
                <a:solidFill>
                  <a:schemeClr val="lt1"/>
                </a:solidFill>
                <a:latin typeface="Arial"/>
                <a:ea typeface="Arial"/>
                <a:cs typeface="Arial"/>
                <a:sym typeface="Arial"/>
              </a:rPr>
              <a:t>” : Buscar por nombre de usuario</a:t>
            </a:r>
            <a:endParaRPr dirty="0"/>
          </a:p>
          <a:p>
            <a:pPr marL="0" marR="0" lvl="0" indent="0" algn="l" rtl="0">
              <a:lnSpc>
                <a:spcPct val="95000"/>
              </a:lnSpc>
              <a:spcBef>
                <a:spcPts val="1600"/>
              </a:spcBef>
              <a:spcAft>
                <a:spcPts val="0"/>
              </a:spcAft>
              <a:buClr>
                <a:srgbClr val="27ED27"/>
              </a:buClr>
              <a:buSzPts val="1600"/>
              <a:buFont typeface="Arial"/>
              <a:buNone/>
            </a:pPr>
            <a:r>
              <a:rPr lang="es-ES" sz="1600" dirty="0">
                <a:solidFill>
                  <a:schemeClr val="lt1"/>
                </a:solidFill>
                <a:latin typeface="Arial"/>
                <a:ea typeface="Arial"/>
                <a:cs typeface="Arial"/>
                <a:sym typeface="Arial"/>
              </a:rPr>
              <a:t>-</a:t>
            </a:r>
            <a:r>
              <a:rPr lang="es-ES" sz="1600" dirty="0" err="1">
                <a:solidFill>
                  <a:schemeClr val="lt1"/>
                </a:solidFill>
                <a:latin typeface="Arial"/>
                <a:ea typeface="Arial"/>
                <a:cs typeface="Arial"/>
                <a:sym typeface="Arial"/>
              </a:rPr>
              <a:t>executable</a:t>
            </a:r>
            <a:r>
              <a:rPr lang="es-ES" sz="1600" dirty="0">
                <a:solidFill>
                  <a:schemeClr val="lt1"/>
                </a:solidFill>
                <a:latin typeface="Arial"/>
                <a:ea typeface="Arial"/>
                <a:cs typeface="Arial"/>
                <a:sym typeface="Arial"/>
              </a:rPr>
              <a:t> : Buscar por lo que mi usuario  puede acceder o ejecutar  (Ver permisos en las siguientes secciones)</a:t>
            </a:r>
            <a:endParaRPr dirty="0"/>
          </a:p>
          <a:p>
            <a:pPr marL="0" marR="0" lvl="0" indent="0" algn="l" rtl="0">
              <a:lnSpc>
                <a:spcPct val="95000"/>
              </a:lnSpc>
              <a:spcBef>
                <a:spcPts val="1600"/>
              </a:spcBef>
              <a:spcAft>
                <a:spcPts val="0"/>
              </a:spcAft>
              <a:buClr>
                <a:srgbClr val="27ED27"/>
              </a:buClr>
              <a:buSzPts val="1600"/>
              <a:buFont typeface="Arial"/>
              <a:buNone/>
            </a:pPr>
            <a:r>
              <a:rPr lang="es-ES" sz="1600" dirty="0">
                <a:solidFill>
                  <a:schemeClr val="lt1"/>
                </a:solidFill>
                <a:latin typeface="Arial"/>
                <a:ea typeface="Arial"/>
                <a:cs typeface="Arial"/>
                <a:sym typeface="Arial"/>
              </a:rPr>
              <a:t>-</a:t>
            </a:r>
            <a:r>
              <a:rPr lang="es-ES" sz="1600" dirty="0" err="1">
                <a:solidFill>
                  <a:schemeClr val="lt1"/>
                </a:solidFill>
                <a:latin typeface="Arial"/>
                <a:ea typeface="Arial"/>
                <a:cs typeface="Arial"/>
                <a:sym typeface="Arial"/>
              </a:rPr>
              <a:t>size</a:t>
            </a:r>
            <a:r>
              <a:rPr lang="es-ES" sz="1600" dirty="0">
                <a:solidFill>
                  <a:schemeClr val="lt1"/>
                </a:solidFill>
                <a:latin typeface="Arial"/>
                <a:ea typeface="Arial"/>
                <a:cs typeface="Arial"/>
                <a:sym typeface="Arial"/>
              </a:rPr>
              <a:t> “tamaño” “unidad”: Buscar por tamaño de archivo, investigar sintaxis de unidades por </a:t>
            </a:r>
            <a:r>
              <a:rPr lang="es-ES" sz="1600" dirty="0" err="1">
                <a:solidFill>
                  <a:schemeClr val="lt1"/>
                </a:solidFill>
                <a:latin typeface="Arial"/>
                <a:ea typeface="Arial"/>
                <a:cs typeface="Arial"/>
                <a:sym typeface="Arial"/>
              </a:rPr>
              <a:t>ej</a:t>
            </a:r>
            <a:r>
              <a:rPr lang="es-ES" sz="1600" dirty="0">
                <a:solidFill>
                  <a:schemeClr val="lt1"/>
                </a:solidFill>
                <a:latin typeface="Arial"/>
                <a:ea typeface="Arial"/>
                <a:cs typeface="Arial"/>
                <a:sym typeface="Arial"/>
              </a:rPr>
              <a:t> bytes es C</a:t>
            </a:r>
            <a:endParaRPr dirty="0"/>
          </a:p>
          <a:p>
            <a:pPr marL="0" marR="0" lvl="0" indent="0" algn="l" rtl="0">
              <a:lnSpc>
                <a:spcPct val="95000"/>
              </a:lnSpc>
              <a:spcBef>
                <a:spcPts val="1600"/>
              </a:spcBef>
              <a:spcAft>
                <a:spcPts val="0"/>
              </a:spcAft>
              <a:buClr>
                <a:srgbClr val="27ED27"/>
              </a:buClr>
              <a:buSzPts val="1600"/>
              <a:buFont typeface="Arial"/>
              <a:buNone/>
            </a:pPr>
            <a:endParaRPr sz="1600" dirty="0">
              <a:solidFill>
                <a:schemeClr val="lt1"/>
              </a:solidFill>
              <a:latin typeface="Arial"/>
              <a:ea typeface="Arial"/>
              <a:cs typeface="Arial"/>
              <a:sym typeface="Arial"/>
            </a:endParaRPr>
          </a:p>
          <a:p>
            <a:pPr marL="0" marR="0" lvl="0" indent="0" algn="l" rtl="0">
              <a:lnSpc>
                <a:spcPct val="95000"/>
              </a:lnSpc>
              <a:spcBef>
                <a:spcPts val="1600"/>
              </a:spcBef>
              <a:spcAft>
                <a:spcPts val="0"/>
              </a:spcAft>
              <a:buClr>
                <a:srgbClr val="27ED27"/>
              </a:buClr>
              <a:buSzPts val="2000"/>
              <a:buFont typeface="Arial"/>
              <a:buNone/>
            </a:pPr>
            <a:endParaRPr sz="2000" dirty="0">
              <a:solidFill>
                <a:schemeClr val="lt1"/>
              </a:solidFill>
              <a:latin typeface="Arial"/>
              <a:ea typeface="Arial"/>
              <a:cs typeface="Arial"/>
              <a:sym typeface="Arial"/>
            </a:endParaRPr>
          </a:p>
          <a:p>
            <a:pPr marL="800100" marR="0" lvl="1" indent="-215900" algn="ctr" rtl="0">
              <a:lnSpc>
                <a:spcPct val="90000"/>
              </a:lnSpc>
              <a:spcBef>
                <a:spcPts val="500"/>
              </a:spcBef>
              <a:spcAft>
                <a:spcPts val="0"/>
              </a:spcAft>
              <a:buClr>
                <a:srgbClr val="27ED27"/>
              </a:buClr>
              <a:buSzPts val="2000"/>
              <a:buFont typeface="Noto Sans Symbols"/>
              <a:buNone/>
            </a:pPr>
            <a:endParaRPr sz="2000" b="0" i="0" u="none" strike="noStrike" cap="none" dirty="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3600"/>
              <a:buFont typeface="Lucida Sans"/>
              <a:buNone/>
            </a:pPr>
            <a:r>
              <a:rPr lang="es-ES" sz="3600" b="1">
                <a:solidFill>
                  <a:srgbClr val="FEFEFE"/>
                </a:solidFill>
                <a:latin typeface="Lucida Sans"/>
                <a:ea typeface="Lucida Sans"/>
                <a:cs typeface="Lucida Sans"/>
                <a:sym typeface="Lucida Sans"/>
              </a:rPr>
              <a:t>Directorios de sistema en detalle 1/2</a:t>
            </a:r>
            <a:endParaRPr sz="3600" b="1">
              <a:solidFill>
                <a:srgbClr val="FEFEFE"/>
              </a:solidFill>
              <a:latin typeface="Lucida Sans"/>
              <a:ea typeface="Lucida Sans"/>
              <a:cs typeface="Lucida Sans"/>
              <a:sym typeface="Lucida Sans"/>
            </a:endParaRPr>
          </a:p>
        </p:txBody>
      </p:sp>
      <p:sp>
        <p:nvSpPr>
          <p:cNvPr id="260" name="Google Shape;260;p22"/>
          <p:cNvSpPr txBox="1">
            <a:spLocks noGrp="1"/>
          </p:cNvSpPr>
          <p:nvPr>
            <p:ph type="subTitle" idx="1"/>
          </p:nvPr>
        </p:nvSpPr>
        <p:spPr>
          <a:xfrm>
            <a:off x="850900" y="965200"/>
            <a:ext cx="10706100" cy="5613400"/>
          </a:xfrm>
          <a:prstGeom prst="rect">
            <a:avLst/>
          </a:prstGeom>
          <a:noFill/>
          <a:ln>
            <a:noFill/>
          </a:ln>
        </p:spPr>
        <p:txBody>
          <a:bodyPr spcFirstLastPara="1" wrap="square" lIns="91425" tIns="45700" rIns="91425" bIns="45700" anchor="t" anchorCtr="0">
            <a:normAutofit fontScale="85000" lnSpcReduction="20000"/>
          </a:bodyPr>
          <a:lstStyle/>
          <a:p>
            <a:pPr marL="342900" lvl="0" indent="-245745" algn="l" rtl="0">
              <a:lnSpc>
                <a:spcPct val="95000"/>
              </a:lnSpc>
              <a:spcBef>
                <a:spcPts val="0"/>
              </a:spcBef>
              <a:spcAft>
                <a:spcPts val="0"/>
              </a:spcAft>
              <a:buClr>
                <a:srgbClr val="27ED27"/>
              </a:buClr>
              <a:buSzPct val="100000"/>
              <a:buFont typeface="Century Schoolbook"/>
              <a:buNone/>
            </a:pPr>
            <a:endParaRPr sz="1800" b="1">
              <a:solidFill>
                <a:srgbClr val="00B050"/>
              </a:solidFill>
              <a:latin typeface="Arial"/>
              <a:ea typeface="Arial"/>
              <a:cs typeface="Arial"/>
              <a:sym typeface="Arial"/>
            </a:endParaRPr>
          </a:p>
          <a:p>
            <a:pPr marL="457200" lvl="1" indent="0" algn="l" rtl="0">
              <a:lnSpc>
                <a:spcPct val="150000"/>
              </a:lnSpc>
              <a:spcBef>
                <a:spcPts val="500"/>
              </a:spcBef>
              <a:spcAft>
                <a:spcPts val="0"/>
              </a:spcAft>
              <a:buClr>
                <a:srgbClr val="27ED27"/>
              </a:buClr>
              <a:buSzPct val="100000"/>
              <a:buNone/>
            </a:pPr>
            <a:r>
              <a:rPr lang="es-ES" sz="2000" b="1">
                <a:solidFill>
                  <a:srgbClr val="00B050"/>
                </a:solidFill>
                <a:latin typeface="Arial"/>
                <a:ea typeface="Arial"/>
                <a:cs typeface="Arial"/>
                <a:sym typeface="Arial"/>
              </a:rPr>
              <a:t>/bin</a:t>
            </a:r>
            <a:r>
              <a:rPr lang="es-ES" sz="2000" b="1">
                <a:solidFill>
                  <a:schemeClr val="lt1"/>
                </a:solidFill>
                <a:latin typeface="Arial"/>
                <a:ea typeface="Arial"/>
                <a:cs typeface="Arial"/>
                <a:sym typeface="Arial"/>
              </a:rPr>
              <a:t> : Fichero ejecutables binarios relacionados a aplicaciones a nivel de usuario</a:t>
            </a:r>
            <a:endParaRPr/>
          </a:p>
          <a:p>
            <a:pPr marL="457200" lvl="1" indent="0" algn="l" rtl="0">
              <a:lnSpc>
                <a:spcPct val="150000"/>
              </a:lnSpc>
              <a:spcBef>
                <a:spcPts val="600"/>
              </a:spcBef>
              <a:spcAft>
                <a:spcPts val="0"/>
              </a:spcAft>
              <a:buClr>
                <a:srgbClr val="27ED27"/>
              </a:buClr>
              <a:buSzPct val="100000"/>
              <a:buNone/>
            </a:pPr>
            <a:r>
              <a:rPr lang="es-ES" sz="2000" b="1">
                <a:solidFill>
                  <a:srgbClr val="00B050"/>
                </a:solidFill>
                <a:latin typeface="Arial"/>
                <a:ea typeface="Arial"/>
                <a:cs typeface="Arial"/>
                <a:sym typeface="Arial"/>
              </a:rPr>
              <a:t>/sbin</a:t>
            </a:r>
            <a:r>
              <a:rPr lang="es-ES" sz="2000" b="1">
                <a:solidFill>
                  <a:schemeClr val="lt1"/>
                </a:solidFill>
                <a:latin typeface="Arial"/>
                <a:ea typeface="Arial"/>
                <a:cs typeface="Arial"/>
                <a:sym typeface="Arial"/>
              </a:rPr>
              <a:t> : Fichero ejecutables binarios relacionados a aplicaciones a nivel de sistema operativo</a:t>
            </a:r>
            <a:endParaRPr/>
          </a:p>
          <a:p>
            <a:pPr marL="457200" lvl="1" indent="0" algn="l" rtl="0">
              <a:lnSpc>
                <a:spcPct val="150000"/>
              </a:lnSpc>
              <a:spcBef>
                <a:spcPts val="600"/>
              </a:spcBef>
              <a:spcAft>
                <a:spcPts val="0"/>
              </a:spcAft>
              <a:buClr>
                <a:srgbClr val="27ED27"/>
              </a:buClr>
              <a:buSzPct val="100000"/>
              <a:buNone/>
            </a:pPr>
            <a:r>
              <a:rPr lang="es-ES" sz="2000" b="1">
                <a:solidFill>
                  <a:srgbClr val="00B050"/>
                </a:solidFill>
                <a:latin typeface="Arial"/>
                <a:ea typeface="Arial"/>
                <a:cs typeface="Arial"/>
                <a:sym typeface="Arial"/>
              </a:rPr>
              <a:t>/boot </a:t>
            </a:r>
            <a:r>
              <a:rPr lang="es-ES" sz="2000" b="1">
                <a:solidFill>
                  <a:schemeClr val="lt1"/>
                </a:solidFill>
                <a:latin typeface="Arial"/>
                <a:ea typeface="Arial"/>
                <a:cs typeface="Arial"/>
                <a:sym typeface="Arial"/>
              </a:rPr>
              <a:t>: Ficheros encargados del proceso de arranque del sistema operativo, operan antes de la ejecución del kernel, en este directorio también se encuentra el grub.</a:t>
            </a:r>
            <a:endParaRPr/>
          </a:p>
          <a:p>
            <a:pPr marL="457200" lvl="1" indent="0" algn="l" rtl="0">
              <a:lnSpc>
                <a:spcPct val="150000"/>
              </a:lnSpc>
              <a:spcBef>
                <a:spcPts val="600"/>
              </a:spcBef>
              <a:spcAft>
                <a:spcPts val="0"/>
              </a:spcAft>
              <a:buClr>
                <a:srgbClr val="27ED27"/>
              </a:buClr>
              <a:buSzPct val="100000"/>
              <a:buNone/>
            </a:pPr>
            <a:r>
              <a:rPr lang="es-ES" sz="2000" b="1">
                <a:solidFill>
                  <a:srgbClr val="00B050"/>
                </a:solidFill>
                <a:latin typeface="Arial"/>
                <a:ea typeface="Arial"/>
                <a:cs typeface="Arial"/>
                <a:sym typeface="Arial"/>
              </a:rPr>
              <a:t>/dev</a:t>
            </a:r>
            <a:r>
              <a:rPr lang="es-ES" sz="2000" b="1">
                <a:solidFill>
                  <a:schemeClr val="lt1"/>
                </a:solidFill>
                <a:latin typeface="Arial"/>
                <a:ea typeface="Arial"/>
                <a:cs typeface="Arial"/>
                <a:sym typeface="Arial"/>
              </a:rPr>
              <a:t> : Se muestran todos los dispositivos de almacenamiento en forma de archivos, que están conectados al sistema operativo.</a:t>
            </a:r>
            <a:endParaRPr/>
          </a:p>
          <a:p>
            <a:pPr marL="457200" lvl="1" indent="0" algn="l" rtl="0">
              <a:lnSpc>
                <a:spcPct val="150000"/>
              </a:lnSpc>
              <a:spcBef>
                <a:spcPts val="600"/>
              </a:spcBef>
              <a:spcAft>
                <a:spcPts val="0"/>
              </a:spcAft>
              <a:buClr>
                <a:srgbClr val="27ED27"/>
              </a:buClr>
              <a:buSzPct val="100000"/>
              <a:buNone/>
            </a:pPr>
            <a:r>
              <a:rPr lang="es-ES" sz="2000" b="1">
                <a:solidFill>
                  <a:srgbClr val="00B050"/>
                </a:solidFill>
                <a:latin typeface="Arial"/>
                <a:ea typeface="Arial"/>
                <a:cs typeface="Arial"/>
                <a:sym typeface="Arial"/>
              </a:rPr>
              <a:t>/etc</a:t>
            </a:r>
            <a:r>
              <a:rPr lang="es-ES" sz="2000" b="1">
                <a:solidFill>
                  <a:schemeClr val="lt1"/>
                </a:solidFill>
                <a:latin typeface="Arial"/>
                <a:ea typeface="Arial"/>
                <a:cs typeface="Arial"/>
                <a:sym typeface="Arial"/>
              </a:rPr>
              <a:t> : Archivos de configuración, componentes del sistema operativo y programas instalados por el usuario. (No debería contener archivos binarios).</a:t>
            </a:r>
            <a:endParaRPr/>
          </a:p>
          <a:p>
            <a:pPr marL="457200" lvl="1" indent="0" algn="l" rtl="0">
              <a:lnSpc>
                <a:spcPct val="150000"/>
              </a:lnSpc>
              <a:spcBef>
                <a:spcPts val="600"/>
              </a:spcBef>
              <a:spcAft>
                <a:spcPts val="0"/>
              </a:spcAft>
              <a:buClr>
                <a:srgbClr val="27ED27"/>
              </a:buClr>
              <a:buSzPct val="100000"/>
              <a:buNone/>
            </a:pPr>
            <a:r>
              <a:rPr lang="es-ES" sz="2000" b="1">
                <a:solidFill>
                  <a:srgbClr val="00B050"/>
                </a:solidFill>
                <a:latin typeface="Arial"/>
                <a:ea typeface="Arial"/>
                <a:cs typeface="Arial"/>
                <a:sym typeface="Arial"/>
              </a:rPr>
              <a:t>/home</a:t>
            </a:r>
            <a:r>
              <a:rPr lang="es-ES" sz="2000" b="1">
                <a:solidFill>
                  <a:schemeClr val="lt1"/>
                </a:solidFill>
                <a:latin typeface="Arial"/>
                <a:ea typeface="Arial"/>
                <a:cs typeface="Arial"/>
                <a:sym typeface="Arial"/>
              </a:rPr>
              <a:t> : Directorio contenedor de archivos y directorios de usuario</a:t>
            </a:r>
            <a:endParaRPr/>
          </a:p>
          <a:p>
            <a:pPr marL="457200" lvl="1" indent="0" algn="l" rtl="0">
              <a:lnSpc>
                <a:spcPct val="150000"/>
              </a:lnSpc>
              <a:spcBef>
                <a:spcPts val="600"/>
              </a:spcBef>
              <a:spcAft>
                <a:spcPts val="0"/>
              </a:spcAft>
              <a:buClr>
                <a:srgbClr val="27ED27"/>
              </a:buClr>
              <a:buSzPct val="100000"/>
              <a:buNone/>
            </a:pPr>
            <a:r>
              <a:rPr lang="es-ES" sz="2000" b="1">
                <a:solidFill>
                  <a:srgbClr val="00B050"/>
                </a:solidFill>
                <a:latin typeface="Arial"/>
                <a:ea typeface="Arial"/>
                <a:cs typeface="Arial"/>
                <a:sym typeface="Arial"/>
              </a:rPr>
              <a:t>/lib</a:t>
            </a:r>
            <a:r>
              <a:rPr lang="es-ES" sz="2000" b="1">
                <a:solidFill>
                  <a:schemeClr val="lt1"/>
                </a:solidFill>
                <a:latin typeface="Arial"/>
                <a:ea typeface="Arial"/>
                <a:cs typeface="Arial"/>
                <a:sym typeface="Arial"/>
              </a:rPr>
              <a:t> : Librerías necesarias para poder ejecutar los archivos binarios del sistema (/bin/sbin), también contiene los módulos del kernel.</a:t>
            </a:r>
            <a:endParaRPr/>
          </a:p>
          <a:p>
            <a:pPr marL="457200" lvl="1" indent="0" algn="l" rtl="0">
              <a:lnSpc>
                <a:spcPct val="150000"/>
              </a:lnSpc>
              <a:spcBef>
                <a:spcPts val="600"/>
              </a:spcBef>
              <a:spcAft>
                <a:spcPts val="0"/>
              </a:spcAft>
              <a:buClr>
                <a:srgbClr val="27ED27"/>
              </a:buClr>
              <a:buSzPct val="100000"/>
              <a:buNone/>
            </a:pPr>
            <a:r>
              <a:rPr lang="es-ES" sz="2000" b="1">
                <a:solidFill>
                  <a:srgbClr val="00B050"/>
                </a:solidFill>
                <a:latin typeface="Arial"/>
                <a:ea typeface="Arial"/>
                <a:cs typeface="Arial"/>
                <a:sym typeface="Arial"/>
              </a:rPr>
              <a:t>/lib64</a:t>
            </a:r>
            <a:r>
              <a:rPr lang="es-ES" sz="2000" b="1">
                <a:solidFill>
                  <a:schemeClr val="lt1"/>
                </a:solidFill>
                <a:latin typeface="Arial"/>
                <a:ea typeface="Arial"/>
                <a:cs typeface="Arial"/>
                <a:sym typeface="Arial"/>
              </a:rPr>
              <a:t> : Es igual que /lib pero para aplicaciones de 64 bits</a:t>
            </a:r>
            <a:endParaRPr/>
          </a:p>
          <a:p>
            <a:pPr marL="457200" lvl="1" indent="0" algn="l" rtl="0">
              <a:lnSpc>
                <a:spcPct val="150000"/>
              </a:lnSpc>
              <a:spcBef>
                <a:spcPts val="600"/>
              </a:spcBef>
              <a:spcAft>
                <a:spcPts val="0"/>
              </a:spcAft>
              <a:buClr>
                <a:srgbClr val="27ED27"/>
              </a:buClr>
              <a:buSzPct val="100000"/>
              <a:buNone/>
            </a:pPr>
            <a:r>
              <a:rPr lang="es-ES" sz="2000" b="1">
                <a:solidFill>
                  <a:srgbClr val="00B050"/>
                </a:solidFill>
                <a:latin typeface="Arial"/>
                <a:ea typeface="Arial"/>
                <a:cs typeface="Arial"/>
                <a:sym typeface="Arial"/>
              </a:rPr>
              <a:t>/media</a:t>
            </a:r>
            <a:r>
              <a:rPr lang="es-ES" sz="2000" b="1">
                <a:solidFill>
                  <a:schemeClr val="lt1"/>
                </a:solidFill>
                <a:latin typeface="Arial"/>
                <a:ea typeface="Arial"/>
                <a:cs typeface="Arial"/>
                <a:sym typeface="Arial"/>
              </a:rPr>
              <a:t> : Volúmenes lógicos temporales</a:t>
            </a:r>
            <a:endParaRPr sz="2000" b="1">
              <a:solidFill>
                <a:schemeClr val="lt1"/>
              </a:solidFill>
              <a:latin typeface="Arial"/>
              <a:ea typeface="Arial"/>
              <a:cs typeface="Arial"/>
              <a:sym typeface="Arial"/>
            </a:endParaRPr>
          </a:p>
          <a:p>
            <a:pPr marL="800100" lvl="1" indent="-234950" algn="l" rtl="0">
              <a:lnSpc>
                <a:spcPct val="90000"/>
              </a:lnSpc>
              <a:spcBef>
                <a:spcPts val="600"/>
              </a:spcBef>
              <a:spcAft>
                <a:spcPts val="0"/>
              </a:spcAft>
              <a:buClr>
                <a:srgbClr val="27ED27"/>
              </a:buClr>
              <a:buSzPct val="100000"/>
              <a:buFont typeface="Century Schoolbook"/>
              <a:buNone/>
            </a:pPr>
            <a:endParaRPr sz="2000" b="1">
              <a:solidFill>
                <a:schemeClr val="lt1"/>
              </a:solidFill>
              <a:latin typeface="Arial"/>
              <a:ea typeface="Arial"/>
              <a:cs typeface="Arial"/>
              <a:sym typeface="Arial"/>
            </a:endParaRPr>
          </a:p>
          <a:p>
            <a:pPr marL="800100" lvl="1" indent="-234950" algn="l" rtl="0">
              <a:lnSpc>
                <a:spcPct val="90000"/>
              </a:lnSpc>
              <a:spcBef>
                <a:spcPts val="600"/>
              </a:spcBef>
              <a:spcAft>
                <a:spcPts val="0"/>
              </a:spcAft>
              <a:buClr>
                <a:srgbClr val="27ED27"/>
              </a:buClr>
              <a:buSzPct val="100000"/>
              <a:buFont typeface="Century Schoolbook"/>
              <a:buNone/>
            </a:pPr>
            <a:endParaRPr sz="2000" b="1">
              <a:solidFill>
                <a:schemeClr val="lt1"/>
              </a:solidFill>
              <a:latin typeface="Arial"/>
              <a:ea typeface="Arial"/>
              <a:cs typeface="Arial"/>
              <a:sym typeface="Arial"/>
            </a:endParaRPr>
          </a:p>
          <a:p>
            <a:pPr marL="800100" lvl="1" indent="-234950" algn="l" rtl="0">
              <a:lnSpc>
                <a:spcPct val="90000"/>
              </a:lnSpc>
              <a:spcBef>
                <a:spcPts val="600"/>
              </a:spcBef>
              <a:spcAft>
                <a:spcPts val="0"/>
              </a:spcAft>
              <a:buClr>
                <a:srgbClr val="27ED27"/>
              </a:buClr>
              <a:buSzPct val="100000"/>
              <a:buFont typeface="Century Schoolbook"/>
              <a:buNone/>
            </a:pPr>
            <a:endParaRPr sz="2000" b="1">
              <a:solidFill>
                <a:schemeClr val="lt1"/>
              </a:solidFill>
              <a:latin typeface="Arial"/>
              <a:ea typeface="Arial"/>
              <a:cs typeface="Arial"/>
              <a:sym typeface="Arial"/>
            </a:endParaRPr>
          </a:p>
          <a:p>
            <a:pPr marL="800100" lvl="1" indent="-234950" algn="l" rtl="0">
              <a:lnSpc>
                <a:spcPct val="90000"/>
              </a:lnSpc>
              <a:spcBef>
                <a:spcPts val="600"/>
              </a:spcBef>
              <a:spcAft>
                <a:spcPts val="0"/>
              </a:spcAft>
              <a:buClr>
                <a:srgbClr val="27ED27"/>
              </a:buClr>
              <a:buSzPct val="100000"/>
              <a:buFont typeface="Century Schoolbook"/>
              <a:buNone/>
            </a:pPr>
            <a:endParaRPr sz="2000" b="1">
              <a:solidFill>
                <a:schemeClr val="lt1"/>
              </a:solidFill>
              <a:latin typeface="Arial"/>
              <a:ea typeface="Arial"/>
              <a:cs typeface="Arial"/>
              <a:sym typeface="Arial"/>
            </a:endParaRPr>
          </a:p>
          <a:p>
            <a:pPr marL="800100" lvl="1" indent="-234950" algn="l" rtl="0">
              <a:lnSpc>
                <a:spcPct val="90000"/>
              </a:lnSpc>
              <a:spcBef>
                <a:spcPts val="600"/>
              </a:spcBef>
              <a:spcAft>
                <a:spcPts val="0"/>
              </a:spcAft>
              <a:buClr>
                <a:srgbClr val="27ED27"/>
              </a:buClr>
              <a:buSzPct val="100000"/>
              <a:buFont typeface="Century Schoolbook"/>
              <a:buNone/>
            </a:pPr>
            <a:endParaRPr sz="2000" b="1">
              <a:solidFill>
                <a:schemeClr val="lt1"/>
              </a:solidFill>
              <a:latin typeface="Arial"/>
              <a:ea typeface="Arial"/>
              <a:cs typeface="Arial"/>
              <a:sym typeface="Arial"/>
            </a:endParaRPr>
          </a:p>
          <a:p>
            <a:pPr marL="800100" lvl="1" indent="-234950" algn="l" rtl="0">
              <a:lnSpc>
                <a:spcPct val="90000"/>
              </a:lnSpc>
              <a:spcBef>
                <a:spcPts val="600"/>
              </a:spcBef>
              <a:spcAft>
                <a:spcPts val="0"/>
              </a:spcAft>
              <a:buClr>
                <a:srgbClr val="27ED27"/>
              </a:buClr>
              <a:buSzPct val="100000"/>
              <a:buFont typeface="Century Schoolbook"/>
              <a:buNone/>
            </a:pPr>
            <a:endParaRPr sz="2000" b="1">
              <a:solidFill>
                <a:schemeClr val="lt1"/>
              </a:solidFill>
              <a:latin typeface="Arial"/>
              <a:ea typeface="Arial"/>
              <a:cs typeface="Arial"/>
              <a:sym typeface="Arial"/>
            </a:endParaRPr>
          </a:p>
          <a:p>
            <a:pPr marL="800100" lvl="1" indent="-234950" algn="ctr" rtl="0">
              <a:lnSpc>
                <a:spcPct val="90000"/>
              </a:lnSpc>
              <a:spcBef>
                <a:spcPts val="600"/>
              </a:spcBef>
              <a:spcAft>
                <a:spcPts val="0"/>
              </a:spcAft>
              <a:buClr>
                <a:srgbClr val="27ED27"/>
              </a:buClr>
              <a:buSzPct val="100000"/>
              <a:buFont typeface="Century Schoolbook"/>
              <a:buNone/>
            </a:pPr>
            <a:endParaRPr sz="2000" b="1">
              <a:solidFill>
                <a:srgbClr val="00B050"/>
              </a:solidFill>
              <a:latin typeface="Arial"/>
              <a:ea typeface="Arial"/>
              <a:cs typeface="Arial"/>
              <a:sym typeface="Arial"/>
            </a:endParaRPr>
          </a:p>
          <a:p>
            <a:pPr marL="342900" lvl="0" indent="-234950" algn="l" rtl="0">
              <a:lnSpc>
                <a:spcPct val="95000"/>
              </a:lnSpc>
              <a:spcBef>
                <a:spcPts val="1700"/>
              </a:spcBef>
              <a:spcAft>
                <a:spcPts val="0"/>
              </a:spcAft>
              <a:buClr>
                <a:srgbClr val="27ED27"/>
              </a:buClr>
              <a:buSzPct val="100000"/>
              <a:buFont typeface="Noto Sans Symbols"/>
              <a:buNone/>
            </a:pPr>
            <a:endParaRPr sz="2000">
              <a:solidFill>
                <a:schemeClr val="lt1"/>
              </a:solidFill>
              <a:latin typeface="Arial"/>
              <a:ea typeface="Arial"/>
              <a:cs typeface="Arial"/>
              <a:sym typeface="Arial"/>
            </a:endParaRPr>
          </a:p>
          <a:p>
            <a:pPr marL="800100" lvl="1" indent="-234950" algn="ctr" rtl="0">
              <a:lnSpc>
                <a:spcPct val="90000"/>
              </a:lnSpc>
              <a:spcBef>
                <a:spcPts val="500"/>
              </a:spcBef>
              <a:spcAft>
                <a:spcPts val="0"/>
              </a:spcAft>
              <a:buClr>
                <a:srgbClr val="27ED27"/>
              </a:buClr>
              <a:buSzPct val="100000"/>
              <a:buFont typeface="Noto Sans Symbols"/>
              <a:buNone/>
            </a:pPr>
            <a:endParaRPr sz="20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3600"/>
              <a:buFont typeface="Lucida Sans"/>
              <a:buNone/>
            </a:pPr>
            <a:r>
              <a:rPr lang="es-ES" sz="3600" b="1">
                <a:solidFill>
                  <a:srgbClr val="FEFEFE"/>
                </a:solidFill>
                <a:latin typeface="Lucida Sans"/>
                <a:ea typeface="Lucida Sans"/>
                <a:cs typeface="Lucida Sans"/>
                <a:sym typeface="Lucida Sans"/>
              </a:rPr>
              <a:t>Directorios de sistema en detalle 2/2</a:t>
            </a:r>
            <a:endParaRPr sz="3600" b="1">
              <a:solidFill>
                <a:srgbClr val="FEFEFE"/>
              </a:solidFill>
              <a:latin typeface="Lucida Sans"/>
              <a:ea typeface="Lucida Sans"/>
              <a:cs typeface="Lucida Sans"/>
              <a:sym typeface="Lucida Sans"/>
            </a:endParaRPr>
          </a:p>
        </p:txBody>
      </p:sp>
      <p:sp>
        <p:nvSpPr>
          <p:cNvPr id="266" name="Google Shape;266;p23"/>
          <p:cNvSpPr txBox="1">
            <a:spLocks noGrp="1"/>
          </p:cNvSpPr>
          <p:nvPr>
            <p:ph type="subTitle" idx="1"/>
          </p:nvPr>
        </p:nvSpPr>
        <p:spPr>
          <a:xfrm>
            <a:off x="850900" y="965200"/>
            <a:ext cx="10706100" cy="5613400"/>
          </a:xfrm>
          <a:prstGeom prst="rect">
            <a:avLst/>
          </a:prstGeom>
          <a:noFill/>
          <a:ln>
            <a:noFill/>
          </a:ln>
        </p:spPr>
        <p:txBody>
          <a:bodyPr spcFirstLastPara="1" wrap="square" lIns="91425" tIns="45700" rIns="91425" bIns="45700" anchor="t" anchorCtr="0">
            <a:normAutofit/>
          </a:bodyPr>
          <a:lstStyle/>
          <a:p>
            <a:pPr marL="342900" lvl="0" indent="-228600" algn="l" rtl="0">
              <a:lnSpc>
                <a:spcPct val="95000"/>
              </a:lnSpc>
              <a:spcBef>
                <a:spcPts val="0"/>
              </a:spcBef>
              <a:spcAft>
                <a:spcPts val="0"/>
              </a:spcAft>
              <a:buClr>
                <a:srgbClr val="27ED27"/>
              </a:buClr>
              <a:buSzPts val="1800"/>
              <a:buFont typeface="Century Schoolbook"/>
              <a:buNone/>
            </a:pPr>
            <a:endParaRPr sz="1800" b="1">
              <a:solidFill>
                <a:srgbClr val="00B050"/>
              </a:solidFill>
              <a:latin typeface="Arial"/>
              <a:ea typeface="Arial"/>
              <a:cs typeface="Arial"/>
              <a:sym typeface="Arial"/>
            </a:endParaRPr>
          </a:p>
          <a:p>
            <a:pPr marL="457200" lvl="1" indent="0" algn="l" rtl="0">
              <a:lnSpc>
                <a:spcPct val="150000"/>
              </a:lnSpc>
              <a:spcBef>
                <a:spcPts val="500"/>
              </a:spcBef>
              <a:spcAft>
                <a:spcPts val="0"/>
              </a:spcAft>
              <a:buClr>
                <a:srgbClr val="27ED27"/>
              </a:buClr>
              <a:buSzPts val="2000"/>
              <a:buNone/>
            </a:pPr>
            <a:r>
              <a:rPr lang="es-ES" sz="2000" b="1">
                <a:solidFill>
                  <a:srgbClr val="00B050"/>
                </a:solidFill>
                <a:latin typeface="Arial"/>
                <a:ea typeface="Arial"/>
                <a:cs typeface="Arial"/>
                <a:sym typeface="Arial"/>
              </a:rPr>
              <a:t>/opt</a:t>
            </a:r>
            <a:r>
              <a:rPr lang="es-ES" sz="2000" b="1">
                <a:solidFill>
                  <a:schemeClr val="lt1"/>
                </a:solidFill>
                <a:latin typeface="Arial"/>
                <a:ea typeface="Arial"/>
                <a:cs typeface="Arial"/>
                <a:sym typeface="Arial"/>
              </a:rPr>
              <a:t> : Archivos de programas autocontenidos</a:t>
            </a:r>
            <a:endParaRPr/>
          </a:p>
          <a:p>
            <a:pPr marL="457200" lvl="1" indent="0" algn="l" rtl="0">
              <a:lnSpc>
                <a:spcPct val="150000"/>
              </a:lnSpc>
              <a:spcBef>
                <a:spcPts val="600"/>
              </a:spcBef>
              <a:spcAft>
                <a:spcPts val="0"/>
              </a:spcAft>
              <a:buClr>
                <a:srgbClr val="27ED27"/>
              </a:buClr>
              <a:buSzPts val="2000"/>
              <a:buNone/>
            </a:pPr>
            <a:r>
              <a:rPr lang="es-ES" sz="2000" b="1">
                <a:solidFill>
                  <a:srgbClr val="00B050"/>
                </a:solidFill>
                <a:latin typeface="Arial"/>
                <a:ea typeface="Arial"/>
                <a:cs typeface="Arial"/>
                <a:sym typeface="Arial"/>
              </a:rPr>
              <a:t>/proc</a:t>
            </a:r>
            <a:r>
              <a:rPr lang="es-ES" sz="2000" b="1">
                <a:solidFill>
                  <a:schemeClr val="lt1"/>
                </a:solidFill>
                <a:latin typeface="Arial"/>
                <a:ea typeface="Arial"/>
                <a:cs typeface="Arial"/>
                <a:sym typeface="Arial"/>
              </a:rPr>
              <a:t> : Procesos y aplicaciones ejecutándose en el sistema en forma de archivos virtuales.</a:t>
            </a:r>
            <a:endParaRPr/>
          </a:p>
          <a:p>
            <a:pPr marL="457200" lvl="1" indent="0" algn="l" rtl="0">
              <a:lnSpc>
                <a:spcPct val="150000"/>
              </a:lnSpc>
              <a:spcBef>
                <a:spcPts val="600"/>
              </a:spcBef>
              <a:spcAft>
                <a:spcPts val="0"/>
              </a:spcAft>
              <a:buClr>
                <a:srgbClr val="27ED27"/>
              </a:buClr>
              <a:buSzPts val="2000"/>
              <a:buNone/>
            </a:pPr>
            <a:r>
              <a:rPr lang="es-ES" sz="2000" b="1">
                <a:solidFill>
                  <a:srgbClr val="00B050"/>
                </a:solidFill>
                <a:latin typeface="Arial"/>
                <a:ea typeface="Arial"/>
                <a:cs typeface="Arial"/>
                <a:sym typeface="Arial"/>
              </a:rPr>
              <a:t>/srv </a:t>
            </a:r>
            <a:r>
              <a:rPr lang="es-ES" sz="2000" b="1">
                <a:solidFill>
                  <a:schemeClr val="lt1"/>
                </a:solidFill>
                <a:latin typeface="Arial"/>
                <a:ea typeface="Arial"/>
                <a:cs typeface="Arial"/>
                <a:sym typeface="Arial"/>
              </a:rPr>
              <a:t>: Archivos y directorios relativos a servidores instalados en el sistema </a:t>
            </a:r>
            <a:endParaRPr/>
          </a:p>
          <a:p>
            <a:pPr marL="457200" lvl="1" indent="0" algn="l" rtl="0">
              <a:lnSpc>
                <a:spcPct val="150000"/>
              </a:lnSpc>
              <a:spcBef>
                <a:spcPts val="600"/>
              </a:spcBef>
              <a:spcAft>
                <a:spcPts val="0"/>
              </a:spcAft>
              <a:buClr>
                <a:srgbClr val="27ED27"/>
              </a:buClr>
              <a:buSzPts val="2000"/>
              <a:buNone/>
            </a:pPr>
            <a:r>
              <a:rPr lang="es-ES" sz="2000" b="1">
                <a:solidFill>
                  <a:srgbClr val="00B050"/>
                </a:solidFill>
                <a:latin typeface="Arial"/>
                <a:ea typeface="Arial"/>
                <a:cs typeface="Arial"/>
                <a:sym typeface="Arial"/>
              </a:rPr>
              <a:t>/sys</a:t>
            </a:r>
            <a:r>
              <a:rPr lang="es-ES" sz="2000" b="1">
                <a:solidFill>
                  <a:schemeClr val="lt1"/>
                </a:solidFill>
                <a:latin typeface="Arial"/>
                <a:ea typeface="Arial"/>
                <a:cs typeface="Arial"/>
                <a:sym typeface="Arial"/>
              </a:rPr>
              <a:t> : Archivos virtuales con  información del kernel relativa a eventos del sistema operativo</a:t>
            </a:r>
            <a:endParaRPr/>
          </a:p>
          <a:p>
            <a:pPr marL="457200" lvl="1" indent="0" algn="l" rtl="0">
              <a:lnSpc>
                <a:spcPct val="150000"/>
              </a:lnSpc>
              <a:spcBef>
                <a:spcPts val="600"/>
              </a:spcBef>
              <a:spcAft>
                <a:spcPts val="0"/>
              </a:spcAft>
              <a:buClr>
                <a:srgbClr val="27ED27"/>
              </a:buClr>
              <a:buSzPts val="2000"/>
              <a:buNone/>
            </a:pPr>
            <a:r>
              <a:rPr lang="es-ES" sz="2000" b="1">
                <a:solidFill>
                  <a:srgbClr val="00B050"/>
                </a:solidFill>
                <a:latin typeface="Arial"/>
                <a:ea typeface="Arial"/>
                <a:cs typeface="Arial"/>
                <a:sym typeface="Arial"/>
              </a:rPr>
              <a:t>/tmp</a:t>
            </a:r>
            <a:r>
              <a:rPr lang="es-ES" sz="2000" b="1">
                <a:solidFill>
                  <a:schemeClr val="lt1"/>
                </a:solidFill>
                <a:latin typeface="Arial"/>
                <a:ea typeface="Arial"/>
                <a:cs typeface="Arial"/>
                <a:sym typeface="Arial"/>
              </a:rPr>
              <a:t> : Archivos temporales del sistema como de aplicaciones a nivel de usuario</a:t>
            </a:r>
            <a:endParaRPr/>
          </a:p>
          <a:p>
            <a:pPr marL="457200" lvl="1" indent="0" algn="l" rtl="0">
              <a:lnSpc>
                <a:spcPct val="150000"/>
              </a:lnSpc>
              <a:spcBef>
                <a:spcPts val="600"/>
              </a:spcBef>
              <a:spcAft>
                <a:spcPts val="0"/>
              </a:spcAft>
              <a:buClr>
                <a:srgbClr val="27ED27"/>
              </a:buClr>
              <a:buSzPts val="2000"/>
              <a:buNone/>
            </a:pPr>
            <a:r>
              <a:rPr lang="es-ES" sz="2000" b="1">
                <a:solidFill>
                  <a:srgbClr val="00B050"/>
                </a:solidFill>
                <a:latin typeface="Arial"/>
                <a:ea typeface="Arial"/>
                <a:cs typeface="Arial"/>
                <a:sym typeface="Arial"/>
              </a:rPr>
              <a:t>/usr</a:t>
            </a:r>
            <a:r>
              <a:rPr lang="es-ES" sz="2000" b="1">
                <a:solidFill>
                  <a:schemeClr val="lt1"/>
                </a:solidFill>
                <a:latin typeface="Arial"/>
                <a:ea typeface="Arial"/>
                <a:cs typeface="Arial"/>
                <a:sym typeface="Arial"/>
              </a:rPr>
              <a:t> : Archivos relativos  utilidades del usuario</a:t>
            </a:r>
            <a:endParaRPr/>
          </a:p>
          <a:p>
            <a:pPr marL="457200" lvl="1" indent="0" algn="l" rtl="0">
              <a:lnSpc>
                <a:spcPct val="150000"/>
              </a:lnSpc>
              <a:spcBef>
                <a:spcPts val="600"/>
              </a:spcBef>
              <a:spcAft>
                <a:spcPts val="0"/>
              </a:spcAft>
              <a:buClr>
                <a:srgbClr val="27ED27"/>
              </a:buClr>
              <a:buSzPts val="2000"/>
              <a:buNone/>
            </a:pPr>
            <a:r>
              <a:rPr lang="es-ES" sz="2000" b="1">
                <a:solidFill>
                  <a:srgbClr val="00B050"/>
                </a:solidFill>
                <a:latin typeface="Arial"/>
                <a:ea typeface="Arial"/>
                <a:cs typeface="Arial"/>
                <a:sym typeface="Arial"/>
              </a:rPr>
              <a:t>/var</a:t>
            </a:r>
            <a:r>
              <a:rPr lang="es-ES" sz="2000" b="1">
                <a:solidFill>
                  <a:schemeClr val="lt1"/>
                </a:solidFill>
                <a:latin typeface="Arial"/>
                <a:ea typeface="Arial"/>
                <a:cs typeface="Arial"/>
                <a:sym typeface="Arial"/>
              </a:rPr>
              <a:t> : Archivos con información del sistema, similar al registro de Windows.</a:t>
            </a:r>
            <a:endParaRPr/>
          </a:p>
          <a:p>
            <a:pPr marL="800100" lvl="1" indent="-215900" algn="l" rtl="0">
              <a:lnSpc>
                <a:spcPct val="90000"/>
              </a:lnSpc>
              <a:spcBef>
                <a:spcPts val="600"/>
              </a:spcBef>
              <a:spcAft>
                <a:spcPts val="0"/>
              </a:spcAft>
              <a:buClr>
                <a:srgbClr val="27ED27"/>
              </a:buClr>
              <a:buSzPts val="2000"/>
              <a:buFont typeface="Century Schoolbook"/>
              <a:buNone/>
            </a:pPr>
            <a:endParaRPr sz="2000" b="1">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a:solidFill>
                <a:schemeClr val="lt1"/>
              </a:solidFill>
              <a:latin typeface="Arial"/>
              <a:ea typeface="Arial"/>
              <a:cs typeface="Arial"/>
              <a:sym typeface="Arial"/>
            </a:endParaRPr>
          </a:p>
          <a:p>
            <a:pPr marL="800100" lvl="1" indent="-215900" algn="ctr" rtl="0">
              <a:lnSpc>
                <a:spcPct val="90000"/>
              </a:lnSpc>
              <a:spcBef>
                <a:spcPts val="600"/>
              </a:spcBef>
              <a:spcAft>
                <a:spcPts val="0"/>
              </a:spcAft>
              <a:buClr>
                <a:srgbClr val="27ED27"/>
              </a:buClr>
              <a:buSzPts val="2000"/>
              <a:buFont typeface="Century Schoolbook"/>
              <a:buNone/>
            </a:pPr>
            <a:endParaRPr sz="2000" b="1">
              <a:solidFill>
                <a:srgbClr val="00B050"/>
              </a:solidFill>
              <a:latin typeface="Arial"/>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3600"/>
              <a:buFont typeface="Lucida Sans"/>
              <a:buNone/>
            </a:pPr>
            <a:r>
              <a:rPr lang="es-ES" sz="3600" b="1" dirty="0">
                <a:solidFill>
                  <a:srgbClr val="FEFEFE"/>
                </a:solidFill>
                <a:latin typeface="Lucida Sans"/>
                <a:ea typeface="Lucida Sans"/>
                <a:cs typeface="Lucida Sans"/>
                <a:sym typeface="Lucida Sans"/>
              </a:rPr>
              <a:t>			Permisos </a:t>
            </a:r>
            <a:r>
              <a:rPr lang="es-ES" sz="3600" b="1" dirty="0" smtClean="0">
                <a:solidFill>
                  <a:srgbClr val="FEFEFE"/>
                </a:solidFill>
                <a:latin typeface="Lucida Sans"/>
                <a:ea typeface="Lucida Sans"/>
                <a:cs typeface="Lucida Sans"/>
                <a:sym typeface="Lucida Sans"/>
              </a:rPr>
              <a:t>1/6</a:t>
            </a:r>
            <a:endParaRPr sz="3600" b="1" dirty="0">
              <a:solidFill>
                <a:srgbClr val="FEFEFE"/>
              </a:solidFill>
              <a:latin typeface="Lucida Sans"/>
              <a:ea typeface="Lucida Sans"/>
              <a:cs typeface="Lucida Sans"/>
              <a:sym typeface="Lucida Sans"/>
            </a:endParaRPr>
          </a:p>
        </p:txBody>
      </p:sp>
      <p:sp>
        <p:nvSpPr>
          <p:cNvPr id="272" name="Google Shape;272;p24"/>
          <p:cNvSpPr txBox="1">
            <a:spLocks noGrp="1"/>
          </p:cNvSpPr>
          <p:nvPr>
            <p:ph type="subTitle" idx="1"/>
          </p:nvPr>
        </p:nvSpPr>
        <p:spPr>
          <a:xfrm>
            <a:off x="850900" y="965200"/>
            <a:ext cx="10706100" cy="5613400"/>
          </a:xfrm>
          <a:prstGeom prst="rect">
            <a:avLst/>
          </a:prstGeom>
          <a:noFill/>
          <a:ln>
            <a:noFill/>
          </a:ln>
        </p:spPr>
        <p:txBody>
          <a:bodyPr spcFirstLastPara="1" wrap="square" lIns="91425" tIns="45700" rIns="91425" bIns="45700" anchor="t" anchorCtr="0">
            <a:normAutofit/>
          </a:bodyPr>
          <a:lstStyle/>
          <a:p>
            <a:pPr marL="800100" lvl="1" indent="-342900" algn="l" rtl="0">
              <a:lnSpc>
                <a:spcPct val="90000"/>
              </a:lnSpc>
              <a:spcBef>
                <a:spcPts val="0"/>
              </a:spcBef>
              <a:spcAft>
                <a:spcPts val="0"/>
              </a:spcAft>
              <a:buClr>
                <a:srgbClr val="27ED27"/>
              </a:buClr>
              <a:buSzPts val="2000"/>
              <a:buFont typeface="Arial"/>
              <a:buChar char="&gt;"/>
            </a:pPr>
            <a:r>
              <a:rPr lang="es-ES" sz="2000" b="1" dirty="0">
                <a:solidFill>
                  <a:schemeClr val="lt1"/>
                </a:solidFill>
                <a:latin typeface="Arial"/>
                <a:ea typeface="Arial"/>
                <a:cs typeface="Arial"/>
                <a:sym typeface="Arial"/>
              </a:rPr>
              <a:t>Los permisos asignan acceso y manipulación a los ficheros y directorios del sistema y se representa de la siguiente forma al  utilizar el comando </a:t>
            </a:r>
            <a:r>
              <a:rPr lang="es-ES" sz="2000" b="1" dirty="0" err="1">
                <a:solidFill>
                  <a:srgbClr val="00B050"/>
                </a:solidFill>
                <a:latin typeface="Arial"/>
                <a:ea typeface="Arial"/>
                <a:cs typeface="Arial"/>
                <a:sym typeface="Arial"/>
              </a:rPr>
              <a:t>ls</a:t>
            </a:r>
            <a:r>
              <a:rPr lang="es-ES" sz="2000" b="1" dirty="0">
                <a:solidFill>
                  <a:srgbClr val="00B050"/>
                </a:solidFill>
                <a:latin typeface="Arial"/>
                <a:ea typeface="Arial"/>
                <a:cs typeface="Arial"/>
                <a:sym typeface="Arial"/>
              </a:rPr>
              <a:t> –l </a:t>
            </a:r>
            <a:r>
              <a:rPr lang="es-ES" sz="2000" b="1" dirty="0">
                <a:solidFill>
                  <a:schemeClr val="lt1"/>
                </a:solidFill>
                <a:latin typeface="Arial"/>
                <a:ea typeface="Arial"/>
                <a:cs typeface="Arial"/>
                <a:sym typeface="Arial"/>
              </a:rPr>
              <a:t>o </a:t>
            </a:r>
            <a:r>
              <a:rPr lang="es-ES" sz="2000" b="1" dirty="0" err="1">
                <a:solidFill>
                  <a:srgbClr val="00B050"/>
                </a:solidFill>
                <a:latin typeface="Arial"/>
                <a:ea typeface="Arial"/>
                <a:cs typeface="Arial"/>
                <a:sym typeface="Arial"/>
              </a:rPr>
              <a:t>ls</a:t>
            </a:r>
            <a:r>
              <a:rPr lang="es-ES" sz="2000" b="1" dirty="0">
                <a:solidFill>
                  <a:srgbClr val="00B050"/>
                </a:solidFill>
                <a:latin typeface="Arial"/>
                <a:ea typeface="Arial"/>
                <a:cs typeface="Arial"/>
                <a:sym typeface="Arial"/>
              </a:rPr>
              <a:t> –la </a:t>
            </a:r>
            <a:endParaRPr dirty="0"/>
          </a:p>
          <a:p>
            <a:pPr marL="1828800" lvl="4" indent="0" algn="l" rtl="0">
              <a:lnSpc>
                <a:spcPct val="90000"/>
              </a:lnSpc>
              <a:spcBef>
                <a:spcPts val="600"/>
              </a:spcBef>
              <a:spcAft>
                <a:spcPts val="0"/>
              </a:spcAft>
              <a:buClr>
                <a:srgbClr val="27ED27"/>
              </a:buClr>
              <a:buSzPts val="2800"/>
              <a:buNone/>
            </a:pPr>
            <a:r>
              <a:rPr lang="es-ES" sz="2800" b="1" dirty="0">
                <a:solidFill>
                  <a:srgbClr val="00B050"/>
                </a:solidFill>
                <a:latin typeface="Arial"/>
                <a:ea typeface="Arial"/>
                <a:cs typeface="Arial"/>
                <a:sym typeface="Arial"/>
              </a:rPr>
              <a:t> 			r w x</a:t>
            </a:r>
            <a:endParaRPr dirty="0"/>
          </a:p>
          <a:p>
            <a:pPr marL="457200" lvl="1" indent="0" algn="l" rtl="0">
              <a:lnSpc>
                <a:spcPct val="90000"/>
              </a:lnSpc>
              <a:spcBef>
                <a:spcPts val="600"/>
              </a:spcBef>
              <a:spcAft>
                <a:spcPts val="0"/>
              </a:spcAft>
              <a:buClr>
                <a:srgbClr val="27ED27"/>
              </a:buClr>
              <a:buSzPts val="1800"/>
              <a:buNone/>
            </a:pPr>
            <a:r>
              <a:rPr lang="es-ES" sz="1800" b="1" dirty="0">
                <a:solidFill>
                  <a:schemeClr val="accent1"/>
                </a:solidFill>
                <a:latin typeface="Arial"/>
                <a:ea typeface="Arial"/>
                <a:cs typeface="Arial"/>
                <a:sym typeface="Arial"/>
              </a:rPr>
              <a:t>(Cuando al listar permisos, vemos una d al principio indica que es un directorio </a:t>
            </a:r>
            <a:r>
              <a:rPr lang="es-ES" sz="1800" b="1" dirty="0" err="1">
                <a:solidFill>
                  <a:schemeClr val="accent1"/>
                </a:solidFill>
                <a:latin typeface="Arial"/>
                <a:ea typeface="Arial"/>
                <a:cs typeface="Arial"/>
                <a:sym typeface="Arial"/>
              </a:rPr>
              <a:t>ej</a:t>
            </a:r>
            <a:r>
              <a:rPr lang="es-ES" sz="1800" b="1" dirty="0">
                <a:solidFill>
                  <a:schemeClr val="accent1"/>
                </a:solidFill>
                <a:latin typeface="Arial"/>
                <a:ea typeface="Arial"/>
                <a:cs typeface="Arial"/>
                <a:sym typeface="Arial"/>
              </a:rPr>
              <a:t>: </a:t>
            </a:r>
            <a:r>
              <a:rPr lang="es-ES" sz="1800" b="1" dirty="0" err="1">
                <a:solidFill>
                  <a:schemeClr val="accent1"/>
                </a:solidFill>
                <a:latin typeface="Arial"/>
                <a:ea typeface="Arial"/>
                <a:cs typeface="Arial"/>
                <a:sym typeface="Arial"/>
              </a:rPr>
              <a:t>drwx</a:t>
            </a:r>
            <a:r>
              <a:rPr lang="es-ES" sz="1800" b="1" dirty="0">
                <a:solidFill>
                  <a:schemeClr val="accent1"/>
                </a:solidFill>
                <a:latin typeface="Arial"/>
                <a:ea typeface="Arial"/>
                <a:cs typeface="Arial"/>
                <a:sym typeface="Arial"/>
              </a:rPr>
              <a:t>-</a:t>
            </a:r>
            <a:r>
              <a:rPr lang="es-ES" sz="1800" b="1" dirty="0" err="1">
                <a:solidFill>
                  <a:schemeClr val="accent1"/>
                </a:solidFill>
                <a:latin typeface="Arial"/>
                <a:ea typeface="Arial"/>
                <a:cs typeface="Arial"/>
                <a:sym typeface="Arial"/>
              </a:rPr>
              <a:t>wxr</a:t>
            </a:r>
            <a:r>
              <a:rPr lang="es-ES" sz="1800" b="1" dirty="0">
                <a:solidFill>
                  <a:schemeClr val="accent1"/>
                </a:solidFill>
                <a:latin typeface="Arial"/>
                <a:ea typeface="Arial"/>
                <a:cs typeface="Arial"/>
                <a:sym typeface="Arial"/>
              </a:rPr>
              <a:t>-x) </a:t>
            </a:r>
            <a:endParaRPr dirty="0"/>
          </a:p>
          <a:p>
            <a:pPr marL="457200" lvl="1" indent="0" algn="l" rtl="0">
              <a:lnSpc>
                <a:spcPct val="90000"/>
              </a:lnSpc>
              <a:spcBef>
                <a:spcPts val="600"/>
              </a:spcBef>
              <a:spcAft>
                <a:spcPts val="0"/>
              </a:spcAft>
              <a:buClr>
                <a:srgbClr val="27ED27"/>
              </a:buClr>
              <a:buSzPts val="1800"/>
              <a:buNone/>
            </a:pPr>
            <a:endParaRPr sz="1800" b="1" dirty="0">
              <a:solidFill>
                <a:schemeClr val="accent1"/>
              </a:solidFill>
              <a:latin typeface="Arial"/>
              <a:ea typeface="Arial"/>
              <a:cs typeface="Arial"/>
              <a:sym typeface="Arial"/>
            </a:endParaRPr>
          </a:p>
          <a:p>
            <a:pPr marL="800100" lvl="1" indent="-342900" algn="l" rtl="0">
              <a:lnSpc>
                <a:spcPct val="90000"/>
              </a:lnSpc>
              <a:spcBef>
                <a:spcPts val="600"/>
              </a:spcBef>
              <a:spcAft>
                <a:spcPts val="0"/>
              </a:spcAft>
              <a:buClr>
                <a:srgbClr val="27ED27"/>
              </a:buClr>
              <a:buSzPts val="2400"/>
              <a:buFont typeface="Arial"/>
              <a:buChar char="&gt;"/>
            </a:pPr>
            <a:r>
              <a:rPr lang="es-ES" sz="2400" b="1" dirty="0">
                <a:solidFill>
                  <a:schemeClr val="lt1"/>
                </a:solidFill>
                <a:latin typeface="Arial"/>
                <a:ea typeface="Arial"/>
                <a:cs typeface="Arial"/>
                <a:sym typeface="Arial"/>
              </a:rPr>
              <a:t> </a:t>
            </a:r>
            <a:r>
              <a:rPr lang="es-ES" sz="2800" b="1" dirty="0">
                <a:solidFill>
                  <a:srgbClr val="00B050"/>
                </a:solidFill>
                <a:latin typeface="Arial"/>
                <a:ea typeface="Arial"/>
                <a:cs typeface="Arial"/>
                <a:sym typeface="Arial"/>
              </a:rPr>
              <a:t>r</a:t>
            </a:r>
            <a:r>
              <a:rPr lang="es-ES" sz="2800" b="1" dirty="0">
                <a:solidFill>
                  <a:schemeClr val="lt1"/>
                </a:solidFill>
                <a:latin typeface="Arial"/>
                <a:ea typeface="Arial"/>
                <a:cs typeface="Arial"/>
                <a:sym typeface="Arial"/>
              </a:rPr>
              <a:t> </a:t>
            </a:r>
            <a:r>
              <a:rPr lang="es-ES" sz="2800" dirty="0">
                <a:solidFill>
                  <a:schemeClr val="lt1"/>
                </a:solidFill>
                <a:latin typeface="Arial"/>
                <a:ea typeface="Arial"/>
                <a:cs typeface="Arial"/>
                <a:sym typeface="Arial"/>
              </a:rPr>
              <a:t>: </a:t>
            </a:r>
            <a:r>
              <a:rPr lang="es-ES" sz="2000" dirty="0">
                <a:solidFill>
                  <a:schemeClr val="lt1"/>
                </a:solidFill>
                <a:latin typeface="Arial"/>
                <a:ea typeface="Arial"/>
                <a:cs typeface="Arial"/>
                <a:sym typeface="Arial"/>
              </a:rPr>
              <a:t>Indica que se puede leer o listar, en caso de ser un archivo sería ver su contenido, en caso de ser un directorio listar los elementos dentro</a:t>
            </a:r>
            <a:endParaRPr dirty="0"/>
          </a:p>
          <a:p>
            <a:pPr marL="800100" lvl="1" indent="-342900" algn="l" rtl="0">
              <a:lnSpc>
                <a:spcPct val="90000"/>
              </a:lnSpc>
              <a:spcBef>
                <a:spcPts val="600"/>
              </a:spcBef>
              <a:spcAft>
                <a:spcPts val="0"/>
              </a:spcAft>
              <a:buClr>
                <a:srgbClr val="27ED27"/>
              </a:buClr>
              <a:buSzPts val="2800"/>
              <a:buFont typeface="Arial"/>
              <a:buChar char="&gt;"/>
            </a:pPr>
            <a:r>
              <a:rPr lang="es-ES" sz="2800" dirty="0">
                <a:solidFill>
                  <a:srgbClr val="00B050"/>
                </a:solidFill>
                <a:latin typeface="Arial"/>
                <a:ea typeface="Arial"/>
                <a:cs typeface="Arial"/>
                <a:sym typeface="Arial"/>
              </a:rPr>
              <a:t>w </a:t>
            </a:r>
            <a:r>
              <a:rPr lang="es-ES" sz="2000" dirty="0">
                <a:solidFill>
                  <a:schemeClr val="lt1"/>
                </a:solidFill>
                <a:latin typeface="Arial"/>
                <a:ea typeface="Arial"/>
                <a:cs typeface="Arial"/>
                <a:sym typeface="Arial"/>
              </a:rPr>
              <a:t>: Escritura, hace referencia a poder editar ficheros o crear ficheros</a:t>
            </a:r>
            <a:endParaRPr dirty="0"/>
          </a:p>
          <a:p>
            <a:pPr marL="800100" lvl="1" indent="-342900" algn="l" rtl="0">
              <a:lnSpc>
                <a:spcPct val="90000"/>
              </a:lnSpc>
              <a:spcBef>
                <a:spcPts val="600"/>
              </a:spcBef>
              <a:spcAft>
                <a:spcPts val="0"/>
              </a:spcAft>
              <a:buClr>
                <a:srgbClr val="27ED27"/>
              </a:buClr>
              <a:buSzPts val="2800"/>
              <a:buFont typeface="Arial"/>
              <a:buChar char="&gt;"/>
            </a:pPr>
            <a:r>
              <a:rPr lang="es-ES" sz="2800" dirty="0">
                <a:solidFill>
                  <a:srgbClr val="00B050"/>
                </a:solidFill>
                <a:latin typeface="Arial"/>
                <a:ea typeface="Arial"/>
                <a:cs typeface="Arial"/>
                <a:sym typeface="Arial"/>
              </a:rPr>
              <a:t>x </a:t>
            </a:r>
            <a:r>
              <a:rPr lang="es-ES" sz="2000" dirty="0">
                <a:solidFill>
                  <a:schemeClr val="lt1"/>
                </a:solidFill>
                <a:latin typeface="Arial"/>
                <a:ea typeface="Arial"/>
                <a:cs typeface="Arial"/>
                <a:sym typeface="Arial"/>
              </a:rPr>
              <a:t>:  Ejecución, hace referencia a en caso de ficheros, ejecutarlos o en caso de directorios poder entrar en ellos.</a:t>
            </a:r>
            <a:endParaRPr sz="2400" dirty="0">
              <a:solidFill>
                <a:srgbClr val="00B050"/>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dirty="0">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dirty="0">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dirty="0">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dirty="0">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dirty="0">
              <a:solidFill>
                <a:schemeClr val="lt1"/>
              </a:solidFill>
              <a:latin typeface="Arial"/>
              <a:ea typeface="Arial"/>
              <a:cs typeface="Arial"/>
              <a:sym typeface="Arial"/>
            </a:endParaRPr>
          </a:p>
          <a:p>
            <a:pPr marL="800100" lvl="1" indent="-215900" algn="ctr" rtl="0">
              <a:lnSpc>
                <a:spcPct val="90000"/>
              </a:lnSpc>
              <a:spcBef>
                <a:spcPts val="600"/>
              </a:spcBef>
              <a:spcAft>
                <a:spcPts val="0"/>
              </a:spcAft>
              <a:buClr>
                <a:srgbClr val="27ED27"/>
              </a:buClr>
              <a:buSzPts val="2000"/>
              <a:buFont typeface="Century Schoolbook"/>
              <a:buNone/>
            </a:pPr>
            <a:endParaRPr sz="2000" b="1" dirty="0">
              <a:solidFill>
                <a:srgbClr val="00B050"/>
              </a:solidFill>
              <a:latin typeface="Arial"/>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ctrTitle"/>
          </p:nvPr>
        </p:nvSpPr>
        <p:spPr>
          <a:xfrm>
            <a:off x="698500" y="100806"/>
            <a:ext cx="9728200" cy="56038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Permisos </a:t>
            </a:r>
            <a:r>
              <a:rPr lang="es-ES" sz="3600" b="1" dirty="0" smtClean="0">
                <a:solidFill>
                  <a:srgbClr val="FEFEFE"/>
                </a:solidFill>
                <a:latin typeface="Lucida Sans"/>
                <a:ea typeface="Lucida Sans"/>
                <a:cs typeface="Lucida Sans"/>
                <a:sym typeface="Lucida Sans"/>
              </a:rPr>
              <a:t>2/6 </a:t>
            </a:r>
            <a:r>
              <a:rPr lang="es-ES" sz="3600" b="1" dirty="0">
                <a:solidFill>
                  <a:srgbClr val="FEFEFE"/>
                </a:solidFill>
                <a:latin typeface="Lucida Sans"/>
                <a:ea typeface="Lucida Sans"/>
                <a:cs typeface="Lucida Sans"/>
                <a:sym typeface="Lucida Sans"/>
              </a:rPr>
              <a:t>Lectura de permisos</a:t>
            </a:r>
            <a:endParaRPr sz="3600" b="1" dirty="0">
              <a:solidFill>
                <a:srgbClr val="FEFEFE"/>
              </a:solidFill>
              <a:latin typeface="Lucida Sans"/>
              <a:ea typeface="Lucida Sans"/>
              <a:cs typeface="Lucida Sans"/>
              <a:sym typeface="Lucida Sans"/>
            </a:endParaRPr>
          </a:p>
        </p:txBody>
      </p:sp>
      <p:sp>
        <p:nvSpPr>
          <p:cNvPr id="278" name="Google Shape;278;p25"/>
          <p:cNvSpPr txBox="1">
            <a:spLocks noGrp="1"/>
          </p:cNvSpPr>
          <p:nvPr>
            <p:ph type="subTitle" idx="1"/>
          </p:nvPr>
        </p:nvSpPr>
        <p:spPr>
          <a:xfrm>
            <a:off x="889000" y="812800"/>
            <a:ext cx="10706100" cy="6045200"/>
          </a:xfrm>
          <a:prstGeom prst="rect">
            <a:avLst/>
          </a:prstGeom>
          <a:noFill/>
          <a:ln>
            <a:noFill/>
          </a:ln>
        </p:spPr>
        <p:txBody>
          <a:bodyPr spcFirstLastPara="1" wrap="square" lIns="91425" tIns="45700" rIns="91425" bIns="45700" anchor="t" anchorCtr="0">
            <a:normAutofit/>
          </a:bodyPr>
          <a:lstStyle/>
          <a:p>
            <a:pPr marL="800100" lvl="1" indent="-342900" algn="l" rtl="0">
              <a:lnSpc>
                <a:spcPct val="90000"/>
              </a:lnSpc>
              <a:spcBef>
                <a:spcPts val="0"/>
              </a:spcBef>
              <a:spcAft>
                <a:spcPts val="0"/>
              </a:spcAft>
              <a:buClr>
                <a:srgbClr val="27ED27"/>
              </a:buClr>
              <a:buSzPts val="2000"/>
              <a:buFont typeface="Arial"/>
              <a:buChar char="&gt;"/>
            </a:pPr>
            <a:r>
              <a:rPr lang="es-ES" sz="1800" b="1" dirty="0">
                <a:solidFill>
                  <a:schemeClr val="lt1"/>
                </a:solidFill>
                <a:latin typeface="Arial"/>
                <a:ea typeface="Arial"/>
                <a:cs typeface="Arial"/>
                <a:sym typeface="Arial"/>
              </a:rPr>
              <a:t>Los permisos de aplican a tres niveles</a:t>
            </a:r>
            <a:endParaRPr sz="1800" b="1" dirty="0">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1800" b="1" dirty="0">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endParaRPr sz="1800" b="1" dirty="0">
              <a:solidFill>
                <a:schemeClr val="lt1"/>
              </a:solidFill>
              <a:latin typeface="Arial"/>
              <a:ea typeface="Arial"/>
              <a:cs typeface="Arial"/>
              <a:sym typeface="Arial"/>
            </a:endParaRPr>
          </a:p>
          <a:p>
            <a:pPr marL="800100" lvl="1" indent="-342900" algn="l" rtl="0">
              <a:lnSpc>
                <a:spcPct val="90000"/>
              </a:lnSpc>
              <a:spcBef>
                <a:spcPts val="600"/>
              </a:spcBef>
              <a:spcAft>
                <a:spcPts val="0"/>
              </a:spcAft>
              <a:buClr>
                <a:srgbClr val="27ED27"/>
              </a:buClr>
              <a:buSzPts val="2000"/>
              <a:buFont typeface="Arial"/>
              <a:buChar char="&gt;"/>
            </a:pPr>
            <a:r>
              <a:rPr lang="es-ES" sz="1800" b="1" dirty="0">
                <a:solidFill>
                  <a:schemeClr val="lt1"/>
                </a:solidFill>
                <a:latin typeface="Arial"/>
                <a:ea typeface="Arial"/>
                <a:cs typeface="Arial"/>
                <a:sym typeface="Arial"/>
              </a:rPr>
              <a:t>Por cada uno están las capacidades mencionadas anteriormente</a:t>
            </a:r>
            <a:endParaRPr sz="2000" b="1" dirty="0"/>
          </a:p>
          <a:p>
            <a:pPr marL="457200" lvl="1" indent="0" algn="l" rtl="0">
              <a:lnSpc>
                <a:spcPct val="90000"/>
              </a:lnSpc>
              <a:spcBef>
                <a:spcPts val="600"/>
              </a:spcBef>
              <a:spcAft>
                <a:spcPts val="0"/>
              </a:spcAft>
              <a:buClr>
                <a:srgbClr val="27ED27"/>
              </a:buClr>
              <a:buSzPts val="2000"/>
              <a:buNone/>
            </a:pPr>
            <a:r>
              <a:rPr lang="es-ES" sz="1800" b="1" dirty="0">
                <a:solidFill>
                  <a:schemeClr val="lt1"/>
                </a:solidFill>
                <a:latin typeface="Arial"/>
                <a:ea typeface="Arial"/>
                <a:cs typeface="Arial"/>
                <a:sym typeface="Arial"/>
              </a:rPr>
              <a:t>			 </a:t>
            </a:r>
            <a:r>
              <a:rPr lang="es-ES" sz="1800" b="1" dirty="0">
                <a:solidFill>
                  <a:srgbClr val="00B050"/>
                </a:solidFill>
                <a:latin typeface="Arial"/>
                <a:ea typeface="Arial"/>
                <a:cs typeface="Arial"/>
                <a:sym typeface="Arial"/>
              </a:rPr>
              <a:t>r w x  (Lectura, escritura y ejecución)</a:t>
            </a:r>
            <a:endParaRPr sz="2000" b="1" dirty="0"/>
          </a:p>
          <a:p>
            <a:pPr marL="457200" lvl="1" indent="0" algn="l" rtl="0">
              <a:lnSpc>
                <a:spcPct val="90000"/>
              </a:lnSpc>
              <a:spcBef>
                <a:spcPts val="600"/>
              </a:spcBef>
              <a:spcAft>
                <a:spcPts val="0"/>
              </a:spcAft>
              <a:buClr>
                <a:srgbClr val="27ED27"/>
              </a:buClr>
              <a:buSzPts val="2000"/>
              <a:buNone/>
            </a:pPr>
            <a:endParaRPr sz="1800" b="1" dirty="0">
              <a:solidFill>
                <a:schemeClr val="lt1"/>
              </a:solidFill>
              <a:latin typeface="Arial"/>
              <a:ea typeface="Arial"/>
              <a:cs typeface="Arial"/>
              <a:sym typeface="Arial"/>
            </a:endParaRPr>
          </a:p>
          <a:p>
            <a:pPr marL="800100" lvl="1" indent="-342900" algn="l" rtl="0">
              <a:lnSpc>
                <a:spcPct val="90000"/>
              </a:lnSpc>
              <a:spcBef>
                <a:spcPts val="600"/>
              </a:spcBef>
              <a:spcAft>
                <a:spcPts val="0"/>
              </a:spcAft>
              <a:buClr>
                <a:srgbClr val="27ED27"/>
              </a:buClr>
              <a:buSzPts val="2000"/>
              <a:buFont typeface="Arial"/>
              <a:buChar char="&gt;"/>
            </a:pPr>
            <a:r>
              <a:rPr lang="es-ES" sz="1800" b="1" dirty="0">
                <a:solidFill>
                  <a:schemeClr val="lt1"/>
                </a:solidFill>
                <a:latin typeface="Arial"/>
                <a:ea typeface="Arial"/>
                <a:cs typeface="Arial"/>
                <a:sym typeface="Arial"/>
              </a:rPr>
              <a:t>Cuando listamos los permisos de uno o mas ficheros podemos ver al principio:</a:t>
            </a:r>
            <a:endParaRPr sz="2000" b="1" dirty="0"/>
          </a:p>
          <a:p>
            <a:pPr marL="457200" lvl="1" indent="0" algn="l" rtl="0">
              <a:lnSpc>
                <a:spcPct val="90000"/>
              </a:lnSpc>
              <a:spcBef>
                <a:spcPts val="600"/>
              </a:spcBef>
              <a:spcAft>
                <a:spcPts val="0"/>
              </a:spcAft>
              <a:buClr>
                <a:srgbClr val="27ED27"/>
              </a:buClr>
              <a:buSzPts val="2000"/>
              <a:buNone/>
            </a:pPr>
            <a:r>
              <a:rPr lang="es-ES" sz="1800" b="1" dirty="0">
                <a:solidFill>
                  <a:schemeClr val="lt1"/>
                </a:solidFill>
                <a:latin typeface="Arial"/>
                <a:ea typeface="Arial"/>
                <a:cs typeface="Arial"/>
                <a:sym typeface="Arial"/>
              </a:rPr>
              <a:t>	 Por ejemplo :	.</a:t>
            </a:r>
            <a:r>
              <a:rPr lang="es-ES" sz="2000" b="1" dirty="0" err="1" smtClean="0">
                <a:solidFill>
                  <a:srgbClr val="FFC000"/>
                </a:solidFill>
                <a:latin typeface="Arial"/>
                <a:ea typeface="Arial"/>
                <a:cs typeface="Arial"/>
                <a:sym typeface="Arial"/>
              </a:rPr>
              <a:t>rw</a:t>
            </a:r>
            <a:r>
              <a:rPr lang="es-ES" sz="2000" b="1" dirty="0" smtClean="0">
                <a:solidFill>
                  <a:srgbClr val="FFC000"/>
                </a:solidFill>
                <a:latin typeface="Arial"/>
                <a:ea typeface="Arial"/>
                <a:cs typeface="Arial"/>
                <a:sym typeface="Arial"/>
              </a:rPr>
              <a:t>- r-- r-- </a:t>
            </a:r>
            <a:r>
              <a:rPr lang="es-ES" sz="2000" b="1" dirty="0" err="1" smtClean="0">
                <a:solidFill>
                  <a:srgbClr val="FFC000"/>
                </a:solidFill>
                <a:latin typeface="Arial"/>
                <a:ea typeface="Arial"/>
                <a:cs typeface="Arial"/>
                <a:sym typeface="Arial"/>
              </a:rPr>
              <a:t>user</a:t>
            </a:r>
            <a:r>
              <a:rPr lang="es-ES" sz="2000" b="1" dirty="0" smtClean="0">
                <a:solidFill>
                  <a:srgbClr val="FFC000"/>
                </a:solidFill>
                <a:latin typeface="Arial"/>
                <a:ea typeface="Arial"/>
                <a:cs typeface="Arial"/>
                <a:sym typeface="Arial"/>
              </a:rPr>
              <a:t> </a:t>
            </a:r>
            <a:r>
              <a:rPr lang="es-ES" sz="2000" b="1" dirty="0" err="1" smtClean="0">
                <a:solidFill>
                  <a:srgbClr val="FFC000"/>
                </a:solidFill>
                <a:latin typeface="Arial"/>
                <a:ea typeface="Arial"/>
                <a:cs typeface="Arial"/>
                <a:sym typeface="Arial"/>
              </a:rPr>
              <a:t>user</a:t>
            </a:r>
            <a:endParaRPr sz="2000" b="1" dirty="0"/>
          </a:p>
          <a:p>
            <a:pPr marL="457200" lvl="1" indent="0" algn="l" rtl="0">
              <a:lnSpc>
                <a:spcPct val="90000"/>
              </a:lnSpc>
              <a:spcBef>
                <a:spcPts val="600"/>
              </a:spcBef>
              <a:spcAft>
                <a:spcPts val="0"/>
              </a:spcAft>
              <a:buClr>
                <a:srgbClr val="27ED27"/>
              </a:buClr>
              <a:buSzPts val="2000"/>
              <a:buNone/>
            </a:pPr>
            <a:r>
              <a:rPr lang="es-ES" sz="1800" b="1" dirty="0">
                <a:solidFill>
                  <a:schemeClr val="lt1"/>
                </a:solidFill>
                <a:latin typeface="Arial"/>
                <a:ea typeface="Arial"/>
                <a:cs typeface="Arial"/>
                <a:sym typeface="Arial"/>
              </a:rPr>
              <a:t>	Los </a:t>
            </a:r>
            <a:r>
              <a:rPr lang="es-ES" sz="1800" b="1" dirty="0" smtClean="0">
                <a:solidFill>
                  <a:schemeClr val="lt1"/>
                </a:solidFill>
                <a:latin typeface="Arial"/>
                <a:ea typeface="Arial"/>
                <a:cs typeface="Arial"/>
                <a:sym typeface="Arial"/>
              </a:rPr>
              <a:t>primeros </a:t>
            </a:r>
            <a:r>
              <a:rPr lang="es-ES" sz="1800" b="1" dirty="0">
                <a:solidFill>
                  <a:schemeClr val="lt1"/>
                </a:solidFill>
                <a:latin typeface="Arial"/>
                <a:ea typeface="Arial"/>
                <a:cs typeface="Arial"/>
                <a:sym typeface="Arial"/>
              </a:rPr>
              <a:t>tres permisos pertenecen al propietario, los segundos 3 al grupo</a:t>
            </a:r>
            <a:endParaRPr sz="2000" b="1" dirty="0"/>
          </a:p>
          <a:p>
            <a:pPr marL="457200" lvl="1" indent="0" algn="l" rtl="0">
              <a:lnSpc>
                <a:spcPct val="90000"/>
              </a:lnSpc>
              <a:spcBef>
                <a:spcPts val="600"/>
              </a:spcBef>
              <a:spcAft>
                <a:spcPts val="0"/>
              </a:spcAft>
              <a:buClr>
                <a:srgbClr val="27ED27"/>
              </a:buClr>
              <a:buSzPts val="2000"/>
              <a:buNone/>
            </a:pPr>
            <a:r>
              <a:rPr lang="es-ES" sz="1800" b="1" dirty="0">
                <a:solidFill>
                  <a:schemeClr val="lt1"/>
                </a:solidFill>
                <a:latin typeface="Arial"/>
                <a:ea typeface="Arial"/>
                <a:cs typeface="Arial"/>
                <a:sym typeface="Arial"/>
              </a:rPr>
              <a:t>	y los últimos 3 a otros </a:t>
            </a:r>
            <a:r>
              <a:rPr lang="es-ES" sz="1800" b="1" dirty="0" smtClean="0">
                <a:solidFill>
                  <a:schemeClr val="lt1"/>
                </a:solidFill>
                <a:latin typeface="Arial"/>
                <a:ea typeface="Arial"/>
                <a:cs typeface="Arial"/>
                <a:sym typeface="Arial"/>
              </a:rPr>
              <a:t>usuarios </a:t>
            </a:r>
            <a:r>
              <a:rPr lang="es-ES" sz="1800" b="1" dirty="0">
                <a:solidFill>
                  <a:schemeClr val="lt1"/>
                </a:solidFill>
                <a:latin typeface="Arial"/>
                <a:ea typeface="Arial"/>
                <a:cs typeface="Arial"/>
                <a:sym typeface="Arial"/>
              </a:rPr>
              <a:t>que no tienen ese grupo  y no son </a:t>
            </a:r>
            <a:r>
              <a:rPr lang="es-ES" sz="1800" b="1" dirty="0" smtClean="0">
                <a:solidFill>
                  <a:schemeClr val="lt1"/>
                </a:solidFill>
                <a:latin typeface="Arial"/>
                <a:ea typeface="Arial"/>
                <a:cs typeface="Arial"/>
                <a:sym typeface="Arial"/>
              </a:rPr>
              <a:t>propietarios</a:t>
            </a:r>
          </a:p>
          <a:p>
            <a:pPr marL="457200" lvl="1" indent="0" algn="l" rtl="0">
              <a:lnSpc>
                <a:spcPct val="90000"/>
              </a:lnSpc>
              <a:spcBef>
                <a:spcPts val="600"/>
              </a:spcBef>
              <a:spcAft>
                <a:spcPts val="0"/>
              </a:spcAft>
              <a:buClr>
                <a:srgbClr val="27ED27"/>
              </a:buClr>
              <a:buSzPts val="2000"/>
              <a:buNone/>
            </a:pPr>
            <a:endParaRPr b="1" dirty="0"/>
          </a:p>
          <a:p>
            <a:pPr marL="457200" lvl="1" indent="0" algn="l" rtl="0">
              <a:lnSpc>
                <a:spcPct val="90000"/>
              </a:lnSpc>
              <a:spcBef>
                <a:spcPts val="600"/>
              </a:spcBef>
              <a:spcAft>
                <a:spcPts val="0"/>
              </a:spcAft>
              <a:buClr>
                <a:srgbClr val="27ED27"/>
              </a:buClr>
              <a:buSzPts val="2000"/>
              <a:buNone/>
            </a:pPr>
            <a:r>
              <a:rPr lang="es-ES" sz="2000" b="1" dirty="0">
                <a:solidFill>
                  <a:schemeClr val="lt1"/>
                </a:solidFill>
                <a:latin typeface="Arial"/>
                <a:ea typeface="Arial"/>
                <a:cs typeface="Arial"/>
                <a:sym typeface="Arial"/>
              </a:rPr>
              <a:t>El este caso: </a:t>
            </a:r>
            <a:endParaRPr b="1" dirty="0"/>
          </a:p>
          <a:p>
            <a:pPr marL="457200" lvl="1" indent="0" algn="l" rtl="0">
              <a:lnSpc>
                <a:spcPct val="90000"/>
              </a:lnSpc>
              <a:spcBef>
                <a:spcPts val="600"/>
              </a:spcBef>
              <a:spcAft>
                <a:spcPts val="0"/>
              </a:spcAft>
              <a:buClr>
                <a:srgbClr val="27ED27"/>
              </a:buClr>
              <a:buSzPts val="2000"/>
              <a:buNone/>
            </a:pPr>
            <a:r>
              <a:rPr lang="es-ES" sz="2000" b="1" dirty="0">
                <a:solidFill>
                  <a:schemeClr val="lt1"/>
                </a:solidFill>
                <a:latin typeface="Arial"/>
                <a:ea typeface="Arial"/>
                <a:cs typeface="Arial"/>
                <a:sym typeface="Arial"/>
              </a:rPr>
              <a:t> 	</a:t>
            </a:r>
            <a:r>
              <a:rPr lang="es-ES" sz="2000" b="1" dirty="0">
                <a:latin typeface="Arial"/>
                <a:ea typeface="Arial"/>
                <a:cs typeface="Arial"/>
                <a:sym typeface="Arial"/>
              </a:rPr>
              <a:t>Propietario: </a:t>
            </a:r>
            <a:r>
              <a:rPr lang="es-ES" sz="2000" b="1" dirty="0" err="1" smtClean="0">
                <a:solidFill>
                  <a:srgbClr val="FFC000"/>
                </a:solidFill>
                <a:latin typeface="Arial"/>
                <a:ea typeface="Arial"/>
                <a:cs typeface="Arial"/>
                <a:sym typeface="Arial"/>
              </a:rPr>
              <a:t>user</a:t>
            </a:r>
            <a:r>
              <a:rPr lang="es-ES" sz="2000" b="1" dirty="0">
                <a:latin typeface="Arial"/>
                <a:ea typeface="Arial"/>
                <a:cs typeface="Arial"/>
                <a:sym typeface="Arial"/>
              </a:rPr>
              <a:t>	Grupo: </a:t>
            </a:r>
            <a:r>
              <a:rPr lang="es-ES" sz="2000" b="1" dirty="0" err="1" smtClean="0">
                <a:solidFill>
                  <a:srgbClr val="FFC000"/>
                </a:solidFill>
                <a:latin typeface="Arial"/>
                <a:ea typeface="Arial"/>
                <a:cs typeface="Arial"/>
                <a:sym typeface="Arial"/>
              </a:rPr>
              <a:t>user</a:t>
            </a:r>
            <a:r>
              <a:rPr lang="es-ES" sz="2000" b="1" dirty="0">
                <a:latin typeface="Arial"/>
                <a:ea typeface="Arial"/>
                <a:cs typeface="Arial"/>
                <a:sym typeface="Arial"/>
              </a:rPr>
              <a:t>		</a:t>
            </a:r>
            <a:r>
              <a:rPr lang="es-ES" sz="2000" b="1" dirty="0">
                <a:solidFill>
                  <a:srgbClr val="FFC000"/>
                </a:solidFill>
                <a:latin typeface="Arial"/>
                <a:ea typeface="Arial"/>
                <a:cs typeface="Arial"/>
                <a:sym typeface="Arial"/>
              </a:rPr>
              <a:t>otros</a:t>
            </a:r>
            <a:endParaRPr sz="2000" b="1" dirty="0">
              <a:solidFill>
                <a:srgbClr val="FFC000"/>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endParaRPr sz="2000" b="1" dirty="0">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dirty="0">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endParaRPr sz="2000" b="1" dirty="0">
              <a:solidFill>
                <a:srgbClr val="00B050"/>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dirty="0">
              <a:solidFill>
                <a:schemeClr val="lt1"/>
              </a:solidFill>
              <a:latin typeface="Arial"/>
              <a:ea typeface="Arial"/>
              <a:cs typeface="Arial"/>
              <a:sym typeface="Arial"/>
            </a:endParaRPr>
          </a:p>
          <a:p>
            <a:pPr marL="800100" lvl="1" indent="-215900" algn="ctr" rtl="0">
              <a:lnSpc>
                <a:spcPct val="90000"/>
              </a:lnSpc>
              <a:spcBef>
                <a:spcPts val="600"/>
              </a:spcBef>
              <a:spcAft>
                <a:spcPts val="0"/>
              </a:spcAft>
              <a:buClr>
                <a:srgbClr val="27ED27"/>
              </a:buClr>
              <a:buSzPts val="2000"/>
              <a:buFont typeface="Century Schoolbook"/>
              <a:buNone/>
            </a:pPr>
            <a:endParaRPr sz="2000" b="1" dirty="0">
              <a:solidFill>
                <a:srgbClr val="00B050"/>
              </a:solidFill>
              <a:latin typeface="Arial"/>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
        <p:nvSpPr>
          <p:cNvPr id="279" name="Google Shape;279;p25"/>
          <p:cNvSpPr txBox="1"/>
          <p:nvPr/>
        </p:nvSpPr>
        <p:spPr>
          <a:xfrm>
            <a:off x="6540500" y="812800"/>
            <a:ext cx="257810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B050"/>
              </a:buClr>
              <a:buSzPts val="1800"/>
              <a:buFont typeface="Arial"/>
              <a:buChar char="•"/>
            </a:pPr>
            <a:r>
              <a:rPr lang="es-ES" sz="1800">
                <a:solidFill>
                  <a:schemeClr val="lt1"/>
                </a:solidFill>
                <a:latin typeface="Arial"/>
                <a:ea typeface="Arial"/>
                <a:cs typeface="Arial"/>
                <a:sym typeface="Arial"/>
              </a:rPr>
              <a:t>Propietario</a:t>
            </a:r>
            <a:endParaRPr/>
          </a:p>
          <a:p>
            <a:pPr marL="285750" marR="0" lvl="0" indent="-285750" algn="l" rtl="0">
              <a:spcBef>
                <a:spcPts val="0"/>
              </a:spcBef>
              <a:spcAft>
                <a:spcPts val="0"/>
              </a:spcAft>
              <a:buClr>
                <a:srgbClr val="00B050"/>
              </a:buClr>
              <a:buSzPts val="1800"/>
              <a:buFont typeface="Arial"/>
              <a:buChar char="•"/>
            </a:pPr>
            <a:r>
              <a:rPr lang="es-ES" sz="1800">
                <a:solidFill>
                  <a:schemeClr val="lt1"/>
                </a:solidFill>
                <a:latin typeface="Arial"/>
                <a:ea typeface="Arial"/>
                <a:cs typeface="Arial"/>
                <a:sym typeface="Arial"/>
              </a:rPr>
              <a:t>Grupo</a:t>
            </a:r>
            <a:endParaRPr/>
          </a:p>
          <a:p>
            <a:pPr marL="285750" marR="0" lvl="0" indent="-285750" algn="l" rtl="0">
              <a:spcBef>
                <a:spcPts val="0"/>
              </a:spcBef>
              <a:spcAft>
                <a:spcPts val="0"/>
              </a:spcAft>
              <a:buClr>
                <a:srgbClr val="00B050"/>
              </a:buClr>
              <a:buSzPts val="1800"/>
              <a:buFont typeface="Arial"/>
              <a:buChar char="•"/>
            </a:pPr>
            <a:r>
              <a:rPr lang="es-ES" sz="1800">
                <a:solidFill>
                  <a:schemeClr val="lt1"/>
                </a:solidFill>
                <a:latin typeface="Arial"/>
                <a:ea typeface="Arial"/>
                <a:cs typeface="Arial"/>
                <a:sym typeface="Arial"/>
              </a:rPr>
              <a:t>Otros</a:t>
            </a:r>
            <a:endParaRPr sz="1800">
              <a:solidFill>
                <a:schemeClr val="lt1"/>
              </a:solidFill>
              <a:latin typeface="Arial"/>
              <a:ea typeface="Arial"/>
              <a:cs typeface="Arial"/>
              <a:sym typeface="Arial"/>
            </a:endParaRPr>
          </a:p>
        </p:txBody>
      </p:sp>
      <p:sp>
        <p:nvSpPr>
          <p:cNvPr id="280" name="Google Shape;280;p25"/>
          <p:cNvSpPr txBox="1"/>
          <p:nvPr/>
        </p:nvSpPr>
        <p:spPr>
          <a:xfrm>
            <a:off x="1619250" y="5502870"/>
            <a:ext cx="235585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B050"/>
              </a:buClr>
              <a:buSzPts val="1800"/>
              <a:buFont typeface="Arial"/>
              <a:buChar char="•"/>
            </a:pPr>
            <a:r>
              <a:rPr lang="es-ES" sz="1800">
                <a:solidFill>
                  <a:srgbClr val="FFC000"/>
                </a:solidFill>
                <a:latin typeface="Arial"/>
                <a:ea typeface="Arial"/>
                <a:cs typeface="Arial"/>
                <a:sym typeface="Arial"/>
              </a:rPr>
              <a:t>r</a:t>
            </a:r>
            <a:r>
              <a:rPr lang="es-ES" sz="1800">
                <a:solidFill>
                  <a:schemeClr val="lt1"/>
                </a:solidFill>
                <a:latin typeface="Arial"/>
                <a:ea typeface="Arial"/>
                <a:cs typeface="Arial"/>
                <a:sym typeface="Arial"/>
              </a:rPr>
              <a:t>:  Leer/listar</a:t>
            </a:r>
            <a:endParaRPr/>
          </a:p>
          <a:p>
            <a:pPr marL="285750" marR="0" lvl="0" indent="-285750" algn="l" rtl="0">
              <a:spcBef>
                <a:spcPts val="0"/>
              </a:spcBef>
              <a:spcAft>
                <a:spcPts val="0"/>
              </a:spcAft>
              <a:buClr>
                <a:srgbClr val="00B050"/>
              </a:buClr>
              <a:buSzPts val="1800"/>
              <a:buFont typeface="Arial"/>
              <a:buChar char="•"/>
            </a:pPr>
            <a:r>
              <a:rPr lang="es-ES" sz="1800">
                <a:solidFill>
                  <a:srgbClr val="FFC000"/>
                </a:solidFill>
                <a:latin typeface="Arial"/>
                <a:ea typeface="Arial"/>
                <a:cs typeface="Arial"/>
                <a:sym typeface="Arial"/>
              </a:rPr>
              <a:t>w</a:t>
            </a:r>
            <a:r>
              <a:rPr lang="es-ES" sz="1800">
                <a:solidFill>
                  <a:schemeClr val="lt1"/>
                </a:solidFill>
                <a:latin typeface="Arial"/>
                <a:ea typeface="Arial"/>
                <a:cs typeface="Arial"/>
                <a:sym typeface="Arial"/>
              </a:rPr>
              <a:t>: Escribir</a:t>
            </a:r>
            <a:endParaRPr/>
          </a:p>
          <a:p>
            <a:pPr marL="285750" marR="0" lvl="0" indent="-285750" algn="l" rtl="0">
              <a:spcBef>
                <a:spcPts val="0"/>
              </a:spcBef>
              <a:spcAft>
                <a:spcPts val="0"/>
              </a:spcAft>
              <a:buClr>
                <a:srgbClr val="FF0000"/>
              </a:buClr>
              <a:buSzPts val="1800"/>
              <a:buFont typeface="Arial"/>
              <a:buChar char="×"/>
            </a:pPr>
            <a:r>
              <a:rPr lang="es-ES" sz="1800">
                <a:solidFill>
                  <a:srgbClr val="FF0000"/>
                </a:solidFill>
                <a:latin typeface="Arial"/>
                <a:ea typeface="Arial"/>
                <a:cs typeface="Arial"/>
                <a:sym typeface="Arial"/>
              </a:rPr>
              <a:t>x:  </a:t>
            </a:r>
            <a:r>
              <a:rPr lang="es-ES" sz="1800" strike="sngStrike">
                <a:solidFill>
                  <a:srgbClr val="FF0000"/>
                </a:solidFill>
                <a:latin typeface="Arial"/>
                <a:ea typeface="Arial"/>
                <a:cs typeface="Arial"/>
                <a:sym typeface="Arial"/>
              </a:rPr>
              <a:t>Ejecutar/entrar</a:t>
            </a:r>
            <a:endParaRPr sz="1800" strike="sngStrike">
              <a:solidFill>
                <a:srgbClr val="FF0000"/>
              </a:solidFill>
              <a:latin typeface="Arial"/>
              <a:ea typeface="Arial"/>
              <a:cs typeface="Arial"/>
              <a:sym typeface="Arial"/>
            </a:endParaRPr>
          </a:p>
        </p:txBody>
      </p:sp>
      <p:sp>
        <p:nvSpPr>
          <p:cNvPr id="281" name="Google Shape;281;p25"/>
          <p:cNvSpPr txBox="1"/>
          <p:nvPr/>
        </p:nvSpPr>
        <p:spPr>
          <a:xfrm>
            <a:off x="4146550" y="5502870"/>
            <a:ext cx="242570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B050"/>
              </a:buClr>
              <a:buSzPts val="1800"/>
              <a:buFont typeface="Arial"/>
              <a:buChar char="•"/>
            </a:pPr>
            <a:r>
              <a:rPr lang="es-ES" sz="1800">
                <a:solidFill>
                  <a:srgbClr val="FFC000"/>
                </a:solidFill>
                <a:latin typeface="Arial"/>
                <a:ea typeface="Arial"/>
                <a:cs typeface="Arial"/>
                <a:sym typeface="Arial"/>
              </a:rPr>
              <a:t>r</a:t>
            </a:r>
            <a:r>
              <a:rPr lang="es-ES" sz="1800">
                <a:solidFill>
                  <a:schemeClr val="lt1"/>
                </a:solidFill>
                <a:latin typeface="Arial"/>
                <a:ea typeface="Arial"/>
                <a:cs typeface="Arial"/>
                <a:sym typeface="Arial"/>
              </a:rPr>
              <a:t>:  Leer/listar</a:t>
            </a:r>
            <a:endParaRPr/>
          </a:p>
          <a:p>
            <a:pPr marL="0" marR="0" lvl="0" indent="0" algn="l" rtl="0">
              <a:spcBef>
                <a:spcPts val="0"/>
              </a:spcBef>
              <a:spcAft>
                <a:spcPts val="0"/>
              </a:spcAft>
              <a:buNone/>
            </a:pPr>
            <a:r>
              <a:rPr lang="es-ES" sz="1800">
                <a:solidFill>
                  <a:srgbClr val="FF0000"/>
                </a:solidFill>
                <a:latin typeface="Arial"/>
                <a:ea typeface="Arial"/>
                <a:cs typeface="Arial"/>
                <a:sym typeface="Arial"/>
              </a:rPr>
              <a:t>    w: </a:t>
            </a:r>
            <a:r>
              <a:rPr lang="es-ES" sz="1800" strike="sngStrike">
                <a:solidFill>
                  <a:srgbClr val="FF0000"/>
                </a:solidFill>
                <a:latin typeface="Arial"/>
                <a:ea typeface="Arial"/>
                <a:cs typeface="Arial"/>
                <a:sym typeface="Arial"/>
              </a:rPr>
              <a:t>Escribir</a:t>
            </a:r>
            <a:endParaRPr sz="1800" strike="sngStrike">
              <a:solidFill>
                <a:schemeClr val="lt1"/>
              </a:solidFill>
              <a:latin typeface="Arial"/>
              <a:ea typeface="Arial"/>
              <a:cs typeface="Arial"/>
              <a:sym typeface="Arial"/>
            </a:endParaRPr>
          </a:p>
          <a:p>
            <a:pPr marL="0" marR="0" lvl="0" indent="0" algn="l" rtl="0">
              <a:spcBef>
                <a:spcPts val="0"/>
              </a:spcBef>
              <a:spcAft>
                <a:spcPts val="0"/>
              </a:spcAft>
              <a:buNone/>
            </a:pPr>
            <a:r>
              <a:rPr lang="es-ES" sz="1800">
                <a:solidFill>
                  <a:srgbClr val="FF0000"/>
                </a:solidFill>
                <a:latin typeface="Arial"/>
                <a:ea typeface="Arial"/>
                <a:cs typeface="Arial"/>
                <a:sym typeface="Arial"/>
              </a:rPr>
              <a:t>    x:  </a:t>
            </a:r>
            <a:r>
              <a:rPr lang="es-ES" sz="1800" strike="sngStrike">
                <a:solidFill>
                  <a:srgbClr val="FF0000"/>
                </a:solidFill>
                <a:latin typeface="Arial"/>
                <a:ea typeface="Arial"/>
                <a:cs typeface="Arial"/>
                <a:sym typeface="Arial"/>
              </a:rPr>
              <a:t>Ejecutar/entrar</a:t>
            </a:r>
            <a:endParaRPr sz="1800" strike="sngStrike">
              <a:solidFill>
                <a:srgbClr val="FF0000"/>
              </a:solidFill>
              <a:latin typeface="Arial"/>
              <a:ea typeface="Arial"/>
              <a:cs typeface="Arial"/>
              <a:sym typeface="Arial"/>
            </a:endParaRPr>
          </a:p>
        </p:txBody>
      </p:sp>
      <p:sp>
        <p:nvSpPr>
          <p:cNvPr id="282" name="Google Shape;282;p25"/>
          <p:cNvSpPr txBox="1"/>
          <p:nvPr/>
        </p:nvSpPr>
        <p:spPr>
          <a:xfrm>
            <a:off x="6962774" y="5493940"/>
            <a:ext cx="3184526"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B050"/>
              </a:buClr>
              <a:buSzPts val="1800"/>
              <a:buFont typeface="Arial"/>
              <a:buChar char="•"/>
            </a:pPr>
            <a:r>
              <a:rPr lang="es-ES" sz="1800">
                <a:solidFill>
                  <a:srgbClr val="FFC000"/>
                </a:solidFill>
                <a:latin typeface="Arial"/>
                <a:ea typeface="Arial"/>
                <a:cs typeface="Arial"/>
                <a:sym typeface="Arial"/>
              </a:rPr>
              <a:t>r</a:t>
            </a:r>
            <a:r>
              <a:rPr lang="es-ES" sz="1800">
                <a:solidFill>
                  <a:schemeClr val="lt1"/>
                </a:solidFill>
                <a:latin typeface="Arial"/>
                <a:ea typeface="Arial"/>
                <a:cs typeface="Arial"/>
                <a:sym typeface="Arial"/>
              </a:rPr>
              <a:t>:  Leer/listar</a:t>
            </a:r>
            <a:endParaRPr/>
          </a:p>
          <a:p>
            <a:pPr marL="0" marR="0" lvl="0" indent="0" algn="l" rtl="0">
              <a:spcBef>
                <a:spcPts val="0"/>
              </a:spcBef>
              <a:spcAft>
                <a:spcPts val="0"/>
              </a:spcAft>
              <a:buNone/>
            </a:pPr>
            <a:r>
              <a:rPr lang="es-ES" sz="1800">
                <a:solidFill>
                  <a:srgbClr val="FF0000"/>
                </a:solidFill>
                <a:latin typeface="Arial"/>
                <a:ea typeface="Arial"/>
                <a:cs typeface="Arial"/>
                <a:sym typeface="Arial"/>
              </a:rPr>
              <a:t>     w: </a:t>
            </a:r>
            <a:r>
              <a:rPr lang="es-ES" sz="1800" strike="sngStrike">
                <a:solidFill>
                  <a:srgbClr val="FF0000"/>
                </a:solidFill>
                <a:latin typeface="Arial"/>
                <a:ea typeface="Arial"/>
                <a:cs typeface="Arial"/>
                <a:sym typeface="Arial"/>
              </a:rPr>
              <a:t>Escribir</a:t>
            </a:r>
            <a:endParaRPr sz="1800" strike="sngStrike">
              <a:solidFill>
                <a:schemeClr val="lt1"/>
              </a:solidFill>
              <a:latin typeface="Arial"/>
              <a:ea typeface="Arial"/>
              <a:cs typeface="Arial"/>
              <a:sym typeface="Arial"/>
            </a:endParaRPr>
          </a:p>
          <a:p>
            <a:pPr marL="0" marR="0" lvl="0" indent="0" algn="l" rtl="0">
              <a:spcBef>
                <a:spcPts val="0"/>
              </a:spcBef>
              <a:spcAft>
                <a:spcPts val="0"/>
              </a:spcAft>
              <a:buNone/>
            </a:pPr>
            <a:r>
              <a:rPr lang="es-ES" sz="1800">
                <a:solidFill>
                  <a:srgbClr val="FF0000"/>
                </a:solidFill>
                <a:latin typeface="Arial"/>
                <a:ea typeface="Arial"/>
                <a:cs typeface="Arial"/>
                <a:sym typeface="Arial"/>
              </a:rPr>
              <a:t>     x:  </a:t>
            </a:r>
            <a:r>
              <a:rPr lang="es-ES" sz="1800" strike="sngStrike">
                <a:solidFill>
                  <a:srgbClr val="FF0000"/>
                </a:solidFill>
                <a:latin typeface="Arial"/>
                <a:ea typeface="Arial"/>
                <a:cs typeface="Arial"/>
                <a:sym typeface="Arial"/>
              </a:rPr>
              <a:t>Ejecutar/entrar</a:t>
            </a:r>
            <a:endParaRPr sz="1800" strike="sngStrike">
              <a:solidFill>
                <a:srgbClr val="FF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ctrTitle"/>
          </p:nvPr>
        </p:nvSpPr>
        <p:spPr>
          <a:xfrm>
            <a:off x="419100" y="252413"/>
            <a:ext cx="8394700" cy="560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3600"/>
              <a:buFont typeface="Lucida Sans"/>
              <a:buNone/>
            </a:pPr>
            <a:r>
              <a:rPr lang="es-ES" sz="3600" b="1" dirty="0">
                <a:solidFill>
                  <a:srgbClr val="FEFEFE"/>
                </a:solidFill>
                <a:latin typeface="Lucida Sans"/>
                <a:ea typeface="Lucida Sans"/>
                <a:cs typeface="Lucida Sans"/>
                <a:sym typeface="Lucida Sans"/>
              </a:rPr>
              <a:t>			Permisos asignación </a:t>
            </a:r>
            <a:r>
              <a:rPr lang="es-ES" sz="3600" b="1" dirty="0" smtClean="0">
                <a:solidFill>
                  <a:srgbClr val="FEFEFE"/>
                </a:solidFill>
                <a:latin typeface="Lucida Sans"/>
                <a:ea typeface="Lucida Sans"/>
                <a:cs typeface="Lucida Sans"/>
                <a:sym typeface="Lucida Sans"/>
              </a:rPr>
              <a:t>3/6</a:t>
            </a:r>
            <a:endParaRPr sz="3600" b="1" dirty="0">
              <a:solidFill>
                <a:srgbClr val="FEFEFE"/>
              </a:solidFill>
              <a:latin typeface="Lucida Sans"/>
              <a:ea typeface="Lucida Sans"/>
              <a:cs typeface="Lucida Sans"/>
              <a:sym typeface="Lucida Sans"/>
            </a:endParaRPr>
          </a:p>
        </p:txBody>
      </p:sp>
      <p:sp>
        <p:nvSpPr>
          <p:cNvPr id="288" name="Google Shape;288;p26"/>
          <p:cNvSpPr txBox="1">
            <a:spLocks noGrp="1"/>
          </p:cNvSpPr>
          <p:nvPr>
            <p:ph type="subTitle" idx="1"/>
          </p:nvPr>
        </p:nvSpPr>
        <p:spPr>
          <a:xfrm>
            <a:off x="889000" y="812800"/>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sz="2000" b="1">
              <a:solidFill>
                <a:schemeClr val="lt1"/>
              </a:solidFill>
              <a:latin typeface="Arial"/>
              <a:ea typeface="Arial"/>
              <a:cs typeface="Arial"/>
              <a:sym typeface="Arial"/>
            </a:endParaRPr>
          </a:p>
          <a:p>
            <a:pPr marL="800100" lvl="1" indent="-342900" algn="l" rtl="0">
              <a:lnSpc>
                <a:spcPct val="90000"/>
              </a:lnSpc>
              <a:spcBef>
                <a:spcPts val="600"/>
              </a:spcBef>
              <a:spcAft>
                <a:spcPts val="0"/>
              </a:spcAft>
              <a:buClr>
                <a:srgbClr val="27ED27"/>
              </a:buClr>
              <a:buSzPts val="2000"/>
              <a:buFont typeface="Arial"/>
              <a:buChar char="&gt;"/>
            </a:pPr>
            <a:r>
              <a:rPr lang="es-ES" sz="2000" b="1">
                <a:solidFill>
                  <a:schemeClr val="lt1"/>
                </a:solidFill>
                <a:latin typeface="Arial"/>
                <a:ea typeface="Arial"/>
                <a:cs typeface="Arial"/>
                <a:sym typeface="Arial"/>
              </a:rPr>
              <a:t>Hay dos formas de asignar permisos, vamos a ver la primera.</a:t>
            </a:r>
            <a:endParaRPr/>
          </a:p>
          <a:p>
            <a:pPr marL="457200" lvl="1" indent="0" algn="l" rtl="0">
              <a:lnSpc>
                <a:spcPct val="90000"/>
              </a:lnSpc>
              <a:spcBef>
                <a:spcPts val="600"/>
              </a:spcBef>
              <a:spcAft>
                <a:spcPts val="0"/>
              </a:spcAft>
              <a:buClr>
                <a:srgbClr val="27ED27"/>
              </a:buClr>
              <a:buSzPts val="2000"/>
              <a:buNone/>
            </a:pPr>
            <a:r>
              <a:rPr lang="es-ES" sz="2000" b="1">
                <a:solidFill>
                  <a:schemeClr val="lt1"/>
                </a:solidFill>
                <a:latin typeface="Arial"/>
                <a:ea typeface="Arial"/>
                <a:cs typeface="Arial"/>
                <a:sym typeface="Arial"/>
              </a:rPr>
              <a:t>Siempre utilizando el comando chmod (opciones) (fichero o directorio)</a:t>
            </a:r>
            <a:endParaRPr/>
          </a:p>
          <a:p>
            <a:pPr marL="457200" lvl="1" indent="0" algn="l" rtl="0">
              <a:lnSpc>
                <a:spcPct val="90000"/>
              </a:lnSpc>
              <a:spcBef>
                <a:spcPts val="600"/>
              </a:spcBef>
              <a:spcAft>
                <a:spcPts val="0"/>
              </a:spcAft>
              <a:buClr>
                <a:srgbClr val="27ED27"/>
              </a:buClr>
              <a:buSzPts val="2000"/>
              <a:buNone/>
            </a:pPr>
            <a:r>
              <a:rPr lang="es-ES" sz="2000" b="1">
                <a:solidFill>
                  <a:schemeClr val="lt1"/>
                </a:solidFill>
                <a:latin typeface="Arial"/>
                <a:ea typeface="Arial"/>
                <a:cs typeface="Arial"/>
                <a:sym typeface="Arial"/>
              </a:rPr>
              <a:t>Para asignar se utiliza la primer letra de la entidad (usuario, grupo, otros), seguido de el + o el – y luego el permiso (r,w,x). </a:t>
            </a:r>
            <a:endParaRPr/>
          </a:p>
          <a:p>
            <a:pPr marL="457200" lvl="1" indent="0" algn="l" rtl="0">
              <a:lnSpc>
                <a:spcPct val="90000"/>
              </a:lnSpc>
              <a:spcBef>
                <a:spcPts val="600"/>
              </a:spcBef>
              <a:spcAft>
                <a:spcPts val="0"/>
              </a:spcAft>
              <a:buClr>
                <a:srgbClr val="27ED27"/>
              </a:buClr>
              <a:buSzPts val="2000"/>
              <a:buNone/>
            </a:pPr>
            <a:endParaRPr sz="2000" b="1">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2000" b="1">
                <a:solidFill>
                  <a:schemeClr val="lt1"/>
                </a:solidFill>
                <a:latin typeface="Arial"/>
                <a:ea typeface="Arial"/>
                <a:cs typeface="Arial"/>
                <a:sym typeface="Arial"/>
              </a:rPr>
              <a:t>Ejemplo concatenado: </a:t>
            </a:r>
            <a:r>
              <a:rPr lang="es-ES" sz="2000" b="1">
                <a:solidFill>
                  <a:srgbClr val="00B050"/>
                </a:solidFill>
                <a:latin typeface="Arial"/>
                <a:ea typeface="Arial"/>
                <a:cs typeface="Arial"/>
                <a:sym typeface="Arial"/>
              </a:rPr>
              <a:t>chmod  u+wrx,g-w,g+rx,o-wrx  ./myfile.txt   </a:t>
            </a:r>
            <a:r>
              <a:rPr lang="es-ES" sz="2000" b="1">
                <a:solidFill>
                  <a:schemeClr val="lt1"/>
                </a:solidFill>
                <a:latin typeface="Arial"/>
                <a:ea typeface="Arial"/>
                <a:cs typeface="Arial"/>
                <a:sym typeface="Arial"/>
              </a:rPr>
              <a:t>El resultado </a:t>
            </a:r>
            <a:endParaRPr/>
          </a:p>
          <a:p>
            <a:pPr marL="457200" lvl="1" indent="0" algn="l" rtl="0">
              <a:lnSpc>
                <a:spcPct val="90000"/>
              </a:lnSpc>
              <a:spcBef>
                <a:spcPts val="600"/>
              </a:spcBef>
              <a:spcAft>
                <a:spcPts val="0"/>
              </a:spcAft>
              <a:buClr>
                <a:srgbClr val="27ED27"/>
              </a:buClr>
              <a:buSzPts val="2000"/>
              <a:buNone/>
            </a:pPr>
            <a:r>
              <a:rPr lang="es-ES" sz="2000" b="1">
                <a:solidFill>
                  <a:srgbClr val="00B050"/>
                </a:solidFill>
                <a:latin typeface="Arial"/>
                <a:ea typeface="Arial"/>
                <a:cs typeface="Arial"/>
                <a:sym typeface="Arial"/>
              </a:rPr>
              <a:t> </a:t>
            </a:r>
            <a:r>
              <a:rPr lang="es-ES" sz="2000" b="1">
                <a:solidFill>
                  <a:schemeClr val="lt1"/>
                </a:solidFill>
                <a:latin typeface="Arial"/>
                <a:ea typeface="Arial"/>
                <a:cs typeface="Arial"/>
                <a:sym typeface="Arial"/>
              </a:rPr>
              <a:t>Usuarios			grupos			Otros</a:t>
            </a:r>
            <a:endParaRPr sz="2000">
              <a:solidFill>
                <a:schemeClr val="lt1"/>
              </a:solidFill>
              <a:latin typeface="Arial"/>
              <a:ea typeface="Arial"/>
              <a:cs typeface="Arial"/>
              <a:sym typeface="Arial"/>
            </a:endParaRPr>
          </a:p>
          <a:p>
            <a:pPr marL="800100" lvl="1" indent="-215900" algn="ctr" rtl="0">
              <a:lnSpc>
                <a:spcPct val="90000"/>
              </a:lnSpc>
              <a:spcBef>
                <a:spcPts val="600"/>
              </a:spcBef>
              <a:spcAft>
                <a:spcPts val="0"/>
              </a:spcAft>
              <a:buClr>
                <a:srgbClr val="27ED27"/>
              </a:buClr>
              <a:buSzPts val="2000"/>
              <a:buFont typeface="Noto Sans Symbols"/>
              <a:buNone/>
            </a:pPr>
            <a:endParaRPr sz="2000">
              <a:solidFill>
                <a:schemeClr val="lt1"/>
              </a:solidFill>
              <a:latin typeface="Arial"/>
              <a:ea typeface="Arial"/>
              <a:cs typeface="Arial"/>
              <a:sym typeface="Arial"/>
            </a:endParaRPr>
          </a:p>
          <a:p>
            <a:pPr marL="800100" lvl="1" indent="-215900" algn="ctr" rtl="0">
              <a:lnSpc>
                <a:spcPct val="90000"/>
              </a:lnSpc>
              <a:spcBef>
                <a:spcPts val="600"/>
              </a:spcBef>
              <a:spcAft>
                <a:spcPts val="0"/>
              </a:spcAft>
              <a:buClr>
                <a:srgbClr val="27ED27"/>
              </a:buClr>
              <a:buSzPts val="2000"/>
              <a:buFont typeface="Noto Sans Symbols"/>
              <a:buNone/>
            </a:pPr>
            <a:endParaRPr sz="2000">
              <a:solidFill>
                <a:schemeClr val="lt1"/>
              </a:solidFill>
              <a:latin typeface="Arial"/>
              <a:ea typeface="Arial"/>
              <a:cs typeface="Arial"/>
              <a:sym typeface="Arial"/>
            </a:endParaRPr>
          </a:p>
          <a:p>
            <a:pPr marL="800100" lvl="1" indent="-215900" algn="ctr" rtl="0">
              <a:lnSpc>
                <a:spcPct val="90000"/>
              </a:lnSpc>
              <a:spcBef>
                <a:spcPts val="600"/>
              </a:spcBef>
              <a:spcAft>
                <a:spcPts val="0"/>
              </a:spcAft>
              <a:buClr>
                <a:srgbClr val="27ED27"/>
              </a:buClr>
              <a:buSzPts val="2000"/>
              <a:buFont typeface="Noto Sans Symbols"/>
              <a:buNone/>
            </a:pPr>
            <a:endParaRPr sz="2000">
              <a:solidFill>
                <a:schemeClr val="lt1"/>
              </a:solidFill>
              <a:latin typeface="Arial"/>
              <a:ea typeface="Arial"/>
              <a:cs typeface="Arial"/>
              <a:sym typeface="Arial"/>
            </a:endParaRPr>
          </a:p>
          <a:p>
            <a:pPr marL="457200" lvl="1" indent="0" algn="ctr" rtl="0">
              <a:lnSpc>
                <a:spcPct val="90000"/>
              </a:lnSpc>
              <a:spcBef>
                <a:spcPts val="600"/>
              </a:spcBef>
              <a:spcAft>
                <a:spcPts val="0"/>
              </a:spcAft>
              <a:buClr>
                <a:srgbClr val="27ED27"/>
              </a:buClr>
              <a:buSzPts val="2000"/>
              <a:buNone/>
            </a:pPr>
            <a:endParaRPr sz="2000">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2000">
                <a:solidFill>
                  <a:schemeClr val="lt1"/>
                </a:solidFill>
                <a:latin typeface="Arial"/>
                <a:ea typeface="Arial"/>
                <a:cs typeface="Arial"/>
                <a:sym typeface="Arial"/>
              </a:rPr>
              <a:t>Tambien se puede hacer de a un permiso: </a:t>
            </a:r>
            <a:r>
              <a:rPr lang="es-ES" sz="2000" b="1">
                <a:solidFill>
                  <a:srgbClr val="00B050"/>
                </a:solidFill>
                <a:latin typeface="Arial"/>
                <a:ea typeface="Arial"/>
                <a:cs typeface="Arial"/>
                <a:sym typeface="Arial"/>
              </a:rPr>
              <a:t>chmod  u+w  ./myfile.txt </a:t>
            </a:r>
            <a:endParaRPr sz="2000" b="1">
              <a:solidFill>
                <a:srgbClr val="00B050"/>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2000">
                <a:solidFill>
                  <a:schemeClr val="lt1"/>
                </a:solidFill>
                <a:latin typeface="Arial"/>
                <a:ea typeface="Arial"/>
                <a:cs typeface="Arial"/>
                <a:sym typeface="Arial"/>
              </a:rPr>
              <a:t>Ahí añadiendo escritura al propietario del archivo</a:t>
            </a:r>
            <a:endParaRPr/>
          </a:p>
          <a:p>
            <a:pPr marL="457200" lvl="1" indent="0" algn="ctr" rtl="0">
              <a:lnSpc>
                <a:spcPct val="90000"/>
              </a:lnSpc>
              <a:spcBef>
                <a:spcPts val="600"/>
              </a:spcBef>
              <a:spcAft>
                <a:spcPts val="0"/>
              </a:spcAft>
              <a:buClr>
                <a:srgbClr val="27ED27"/>
              </a:buClr>
              <a:buSzPts val="2000"/>
              <a:buNone/>
            </a:pPr>
            <a:endParaRPr sz="2000">
              <a:solidFill>
                <a:schemeClr val="lt1"/>
              </a:solidFill>
              <a:latin typeface="Arial"/>
              <a:ea typeface="Arial"/>
              <a:cs typeface="Arial"/>
              <a:sym typeface="Arial"/>
            </a:endParaRPr>
          </a:p>
          <a:p>
            <a:pPr marL="457200" lvl="1" indent="0" algn="ctr" rtl="0">
              <a:lnSpc>
                <a:spcPct val="90000"/>
              </a:lnSpc>
              <a:spcBef>
                <a:spcPts val="600"/>
              </a:spcBef>
              <a:spcAft>
                <a:spcPts val="0"/>
              </a:spcAft>
              <a:buClr>
                <a:srgbClr val="27ED27"/>
              </a:buClr>
              <a:buSzPts val="2000"/>
              <a:buNone/>
            </a:pPr>
            <a:endParaRPr sz="2000">
              <a:solidFill>
                <a:schemeClr val="lt1"/>
              </a:solidFill>
              <a:latin typeface="Arial"/>
              <a:ea typeface="Arial"/>
              <a:cs typeface="Arial"/>
              <a:sym typeface="Arial"/>
            </a:endParaRPr>
          </a:p>
          <a:p>
            <a:pPr marL="457200" lvl="1" indent="0" algn="ctr" rtl="0">
              <a:lnSpc>
                <a:spcPct val="90000"/>
              </a:lnSpc>
              <a:spcBef>
                <a:spcPts val="600"/>
              </a:spcBef>
              <a:spcAft>
                <a:spcPts val="0"/>
              </a:spcAft>
              <a:buClr>
                <a:srgbClr val="27ED27"/>
              </a:buClr>
              <a:buSzPts val="2000"/>
              <a:buNone/>
            </a:pPr>
            <a:endParaRPr sz="2000">
              <a:solidFill>
                <a:schemeClr val="lt1"/>
              </a:solidFill>
              <a:latin typeface="Arial"/>
              <a:ea typeface="Arial"/>
              <a:cs typeface="Arial"/>
              <a:sym typeface="Arial"/>
            </a:endParaRPr>
          </a:p>
        </p:txBody>
      </p:sp>
      <p:sp>
        <p:nvSpPr>
          <p:cNvPr id="289" name="Google Shape;289;p26"/>
          <p:cNvSpPr txBox="1"/>
          <p:nvPr/>
        </p:nvSpPr>
        <p:spPr>
          <a:xfrm>
            <a:off x="1327150" y="3661370"/>
            <a:ext cx="269875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B050"/>
              </a:buClr>
              <a:buSzPts val="1800"/>
              <a:buFont typeface="Arial"/>
              <a:buChar char="•"/>
            </a:pPr>
            <a:r>
              <a:rPr lang="es-ES" sz="1800">
                <a:solidFill>
                  <a:srgbClr val="FFC000"/>
                </a:solidFill>
                <a:latin typeface="Arial"/>
                <a:ea typeface="Arial"/>
                <a:cs typeface="Arial"/>
                <a:sym typeface="Arial"/>
              </a:rPr>
              <a:t>r</a:t>
            </a:r>
            <a:r>
              <a:rPr lang="es-ES" sz="1800">
                <a:solidFill>
                  <a:schemeClr val="lt1"/>
                </a:solidFill>
                <a:latin typeface="Arial"/>
                <a:ea typeface="Arial"/>
                <a:cs typeface="Arial"/>
                <a:sym typeface="Arial"/>
              </a:rPr>
              <a:t>:  Leer/listar</a:t>
            </a:r>
            <a:endParaRPr/>
          </a:p>
          <a:p>
            <a:pPr marL="285750" marR="0" lvl="0" indent="-285750" algn="l" rtl="0">
              <a:spcBef>
                <a:spcPts val="0"/>
              </a:spcBef>
              <a:spcAft>
                <a:spcPts val="0"/>
              </a:spcAft>
              <a:buClr>
                <a:srgbClr val="00B050"/>
              </a:buClr>
              <a:buSzPts val="1800"/>
              <a:buFont typeface="Arial"/>
              <a:buChar char="•"/>
            </a:pPr>
            <a:r>
              <a:rPr lang="es-ES" sz="1800">
                <a:solidFill>
                  <a:srgbClr val="FFC000"/>
                </a:solidFill>
                <a:latin typeface="Arial"/>
                <a:ea typeface="Arial"/>
                <a:cs typeface="Arial"/>
                <a:sym typeface="Arial"/>
              </a:rPr>
              <a:t>w</a:t>
            </a:r>
            <a:r>
              <a:rPr lang="es-ES" sz="1800">
                <a:solidFill>
                  <a:schemeClr val="lt1"/>
                </a:solidFill>
                <a:latin typeface="Arial"/>
                <a:ea typeface="Arial"/>
                <a:cs typeface="Arial"/>
                <a:sym typeface="Arial"/>
              </a:rPr>
              <a:t>: Escribir</a:t>
            </a:r>
            <a:endParaRPr/>
          </a:p>
          <a:p>
            <a:pPr marL="285750" marR="0" lvl="0" indent="-285750" algn="l" rtl="0">
              <a:spcBef>
                <a:spcPts val="0"/>
              </a:spcBef>
              <a:spcAft>
                <a:spcPts val="0"/>
              </a:spcAft>
              <a:buClr>
                <a:srgbClr val="00B050"/>
              </a:buClr>
              <a:buSzPts val="1800"/>
              <a:buFont typeface="Arial"/>
              <a:buChar char="•"/>
            </a:pPr>
            <a:r>
              <a:rPr lang="es-ES" sz="1800">
                <a:solidFill>
                  <a:srgbClr val="FFC000"/>
                </a:solidFill>
                <a:latin typeface="Arial"/>
                <a:ea typeface="Arial"/>
                <a:cs typeface="Arial"/>
                <a:sym typeface="Arial"/>
              </a:rPr>
              <a:t>x</a:t>
            </a:r>
            <a:r>
              <a:rPr lang="es-ES" sz="1800">
                <a:solidFill>
                  <a:schemeClr val="lt1"/>
                </a:solidFill>
                <a:latin typeface="Arial"/>
                <a:ea typeface="Arial"/>
                <a:cs typeface="Arial"/>
                <a:sym typeface="Arial"/>
              </a:rPr>
              <a:t>: Ejecutar/ingresar</a:t>
            </a:r>
            <a:endParaRPr sz="1800">
              <a:solidFill>
                <a:schemeClr val="lt1"/>
              </a:solidFill>
              <a:latin typeface="Arial"/>
              <a:ea typeface="Arial"/>
              <a:cs typeface="Arial"/>
              <a:sym typeface="Arial"/>
            </a:endParaRPr>
          </a:p>
        </p:txBody>
      </p:sp>
      <p:sp>
        <p:nvSpPr>
          <p:cNvPr id="290" name="Google Shape;290;p26"/>
          <p:cNvSpPr txBox="1"/>
          <p:nvPr/>
        </p:nvSpPr>
        <p:spPr>
          <a:xfrm>
            <a:off x="4235450" y="3661370"/>
            <a:ext cx="269875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B050"/>
              </a:buClr>
              <a:buSzPts val="1800"/>
              <a:buFont typeface="Arial"/>
              <a:buChar char="•"/>
            </a:pPr>
            <a:r>
              <a:rPr lang="es-ES" sz="1800">
                <a:solidFill>
                  <a:srgbClr val="FFC000"/>
                </a:solidFill>
                <a:latin typeface="Arial"/>
                <a:ea typeface="Arial"/>
                <a:cs typeface="Arial"/>
                <a:sym typeface="Arial"/>
              </a:rPr>
              <a:t>r</a:t>
            </a:r>
            <a:r>
              <a:rPr lang="es-ES" sz="1800">
                <a:solidFill>
                  <a:schemeClr val="lt1"/>
                </a:solidFill>
                <a:latin typeface="Arial"/>
                <a:ea typeface="Arial"/>
                <a:cs typeface="Arial"/>
                <a:sym typeface="Arial"/>
              </a:rPr>
              <a:t>:  Leer/listar</a:t>
            </a:r>
            <a:endParaRPr/>
          </a:p>
          <a:p>
            <a:pPr marL="0" marR="0" lvl="0" indent="0" algn="l" rtl="0">
              <a:spcBef>
                <a:spcPts val="0"/>
              </a:spcBef>
              <a:spcAft>
                <a:spcPts val="0"/>
              </a:spcAft>
              <a:buNone/>
            </a:pPr>
            <a:r>
              <a:rPr lang="es-ES" sz="1800" strike="sngStrike">
                <a:solidFill>
                  <a:srgbClr val="C00000"/>
                </a:solidFill>
                <a:latin typeface="Arial"/>
                <a:ea typeface="Arial"/>
                <a:cs typeface="Arial"/>
                <a:sym typeface="Arial"/>
              </a:rPr>
              <a:t>w: Escribir</a:t>
            </a:r>
            <a:endParaRPr/>
          </a:p>
          <a:p>
            <a:pPr marL="285750" marR="0" lvl="0" indent="-285750" algn="l" rtl="0">
              <a:spcBef>
                <a:spcPts val="0"/>
              </a:spcBef>
              <a:spcAft>
                <a:spcPts val="0"/>
              </a:spcAft>
              <a:buClr>
                <a:srgbClr val="00B050"/>
              </a:buClr>
              <a:buSzPts val="1800"/>
              <a:buFont typeface="Arial"/>
              <a:buChar char="•"/>
            </a:pPr>
            <a:r>
              <a:rPr lang="es-ES" sz="1800">
                <a:solidFill>
                  <a:srgbClr val="FFC000"/>
                </a:solidFill>
                <a:latin typeface="Arial"/>
                <a:ea typeface="Arial"/>
                <a:cs typeface="Arial"/>
                <a:sym typeface="Arial"/>
              </a:rPr>
              <a:t>x</a:t>
            </a:r>
            <a:r>
              <a:rPr lang="es-ES" sz="1800">
                <a:solidFill>
                  <a:schemeClr val="lt1"/>
                </a:solidFill>
                <a:latin typeface="Arial"/>
                <a:ea typeface="Arial"/>
                <a:cs typeface="Arial"/>
                <a:sym typeface="Arial"/>
              </a:rPr>
              <a:t>: Ejecutar/ingresar</a:t>
            </a:r>
            <a:endParaRPr sz="1800">
              <a:solidFill>
                <a:schemeClr val="lt1"/>
              </a:solidFill>
              <a:latin typeface="Arial"/>
              <a:ea typeface="Arial"/>
              <a:cs typeface="Arial"/>
              <a:sym typeface="Arial"/>
            </a:endParaRPr>
          </a:p>
        </p:txBody>
      </p:sp>
      <p:sp>
        <p:nvSpPr>
          <p:cNvPr id="291" name="Google Shape;291;p26"/>
          <p:cNvSpPr txBox="1"/>
          <p:nvPr/>
        </p:nvSpPr>
        <p:spPr>
          <a:xfrm>
            <a:off x="7143750" y="3661370"/>
            <a:ext cx="269875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strike="sngStrike">
                <a:solidFill>
                  <a:srgbClr val="C00000"/>
                </a:solidFill>
                <a:latin typeface="Arial"/>
                <a:ea typeface="Arial"/>
                <a:cs typeface="Arial"/>
                <a:sym typeface="Arial"/>
              </a:rPr>
              <a:t>r:  Leer/listar</a:t>
            </a:r>
            <a:endParaRPr/>
          </a:p>
          <a:p>
            <a:pPr marL="0" marR="0" lvl="0" indent="0" algn="l" rtl="0">
              <a:spcBef>
                <a:spcPts val="0"/>
              </a:spcBef>
              <a:spcAft>
                <a:spcPts val="0"/>
              </a:spcAft>
              <a:buNone/>
            </a:pPr>
            <a:r>
              <a:rPr lang="es-ES" sz="1800" strike="sngStrike">
                <a:solidFill>
                  <a:srgbClr val="C00000"/>
                </a:solidFill>
                <a:latin typeface="Arial"/>
                <a:ea typeface="Arial"/>
                <a:cs typeface="Arial"/>
                <a:sym typeface="Arial"/>
              </a:rPr>
              <a:t>w: Escribir</a:t>
            </a:r>
            <a:endParaRPr/>
          </a:p>
          <a:p>
            <a:pPr marL="0" marR="0" lvl="0" indent="0" algn="l" rtl="0">
              <a:spcBef>
                <a:spcPts val="0"/>
              </a:spcBef>
              <a:spcAft>
                <a:spcPts val="0"/>
              </a:spcAft>
              <a:buNone/>
            </a:pPr>
            <a:r>
              <a:rPr lang="es-ES" sz="1800" strike="sngStrike">
                <a:solidFill>
                  <a:srgbClr val="C00000"/>
                </a:solidFill>
                <a:latin typeface="Arial"/>
                <a:ea typeface="Arial"/>
                <a:cs typeface="Arial"/>
                <a:sym typeface="Arial"/>
              </a:rPr>
              <a:t>x: Ejecutar/ingresar</a:t>
            </a:r>
            <a:endParaRPr sz="1800" strike="sngStrike">
              <a:solidFill>
                <a:srgbClr val="C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Usuarios</a:t>
            </a:r>
            <a:endParaRPr sz="4400" b="1">
              <a:solidFill>
                <a:srgbClr val="FEFEFE"/>
              </a:solidFill>
              <a:latin typeface="Lucida Sans"/>
              <a:ea typeface="Lucida Sans"/>
              <a:cs typeface="Lucida Sans"/>
              <a:sym typeface="Lucida Sans"/>
            </a:endParaRPr>
          </a:p>
        </p:txBody>
      </p:sp>
      <p:sp>
        <p:nvSpPr>
          <p:cNvPr id="132" name="Google Shape;132;p3"/>
          <p:cNvSpPr txBox="1">
            <a:spLocks noGrp="1"/>
          </p:cNvSpPr>
          <p:nvPr>
            <p:ph type="subTitle" idx="1"/>
          </p:nvPr>
        </p:nvSpPr>
        <p:spPr>
          <a:xfrm>
            <a:off x="1225550" y="1612552"/>
            <a:ext cx="10160000" cy="4064347"/>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29FB33"/>
              </a:buClr>
              <a:buSzPts val="2200"/>
              <a:buNone/>
            </a:pPr>
            <a:r>
              <a:rPr lang="es-ES">
                <a:solidFill>
                  <a:schemeClr val="lt1"/>
                </a:solidFill>
                <a:latin typeface="Arial"/>
                <a:ea typeface="Arial"/>
                <a:cs typeface="Arial"/>
                <a:sym typeface="Arial"/>
              </a:rPr>
              <a:t>De la misma forma que en otros sistemas operativos como Windows, Linux posee un sistema de usuarios, cada usuario por defecto se le asigna un grupo, que por lo general es su nombre, cada usuario puede pertenecer a muchos grupos.</a:t>
            </a:r>
            <a:endParaRPr/>
          </a:p>
          <a:p>
            <a:pPr marL="0" lvl="0" indent="0" algn="l" rtl="0">
              <a:lnSpc>
                <a:spcPct val="150000"/>
              </a:lnSpc>
              <a:spcBef>
                <a:spcPts val="1600"/>
              </a:spcBef>
              <a:spcAft>
                <a:spcPts val="0"/>
              </a:spcAft>
              <a:buClr>
                <a:srgbClr val="29FB33"/>
              </a:buClr>
              <a:buSzPts val="2200"/>
              <a:buNone/>
            </a:pPr>
            <a:r>
              <a:rPr lang="es-ES">
                <a:solidFill>
                  <a:schemeClr val="lt1"/>
                </a:solidFill>
                <a:latin typeface="Arial"/>
                <a:ea typeface="Arial"/>
                <a:cs typeface="Arial"/>
                <a:sym typeface="Arial"/>
              </a:rPr>
              <a:t>Al crearse el usuario este tiene un directorio raíz que le pertenece, suele ser por defecto, /home/</a:t>
            </a:r>
            <a:r>
              <a:rPr lang="es-ES">
                <a:solidFill>
                  <a:srgbClr val="FFC000"/>
                </a:solidFill>
                <a:latin typeface="Arial"/>
                <a:ea typeface="Arial"/>
                <a:cs typeface="Arial"/>
                <a:sym typeface="Arial"/>
              </a:rPr>
              <a:t>nombredeusuario</a:t>
            </a:r>
            <a:endParaRPr>
              <a:solidFill>
                <a:srgbClr val="FFC000"/>
              </a:solidFill>
              <a:latin typeface="Arial"/>
              <a:ea typeface="Arial"/>
              <a:cs typeface="Arial"/>
              <a:sym typeface="Arial"/>
            </a:endParaRPr>
          </a:p>
          <a:p>
            <a:pPr marL="0" lvl="0" indent="0" algn="ctr" rtl="0">
              <a:lnSpc>
                <a:spcPct val="150000"/>
              </a:lnSpc>
              <a:spcBef>
                <a:spcPts val="1600"/>
              </a:spcBef>
              <a:spcAft>
                <a:spcPts val="0"/>
              </a:spcAft>
              <a:buClr>
                <a:srgbClr val="29FB33"/>
              </a:buClr>
              <a:buSzPts val="2200"/>
              <a:buNone/>
            </a:pPr>
            <a:endParaRPr>
              <a:solidFill>
                <a:schemeClr val="lt1"/>
              </a:solidFill>
              <a:latin typeface="Arial"/>
              <a:ea typeface="Arial"/>
              <a:cs typeface="Arial"/>
              <a:sym typeface="Arial"/>
            </a:endParaRPr>
          </a:p>
          <a:p>
            <a:pPr marL="3657600" lvl="8" indent="0" algn="ctr" rtl="0">
              <a:lnSpc>
                <a:spcPct val="150000"/>
              </a:lnSpc>
              <a:spcBef>
                <a:spcPts val="500"/>
              </a:spcBef>
              <a:spcAft>
                <a:spcPts val="0"/>
              </a:spcAft>
              <a:buClr>
                <a:srgbClr val="29FB33"/>
              </a:buClr>
              <a:buSzPts val="2000"/>
              <a:buNone/>
            </a:pPr>
            <a:endParaRPr>
              <a:solidFill>
                <a:schemeClr val="lt1"/>
              </a:solidFill>
              <a:latin typeface="Arial"/>
              <a:ea typeface="Arial"/>
              <a:cs typeface="Arial"/>
              <a:sym typeface="Arial"/>
            </a:endParaRPr>
          </a:p>
        </p:txBody>
      </p:sp>
      <p:sp>
        <p:nvSpPr>
          <p:cNvPr id="133" name="Google Shape;133;p3"/>
          <p:cNvSpPr/>
          <p:nvPr/>
        </p:nvSpPr>
        <p:spPr>
          <a:xfrm>
            <a:off x="7924800" y="139700"/>
            <a:ext cx="914400" cy="825500"/>
          </a:xfrm>
          <a:prstGeom prst="smileyFace">
            <a:avLst>
              <a:gd name="adj" fmla="val 4653"/>
            </a:avLst>
          </a:prstGeom>
          <a:solidFill>
            <a:srgbClr val="E8EDF0"/>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7"/>
          <p:cNvSpPr txBox="1">
            <a:spLocks noGrp="1"/>
          </p:cNvSpPr>
          <p:nvPr>
            <p:ph type="ctrTitle"/>
          </p:nvPr>
        </p:nvSpPr>
        <p:spPr>
          <a:xfrm>
            <a:off x="419100" y="252413"/>
            <a:ext cx="9601200" cy="560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3600"/>
              <a:buFont typeface="Lucida Sans"/>
              <a:buNone/>
            </a:pPr>
            <a:r>
              <a:rPr lang="es-ES" sz="3600" b="1" dirty="0">
                <a:solidFill>
                  <a:srgbClr val="FEFEFE"/>
                </a:solidFill>
                <a:latin typeface="Lucida Sans"/>
                <a:ea typeface="Lucida Sans"/>
                <a:cs typeface="Lucida Sans"/>
                <a:sym typeface="Lucida Sans"/>
              </a:rPr>
              <a:t>			Permisos asignación octal </a:t>
            </a:r>
            <a:r>
              <a:rPr lang="es-ES" sz="3600" b="1" dirty="0" smtClean="0">
                <a:solidFill>
                  <a:srgbClr val="FEFEFE"/>
                </a:solidFill>
                <a:latin typeface="Lucida Sans"/>
                <a:ea typeface="Lucida Sans"/>
                <a:cs typeface="Lucida Sans"/>
                <a:sym typeface="Lucida Sans"/>
              </a:rPr>
              <a:t>4/6</a:t>
            </a:r>
            <a:endParaRPr sz="3600" b="1" dirty="0">
              <a:solidFill>
                <a:srgbClr val="FEFEFE"/>
              </a:solidFill>
              <a:latin typeface="Lucida Sans"/>
              <a:ea typeface="Lucida Sans"/>
              <a:cs typeface="Lucida Sans"/>
              <a:sym typeface="Lucida Sans"/>
            </a:endParaRPr>
          </a:p>
        </p:txBody>
      </p:sp>
      <p:sp>
        <p:nvSpPr>
          <p:cNvPr id="297" name="Google Shape;297;p27"/>
          <p:cNvSpPr txBox="1">
            <a:spLocks noGrp="1"/>
          </p:cNvSpPr>
          <p:nvPr>
            <p:ph type="subTitle" idx="1"/>
          </p:nvPr>
        </p:nvSpPr>
        <p:spPr>
          <a:xfrm>
            <a:off x="889000" y="812800"/>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sz="2000" b="1" dirty="0">
              <a:solidFill>
                <a:schemeClr val="lt1"/>
              </a:solidFill>
              <a:latin typeface="Arial"/>
              <a:ea typeface="Arial"/>
              <a:cs typeface="Arial"/>
              <a:sym typeface="Arial"/>
            </a:endParaRPr>
          </a:p>
          <a:p>
            <a:pPr marL="800100" lvl="1" indent="-342900" algn="l" rtl="0">
              <a:lnSpc>
                <a:spcPct val="90000"/>
              </a:lnSpc>
              <a:spcBef>
                <a:spcPts val="600"/>
              </a:spcBef>
              <a:spcAft>
                <a:spcPts val="0"/>
              </a:spcAft>
              <a:buClr>
                <a:srgbClr val="27ED27"/>
              </a:buClr>
              <a:buSzPts val="2000"/>
              <a:buFont typeface="Arial"/>
              <a:buChar char="&gt;"/>
            </a:pPr>
            <a:r>
              <a:rPr lang="es-ES" sz="2000" b="1" dirty="0">
                <a:solidFill>
                  <a:schemeClr val="lt1"/>
                </a:solidFill>
                <a:latin typeface="Arial"/>
                <a:ea typeface="Arial"/>
                <a:cs typeface="Arial"/>
                <a:sym typeface="Arial"/>
              </a:rPr>
              <a:t>La segunda forma y mas compleja al aprenderla, pero mas sencilla en la </a:t>
            </a:r>
            <a:r>
              <a:rPr lang="es-ES" sz="2000" b="1" dirty="0" smtClean="0">
                <a:solidFill>
                  <a:schemeClr val="lt1"/>
                </a:solidFill>
                <a:latin typeface="Arial"/>
                <a:ea typeface="Arial"/>
                <a:cs typeface="Arial"/>
                <a:sym typeface="Arial"/>
              </a:rPr>
              <a:t>práctica </a:t>
            </a:r>
            <a:r>
              <a:rPr lang="es-ES" sz="2000" b="1" dirty="0">
                <a:solidFill>
                  <a:schemeClr val="lt1"/>
                </a:solidFill>
                <a:latin typeface="Arial"/>
                <a:ea typeface="Arial"/>
                <a:cs typeface="Arial"/>
                <a:sym typeface="Arial"/>
              </a:rPr>
              <a:t>es la asignación octal, en esta asignación cada permiso tiene valor </a:t>
            </a:r>
            <a:r>
              <a:rPr lang="es-ES" sz="2000" b="1" dirty="0" smtClean="0">
                <a:solidFill>
                  <a:schemeClr val="lt1"/>
                </a:solidFill>
                <a:latin typeface="Arial"/>
                <a:ea typeface="Arial"/>
                <a:cs typeface="Arial"/>
                <a:sym typeface="Arial"/>
              </a:rPr>
              <a:t>numérico </a:t>
            </a:r>
            <a:r>
              <a:rPr lang="es-ES" sz="2000" b="1" dirty="0">
                <a:solidFill>
                  <a:schemeClr val="lt1"/>
                </a:solidFill>
                <a:latin typeface="Arial"/>
                <a:ea typeface="Arial"/>
                <a:cs typeface="Arial"/>
                <a:sym typeface="Arial"/>
              </a:rPr>
              <a:t>que de fondo se basa en el pasaje de binario a decimal</a:t>
            </a:r>
            <a:endParaRPr dirty="0"/>
          </a:p>
          <a:p>
            <a:pPr marL="457200" lvl="1" indent="0" algn="l" rtl="0">
              <a:lnSpc>
                <a:spcPct val="90000"/>
              </a:lnSpc>
              <a:spcBef>
                <a:spcPts val="600"/>
              </a:spcBef>
              <a:spcAft>
                <a:spcPts val="0"/>
              </a:spcAft>
              <a:buClr>
                <a:srgbClr val="27ED27"/>
              </a:buClr>
              <a:buSzPts val="2000"/>
              <a:buNone/>
            </a:pPr>
            <a:endParaRPr sz="2000" dirty="0">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1800"/>
              <a:buNone/>
            </a:pPr>
            <a:r>
              <a:rPr lang="es-ES" sz="1800" dirty="0">
                <a:solidFill>
                  <a:schemeClr val="lt1"/>
                </a:solidFill>
                <a:latin typeface="Arial"/>
                <a:ea typeface="Arial"/>
                <a:cs typeface="Arial"/>
                <a:sym typeface="Arial"/>
              </a:rPr>
              <a:t>En el sistema binario para pasar a decimal se eleva el número a su posición siempre que este sea </a:t>
            </a:r>
            <a:r>
              <a:rPr lang="es-ES" sz="1800" dirty="0" smtClean="0">
                <a:solidFill>
                  <a:schemeClr val="lt1"/>
                </a:solidFill>
                <a:latin typeface="Arial"/>
                <a:ea typeface="Arial"/>
                <a:cs typeface="Arial"/>
                <a:sym typeface="Arial"/>
              </a:rPr>
              <a:t>1 y no 0, </a:t>
            </a:r>
            <a:r>
              <a:rPr lang="es-ES" sz="1800" dirty="0">
                <a:solidFill>
                  <a:schemeClr val="lt1"/>
                </a:solidFill>
                <a:latin typeface="Arial"/>
                <a:ea typeface="Arial"/>
                <a:cs typeface="Arial"/>
                <a:sym typeface="Arial"/>
              </a:rPr>
              <a:t>esto aplica las posiciones de los permisos, cuando el permiso existe y no hay un </a:t>
            </a:r>
            <a:r>
              <a:rPr lang="es-ES" sz="1800" dirty="0" err="1">
                <a:solidFill>
                  <a:schemeClr val="lt1"/>
                </a:solidFill>
                <a:latin typeface="Arial"/>
                <a:ea typeface="Arial"/>
                <a:cs typeface="Arial"/>
                <a:sym typeface="Arial"/>
              </a:rPr>
              <a:t>guión</a:t>
            </a:r>
            <a:r>
              <a:rPr lang="es-ES" sz="1800" dirty="0">
                <a:solidFill>
                  <a:schemeClr val="lt1"/>
                </a:solidFill>
                <a:latin typeface="Arial"/>
                <a:ea typeface="Arial"/>
                <a:cs typeface="Arial"/>
                <a:sym typeface="Arial"/>
              </a:rPr>
              <a:t> </a:t>
            </a:r>
            <a:r>
              <a:rPr lang="es-ES" sz="1800" dirty="0">
                <a:solidFill>
                  <a:srgbClr val="FFC000"/>
                </a:solidFill>
                <a:latin typeface="Arial"/>
                <a:ea typeface="Arial"/>
                <a:cs typeface="Arial"/>
                <a:sym typeface="Arial"/>
              </a:rPr>
              <a:t>– </a:t>
            </a:r>
            <a:endParaRPr dirty="0"/>
          </a:p>
          <a:p>
            <a:pPr marL="457200" lvl="1" indent="0" algn="l" rtl="0">
              <a:lnSpc>
                <a:spcPct val="90000"/>
              </a:lnSpc>
              <a:spcBef>
                <a:spcPts val="600"/>
              </a:spcBef>
              <a:spcAft>
                <a:spcPts val="0"/>
              </a:spcAft>
              <a:buClr>
                <a:srgbClr val="27ED27"/>
              </a:buClr>
              <a:buSzPts val="1800"/>
              <a:buNone/>
            </a:pPr>
            <a:r>
              <a:rPr lang="es-ES" sz="1800" dirty="0" smtClean="0">
                <a:solidFill>
                  <a:schemeClr val="lt1"/>
                </a:solidFill>
                <a:latin typeface="Arial"/>
                <a:ea typeface="Arial"/>
                <a:cs typeface="Arial"/>
                <a:sym typeface="Arial"/>
              </a:rPr>
              <a:t>equivale a 1, cuando hay – equivale a 0, si es 1, se </a:t>
            </a:r>
            <a:r>
              <a:rPr lang="es-ES" sz="1800" dirty="0">
                <a:solidFill>
                  <a:schemeClr val="lt1"/>
                </a:solidFill>
                <a:latin typeface="Arial"/>
                <a:ea typeface="Arial"/>
                <a:cs typeface="Arial"/>
                <a:sym typeface="Arial"/>
              </a:rPr>
              <a:t>eleva el número 2 a la </a:t>
            </a:r>
            <a:r>
              <a:rPr lang="es-ES" sz="1800" dirty="0" smtClean="0">
                <a:solidFill>
                  <a:schemeClr val="lt1"/>
                </a:solidFill>
                <a:latin typeface="Arial"/>
                <a:ea typeface="Arial"/>
                <a:cs typeface="Arial"/>
                <a:sym typeface="Arial"/>
              </a:rPr>
              <a:t>posición.</a:t>
            </a:r>
          </a:p>
          <a:p>
            <a:pPr marL="457200" lvl="1" indent="0" algn="l" rtl="0">
              <a:lnSpc>
                <a:spcPct val="90000"/>
              </a:lnSpc>
              <a:spcBef>
                <a:spcPts val="600"/>
              </a:spcBef>
              <a:spcAft>
                <a:spcPts val="0"/>
              </a:spcAft>
              <a:buClr>
                <a:srgbClr val="27ED27"/>
              </a:buClr>
              <a:buSzPts val="1800"/>
              <a:buNone/>
            </a:pPr>
            <a:endParaRPr sz="2000" dirty="0">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2000" dirty="0">
                <a:solidFill>
                  <a:schemeClr val="lt1"/>
                </a:solidFill>
                <a:latin typeface="Arial"/>
                <a:ea typeface="Arial"/>
                <a:cs typeface="Arial"/>
                <a:sym typeface="Arial"/>
              </a:rPr>
              <a:t>Valor en binario:	 1    1    1        </a:t>
            </a:r>
            <a:r>
              <a:rPr lang="es-ES" sz="2000" dirty="0" smtClean="0">
                <a:solidFill>
                  <a:schemeClr val="lt1"/>
                </a:solidFill>
                <a:latin typeface="Arial"/>
                <a:ea typeface="Arial"/>
                <a:cs typeface="Arial"/>
                <a:sym typeface="Arial"/>
              </a:rPr>
              <a:t>1   </a:t>
            </a:r>
            <a:r>
              <a:rPr lang="es-ES" sz="2000" dirty="0">
                <a:solidFill>
                  <a:schemeClr val="lt1"/>
                </a:solidFill>
                <a:latin typeface="Arial"/>
                <a:ea typeface="Arial"/>
                <a:cs typeface="Arial"/>
                <a:sym typeface="Arial"/>
              </a:rPr>
              <a:t>0    1           1   0   0</a:t>
            </a:r>
            <a:endParaRPr dirty="0"/>
          </a:p>
          <a:p>
            <a:pPr marL="457200" lvl="1" indent="0" algn="l" rtl="0">
              <a:lnSpc>
                <a:spcPct val="90000"/>
              </a:lnSpc>
              <a:spcBef>
                <a:spcPts val="600"/>
              </a:spcBef>
              <a:spcAft>
                <a:spcPts val="0"/>
              </a:spcAft>
              <a:buClr>
                <a:srgbClr val="27ED27"/>
              </a:buClr>
              <a:buSzPts val="2000"/>
              <a:buNone/>
            </a:pPr>
            <a:endParaRPr sz="2000" dirty="0">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2000" dirty="0">
                <a:solidFill>
                  <a:schemeClr val="lt1"/>
                </a:solidFill>
                <a:latin typeface="Arial"/>
                <a:ea typeface="Arial"/>
                <a:cs typeface="Arial"/>
                <a:sym typeface="Arial"/>
              </a:rPr>
              <a:t>Posiciones:	</a:t>
            </a:r>
            <a:endParaRPr dirty="0"/>
          </a:p>
          <a:p>
            <a:pPr marL="457200" lvl="1" indent="0" algn="l" rtl="0">
              <a:lnSpc>
                <a:spcPct val="90000"/>
              </a:lnSpc>
              <a:spcBef>
                <a:spcPts val="600"/>
              </a:spcBef>
              <a:spcAft>
                <a:spcPts val="0"/>
              </a:spcAft>
              <a:buClr>
                <a:srgbClr val="27ED27"/>
              </a:buClr>
              <a:buSzPts val="2000"/>
              <a:buNone/>
            </a:pPr>
            <a:r>
              <a:rPr lang="es-ES" sz="2000" dirty="0">
                <a:solidFill>
                  <a:schemeClr val="lt1"/>
                </a:solidFill>
                <a:latin typeface="Arial"/>
                <a:ea typeface="Arial"/>
                <a:cs typeface="Arial"/>
                <a:sym typeface="Arial"/>
              </a:rPr>
              <a:t>			</a:t>
            </a:r>
            <a:r>
              <a:rPr lang="es-ES" sz="3600" dirty="0">
                <a:solidFill>
                  <a:srgbClr val="FFC000"/>
                </a:solidFill>
                <a:latin typeface="Arial"/>
                <a:ea typeface="Arial"/>
                <a:cs typeface="Arial"/>
                <a:sym typeface="Arial"/>
              </a:rPr>
              <a:t>r w x     r - x     </a:t>
            </a:r>
            <a:r>
              <a:rPr lang="es-ES" sz="3600" dirty="0" smtClean="0">
                <a:solidFill>
                  <a:srgbClr val="FFC000"/>
                </a:solidFill>
                <a:latin typeface="Arial"/>
                <a:ea typeface="Arial"/>
                <a:cs typeface="Arial"/>
                <a:sym typeface="Arial"/>
              </a:rPr>
              <a:t>  r </a:t>
            </a:r>
            <a:r>
              <a:rPr lang="es-ES" sz="3600" dirty="0">
                <a:solidFill>
                  <a:srgbClr val="FFC000"/>
                </a:solidFill>
                <a:latin typeface="Arial"/>
                <a:ea typeface="Arial"/>
                <a:cs typeface="Arial"/>
                <a:sym typeface="Arial"/>
              </a:rPr>
              <a:t>- -</a:t>
            </a:r>
            <a:endParaRPr sz="2800" dirty="0">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2000" dirty="0">
                <a:solidFill>
                  <a:schemeClr val="lt1"/>
                </a:solidFill>
                <a:latin typeface="Arial"/>
                <a:ea typeface="Arial"/>
                <a:cs typeface="Arial"/>
                <a:sym typeface="Arial"/>
              </a:rPr>
              <a:t>Elevación: 		</a:t>
            </a:r>
            <a:endParaRPr dirty="0"/>
          </a:p>
          <a:p>
            <a:pPr marL="457200" lvl="1" indent="0" algn="ctr" rtl="0">
              <a:lnSpc>
                <a:spcPct val="90000"/>
              </a:lnSpc>
              <a:spcBef>
                <a:spcPts val="600"/>
              </a:spcBef>
              <a:spcAft>
                <a:spcPts val="0"/>
              </a:spcAft>
              <a:buClr>
                <a:srgbClr val="27ED27"/>
              </a:buClr>
              <a:buSzPts val="2000"/>
              <a:buNone/>
            </a:pPr>
            <a:endParaRPr sz="2000" dirty="0">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2000" dirty="0">
                <a:solidFill>
                  <a:schemeClr val="lt1"/>
                </a:solidFill>
                <a:latin typeface="Arial"/>
                <a:ea typeface="Arial"/>
                <a:cs typeface="Arial"/>
                <a:sym typeface="Arial"/>
              </a:rPr>
              <a:t>Resultado: 	         </a:t>
            </a:r>
            <a:r>
              <a:rPr lang="es-ES" sz="2000" dirty="0" smtClean="0">
                <a:solidFill>
                  <a:schemeClr val="lt1"/>
                </a:solidFill>
                <a:latin typeface="Arial"/>
                <a:ea typeface="Arial"/>
                <a:cs typeface="Arial"/>
                <a:sym typeface="Arial"/>
              </a:rPr>
              <a:t>  4 </a:t>
            </a:r>
            <a:r>
              <a:rPr lang="es-ES" sz="2000" dirty="0">
                <a:solidFill>
                  <a:schemeClr val="lt1"/>
                </a:solidFill>
                <a:latin typeface="Arial"/>
                <a:ea typeface="Arial"/>
                <a:cs typeface="Arial"/>
                <a:sym typeface="Arial"/>
              </a:rPr>
              <a:t>+ 2 + 1 = </a:t>
            </a:r>
            <a:r>
              <a:rPr lang="es-ES" sz="2000" dirty="0">
                <a:solidFill>
                  <a:srgbClr val="FFC000"/>
                </a:solidFill>
                <a:latin typeface="Arial"/>
                <a:ea typeface="Arial"/>
                <a:cs typeface="Arial"/>
                <a:sym typeface="Arial"/>
              </a:rPr>
              <a:t>7</a:t>
            </a:r>
            <a:r>
              <a:rPr lang="es-ES" sz="2000" dirty="0">
                <a:solidFill>
                  <a:schemeClr val="lt1"/>
                </a:solidFill>
                <a:latin typeface="Arial"/>
                <a:ea typeface="Arial"/>
                <a:cs typeface="Arial"/>
                <a:sym typeface="Arial"/>
              </a:rPr>
              <a:t>      4 + 0 + 1= </a:t>
            </a:r>
            <a:r>
              <a:rPr lang="es-ES" sz="2000" dirty="0">
                <a:solidFill>
                  <a:srgbClr val="FFC000"/>
                </a:solidFill>
                <a:latin typeface="Arial"/>
                <a:ea typeface="Arial"/>
                <a:cs typeface="Arial"/>
                <a:sym typeface="Arial"/>
              </a:rPr>
              <a:t>5</a:t>
            </a:r>
            <a:r>
              <a:rPr lang="es-ES" sz="2000" dirty="0">
                <a:solidFill>
                  <a:schemeClr val="lt1"/>
                </a:solidFill>
                <a:latin typeface="Arial"/>
                <a:ea typeface="Arial"/>
                <a:cs typeface="Arial"/>
                <a:sym typeface="Arial"/>
              </a:rPr>
              <a:t>    4+ 0+ 0 = </a:t>
            </a:r>
            <a:r>
              <a:rPr lang="es-ES" sz="2000" dirty="0">
                <a:solidFill>
                  <a:srgbClr val="FFC000"/>
                </a:solidFill>
                <a:latin typeface="Arial"/>
                <a:ea typeface="Arial"/>
                <a:cs typeface="Arial"/>
                <a:sym typeface="Arial"/>
              </a:rPr>
              <a:t>4</a:t>
            </a:r>
            <a:r>
              <a:rPr lang="es-ES" sz="2000" dirty="0">
                <a:solidFill>
                  <a:schemeClr val="lt1"/>
                </a:solidFill>
                <a:latin typeface="Arial"/>
                <a:ea typeface="Arial"/>
                <a:cs typeface="Arial"/>
                <a:sym typeface="Arial"/>
              </a:rPr>
              <a:t>	-----&gt;	</a:t>
            </a:r>
            <a:r>
              <a:rPr lang="es-ES" sz="2000" dirty="0">
                <a:solidFill>
                  <a:srgbClr val="FFC000"/>
                </a:solidFill>
                <a:latin typeface="Arial"/>
                <a:ea typeface="Arial"/>
                <a:cs typeface="Arial"/>
                <a:sym typeface="Arial"/>
              </a:rPr>
              <a:t>754  </a:t>
            </a:r>
            <a:endParaRPr sz="2000" dirty="0">
              <a:solidFill>
                <a:srgbClr val="FFC000"/>
              </a:solidFill>
              <a:latin typeface="Arial"/>
              <a:ea typeface="Arial"/>
              <a:cs typeface="Arial"/>
              <a:sym typeface="Arial"/>
            </a:endParaRPr>
          </a:p>
          <a:p>
            <a:pPr marL="457200" lvl="1" indent="0" algn="ctr" rtl="0">
              <a:lnSpc>
                <a:spcPct val="90000"/>
              </a:lnSpc>
              <a:spcBef>
                <a:spcPts val="600"/>
              </a:spcBef>
              <a:spcAft>
                <a:spcPts val="0"/>
              </a:spcAft>
              <a:buClr>
                <a:srgbClr val="27ED27"/>
              </a:buClr>
              <a:buSzPts val="2000"/>
              <a:buNone/>
            </a:pPr>
            <a:endParaRPr sz="2000" dirty="0">
              <a:solidFill>
                <a:schemeClr val="lt1"/>
              </a:solidFill>
              <a:latin typeface="Arial"/>
              <a:ea typeface="Arial"/>
              <a:cs typeface="Arial"/>
              <a:sym typeface="Arial"/>
            </a:endParaRPr>
          </a:p>
          <a:p>
            <a:pPr marL="457200" lvl="1" indent="0" algn="ctr" rtl="0">
              <a:lnSpc>
                <a:spcPct val="90000"/>
              </a:lnSpc>
              <a:spcBef>
                <a:spcPts val="600"/>
              </a:spcBef>
              <a:spcAft>
                <a:spcPts val="0"/>
              </a:spcAft>
              <a:buClr>
                <a:srgbClr val="27ED27"/>
              </a:buClr>
              <a:buSzPts val="2000"/>
              <a:buNone/>
            </a:pPr>
            <a:endParaRPr sz="2000" dirty="0">
              <a:solidFill>
                <a:schemeClr val="lt1"/>
              </a:solidFill>
              <a:latin typeface="Arial"/>
              <a:ea typeface="Arial"/>
              <a:cs typeface="Arial"/>
              <a:sym typeface="Arial"/>
            </a:endParaRPr>
          </a:p>
        </p:txBody>
      </p:sp>
      <p:sp>
        <p:nvSpPr>
          <p:cNvPr id="298" name="Google Shape;298;p27"/>
          <p:cNvSpPr txBox="1"/>
          <p:nvPr/>
        </p:nvSpPr>
        <p:spPr>
          <a:xfrm>
            <a:off x="3752850" y="4438216"/>
            <a:ext cx="1041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entury Schoolbook"/>
                <a:ea typeface="Century Schoolbook"/>
                <a:cs typeface="Century Schoolbook"/>
                <a:sym typeface="Century Schoolbook"/>
              </a:rPr>
              <a:t>2    1   0	</a:t>
            </a:r>
            <a:endParaRPr sz="1800">
              <a:solidFill>
                <a:schemeClr val="lt1"/>
              </a:solidFill>
              <a:latin typeface="Century Schoolbook"/>
              <a:ea typeface="Century Schoolbook"/>
              <a:cs typeface="Century Schoolbook"/>
              <a:sym typeface="Century Schoolbook"/>
            </a:endParaRPr>
          </a:p>
        </p:txBody>
      </p:sp>
      <p:sp>
        <p:nvSpPr>
          <p:cNvPr id="299" name="Google Shape;299;p27"/>
          <p:cNvSpPr txBox="1"/>
          <p:nvPr/>
        </p:nvSpPr>
        <p:spPr>
          <a:xfrm>
            <a:off x="5327650" y="4402821"/>
            <a:ext cx="1041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entury Schoolbook"/>
                <a:ea typeface="Century Schoolbook"/>
                <a:cs typeface="Century Schoolbook"/>
                <a:sym typeface="Century Schoolbook"/>
              </a:rPr>
              <a:t>2    1   0	</a:t>
            </a:r>
            <a:endParaRPr sz="1800">
              <a:solidFill>
                <a:schemeClr val="lt1"/>
              </a:solidFill>
              <a:latin typeface="Century Schoolbook"/>
              <a:ea typeface="Century Schoolbook"/>
              <a:cs typeface="Century Schoolbook"/>
              <a:sym typeface="Century Schoolbook"/>
            </a:endParaRPr>
          </a:p>
        </p:txBody>
      </p:sp>
      <p:sp>
        <p:nvSpPr>
          <p:cNvPr id="300" name="Google Shape;300;p27"/>
          <p:cNvSpPr txBox="1"/>
          <p:nvPr/>
        </p:nvSpPr>
        <p:spPr>
          <a:xfrm>
            <a:off x="6869113" y="4397374"/>
            <a:ext cx="1041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entury Schoolbook"/>
                <a:ea typeface="Century Schoolbook"/>
                <a:cs typeface="Century Schoolbook"/>
                <a:sym typeface="Century Schoolbook"/>
              </a:rPr>
              <a:t>2    1   0	</a:t>
            </a:r>
            <a:endParaRPr sz="1800">
              <a:solidFill>
                <a:schemeClr val="lt1"/>
              </a:solidFill>
              <a:latin typeface="Century Schoolbook"/>
              <a:ea typeface="Century Schoolbook"/>
              <a:cs typeface="Century Schoolbook"/>
              <a:sym typeface="Century Schoolbook"/>
            </a:endParaRPr>
          </a:p>
        </p:txBody>
      </p:sp>
      <p:sp>
        <p:nvSpPr>
          <p:cNvPr id="301" name="Google Shape;301;p27"/>
          <p:cNvSpPr txBox="1"/>
          <p:nvPr/>
        </p:nvSpPr>
        <p:spPr>
          <a:xfrm>
            <a:off x="3564731" y="5391149"/>
            <a:ext cx="133985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dirty="0">
                <a:solidFill>
                  <a:schemeClr val="lt1"/>
                </a:solidFill>
                <a:latin typeface="Century Schoolbook"/>
                <a:ea typeface="Century Schoolbook"/>
                <a:cs typeface="Century Schoolbook"/>
                <a:sym typeface="Century Schoolbook"/>
              </a:rPr>
              <a:t>2        1         0     </a:t>
            </a:r>
            <a:r>
              <a:rPr lang="es-ES" sz="1800" dirty="0">
                <a:solidFill>
                  <a:schemeClr val="lt1"/>
                </a:solidFill>
                <a:latin typeface="Century Schoolbook"/>
                <a:ea typeface="Century Schoolbook"/>
                <a:cs typeface="Century Schoolbook"/>
                <a:sym typeface="Century Schoolbook"/>
              </a:rPr>
              <a:t>2     2	2</a:t>
            </a:r>
            <a:endParaRPr sz="1800" dirty="0">
              <a:solidFill>
                <a:schemeClr val="lt1"/>
              </a:solidFill>
              <a:latin typeface="Century Schoolbook"/>
              <a:ea typeface="Century Schoolbook"/>
              <a:cs typeface="Century Schoolbook"/>
              <a:sym typeface="Century Schoolbook"/>
            </a:endParaRPr>
          </a:p>
        </p:txBody>
      </p:sp>
      <p:sp>
        <p:nvSpPr>
          <p:cNvPr id="302" name="Google Shape;302;p27"/>
          <p:cNvSpPr txBox="1"/>
          <p:nvPr/>
        </p:nvSpPr>
        <p:spPr>
          <a:xfrm>
            <a:off x="5195888" y="5391149"/>
            <a:ext cx="133985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lt1"/>
                </a:solidFill>
                <a:latin typeface="Century Schoolbook"/>
                <a:ea typeface="Century Schoolbook"/>
                <a:cs typeface="Century Schoolbook"/>
                <a:sym typeface="Century Schoolbook"/>
              </a:rPr>
              <a:t>2        -         0     </a:t>
            </a:r>
            <a:r>
              <a:rPr lang="es-ES" sz="1800">
                <a:solidFill>
                  <a:schemeClr val="lt1"/>
                </a:solidFill>
                <a:latin typeface="Century Schoolbook"/>
                <a:ea typeface="Century Schoolbook"/>
                <a:cs typeface="Century Schoolbook"/>
                <a:sym typeface="Century Schoolbook"/>
              </a:rPr>
              <a:t>2     -	2</a:t>
            </a:r>
            <a:endParaRPr sz="1800">
              <a:solidFill>
                <a:schemeClr val="lt1"/>
              </a:solidFill>
              <a:latin typeface="Century Schoolbook"/>
              <a:ea typeface="Century Schoolbook"/>
              <a:cs typeface="Century Schoolbook"/>
              <a:sym typeface="Century Schoolbook"/>
            </a:endParaRPr>
          </a:p>
        </p:txBody>
      </p:sp>
      <p:sp>
        <p:nvSpPr>
          <p:cNvPr id="303" name="Google Shape;303;p27"/>
          <p:cNvSpPr txBox="1"/>
          <p:nvPr/>
        </p:nvSpPr>
        <p:spPr>
          <a:xfrm>
            <a:off x="6910387" y="5383863"/>
            <a:ext cx="133985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dirty="0">
                <a:solidFill>
                  <a:schemeClr val="lt1"/>
                </a:solidFill>
                <a:latin typeface="Century Schoolbook"/>
                <a:ea typeface="Century Schoolbook"/>
                <a:cs typeface="Century Schoolbook"/>
                <a:sym typeface="Century Schoolbook"/>
              </a:rPr>
              <a:t>2        -         -    </a:t>
            </a:r>
            <a:r>
              <a:rPr lang="es-ES" sz="1800" dirty="0">
                <a:solidFill>
                  <a:schemeClr val="lt1"/>
                </a:solidFill>
                <a:latin typeface="Century Schoolbook"/>
                <a:ea typeface="Century Schoolbook"/>
                <a:cs typeface="Century Schoolbook"/>
                <a:sym typeface="Century Schoolbook"/>
              </a:rPr>
              <a:t>2     -	-</a:t>
            </a:r>
            <a:endParaRPr sz="1800" dirty="0">
              <a:solidFill>
                <a:schemeClr val="lt1"/>
              </a:solidFill>
              <a:latin typeface="Century Schoolbook"/>
              <a:ea typeface="Century Schoolbook"/>
              <a:cs typeface="Century Schoolbook"/>
              <a:sym typeface="Century Schoolbook"/>
            </a:endParaRPr>
          </a:p>
        </p:txBody>
      </p:sp>
      <p:cxnSp>
        <p:nvCxnSpPr>
          <p:cNvPr id="304" name="Google Shape;304;p27"/>
          <p:cNvCxnSpPr/>
          <p:nvPr/>
        </p:nvCxnSpPr>
        <p:spPr>
          <a:xfrm>
            <a:off x="5057776" y="3644900"/>
            <a:ext cx="41275" cy="2489200"/>
          </a:xfrm>
          <a:prstGeom prst="straightConnector1">
            <a:avLst/>
          </a:prstGeom>
          <a:noFill/>
          <a:ln w="9525" cap="flat" cmpd="sng">
            <a:solidFill>
              <a:schemeClr val="accent1"/>
            </a:solidFill>
            <a:prstDash val="solid"/>
            <a:round/>
            <a:headEnd type="none" w="sm" len="sm"/>
            <a:tailEnd type="none" w="sm" len="sm"/>
          </a:ln>
        </p:spPr>
      </p:cxnSp>
      <p:cxnSp>
        <p:nvCxnSpPr>
          <p:cNvPr id="305" name="Google Shape;305;p27"/>
          <p:cNvCxnSpPr/>
          <p:nvPr/>
        </p:nvCxnSpPr>
        <p:spPr>
          <a:xfrm>
            <a:off x="6864349" y="3644900"/>
            <a:ext cx="9525" cy="2489200"/>
          </a:xfrm>
          <a:prstGeom prst="straightConnector1">
            <a:avLst/>
          </a:prstGeom>
          <a:noFill/>
          <a:ln w="9525" cap="flat" cmpd="sng">
            <a:solidFill>
              <a:schemeClr val="accent1"/>
            </a:solidFill>
            <a:prstDash val="solid"/>
            <a:round/>
            <a:headEnd type="none" w="sm" len="sm"/>
            <a:tailEnd type="none" w="sm" len="sm"/>
          </a:ln>
        </p:spPr>
      </p:cxnSp>
      <p:cxnSp>
        <p:nvCxnSpPr>
          <p:cNvPr id="306" name="Google Shape;306;p27"/>
          <p:cNvCxnSpPr/>
          <p:nvPr/>
        </p:nvCxnSpPr>
        <p:spPr>
          <a:xfrm rot="10800000" flipH="1">
            <a:off x="1384300" y="4778374"/>
            <a:ext cx="6584950" cy="1"/>
          </a:xfrm>
          <a:prstGeom prst="straightConnector1">
            <a:avLst/>
          </a:prstGeom>
          <a:noFill/>
          <a:ln w="9525" cap="flat" cmpd="sng">
            <a:solidFill>
              <a:schemeClr val="accent1"/>
            </a:solidFill>
            <a:prstDash val="solid"/>
            <a:round/>
            <a:headEnd type="none" w="sm" len="sm"/>
            <a:tailEnd type="none" w="sm" len="sm"/>
          </a:ln>
        </p:spPr>
      </p:cxnSp>
      <p:cxnSp>
        <p:nvCxnSpPr>
          <p:cNvPr id="307" name="Google Shape;307;p27"/>
          <p:cNvCxnSpPr/>
          <p:nvPr/>
        </p:nvCxnSpPr>
        <p:spPr>
          <a:xfrm rot="10800000" flipH="1">
            <a:off x="1384300" y="4152900"/>
            <a:ext cx="6584950" cy="12700"/>
          </a:xfrm>
          <a:prstGeom prst="straightConnector1">
            <a:avLst/>
          </a:prstGeom>
          <a:noFill/>
          <a:ln w="9525" cap="flat" cmpd="sng">
            <a:solidFill>
              <a:schemeClr val="accent1"/>
            </a:solidFill>
            <a:prstDash val="solid"/>
            <a:round/>
            <a:headEnd type="none" w="sm" len="sm"/>
            <a:tailEnd type="none" w="sm" len="sm"/>
          </a:ln>
        </p:spPr>
      </p:cxnSp>
      <p:cxnSp>
        <p:nvCxnSpPr>
          <p:cNvPr id="308" name="Google Shape;308;p27"/>
          <p:cNvCxnSpPr/>
          <p:nvPr/>
        </p:nvCxnSpPr>
        <p:spPr>
          <a:xfrm>
            <a:off x="9384632" y="5018392"/>
            <a:ext cx="0" cy="926755"/>
          </a:xfrm>
          <a:prstGeom prst="straightConnector1">
            <a:avLst/>
          </a:prstGeom>
          <a:noFill/>
          <a:ln w="47625" cap="flat" cmpd="sng">
            <a:solidFill>
              <a:srgbClr val="FFC000"/>
            </a:solidFill>
            <a:prstDash val="solid"/>
            <a:round/>
            <a:headEnd type="none" w="sm" len="sm"/>
            <a:tailEnd type="triangle" w="med" len="med"/>
          </a:ln>
        </p:spPr>
      </p:cxnSp>
      <p:cxnSp>
        <p:nvCxnSpPr>
          <p:cNvPr id="309" name="Google Shape;309;p27"/>
          <p:cNvCxnSpPr/>
          <p:nvPr/>
        </p:nvCxnSpPr>
        <p:spPr>
          <a:xfrm rot="10800000">
            <a:off x="8145463" y="5018392"/>
            <a:ext cx="1239169" cy="0"/>
          </a:xfrm>
          <a:prstGeom prst="straightConnector1">
            <a:avLst/>
          </a:prstGeom>
          <a:noFill/>
          <a:ln w="44450" cap="flat" cmpd="sng">
            <a:solidFill>
              <a:srgbClr val="FFC000"/>
            </a:solidFill>
            <a:prstDash val="solid"/>
            <a:round/>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8"/>
          <p:cNvSpPr txBox="1">
            <a:spLocks noGrp="1"/>
          </p:cNvSpPr>
          <p:nvPr>
            <p:ph type="ctrTitle"/>
          </p:nvPr>
        </p:nvSpPr>
        <p:spPr>
          <a:xfrm>
            <a:off x="419100" y="252413"/>
            <a:ext cx="11176000" cy="560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3600"/>
              <a:buFont typeface="Lucida Sans"/>
              <a:buNone/>
            </a:pPr>
            <a:r>
              <a:rPr lang="es-ES" sz="3600" b="1" dirty="0">
                <a:solidFill>
                  <a:srgbClr val="FEFEFE"/>
                </a:solidFill>
                <a:latin typeface="Lucida Sans"/>
                <a:ea typeface="Lucida Sans"/>
                <a:cs typeface="Lucida Sans"/>
                <a:sym typeface="Lucida Sans"/>
              </a:rPr>
              <a:t>			Permisos asignación Octal  </a:t>
            </a:r>
            <a:r>
              <a:rPr lang="es-ES" sz="3600" b="1" dirty="0" smtClean="0">
                <a:solidFill>
                  <a:srgbClr val="FEFEFE"/>
                </a:solidFill>
                <a:latin typeface="Lucida Sans"/>
                <a:ea typeface="Lucida Sans"/>
                <a:cs typeface="Lucida Sans"/>
                <a:sym typeface="Lucida Sans"/>
              </a:rPr>
              <a:t>5/6</a:t>
            </a:r>
            <a:endParaRPr sz="3600" b="1" dirty="0">
              <a:solidFill>
                <a:srgbClr val="FEFEFE"/>
              </a:solidFill>
              <a:latin typeface="Lucida Sans"/>
              <a:ea typeface="Lucida Sans"/>
              <a:cs typeface="Lucida Sans"/>
              <a:sym typeface="Lucida Sans"/>
            </a:endParaRPr>
          </a:p>
        </p:txBody>
      </p:sp>
      <p:sp>
        <p:nvSpPr>
          <p:cNvPr id="315" name="Google Shape;315;p28"/>
          <p:cNvSpPr txBox="1">
            <a:spLocks noGrp="1"/>
          </p:cNvSpPr>
          <p:nvPr>
            <p:ph type="subTitle" idx="1"/>
          </p:nvPr>
        </p:nvSpPr>
        <p:spPr>
          <a:xfrm>
            <a:off x="889000" y="812800"/>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sz="2000" b="1" dirty="0">
              <a:solidFill>
                <a:schemeClr val="lt1"/>
              </a:solidFill>
              <a:latin typeface="Arial"/>
              <a:ea typeface="Arial"/>
              <a:cs typeface="Arial"/>
              <a:sym typeface="Arial"/>
            </a:endParaRPr>
          </a:p>
          <a:p>
            <a:pPr marL="800100" lvl="1" indent="-342900" algn="l" rtl="0">
              <a:lnSpc>
                <a:spcPct val="90000"/>
              </a:lnSpc>
              <a:spcBef>
                <a:spcPts val="600"/>
              </a:spcBef>
              <a:spcAft>
                <a:spcPts val="0"/>
              </a:spcAft>
              <a:buClr>
                <a:srgbClr val="27ED27"/>
              </a:buClr>
              <a:buSzPts val="2400"/>
              <a:buFont typeface="Arial"/>
              <a:buChar char="&gt;"/>
            </a:pPr>
            <a:r>
              <a:rPr lang="es-ES" sz="1800" b="1" dirty="0">
                <a:solidFill>
                  <a:schemeClr val="lt1"/>
                </a:solidFill>
                <a:latin typeface="Arial"/>
                <a:ea typeface="Arial"/>
                <a:cs typeface="Arial"/>
                <a:sym typeface="Arial"/>
              </a:rPr>
              <a:t>Lo bueno es que no hay tantos permisos, por tanto no es necesario, estar pasando de decimal a binario constantemente, por lo que solo debemos recordar 7 permisos, no hay que olvidarse que es un número por cada entidad (propietario, grupo y otros</a:t>
            </a:r>
            <a:r>
              <a:rPr lang="es-ES" sz="1800" b="1" dirty="0" smtClean="0">
                <a:solidFill>
                  <a:schemeClr val="lt1"/>
                </a:solidFill>
                <a:latin typeface="Arial"/>
                <a:ea typeface="Arial"/>
                <a:cs typeface="Arial"/>
                <a:sym typeface="Arial"/>
              </a:rPr>
              <a:t>)</a:t>
            </a:r>
          </a:p>
          <a:p>
            <a:pPr marL="800100" lvl="1" indent="-342900" algn="l" rtl="0">
              <a:lnSpc>
                <a:spcPct val="90000"/>
              </a:lnSpc>
              <a:spcBef>
                <a:spcPts val="600"/>
              </a:spcBef>
              <a:spcAft>
                <a:spcPts val="0"/>
              </a:spcAft>
              <a:buClr>
                <a:srgbClr val="27ED27"/>
              </a:buClr>
              <a:buSzPts val="2400"/>
              <a:buFont typeface="Arial"/>
              <a:buChar char="&gt;"/>
            </a:pPr>
            <a:endParaRPr sz="1800" dirty="0"/>
          </a:p>
          <a:p>
            <a:pPr marL="457200" lvl="1" indent="0" algn="l" rtl="0">
              <a:lnSpc>
                <a:spcPct val="90000"/>
              </a:lnSpc>
              <a:spcBef>
                <a:spcPts val="600"/>
              </a:spcBef>
              <a:spcAft>
                <a:spcPts val="0"/>
              </a:spcAft>
              <a:buClr>
                <a:srgbClr val="27ED27"/>
              </a:buClr>
              <a:buSzPts val="2400"/>
              <a:buNone/>
            </a:pPr>
            <a:r>
              <a:rPr lang="es-ES" sz="1800" b="1" dirty="0">
                <a:solidFill>
                  <a:schemeClr val="lt1"/>
                </a:solidFill>
                <a:latin typeface="Arial"/>
                <a:ea typeface="Arial"/>
                <a:cs typeface="Arial"/>
                <a:sym typeface="Arial"/>
              </a:rPr>
              <a:t>     y que cada número esta representando 3 permisos en cada entidad (lectura, escritura y ejecución). dicho esto, los permisos a recordar son:</a:t>
            </a:r>
            <a:endParaRPr sz="1800" dirty="0"/>
          </a:p>
          <a:p>
            <a:pPr marL="457200" lvl="1" indent="0" algn="l" rtl="0">
              <a:lnSpc>
                <a:spcPct val="90000"/>
              </a:lnSpc>
              <a:spcBef>
                <a:spcPts val="600"/>
              </a:spcBef>
              <a:spcAft>
                <a:spcPts val="0"/>
              </a:spcAft>
              <a:buClr>
                <a:srgbClr val="27ED27"/>
              </a:buClr>
              <a:buSzPts val="2000"/>
              <a:buNone/>
            </a:pPr>
            <a:endParaRPr sz="2000" b="1" dirty="0">
              <a:solidFill>
                <a:schemeClr val="lt1"/>
              </a:solidFill>
              <a:latin typeface="Arial"/>
              <a:ea typeface="Arial"/>
              <a:cs typeface="Arial"/>
              <a:sym typeface="Arial"/>
            </a:endParaRPr>
          </a:p>
          <a:p>
            <a:pPr marL="800100" lvl="1" indent="-342900" algn="l" rtl="0">
              <a:lnSpc>
                <a:spcPct val="90000"/>
              </a:lnSpc>
              <a:spcBef>
                <a:spcPts val="600"/>
              </a:spcBef>
              <a:spcAft>
                <a:spcPts val="0"/>
              </a:spcAft>
              <a:buClr>
                <a:srgbClr val="27ED27"/>
              </a:buClr>
              <a:buSzPts val="2400"/>
              <a:buFont typeface="Arial"/>
              <a:buChar char="•"/>
            </a:pPr>
            <a:r>
              <a:rPr lang="es-ES" sz="2400" dirty="0">
                <a:solidFill>
                  <a:schemeClr val="lt1"/>
                </a:solidFill>
                <a:latin typeface="Arial"/>
                <a:ea typeface="Arial"/>
                <a:cs typeface="Arial"/>
                <a:sym typeface="Arial"/>
              </a:rPr>
              <a:t>7 = acceso total </a:t>
            </a:r>
            <a:r>
              <a:rPr lang="es-ES" sz="2400" dirty="0">
                <a:solidFill>
                  <a:srgbClr val="FFC000"/>
                </a:solidFill>
                <a:latin typeface="Arial"/>
                <a:ea typeface="Arial"/>
                <a:cs typeface="Arial"/>
                <a:sym typeface="Arial"/>
              </a:rPr>
              <a:t>(</a:t>
            </a:r>
            <a:r>
              <a:rPr lang="es-ES" sz="2400" dirty="0" err="1">
                <a:solidFill>
                  <a:srgbClr val="FFC000"/>
                </a:solidFill>
                <a:latin typeface="Arial"/>
                <a:ea typeface="Arial"/>
                <a:cs typeface="Arial"/>
                <a:sym typeface="Arial"/>
              </a:rPr>
              <a:t>rwx</a:t>
            </a:r>
            <a:r>
              <a:rPr lang="es-ES" sz="2400" dirty="0">
                <a:solidFill>
                  <a:schemeClr val="lt1"/>
                </a:solidFill>
                <a:latin typeface="Arial"/>
                <a:ea typeface="Arial"/>
                <a:cs typeface="Arial"/>
                <a:sym typeface="Arial"/>
              </a:rPr>
              <a:t>)</a:t>
            </a:r>
            <a:endParaRPr dirty="0"/>
          </a:p>
          <a:p>
            <a:pPr marL="800100" lvl="1" indent="-342900" algn="l" rtl="0">
              <a:lnSpc>
                <a:spcPct val="90000"/>
              </a:lnSpc>
              <a:spcBef>
                <a:spcPts val="600"/>
              </a:spcBef>
              <a:spcAft>
                <a:spcPts val="0"/>
              </a:spcAft>
              <a:buClr>
                <a:srgbClr val="27ED27"/>
              </a:buClr>
              <a:buSzPts val="2400"/>
              <a:buFont typeface="Arial"/>
              <a:buChar char="•"/>
            </a:pPr>
            <a:r>
              <a:rPr lang="es-ES" sz="2400" dirty="0">
                <a:solidFill>
                  <a:schemeClr val="lt1"/>
                </a:solidFill>
                <a:latin typeface="Arial"/>
                <a:ea typeface="Arial"/>
                <a:cs typeface="Arial"/>
                <a:sym typeface="Arial"/>
              </a:rPr>
              <a:t>6 = lectura y escritura (</a:t>
            </a:r>
            <a:r>
              <a:rPr lang="es-ES" sz="2400" dirty="0" err="1">
                <a:solidFill>
                  <a:srgbClr val="FFC000"/>
                </a:solidFill>
                <a:latin typeface="Arial"/>
                <a:ea typeface="Arial"/>
                <a:cs typeface="Arial"/>
                <a:sym typeface="Arial"/>
              </a:rPr>
              <a:t>rw</a:t>
            </a:r>
            <a:r>
              <a:rPr lang="es-ES" sz="2400" dirty="0">
                <a:solidFill>
                  <a:srgbClr val="FFC000"/>
                </a:solidFill>
                <a:latin typeface="Arial"/>
                <a:ea typeface="Arial"/>
                <a:cs typeface="Arial"/>
                <a:sym typeface="Arial"/>
              </a:rPr>
              <a:t>-</a:t>
            </a:r>
            <a:r>
              <a:rPr lang="es-ES" sz="2400" dirty="0">
                <a:solidFill>
                  <a:schemeClr val="lt1"/>
                </a:solidFill>
                <a:latin typeface="Arial"/>
                <a:ea typeface="Arial"/>
                <a:cs typeface="Arial"/>
                <a:sym typeface="Arial"/>
              </a:rPr>
              <a:t>)</a:t>
            </a:r>
            <a:endParaRPr dirty="0"/>
          </a:p>
          <a:p>
            <a:pPr marL="800100" lvl="1" indent="-342900" algn="l" rtl="0">
              <a:lnSpc>
                <a:spcPct val="90000"/>
              </a:lnSpc>
              <a:spcBef>
                <a:spcPts val="600"/>
              </a:spcBef>
              <a:spcAft>
                <a:spcPts val="0"/>
              </a:spcAft>
              <a:buClr>
                <a:srgbClr val="27ED27"/>
              </a:buClr>
              <a:buSzPts val="2400"/>
              <a:buFont typeface="Arial"/>
              <a:buChar char="•"/>
            </a:pPr>
            <a:r>
              <a:rPr lang="es-ES" sz="2400" dirty="0">
                <a:solidFill>
                  <a:schemeClr val="lt1"/>
                </a:solidFill>
                <a:latin typeface="Arial"/>
                <a:ea typeface="Arial"/>
                <a:cs typeface="Arial"/>
                <a:sym typeface="Arial"/>
              </a:rPr>
              <a:t>5 = lectura y ejecución/ingreso (</a:t>
            </a:r>
            <a:r>
              <a:rPr lang="es-ES" sz="2400" dirty="0">
                <a:solidFill>
                  <a:srgbClr val="FFC000"/>
                </a:solidFill>
                <a:latin typeface="Arial"/>
                <a:ea typeface="Arial"/>
                <a:cs typeface="Arial"/>
                <a:sym typeface="Arial"/>
              </a:rPr>
              <a:t>r-x</a:t>
            </a:r>
            <a:r>
              <a:rPr lang="es-ES" sz="2400" dirty="0">
                <a:solidFill>
                  <a:schemeClr val="lt1"/>
                </a:solidFill>
                <a:latin typeface="Arial"/>
                <a:ea typeface="Arial"/>
                <a:cs typeface="Arial"/>
                <a:sym typeface="Arial"/>
              </a:rPr>
              <a:t>)</a:t>
            </a:r>
            <a:endParaRPr sz="2400" dirty="0">
              <a:solidFill>
                <a:schemeClr val="lt1"/>
              </a:solidFill>
              <a:latin typeface="Arial"/>
              <a:ea typeface="Arial"/>
              <a:cs typeface="Arial"/>
              <a:sym typeface="Arial"/>
            </a:endParaRPr>
          </a:p>
          <a:p>
            <a:pPr marL="800100" lvl="1" indent="-342900" algn="l" rtl="0">
              <a:lnSpc>
                <a:spcPct val="90000"/>
              </a:lnSpc>
              <a:spcBef>
                <a:spcPts val="600"/>
              </a:spcBef>
              <a:spcAft>
                <a:spcPts val="0"/>
              </a:spcAft>
              <a:buClr>
                <a:srgbClr val="27ED27"/>
              </a:buClr>
              <a:buSzPts val="2400"/>
              <a:buFont typeface="Arial"/>
              <a:buChar char="•"/>
            </a:pPr>
            <a:r>
              <a:rPr lang="es-ES" sz="2400" dirty="0">
                <a:solidFill>
                  <a:schemeClr val="lt1"/>
                </a:solidFill>
                <a:latin typeface="Arial"/>
                <a:ea typeface="Arial"/>
                <a:cs typeface="Arial"/>
                <a:sym typeface="Arial"/>
              </a:rPr>
              <a:t>4 = solo lectura (</a:t>
            </a:r>
            <a:r>
              <a:rPr lang="es-ES" sz="2400" dirty="0">
                <a:solidFill>
                  <a:srgbClr val="FFC000"/>
                </a:solidFill>
                <a:latin typeface="Arial"/>
                <a:ea typeface="Arial"/>
                <a:cs typeface="Arial"/>
                <a:sym typeface="Arial"/>
              </a:rPr>
              <a:t>r--</a:t>
            </a:r>
            <a:r>
              <a:rPr lang="es-ES" sz="2400" dirty="0">
                <a:solidFill>
                  <a:schemeClr val="lt1"/>
                </a:solidFill>
                <a:latin typeface="Arial"/>
                <a:ea typeface="Arial"/>
                <a:cs typeface="Arial"/>
                <a:sym typeface="Arial"/>
              </a:rPr>
              <a:t>)</a:t>
            </a:r>
            <a:endParaRPr dirty="0"/>
          </a:p>
          <a:p>
            <a:pPr marL="800100" lvl="1" indent="-342900" algn="l" rtl="0">
              <a:lnSpc>
                <a:spcPct val="90000"/>
              </a:lnSpc>
              <a:spcBef>
                <a:spcPts val="600"/>
              </a:spcBef>
              <a:spcAft>
                <a:spcPts val="0"/>
              </a:spcAft>
              <a:buClr>
                <a:srgbClr val="27ED27"/>
              </a:buClr>
              <a:buSzPts val="2400"/>
              <a:buFont typeface="Arial"/>
              <a:buChar char="•"/>
            </a:pPr>
            <a:r>
              <a:rPr lang="es-ES" sz="2400" dirty="0">
                <a:solidFill>
                  <a:schemeClr val="lt1"/>
                </a:solidFill>
                <a:latin typeface="Arial"/>
                <a:ea typeface="Arial"/>
                <a:cs typeface="Arial"/>
                <a:sym typeface="Arial"/>
              </a:rPr>
              <a:t>3 = escritura y ejecución/ingreso </a:t>
            </a:r>
            <a:r>
              <a:rPr lang="es-ES" sz="2400" dirty="0">
                <a:solidFill>
                  <a:srgbClr val="FFC000"/>
                </a:solidFill>
                <a:latin typeface="Arial"/>
                <a:ea typeface="Arial"/>
                <a:cs typeface="Arial"/>
                <a:sym typeface="Arial"/>
              </a:rPr>
              <a:t>(-</a:t>
            </a:r>
            <a:r>
              <a:rPr lang="es-ES" sz="2400" dirty="0" err="1">
                <a:solidFill>
                  <a:srgbClr val="FFC000"/>
                </a:solidFill>
                <a:latin typeface="Arial"/>
                <a:ea typeface="Arial"/>
                <a:cs typeface="Arial"/>
                <a:sym typeface="Arial"/>
              </a:rPr>
              <a:t>wx</a:t>
            </a:r>
            <a:r>
              <a:rPr lang="es-ES" sz="2400" dirty="0">
                <a:solidFill>
                  <a:schemeClr val="lt1"/>
                </a:solidFill>
                <a:latin typeface="Arial"/>
                <a:ea typeface="Arial"/>
                <a:cs typeface="Arial"/>
                <a:sym typeface="Arial"/>
              </a:rPr>
              <a:t>)</a:t>
            </a:r>
            <a:endParaRPr dirty="0"/>
          </a:p>
          <a:p>
            <a:pPr marL="800100" lvl="1" indent="-342900" algn="l" rtl="0">
              <a:lnSpc>
                <a:spcPct val="90000"/>
              </a:lnSpc>
              <a:spcBef>
                <a:spcPts val="600"/>
              </a:spcBef>
              <a:spcAft>
                <a:spcPts val="0"/>
              </a:spcAft>
              <a:buClr>
                <a:srgbClr val="27ED27"/>
              </a:buClr>
              <a:buSzPts val="2400"/>
              <a:buFont typeface="Arial"/>
              <a:buChar char="•"/>
            </a:pPr>
            <a:r>
              <a:rPr lang="es-ES" sz="2400" dirty="0">
                <a:solidFill>
                  <a:schemeClr val="lt1"/>
                </a:solidFill>
                <a:latin typeface="Arial"/>
                <a:ea typeface="Arial"/>
                <a:cs typeface="Arial"/>
                <a:sym typeface="Arial"/>
              </a:rPr>
              <a:t>2 = solo escritura (</a:t>
            </a:r>
            <a:r>
              <a:rPr lang="es-ES" sz="2400" dirty="0">
                <a:solidFill>
                  <a:srgbClr val="FFC000"/>
                </a:solidFill>
                <a:latin typeface="Arial"/>
                <a:ea typeface="Arial"/>
                <a:cs typeface="Arial"/>
                <a:sym typeface="Arial"/>
              </a:rPr>
              <a:t>-w-</a:t>
            </a:r>
            <a:r>
              <a:rPr lang="es-ES" sz="2400" dirty="0">
                <a:solidFill>
                  <a:schemeClr val="lt1"/>
                </a:solidFill>
                <a:latin typeface="Arial"/>
                <a:ea typeface="Arial"/>
                <a:cs typeface="Arial"/>
                <a:sym typeface="Arial"/>
              </a:rPr>
              <a:t>)</a:t>
            </a:r>
            <a:endParaRPr dirty="0"/>
          </a:p>
          <a:p>
            <a:pPr marL="800100" lvl="1" indent="-342900" algn="l" rtl="0">
              <a:lnSpc>
                <a:spcPct val="90000"/>
              </a:lnSpc>
              <a:spcBef>
                <a:spcPts val="600"/>
              </a:spcBef>
              <a:spcAft>
                <a:spcPts val="0"/>
              </a:spcAft>
              <a:buClr>
                <a:srgbClr val="27ED27"/>
              </a:buClr>
              <a:buSzPts val="2400"/>
              <a:buFont typeface="Arial"/>
              <a:buChar char="•"/>
            </a:pPr>
            <a:r>
              <a:rPr lang="es-ES" sz="2400" dirty="0">
                <a:solidFill>
                  <a:schemeClr val="lt1"/>
                </a:solidFill>
                <a:latin typeface="Arial"/>
                <a:ea typeface="Arial"/>
                <a:cs typeface="Arial"/>
                <a:sym typeface="Arial"/>
              </a:rPr>
              <a:t>1 = solo ejecución (</a:t>
            </a:r>
            <a:r>
              <a:rPr lang="es-ES" sz="2400" dirty="0">
                <a:solidFill>
                  <a:srgbClr val="FFC000"/>
                </a:solidFill>
                <a:latin typeface="Arial"/>
                <a:ea typeface="Arial"/>
                <a:cs typeface="Arial"/>
                <a:sym typeface="Arial"/>
              </a:rPr>
              <a:t>--x</a:t>
            </a:r>
            <a:r>
              <a:rPr lang="es-ES" sz="2400" dirty="0">
                <a:solidFill>
                  <a:schemeClr val="lt1"/>
                </a:solidFill>
                <a:latin typeface="Arial"/>
                <a:ea typeface="Arial"/>
                <a:cs typeface="Arial"/>
                <a:sym typeface="Arial"/>
              </a:rPr>
              <a:t>)</a:t>
            </a:r>
            <a:endParaRPr dirty="0"/>
          </a:p>
          <a:p>
            <a:pPr marL="800100" lvl="1" indent="-215900" algn="l" rtl="0">
              <a:lnSpc>
                <a:spcPct val="90000"/>
              </a:lnSpc>
              <a:spcBef>
                <a:spcPts val="6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457200" lvl="1" indent="0" algn="ctr" rtl="0">
              <a:lnSpc>
                <a:spcPct val="90000"/>
              </a:lnSpc>
              <a:spcBef>
                <a:spcPts val="600"/>
              </a:spcBef>
              <a:spcAft>
                <a:spcPts val="0"/>
              </a:spcAft>
              <a:buClr>
                <a:srgbClr val="27ED27"/>
              </a:buClr>
              <a:buSzPts val="2000"/>
              <a:buNone/>
            </a:pPr>
            <a:endParaRPr sz="2000" dirty="0">
              <a:solidFill>
                <a:schemeClr val="lt1"/>
              </a:solidFill>
              <a:latin typeface="Arial"/>
              <a:ea typeface="Arial"/>
              <a:cs typeface="Arial"/>
              <a:sym typeface="Arial"/>
            </a:endParaRPr>
          </a:p>
        </p:txBody>
      </p:sp>
      <p:sp>
        <p:nvSpPr>
          <p:cNvPr id="316" name="Google Shape;316;p28"/>
          <p:cNvSpPr txBox="1"/>
          <p:nvPr/>
        </p:nvSpPr>
        <p:spPr>
          <a:xfrm>
            <a:off x="7523746" y="3466067"/>
            <a:ext cx="454125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Para asignarlos es lo mismo que antes pero mas sencillo ya que son solo 3 números Ejemplo:</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a:p>
            <a:pPr marL="0" marR="0" lvl="0" indent="0" algn="l" rtl="0">
              <a:spcBef>
                <a:spcPts val="0"/>
              </a:spcBef>
              <a:spcAft>
                <a:spcPts val="0"/>
              </a:spcAft>
              <a:buNone/>
            </a:pPr>
            <a:r>
              <a:rPr lang="es-ES" sz="1800">
                <a:solidFill>
                  <a:srgbClr val="00B050"/>
                </a:solidFill>
                <a:latin typeface="Arial"/>
                <a:ea typeface="Arial"/>
                <a:cs typeface="Arial"/>
                <a:sym typeface="Arial"/>
              </a:rPr>
              <a:t>chmod 770 ./file.txt   </a:t>
            </a:r>
            <a:r>
              <a:rPr lang="es-ES" sz="1800">
                <a:solidFill>
                  <a:schemeClr val="lt1"/>
                </a:solidFill>
                <a:latin typeface="Arial"/>
                <a:ea typeface="Arial"/>
                <a:cs typeface="Arial"/>
                <a:sym typeface="Arial"/>
              </a:rPr>
              <a:t>----&gt;   </a:t>
            </a:r>
            <a:r>
              <a:rPr lang="es-ES" sz="1800">
                <a:solidFill>
                  <a:srgbClr val="FFC000"/>
                </a:solidFill>
                <a:latin typeface="Arial"/>
                <a:ea typeface="Arial"/>
                <a:cs typeface="Arial"/>
                <a:sym typeface="Arial"/>
              </a:rPr>
              <a:t>rwx rwx ---</a:t>
            </a:r>
            <a:endParaRPr sz="1800">
              <a:solidFill>
                <a:srgbClr val="FFC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187570" y="163513"/>
            <a:ext cx="10737273" cy="56038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Permisos </a:t>
            </a:r>
            <a:r>
              <a:rPr lang="es-ES" sz="3600" b="1" dirty="0">
                <a:latin typeface="Arial"/>
                <a:ea typeface="Arial"/>
                <a:cs typeface="Arial"/>
                <a:sym typeface="Arial"/>
              </a:rPr>
              <a:t>Jerarquía de directorios:</a:t>
            </a:r>
            <a:r>
              <a:rPr lang="es-ES" sz="3600" b="1" dirty="0">
                <a:solidFill>
                  <a:srgbClr val="FEFEFE"/>
                </a:solidFill>
                <a:latin typeface="Lucida Sans"/>
                <a:ea typeface="Lucida Sans"/>
                <a:cs typeface="Lucida Sans"/>
                <a:sym typeface="Lucida Sans"/>
              </a:rPr>
              <a:t> </a:t>
            </a:r>
            <a:r>
              <a:rPr lang="es-ES" sz="3600" b="1" dirty="0" smtClean="0">
                <a:solidFill>
                  <a:srgbClr val="FEFEFE"/>
                </a:solidFill>
                <a:latin typeface="Lucida Sans"/>
                <a:ea typeface="Lucida Sans"/>
                <a:cs typeface="Lucida Sans"/>
                <a:sym typeface="Lucida Sans"/>
              </a:rPr>
              <a:t>6/6 </a:t>
            </a:r>
            <a:endParaRPr sz="36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889000" y="723900"/>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sz="1800" b="1" dirty="0">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1800" b="1" dirty="0">
                <a:solidFill>
                  <a:schemeClr val="lt1"/>
                </a:solidFill>
                <a:latin typeface="Arial"/>
                <a:ea typeface="Arial"/>
                <a:cs typeface="Arial"/>
                <a:sym typeface="Arial"/>
              </a:rPr>
              <a:t>Jerarquía de directorios:  Es importante saber que a la hora de </a:t>
            </a:r>
            <a:r>
              <a:rPr lang="es-ES" sz="1800" b="1" dirty="0">
                <a:solidFill>
                  <a:srgbClr val="FF0000"/>
                </a:solidFill>
                <a:latin typeface="Arial"/>
                <a:ea typeface="Arial"/>
                <a:cs typeface="Arial"/>
                <a:sym typeface="Arial"/>
              </a:rPr>
              <a:t>eliminar</a:t>
            </a:r>
            <a:r>
              <a:rPr lang="es-ES" sz="1800" b="1" dirty="0">
                <a:solidFill>
                  <a:schemeClr val="lt1"/>
                </a:solidFill>
                <a:latin typeface="Arial"/>
                <a:ea typeface="Arial"/>
                <a:cs typeface="Arial"/>
                <a:sym typeface="Arial"/>
              </a:rPr>
              <a:t> un archivo o directorio, prevalece el permiso del directorio padre</a:t>
            </a:r>
            <a:endParaRPr sz="2000" dirty="0"/>
          </a:p>
          <a:p>
            <a:pPr marL="457200" lvl="1" indent="0" algn="l" rtl="0">
              <a:lnSpc>
                <a:spcPct val="90000"/>
              </a:lnSpc>
              <a:spcBef>
                <a:spcPts val="600"/>
              </a:spcBef>
              <a:spcAft>
                <a:spcPts val="0"/>
              </a:spcAft>
              <a:buClr>
                <a:srgbClr val="27ED27"/>
              </a:buClr>
              <a:buSzPts val="2000"/>
              <a:buNone/>
            </a:pPr>
            <a:r>
              <a:rPr lang="es-ES" sz="1800" b="1" dirty="0">
                <a:solidFill>
                  <a:schemeClr val="lt1"/>
                </a:solidFill>
                <a:latin typeface="Arial"/>
                <a:ea typeface="Arial"/>
                <a:cs typeface="Arial"/>
                <a:sym typeface="Arial"/>
              </a:rPr>
              <a:t>Por ejemplo: Tenemos 2 usuarios </a:t>
            </a:r>
            <a:r>
              <a:rPr lang="es-ES" sz="1800" b="1" dirty="0">
                <a:solidFill>
                  <a:srgbClr val="FFC000"/>
                </a:solidFill>
                <a:latin typeface="Arial"/>
                <a:ea typeface="Arial"/>
                <a:cs typeface="Arial"/>
                <a:sym typeface="Arial"/>
              </a:rPr>
              <a:t>seba</a:t>
            </a:r>
            <a:r>
              <a:rPr lang="es-ES" sz="1800" b="1" dirty="0">
                <a:solidFill>
                  <a:schemeClr val="lt1"/>
                </a:solidFill>
                <a:latin typeface="Arial"/>
                <a:ea typeface="Arial"/>
                <a:cs typeface="Arial"/>
                <a:sym typeface="Arial"/>
              </a:rPr>
              <a:t> y </a:t>
            </a:r>
            <a:r>
              <a:rPr lang="es-ES" sz="1800" b="1" dirty="0">
                <a:solidFill>
                  <a:srgbClr val="FFC000"/>
                </a:solidFill>
                <a:latin typeface="Arial"/>
                <a:ea typeface="Arial"/>
                <a:cs typeface="Arial"/>
                <a:sym typeface="Arial"/>
              </a:rPr>
              <a:t>juan </a:t>
            </a:r>
            <a:r>
              <a:rPr lang="es-ES" sz="1800" b="1" dirty="0">
                <a:solidFill>
                  <a:srgbClr val="F2F2F2"/>
                </a:solidFill>
                <a:latin typeface="Arial"/>
                <a:ea typeface="Arial"/>
                <a:cs typeface="Arial"/>
                <a:sym typeface="Arial"/>
              </a:rPr>
              <a:t>, ambos tienen como grupo </a:t>
            </a:r>
            <a:r>
              <a:rPr lang="es-ES" sz="1800" b="1" dirty="0">
                <a:solidFill>
                  <a:srgbClr val="FFC000"/>
                </a:solidFill>
                <a:latin typeface="Arial"/>
                <a:ea typeface="Arial"/>
                <a:cs typeface="Arial"/>
                <a:sym typeface="Arial"/>
              </a:rPr>
              <a:t>usuarios</a:t>
            </a:r>
            <a:endParaRPr sz="1800" b="1" dirty="0">
              <a:solidFill>
                <a:srgbClr val="FFC000"/>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endParaRPr lang="es-ES" sz="1800" b="1" dirty="0" smtClean="0">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endParaRPr sz="1800" b="1" dirty="0">
              <a:solidFill>
                <a:schemeClr val="lt1"/>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1800" b="1" dirty="0">
                <a:solidFill>
                  <a:schemeClr val="lt1"/>
                </a:solidFill>
                <a:latin typeface="Arial"/>
                <a:ea typeface="Arial"/>
                <a:cs typeface="Arial"/>
                <a:sym typeface="Arial"/>
              </a:rPr>
              <a:t>Si tenemos un directorio llamado </a:t>
            </a:r>
            <a:r>
              <a:rPr lang="es-ES" sz="1800" b="1" dirty="0" err="1">
                <a:solidFill>
                  <a:schemeClr val="lt1"/>
                </a:solidFill>
                <a:latin typeface="Arial"/>
                <a:ea typeface="Arial"/>
                <a:cs typeface="Arial"/>
                <a:sym typeface="Arial"/>
              </a:rPr>
              <a:t>mydirectorio</a:t>
            </a:r>
            <a:r>
              <a:rPr lang="es-ES" sz="1800" b="1" dirty="0">
                <a:solidFill>
                  <a:schemeClr val="lt1"/>
                </a:solidFill>
                <a:latin typeface="Arial"/>
                <a:ea typeface="Arial"/>
                <a:cs typeface="Arial"/>
                <a:sym typeface="Arial"/>
              </a:rPr>
              <a:t> con los siguientes permisos</a:t>
            </a:r>
            <a:endParaRPr sz="2000" dirty="0"/>
          </a:p>
          <a:p>
            <a:pPr marL="457200" lvl="1" indent="0" algn="l" rtl="0">
              <a:lnSpc>
                <a:spcPct val="90000"/>
              </a:lnSpc>
              <a:spcBef>
                <a:spcPts val="600"/>
              </a:spcBef>
              <a:spcAft>
                <a:spcPts val="0"/>
              </a:spcAft>
              <a:buClr>
                <a:srgbClr val="27ED27"/>
              </a:buClr>
              <a:buSzPts val="2000"/>
              <a:buNone/>
            </a:pPr>
            <a:r>
              <a:rPr lang="es-ES" sz="1800" b="1" dirty="0">
                <a:solidFill>
                  <a:schemeClr val="lt1"/>
                </a:solidFill>
                <a:latin typeface="Arial"/>
                <a:ea typeface="Arial"/>
                <a:cs typeface="Arial"/>
                <a:sym typeface="Arial"/>
              </a:rPr>
              <a:t>   </a:t>
            </a:r>
            <a:r>
              <a:rPr lang="es-ES" sz="1800" b="1" dirty="0" err="1">
                <a:solidFill>
                  <a:srgbClr val="FFC000"/>
                </a:solidFill>
                <a:latin typeface="Arial"/>
                <a:ea typeface="Arial"/>
                <a:cs typeface="Arial"/>
                <a:sym typeface="Arial"/>
              </a:rPr>
              <a:t>rwx</a:t>
            </a:r>
            <a:r>
              <a:rPr lang="es-ES" sz="1800" b="1" dirty="0">
                <a:solidFill>
                  <a:srgbClr val="FFC000"/>
                </a:solidFill>
                <a:latin typeface="Arial"/>
                <a:ea typeface="Arial"/>
                <a:cs typeface="Arial"/>
                <a:sym typeface="Arial"/>
              </a:rPr>
              <a:t> </a:t>
            </a:r>
            <a:r>
              <a:rPr lang="es-ES" sz="1800" b="1" dirty="0" err="1">
                <a:solidFill>
                  <a:srgbClr val="FFC000"/>
                </a:solidFill>
                <a:latin typeface="Arial"/>
                <a:ea typeface="Arial"/>
                <a:cs typeface="Arial"/>
                <a:sym typeface="Arial"/>
              </a:rPr>
              <a:t>rwx</a:t>
            </a:r>
            <a:r>
              <a:rPr lang="es-ES" sz="1800" b="1" dirty="0">
                <a:solidFill>
                  <a:srgbClr val="FFC000"/>
                </a:solidFill>
                <a:latin typeface="Arial"/>
                <a:ea typeface="Arial"/>
                <a:cs typeface="Arial"/>
                <a:sym typeface="Arial"/>
              </a:rPr>
              <a:t> ---  </a:t>
            </a:r>
            <a:r>
              <a:rPr lang="es-ES" sz="1800" b="1" dirty="0" err="1">
                <a:solidFill>
                  <a:srgbClr val="FFC000"/>
                </a:solidFill>
                <a:latin typeface="Arial"/>
                <a:ea typeface="Arial"/>
                <a:cs typeface="Arial"/>
                <a:sym typeface="Arial"/>
              </a:rPr>
              <a:t>root</a:t>
            </a:r>
            <a:r>
              <a:rPr lang="es-ES" sz="1800" b="1" dirty="0">
                <a:solidFill>
                  <a:srgbClr val="FFC000"/>
                </a:solidFill>
                <a:latin typeface="Arial"/>
                <a:ea typeface="Arial"/>
                <a:cs typeface="Arial"/>
                <a:sym typeface="Arial"/>
              </a:rPr>
              <a:t>    usuarios   </a:t>
            </a:r>
            <a:r>
              <a:rPr lang="es-ES" sz="1800" b="1" dirty="0" err="1">
                <a:solidFill>
                  <a:srgbClr val="FFC000"/>
                </a:solidFill>
                <a:latin typeface="Arial"/>
                <a:ea typeface="Arial"/>
                <a:cs typeface="Arial"/>
                <a:sym typeface="Arial"/>
              </a:rPr>
              <a:t>mydirectorio</a:t>
            </a:r>
            <a:endParaRPr sz="2000" dirty="0"/>
          </a:p>
          <a:p>
            <a:pPr marL="457200" lvl="1" indent="0" algn="l" rtl="0">
              <a:lnSpc>
                <a:spcPct val="90000"/>
              </a:lnSpc>
              <a:spcBef>
                <a:spcPts val="600"/>
              </a:spcBef>
              <a:spcAft>
                <a:spcPts val="0"/>
              </a:spcAft>
              <a:buClr>
                <a:srgbClr val="27ED27"/>
              </a:buClr>
              <a:buSzPts val="2000"/>
              <a:buNone/>
            </a:pPr>
            <a:r>
              <a:rPr lang="es-ES" sz="1800" b="1" dirty="0">
                <a:solidFill>
                  <a:schemeClr val="lt1"/>
                </a:solidFill>
                <a:latin typeface="Arial"/>
                <a:ea typeface="Arial"/>
                <a:cs typeface="Arial"/>
                <a:sym typeface="Arial"/>
              </a:rPr>
              <a:t>Dentro el usuario seba creo una carpeta llamada </a:t>
            </a:r>
            <a:r>
              <a:rPr lang="es-ES" sz="1800" b="1" dirty="0" err="1">
                <a:solidFill>
                  <a:schemeClr val="lt1"/>
                </a:solidFill>
                <a:latin typeface="Arial"/>
                <a:ea typeface="Arial"/>
                <a:cs typeface="Arial"/>
                <a:sym typeface="Arial"/>
              </a:rPr>
              <a:t>sebadir</a:t>
            </a:r>
            <a:r>
              <a:rPr lang="es-ES" sz="1800" b="1" dirty="0">
                <a:solidFill>
                  <a:schemeClr val="lt1"/>
                </a:solidFill>
                <a:latin typeface="Arial"/>
                <a:ea typeface="Arial"/>
                <a:cs typeface="Arial"/>
                <a:sym typeface="Arial"/>
              </a:rPr>
              <a:t> con los siguientes permisos</a:t>
            </a:r>
            <a:endParaRPr sz="1800" b="1" dirty="0">
              <a:solidFill>
                <a:srgbClr val="FFC000"/>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1800" b="1" dirty="0">
                <a:solidFill>
                  <a:srgbClr val="FFC000"/>
                </a:solidFill>
                <a:latin typeface="Arial"/>
                <a:ea typeface="Arial"/>
                <a:cs typeface="Arial"/>
                <a:sym typeface="Arial"/>
              </a:rPr>
              <a:t>   /</a:t>
            </a:r>
            <a:r>
              <a:rPr lang="es-ES" sz="1800" b="1" dirty="0" err="1">
                <a:solidFill>
                  <a:srgbClr val="FFC000"/>
                </a:solidFill>
                <a:latin typeface="Arial"/>
                <a:ea typeface="Arial"/>
                <a:cs typeface="Arial"/>
                <a:sym typeface="Arial"/>
              </a:rPr>
              <a:t>mydirectorio</a:t>
            </a:r>
            <a:r>
              <a:rPr lang="es-ES" sz="1800" b="1" dirty="0">
                <a:solidFill>
                  <a:srgbClr val="FFC000"/>
                </a:solidFill>
                <a:latin typeface="Arial"/>
                <a:ea typeface="Arial"/>
                <a:cs typeface="Arial"/>
                <a:sym typeface="Arial"/>
              </a:rPr>
              <a:t>/</a:t>
            </a:r>
            <a:endParaRPr sz="1800" b="1" dirty="0">
              <a:solidFill>
                <a:srgbClr val="FFC000"/>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1800" b="1" dirty="0">
                <a:solidFill>
                  <a:srgbClr val="FFC000"/>
                </a:solidFill>
                <a:latin typeface="Arial"/>
                <a:ea typeface="Arial"/>
                <a:cs typeface="Arial"/>
                <a:sym typeface="Arial"/>
              </a:rPr>
              <a:t>   </a:t>
            </a:r>
            <a:r>
              <a:rPr lang="es-ES" sz="1800" b="1" dirty="0" err="1">
                <a:solidFill>
                  <a:srgbClr val="FFC000"/>
                </a:solidFill>
                <a:latin typeface="Arial"/>
                <a:ea typeface="Arial"/>
                <a:cs typeface="Arial"/>
                <a:sym typeface="Arial"/>
              </a:rPr>
              <a:t>rwx</a:t>
            </a:r>
            <a:r>
              <a:rPr lang="es-ES" sz="1800" b="1" dirty="0">
                <a:solidFill>
                  <a:srgbClr val="FFC000"/>
                </a:solidFill>
                <a:latin typeface="Arial"/>
                <a:ea typeface="Arial"/>
                <a:cs typeface="Arial"/>
                <a:sym typeface="Arial"/>
              </a:rPr>
              <a:t> </a:t>
            </a:r>
            <a:r>
              <a:rPr lang="es-ES" sz="1800" b="1" dirty="0" err="1">
                <a:solidFill>
                  <a:srgbClr val="FFC000"/>
                </a:solidFill>
                <a:latin typeface="Arial"/>
                <a:ea typeface="Arial"/>
                <a:cs typeface="Arial"/>
                <a:sym typeface="Arial"/>
              </a:rPr>
              <a:t>rwx</a:t>
            </a:r>
            <a:r>
              <a:rPr lang="es-ES" sz="1800" b="1" dirty="0">
                <a:solidFill>
                  <a:srgbClr val="FFC000"/>
                </a:solidFill>
                <a:latin typeface="Arial"/>
                <a:ea typeface="Arial"/>
                <a:cs typeface="Arial"/>
                <a:sym typeface="Arial"/>
              </a:rPr>
              <a:t> ---  seba    </a:t>
            </a:r>
            <a:r>
              <a:rPr lang="es-ES" sz="1800" b="1" dirty="0" err="1">
                <a:solidFill>
                  <a:srgbClr val="FFC000"/>
                </a:solidFill>
                <a:latin typeface="Arial"/>
                <a:ea typeface="Arial"/>
                <a:cs typeface="Arial"/>
                <a:sym typeface="Arial"/>
              </a:rPr>
              <a:t>seba</a:t>
            </a:r>
            <a:r>
              <a:rPr lang="es-ES" sz="1800" b="1" dirty="0">
                <a:solidFill>
                  <a:srgbClr val="FFC000"/>
                </a:solidFill>
                <a:latin typeface="Arial"/>
                <a:ea typeface="Arial"/>
                <a:cs typeface="Arial"/>
                <a:sym typeface="Arial"/>
              </a:rPr>
              <a:t>   </a:t>
            </a:r>
            <a:r>
              <a:rPr lang="es-ES" sz="1800" b="1" dirty="0" err="1" smtClean="0">
                <a:solidFill>
                  <a:srgbClr val="FFC000"/>
                </a:solidFill>
                <a:latin typeface="Arial"/>
                <a:ea typeface="Arial"/>
                <a:cs typeface="Arial"/>
                <a:sym typeface="Arial"/>
              </a:rPr>
              <a:t>sebadir</a:t>
            </a:r>
            <a:endParaRPr lang="es-ES" sz="1800" b="1" dirty="0" smtClean="0">
              <a:solidFill>
                <a:srgbClr val="FFC000"/>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endParaRPr sz="1800" b="1" dirty="0">
              <a:solidFill>
                <a:srgbClr val="FFC000"/>
              </a:solidFill>
              <a:latin typeface="Arial"/>
              <a:ea typeface="Arial"/>
              <a:cs typeface="Arial"/>
              <a:sym typeface="Arial"/>
            </a:endParaRPr>
          </a:p>
          <a:p>
            <a:pPr marL="457200" lvl="1" indent="0" algn="l" rtl="0">
              <a:lnSpc>
                <a:spcPct val="90000"/>
              </a:lnSpc>
              <a:spcBef>
                <a:spcPts val="600"/>
              </a:spcBef>
              <a:spcAft>
                <a:spcPts val="0"/>
              </a:spcAft>
              <a:buClr>
                <a:srgbClr val="27ED27"/>
              </a:buClr>
              <a:buSzPts val="2000"/>
              <a:buNone/>
            </a:pPr>
            <a:r>
              <a:rPr lang="es-ES" sz="2000" dirty="0">
                <a:solidFill>
                  <a:schemeClr val="lt1"/>
                </a:solidFill>
                <a:latin typeface="Arial"/>
                <a:ea typeface="Arial"/>
                <a:cs typeface="Arial"/>
                <a:sym typeface="Arial"/>
              </a:rPr>
              <a:t>En teoría un el usuario juan por mas que tenga como grupo </a:t>
            </a:r>
            <a:r>
              <a:rPr lang="es-ES" sz="2000" dirty="0">
                <a:solidFill>
                  <a:srgbClr val="FFC000"/>
                </a:solidFill>
                <a:latin typeface="Arial"/>
                <a:ea typeface="Arial"/>
                <a:cs typeface="Arial"/>
                <a:sym typeface="Arial"/>
              </a:rPr>
              <a:t>usuarios  </a:t>
            </a:r>
            <a:r>
              <a:rPr lang="es-ES" sz="2000" dirty="0">
                <a:solidFill>
                  <a:schemeClr val="lt1"/>
                </a:solidFill>
                <a:latin typeface="Arial"/>
                <a:ea typeface="Arial"/>
                <a:cs typeface="Arial"/>
                <a:sym typeface="Arial"/>
              </a:rPr>
              <a:t>y que ingrese en la carpeta </a:t>
            </a:r>
            <a:r>
              <a:rPr lang="es-ES" sz="2000" dirty="0" err="1">
                <a:solidFill>
                  <a:schemeClr val="lt1"/>
                </a:solidFill>
                <a:latin typeface="Arial"/>
                <a:ea typeface="Arial"/>
                <a:cs typeface="Arial"/>
                <a:sym typeface="Arial"/>
              </a:rPr>
              <a:t>mydir</a:t>
            </a:r>
            <a:r>
              <a:rPr lang="es-ES" sz="2000" dirty="0">
                <a:solidFill>
                  <a:schemeClr val="lt1"/>
                </a:solidFill>
                <a:latin typeface="Arial"/>
                <a:ea typeface="Arial"/>
                <a:cs typeface="Arial"/>
                <a:sym typeface="Arial"/>
              </a:rPr>
              <a:t> no debería poder eliminar la carpeta </a:t>
            </a:r>
            <a:r>
              <a:rPr lang="es-ES" sz="2000" dirty="0" err="1">
                <a:solidFill>
                  <a:srgbClr val="FFC000"/>
                </a:solidFill>
                <a:latin typeface="Arial"/>
                <a:ea typeface="Arial"/>
                <a:cs typeface="Arial"/>
                <a:sym typeface="Arial"/>
              </a:rPr>
              <a:t>sebadir</a:t>
            </a:r>
            <a:r>
              <a:rPr lang="es-ES" sz="2000" dirty="0">
                <a:solidFill>
                  <a:schemeClr val="lt1"/>
                </a:solidFill>
                <a:latin typeface="Arial"/>
                <a:ea typeface="Arial"/>
                <a:cs typeface="Arial"/>
                <a:sym typeface="Arial"/>
              </a:rPr>
              <a:t>, sin embargo si podrá ya que prevalece el permiso del directorio padre</a:t>
            </a:r>
            <a:r>
              <a:rPr lang="es-ES" sz="2000" dirty="0" smtClean="0">
                <a:solidFill>
                  <a:schemeClr val="lt1"/>
                </a:solidFill>
                <a:latin typeface="Arial"/>
                <a:ea typeface="Arial"/>
                <a:cs typeface="Arial"/>
                <a:sym typeface="Arial"/>
              </a:rPr>
              <a:t>.</a:t>
            </a:r>
          </a:p>
          <a:p>
            <a:pPr marL="457200" lvl="1" indent="0" algn="l" rtl="0">
              <a:lnSpc>
                <a:spcPct val="90000"/>
              </a:lnSpc>
              <a:spcBef>
                <a:spcPts val="600"/>
              </a:spcBef>
              <a:spcAft>
                <a:spcPts val="0"/>
              </a:spcAft>
              <a:buClr>
                <a:srgbClr val="27ED27"/>
              </a:buClr>
              <a:buSzPts val="2000"/>
              <a:buNone/>
            </a:pPr>
            <a:endParaRPr sz="2400" dirty="0"/>
          </a:p>
          <a:p>
            <a:pPr marL="457200" lvl="1" indent="0" algn="l" rtl="0">
              <a:lnSpc>
                <a:spcPct val="90000"/>
              </a:lnSpc>
              <a:spcBef>
                <a:spcPts val="600"/>
              </a:spcBef>
              <a:spcAft>
                <a:spcPts val="0"/>
              </a:spcAft>
              <a:buClr>
                <a:srgbClr val="27ED27"/>
              </a:buClr>
              <a:buSzPts val="2000"/>
              <a:buNone/>
            </a:pPr>
            <a:r>
              <a:rPr lang="es-ES" sz="2000" dirty="0">
                <a:solidFill>
                  <a:schemeClr val="lt1"/>
                </a:solidFill>
                <a:latin typeface="Arial"/>
                <a:ea typeface="Arial"/>
                <a:cs typeface="Arial"/>
                <a:sym typeface="Arial"/>
              </a:rPr>
              <a:t>Esta característica de jerarquía sucede con la </a:t>
            </a:r>
            <a:r>
              <a:rPr lang="es-ES" sz="2000" dirty="0">
                <a:solidFill>
                  <a:srgbClr val="FF0000"/>
                </a:solidFill>
                <a:latin typeface="Arial"/>
                <a:ea typeface="Arial"/>
                <a:cs typeface="Arial"/>
                <a:sym typeface="Arial"/>
              </a:rPr>
              <a:t>eliminación</a:t>
            </a:r>
            <a:r>
              <a:rPr lang="es-ES" sz="2000" dirty="0">
                <a:solidFill>
                  <a:schemeClr val="lt1"/>
                </a:solidFill>
                <a:latin typeface="Arial"/>
                <a:ea typeface="Arial"/>
                <a:cs typeface="Arial"/>
                <a:sym typeface="Arial"/>
              </a:rPr>
              <a:t>. Pero no al realizar otras acciones, para evitar eso se le puede asignar un permiso </a:t>
            </a:r>
            <a:r>
              <a:rPr lang="es-ES" sz="2000" dirty="0" smtClean="0">
                <a:solidFill>
                  <a:schemeClr val="lt1"/>
                </a:solidFill>
                <a:latin typeface="Arial"/>
                <a:ea typeface="Arial"/>
                <a:cs typeface="Arial"/>
                <a:sym typeface="Arial"/>
              </a:rPr>
              <a:t>especiales </a:t>
            </a:r>
            <a:r>
              <a:rPr lang="es-ES" sz="2000" dirty="0">
                <a:solidFill>
                  <a:schemeClr val="lt1"/>
                </a:solidFill>
                <a:latin typeface="Arial"/>
                <a:ea typeface="Arial"/>
                <a:cs typeface="Arial"/>
                <a:sym typeface="Arial"/>
              </a:rPr>
              <a:t>llamado </a:t>
            </a:r>
            <a:r>
              <a:rPr lang="es-ES" sz="2400" dirty="0" err="1">
                <a:solidFill>
                  <a:schemeClr val="lt1"/>
                </a:solidFill>
                <a:latin typeface="Arial"/>
                <a:ea typeface="Arial"/>
                <a:cs typeface="Arial"/>
                <a:sym typeface="Arial"/>
              </a:rPr>
              <a:t>stickybit</a:t>
            </a:r>
            <a:endParaRPr sz="2400" dirty="0">
              <a:solidFill>
                <a:srgbClr val="FFC000"/>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dirty="0">
              <a:solidFill>
                <a:schemeClr val="lt1"/>
              </a:solidFill>
              <a:latin typeface="Arial"/>
              <a:ea typeface="Arial"/>
              <a:cs typeface="Arial"/>
              <a:sym typeface="Arial"/>
            </a:endParaRPr>
          </a:p>
          <a:p>
            <a:pPr marL="800100" lvl="1" indent="-215900" algn="ctr" rtl="0">
              <a:lnSpc>
                <a:spcPct val="90000"/>
              </a:lnSpc>
              <a:spcBef>
                <a:spcPts val="600"/>
              </a:spcBef>
              <a:spcAft>
                <a:spcPts val="0"/>
              </a:spcAft>
              <a:buClr>
                <a:srgbClr val="27ED27"/>
              </a:buClr>
              <a:buSzPts val="2000"/>
              <a:buFont typeface="Century Schoolbook"/>
              <a:buNone/>
            </a:pPr>
            <a:endParaRPr sz="2000" b="1" dirty="0">
              <a:solidFill>
                <a:srgbClr val="00B050"/>
              </a:solidFill>
              <a:latin typeface="Arial"/>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688732" y="145929"/>
            <a:ext cx="11290301" cy="560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Permisos </a:t>
            </a:r>
            <a:r>
              <a:rPr lang="es-ES" sz="3600" b="1" dirty="0" smtClean="0">
                <a:latin typeface="Arial"/>
                <a:ea typeface="Arial"/>
                <a:cs typeface="Arial"/>
                <a:sym typeface="Arial"/>
              </a:rPr>
              <a:t>especiales </a:t>
            </a:r>
            <a:r>
              <a:rPr lang="es-ES" sz="3600" b="1" dirty="0" err="1" smtClean="0">
                <a:latin typeface="Arial"/>
                <a:ea typeface="Arial"/>
                <a:cs typeface="Arial"/>
                <a:sym typeface="Arial"/>
              </a:rPr>
              <a:t>stickybit</a:t>
            </a:r>
            <a:r>
              <a:rPr lang="es-ES" sz="3600" b="1" dirty="0" smtClean="0">
                <a:latin typeface="Arial"/>
                <a:ea typeface="Arial"/>
                <a:cs typeface="Arial"/>
                <a:sym typeface="Arial"/>
              </a:rPr>
              <a:t> 1/3</a:t>
            </a:r>
            <a:endParaRPr sz="36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616439" y="812800"/>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sz="2000" b="1" dirty="0">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lt1"/>
                </a:solidFill>
                <a:latin typeface="Arial"/>
                <a:ea typeface="Arial"/>
                <a:cs typeface="Arial"/>
                <a:sym typeface="Arial"/>
              </a:rPr>
              <a:t>	En el caso anterior se puede ver como la jerarquía de permisos afecta al eliminar ficheros, para evitar eso podemos usar permiso </a:t>
            </a:r>
            <a:r>
              <a:rPr lang="es-ES" sz="2000" dirty="0" err="1" smtClean="0">
                <a:solidFill>
                  <a:schemeClr val="lt1"/>
                </a:solidFill>
                <a:latin typeface="Arial"/>
                <a:ea typeface="Arial"/>
                <a:cs typeface="Arial"/>
                <a:sym typeface="Arial"/>
              </a:rPr>
              <a:t>sticky</a:t>
            </a:r>
            <a:r>
              <a:rPr lang="es-ES" sz="2000" dirty="0" smtClean="0">
                <a:solidFill>
                  <a:schemeClr val="lt1"/>
                </a:solidFill>
                <a:latin typeface="Arial"/>
                <a:ea typeface="Arial"/>
                <a:cs typeface="Arial"/>
                <a:sym typeface="Arial"/>
              </a:rPr>
              <a:t> bit, que solo permite a los usuarios escribir sobre sus archivos y directorios, esto es útil para aplicarlo a un directorio de trabajo donde distintos usuarios crean contenido.</a:t>
            </a:r>
          </a:p>
          <a:p>
            <a:pPr marL="800100" lvl="1" indent="-215900" algn="l" rtl="0">
              <a:lnSpc>
                <a:spcPct val="90000"/>
              </a:lnSpc>
              <a:spcBef>
                <a:spcPts val="600"/>
              </a:spcBef>
              <a:spcAft>
                <a:spcPts val="0"/>
              </a:spcAft>
              <a:buClr>
                <a:srgbClr val="27ED27"/>
              </a:buClr>
              <a:buSzPts val="2000"/>
              <a:buFont typeface="Century Schoolbook"/>
              <a:buNone/>
            </a:pPr>
            <a:endParaRPr lang="es-ES" sz="2000" dirty="0">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lt1"/>
                </a:solidFill>
                <a:latin typeface="Arial"/>
                <a:ea typeface="Arial"/>
                <a:cs typeface="Arial"/>
                <a:sym typeface="Arial"/>
              </a:rPr>
              <a:t>El permiso </a:t>
            </a:r>
            <a:r>
              <a:rPr lang="es-ES" sz="2000" dirty="0" err="1" smtClean="0">
                <a:solidFill>
                  <a:schemeClr val="lt1"/>
                </a:solidFill>
                <a:latin typeface="Arial"/>
                <a:ea typeface="Arial"/>
                <a:cs typeface="Arial"/>
                <a:sym typeface="Arial"/>
              </a:rPr>
              <a:t>stickybit</a:t>
            </a:r>
            <a:r>
              <a:rPr lang="es-ES" sz="2000" dirty="0" smtClean="0">
                <a:solidFill>
                  <a:schemeClr val="lt1"/>
                </a:solidFill>
                <a:latin typeface="Arial"/>
                <a:ea typeface="Arial"/>
                <a:cs typeface="Arial"/>
                <a:sym typeface="Arial"/>
              </a:rPr>
              <a:t> se muestra con una t al final  del ultimo grupo de permisos por ejemplo:</a:t>
            </a:r>
          </a:p>
          <a:p>
            <a:pPr marL="800100" lvl="1" indent="-215900" algn="l" rtl="0">
              <a:lnSpc>
                <a:spcPct val="90000"/>
              </a:lnSpc>
              <a:spcBef>
                <a:spcPts val="600"/>
              </a:spcBef>
              <a:spcAft>
                <a:spcPts val="0"/>
              </a:spcAft>
              <a:buClr>
                <a:srgbClr val="27ED27"/>
              </a:buClr>
              <a:buSzPts val="2000"/>
              <a:buFont typeface="Century Schoolbook"/>
              <a:buNone/>
            </a:pPr>
            <a:r>
              <a:rPr lang="es-ES" sz="3200" dirty="0">
                <a:solidFill>
                  <a:srgbClr val="FFC000"/>
                </a:solidFill>
                <a:latin typeface="Arial"/>
                <a:ea typeface="Arial"/>
                <a:cs typeface="Arial"/>
                <a:sym typeface="Arial"/>
              </a:rPr>
              <a:t>	</a:t>
            </a:r>
            <a:r>
              <a:rPr lang="es-ES" sz="3200" dirty="0" smtClean="0">
                <a:solidFill>
                  <a:srgbClr val="FFC000"/>
                </a:solidFill>
                <a:latin typeface="Arial"/>
                <a:ea typeface="Arial"/>
                <a:cs typeface="Arial"/>
                <a:sym typeface="Arial"/>
              </a:rPr>
              <a:t>				</a:t>
            </a:r>
            <a:r>
              <a:rPr lang="es-ES" sz="3200" dirty="0" err="1" smtClean="0">
                <a:solidFill>
                  <a:srgbClr val="FFC000"/>
                </a:solidFill>
                <a:latin typeface="Arial"/>
                <a:ea typeface="Arial"/>
                <a:cs typeface="Arial"/>
                <a:sym typeface="Arial"/>
              </a:rPr>
              <a:t>rwx</a:t>
            </a:r>
            <a:r>
              <a:rPr lang="es-ES" sz="3200" dirty="0" smtClean="0">
                <a:solidFill>
                  <a:srgbClr val="FFC000"/>
                </a:solidFill>
                <a:latin typeface="Arial"/>
                <a:ea typeface="Arial"/>
                <a:cs typeface="Arial"/>
                <a:sym typeface="Arial"/>
              </a:rPr>
              <a:t> </a:t>
            </a:r>
            <a:r>
              <a:rPr lang="es-ES" sz="3200" dirty="0" err="1" smtClean="0">
                <a:solidFill>
                  <a:srgbClr val="FFC000"/>
                </a:solidFill>
                <a:latin typeface="Arial"/>
                <a:ea typeface="Arial"/>
                <a:cs typeface="Arial"/>
                <a:sym typeface="Arial"/>
              </a:rPr>
              <a:t>rwx</a:t>
            </a:r>
            <a:r>
              <a:rPr lang="es-ES" sz="3200" dirty="0" smtClean="0">
                <a:solidFill>
                  <a:srgbClr val="FFC000"/>
                </a:solidFill>
                <a:latin typeface="Arial"/>
                <a:ea typeface="Arial"/>
                <a:cs typeface="Arial"/>
                <a:sym typeface="Arial"/>
              </a:rPr>
              <a:t> </a:t>
            </a:r>
            <a:r>
              <a:rPr lang="es-ES" sz="3200" dirty="0" err="1" smtClean="0">
                <a:solidFill>
                  <a:srgbClr val="FFC000"/>
                </a:solidFill>
                <a:latin typeface="Arial"/>
                <a:ea typeface="Arial"/>
                <a:cs typeface="Arial"/>
                <a:sym typeface="Arial"/>
              </a:rPr>
              <a:t>rwx</a:t>
            </a:r>
            <a:r>
              <a:rPr lang="es-ES" sz="3200" dirty="0" err="1" smtClean="0">
                <a:solidFill>
                  <a:srgbClr val="00B0F0"/>
                </a:solidFill>
                <a:latin typeface="Arial"/>
                <a:ea typeface="Arial"/>
                <a:cs typeface="Arial"/>
                <a:sym typeface="Arial"/>
              </a:rPr>
              <a:t>t</a:t>
            </a:r>
            <a:endParaRPr lang="es-ES" sz="3200" dirty="0" smtClean="0">
              <a:solidFill>
                <a:srgbClr val="00B0F0"/>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800" dirty="0">
              <a:solidFill>
                <a:schemeClr val="bg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bg1"/>
                </a:solidFill>
                <a:latin typeface="Bahnschrift" panose="020B0502040204020203" pitchFamily="34" charset="0"/>
                <a:ea typeface="Arial"/>
                <a:cs typeface="Arial"/>
                <a:sym typeface="Arial"/>
              </a:rPr>
              <a:t>Para asignar este permiso puede ser con la letra t o con la notación octal.</a:t>
            </a:r>
          </a:p>
          <a:p>
            <a:pPr marL="800100" lvl="1" indent="-215900" algn="l" rtl="0">
              <a:lnSpc>
                <a:spcPct val="90000"/>
              </a:lnSpc>
              <a:spcBef>
                <a:spcPts val="600"/>
              </a:spcBef>
              <a:spcAft>
                <a:spcPts val="0"/>
              </a:spcAft>
              <a:buClr>
                <a:srgbClr val="27ED27"/>
              </a:buClr>
              <a:buSzPts val="2000"/>
              <a:buFont typeface="Century Schoolbook"/>
              <a:buNone/>
            </a:pPr>
            <a:endParaRPr lang="es-ES" sz="2000" dirty="0">
              <a:solidFill>
                <a:schemeClr val="bg1"/>
              </a:solidFill>
              <a:latin typeface="Bahnschrift" panose="020B0502040204020203" pitchFamily="34" charset="0"/>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bg1"/>
                </a:solidFill>
                <a:latin typeface="Bahnschrift" panose="020B0502040204020203" pitchFamily="34" charset="0"/>
                <a:ea typeface="Arial"/>
                <a:cs typeface="Arial"/>
                <a:sym typeface="Arial"/>
              </a:rPr>
              <a:t>Letra:  </a:t>
            </a:r>
            <a:r>
              <a:rPr lang="es-ES" sz="2000" dirty="0" err="1" smtClean="0">
                <a:solidFill>
                  <a:srgbClr val="00B050"/>
                </a:solidFill>
                <a:latin typeface="Bahnschrift" panose="020B0502040204020203" pitchFamily="34" charset="0"/>
                <a:ea typeface="Arial"/>
                <a:cs typeface="Arial"/>
                <a:sym typeface="Arial"/>
              </a:rPr>
              <a:t>chmod</a:t>
            </a:r>
            <a:r>
              <a:rPr lang="es-ES" sz="2000" dirty="0" smtClean="0">
                <a:solidFill>
                  <a:srgbClr val="00B050"/>
                </a:solidFill>
                <a:latin typeface="Bahnschrift" panose="020B0502040204020203" pitchFamily="34" charset="0"/>
                <a:ea typeface="Arial"/>
                <a:cs typeface="Arial"/>
                <a:sym typeface="Arial"/>
              </a:rPr>
              <a:t> +t </a:t>
            </a:r>
            <a:r>
              <a:rPr lang="es-ES" sz="2000" dirty="0" smtClean="0">
                <a:solidFill>
                  <a:srgbClr val="FFC000"/>
                </a:solidFill>
                <a:latin typeface="Bahnschrift" panose="020B0502040204020203" pitchFamily="34" charset="0"/>
                <a:ea typeface="Arial"/>
                <a:cs typeface="Arial"/>
                <a:sym typeface="Arial"/>
              </a:rPr>
              <a:t>./fichero.txt</a:t>
            </a: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bg1"/>
                </a:solidFill>
                <a:latin typeface="Bahnschrift" panose="020B0502040204020203" pitchFamily="34" charset="0"/>
                <a:ea typeface="Arial"/>
                <a:cs typeface="Arial"/>
                <a:sym typeface="Arial"/>
              </a:rPr>
              <a:t>Notación octal: </a:t>
            </a:r>
            <a:r>
              <a:rPr lang="es-ES" sz="2000" dirty="0" err="1" smtClean="0">
                <a:solidFill>
                  <a:srgbClr val="00B050"/>
                </a:solidFill>
                <a:latin typeface="Bahnschrift" panose="020B0502040204020203" pitchFamily="34" charset="0"/>
                <a:ea typeface="Arial"/>
                <a:cs typeface="Arial"/>
                <a:sym typeface="Arial"/>
              </a:rPr>
              <a:t>chmod</a:t>
            </a:r>
            <a:r>
              <a:rPr lang="es-ES" sz="2000" dirty="0" smtClean="0">
                <a:solidFill>
                  <a:srgbClr val="00B050"/>
                </a:solidFill>
                <a:latin typeface="Bahnschrift" panose="020B0502040204020203" pitchFamily="34" charset="0"/>
                <a:ea typeface="Arial"/>
                <a:cs typeface="Arial"/>
                <a:sym typeface="Arial"/>
              </a:rPr>
              <a:t> 1000 </a:t>
            </a:r>
            <a:r>
              <a:rPr lang="es-ES" sz="2000" dirty="0" smtClean="0">
                <a:solidFill>
                  <a:srgbClr val="FFC000"/>
                </a:solidFill>
                <a:latin typeface="Bahnschrift" panose="020B0502040204020203" pitchFamily="34" charset="0"/>
                <a:ea typeface="Arial"/>
                <a:cs typeface="Arial"/>
                <a:sym typeface="Arial"/>
              </a:rPr>
              <a:t>./fichero.txt   </a:t>
            </a:r>
            <a:r>
              <a:rPr lang="es-ES" sz="2000" dirty="0" smtClean="0">
                <a:solidFill>
                  <a:schemeClr val="bg1"/>
                </a:solidFill>
                <a:latin typeface="Bahnschrift" panose="020B0502040204020203" pitchFamily="34" charset="0"/>
                <a:ea typeface="Arial"/>
                <a:cs typeface="Arial"/>
                <a:sym typeface="Arial"/>
              </a:rPr>
              <a:t>(El </a:t>
            </a:r>
            <a:r>
              <a:rPr lang="es-ES" sz="2000" dirty="0" err="1" smtClean="0">
                <a:solidFill>
                  <a:schemeClr val="bg1"/>
                </a:solidFill>
                <a:latin typeface="Bahnschrift" panose="020B0502040204020203" pitchFamily="34" charset="0"/>
                <a:ea typeface="Arial"/>
                <a:cs typeface="Arial"/>
                <a:sym typeface="Arial"/>
              </a:rPr>
              <a:t>stickybit</a:t>
            </a:r>
            <a:r>
              <a:rPr lang="es-ES" sz="2000" dirty="0" smtClean="0">
                <a:solidFill>
                  <a:schemeClr val="bg1"/>
                </a:solidFill>
                <a:latin typeface="Bahnschrift" panose="020B0502040204020203" pitchFamily="34" charset="0"/>
                <a:ea typeface="Arial"/>
                <a:cs typeface="Arial"/>
                <a:sym typeface="Arial"/>
              </a:rPr>
              <a:t> se representa con 1000)</a:t>
            </a:r>
          </a:p>
          <a:p>
            <a:pPr marL="800100" lvl="1" indent="-215900" algn="l" rtl="0">
              <a:lnSpc>
                <a:spcPct val="90000"/>
              </a:lnSpc>
              <a:spcBef>
                <a:spcPts val="600"/>
              </a:spcBef>
              <a:spcAft>
                <a:spcPts val="0"/>
              </a:spcAft>
              <a:buClr>
                <a:srgbClr val="27ED27"/>
              </a:buClr>
              <a:buSzPts val="2000"/>
              <a:buFont typeface="Century Schoolbook"/>
              <a:buNone/>
            </a:pPr>
            <a:endParaRPr lang="es-ES" sz="2000" dirty="0">
              <a:solidFill>
                <a:schemeClr val="bg1"/>
              </a:solidFill>
              <a:latin typeface="Bahnschrift" panose="020B0502040204020203" pitchFamily="34" charset="0"/>
              <a:ea typeface="Arial"/>
              <a:cs typeface="Arial"/>
              <a:sym typeface="Arial"/>
            </a:endParaRPr>
          </a:p>
          <a:p>
            <a:pPr marL="800100" lvl="1" indent="-215900" algn="l">
              <a:spcBef>
                <a:spcPts val="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Cuando queremos buscar archivos por permisos y permisos especiales usando </a:t>
            </a:r>
            <a:r>
              <a:rPr lang="es-ES" sz="2000" dirty="0" err="1" smtClean="0">
                <a:solidFill>
                  <a:schemeClr val="bg1"/>
                </a:solidFill>
                <a:latin typeface="Bahnschrift" panose="020B0502040204020203" pitchFamily="34" charset="0"/>
                <a:ea typeface="Arial"/>
                <a:cs typeface="Arial"/>
                <a:sym typeface="Arial"/>
              </a:rPr>
              <a:t>find</a:t>
            </a:r>
            <a:r>
              <a:rPr lang="es-ES" sz="2000" dirty="0" smtClean="0">
                <a:solidFill>
                  <a:schemeClr val="bg1"/>
                </a:solidFill>
                <a:latin typeface="Bahnschrift" panose="020B0502040204020203" pitchFamily="34" charset="0"/>
                <a:ea typeface="Arial"/>
                <a:cs typeface="Arial"/>
                <a:sym typeface="Arial"/>
              </a:rPr>
              <a:t>, podemos usar la opción -</a:t>
            </a:r>
            <a:r>
              <a:rPr lang="es-ES" sz="2000" dirty="0" err="1" smtClean="0">
                <a:solidFill>
                  <a:schemeClr val="bg1"/>
                </a:solidFill>
                <a:latin typeface="Bahnschrift" panose="020B0502040204020203" pitchFamily="34" charset="0"/>
                <a:ea typeface="Arial"/>
                <a:cs typeface="Arial"/>
                <a:sym typeface="Arial"/>
              </a:rPr>
              <a:t>perm</a:t>
            </a:r>
            <a:r>
              <a:rPr lang="es-ES" sz="2000" dirty="0" smtClean="0">
                <a:solidFill>
                  <a:schemeClr val="bg1"/>
                </a:solidFill>
                <a:latin typeface="Bahnschrift" panose="020B0502040204020203" pitchFamily="34" charset="0"/>
                <a:ea typeface="Arial"/>
                <a:cs typeface="Arial"/>
                <a:sym typeface="Arial"/>
              </a:rPr>
              <a:t> y el número: </a:t>
            </a:r>
            <a:r>
              <a:rPr lang="es-ES" sz="2000" dirty="0" err="1" smtClean="0">
                <a:solidFill>
                  <a:srgbClr val="00B050"/>
                </a:solidFill>
                <a:latin typeface="Bahnschrift" panose="020B0502040204020203" pitchFamily="34" charset="0"/>
                <a:ea typeface="Arial"/>
                <a:cs typeface="Arial"/>
                <a:sym typeface="Arial"/>
              </a:rPr>
              <a:t>find</a:t>
            </a:r>
            <a:r>
              <a:rPr lang="es-ES" sz="2000" dirty="0" smtClean="0">
                <a:solidFill>
                  <a:srgbClr val="00B050"/>
                </a:solidFill>
                <a:latin typeface="Bahnschrift" panose="020B0502040204020203" pitchFamily="34" charset="0"/>
                <a:ea typeface="Arial"/>
                <a:cs typeface="Arial"/>
                <a:sym typeface="Arial"/>
              </a:rPr>
              <a:t> / -</a:t>
            </a:r>
            <a:r>
              <a:rPr lang="es-ES" sz="2000" dirty="0" err="1" smtClean="0">
                <a:solidFill>
                  <a:srgbClr val="00B050"/>
                </a:solidFill>
                <a:latin typeface="Bahnschrift" panose="020B0502040204020203" pitchFamily="34" charset="0"/>
                <a:ea typeface="Arial"/>
                <a:cs typeface="Arial"/>
                <a:sym typeface="Arial"/>
              </a:rPr>
              <a:t>perm</a:t>
            </a:r>
            <a:r>
              <a:rPr lang="es-ES" sz="2000" dirty="0" smtClean="0">
                <a:solidFill>
                  <a:srgbClr val="00B050"/>
                </a:solidFill>
                <a:latin typeface="Bahnschrift" panose="020B0502040204020203" pitchFamily="34" charset="0"/>
                <a:ea typeface="Arial"/>
                <a:cs typeface="Arial"/>
                <a:sym typeface="Arial"/>
              </a:rPr>
              <a:t> </a:t>
            </a:r>
            <a:r>
              <a:rPr lang="es-ES" sz="2000" dirty="0">
                <a:solidFill>
                  <a:srgbClr val="00B050"/>
                </a:solidFill>
                <a:latin typeface="Bahnschrift" panose="020B0502040204020203" pitchFamily="34" charset="0"/>
                <a:ea typeface="Arial"/>
                <a:cs typeface="Arial"/>
                <a:sym typeface="Arial"/>
              </a:rPr>
              <a:t>-1000 2&gt;/</a:t>
            </a:r>
            <a:r>
              <a:rPr lang="es-ES" sz="2000" dirty="0" err="1">
                <a:solidFill>
                  <a:srgbClr val="00B050"/>
                </a:solidFill>
                <a:latin typeface="Bahnschrift" panose="020B0502040204020203" pitchFamily="34" charset="0"/>
                <a:ea typeface="Arial"/>
                <a:cs typeface="Arial"/>
                <a:sym typeface="Arial"/>
              </a:rPr>
              <a:t>dev</a:t>
            </a:r>
            <a:r>
              <a:rPr lang="es-ES" sz="2000" dirty="0">
                <a:solidFill>
                  <a:srgbClr val="00B050"/>
                </a:solidFill>
                <a:latin typeface="Bahnschrift" panose="020B0502040204020203" pitchFamily="34" charset="0"/>
                <a:ea typeface="Arial"/>
                <a:cs typeface="Arial"/>
                <a:sym typeface="Arial"/>
              </a:rPr>
              <a:t>/</a:t>
            </a:r>
            <a:r>
              <a:rPr lang="es-ES" sz="2000" dirty="0" err="1">
                <a:solidFill>
                  <a:srgbClr val="00B050"/>
                </a:solidFill>
                <a:latin typeface="Bahnschrift" panose="020B0502040204020203" pitchFamily="34" charset="0"/>
                <a:ea typeface="Arial"/>
                <a:cs typeface="Arial"/>
                <a:sym typeface="Arial"/>
              </a:rPr>
              <a:t>null</a:t>
            </a:r>
            <a:endParaRPr sz="2000" dirty="0">
              <a:solidFill>
                <a:srgbClr val="00B050"/>
              </a:solidFill>
              <a:latin typeface="Bahnschrift" panose="020B0502040204020203" pitchFamily="34" charset="0"/>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674453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688732" y="145929"/>
            <a:ext cx="11290301" cy="560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Permisos </a:t>
            </a:r>
            <a:r>
              <a:rPr lang="es-ES" sz="3600" b="1" dirty="0" smtClean="0">
                <a:latin typeface="Arial"/>
                <a:ea typeface="Arial"/>
                <a:cs typeface="Arial"/>
                <a:sym typeface="Arial"/>
              </a:rPr>
              <a:t>especiales </a:t>
            </a:r>
            <a:r>
              <a:rPr lang="es-ES" sz="3600" b="1" dirty="0" err="1" smtClean="0">
                <a:latin typeface="Arial"/>
                <a:ea typeface="Arial"/>
                <a:cs typeface="Arial"/>
                <a:sym typeface="Arial"/>
              </a:rPr>
              <a:t>suid</a:t>
            </a:r>
            <a:r>
              <a:rPr lang="es-ES" sz="3600" b="1" dirty="0" smtClean="0">
                <a:latin typeface="Arial"/>
                <a:ea typeface="Arial"/>
                <a:cs typeface="Arial"/>
                <a:sym typeface="Arial"/>
              </a:rPr>
              <a:t> 2/3</a:t>
            </a:r>
            <a:endParaRPr sz="36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616439" y="812800"/>
            <a:ext cx="10706100" cy="6045200"/>
          </a:xfrm>
          <a:prstGeom prst="rect">
            <a:avLst/>
          </a:prstGeom>
          <a:noFill/>
          <a:ln>
            <a:noFill/>
          </a:ln>
        </p:spPr>
        <p:txBody>
          <a:bodyPr spcFirstLastPara="1" wrap="square" lIns="91425" tIns="45700" rIns="91425" bIns="45700" anchor="t" anchorCtr="0">
            <a:normAutofit fontScale="92500" lnSpcReduction="20000"/>
          </a:bodyPr>
          <a:lstStyle/>
          <a:p>
            <a:pPr marL="457200" lvl="1" indent="0" algn="l" rtl="0">
              <a:lnSpc>
                <a:spcPct val="90000"/>
              </a:lnSpc>
              <a:spcBef>
                <a:spcPts val="0"/>
              </a:spcBef>
              <a:spcAft>
                <a:spcPts val="0"/>
              </a:spcAft>
              <a:buClr>
                <a:srgbClr val="27ED27"/>
              </a:buClr>
              <a:buSzPts val="2000"/>
              <a:buNone/>
            </a:pPr>
            <a:endParaRPr sz="2000" b="1" dirty="0">
              <a:solidFill>
                <a:schemeClr val="lt1"/>
              </a:solidFill>
              <a:latin typeface="Arial"/>
              <a:ea typeface="Arial"/>
              <a:cs typeface="Arial"/>
              <a:sym typeface="Arial"/>
            </a:endParaRPr>
          </a:p>
          <a:p>
            <a:pPr marL="342900" indent="-215900">
              <a:lnSpc>
                <a:spcPct val="90000"/>
              </a:lnSpc>
              <a:spcBef>
                <a:spcPts val="600"/>
              </a:spcBef>
              <a:buClr>
                <a:srgbClr val="27ED27"/>
              </a:buClr>
              <a:buSzPts val="2000"/>
              <a:buFont typeface="Century Schoolbook"/>
              <a:buNone/>
            </a:pPr>
            <a:r>
              <a:rPr lang="es-ES" sz="2000" dirty="0" smtClean="0">
                <a:solidFill>
                  <a:schemeClr val="lt1"/>
                </a:solidFill>
                <a:latin typeface="Arial"/>
                <a:ea typeface="Arial"/>
                <a:cs typeface="Arial"/>
                <a:sym typeface="Arial"/>
              </a:rPr>
              <a:t>	El permiso SUID (solo aplica a ficheros) permite al usuario ejecutar un fichero como si fuera el propietario, no importa si no tiene ningún permiso mas respecto al archivo, si tiene SUID podrá ejecutarlo con privilegios de propietario.</a:t>
            </a:r>
          </a:p>
          <a:p>
            <a:pPr marL="342900" indent="-215900">
              <a:lnSpc>
                <a:spcPct val="90000"/>
              </a:lnSpc>
              <a:spcBef>
                <a:spcPts val="600"/>
              </a:spcBef>
              <a:buClr>
                <a:srgbClr val="27ED27"/>
              </a:buClr>
              <a:buSzPts val="2000"/>
              <a:buFont typeface="Century Schoolbook"/>
              <a:buNone/>
            </a:pPr>
            <a:r>
              <a:rPr lang="es-ES" sz="2000" dirty="0" smtClean="0">
                <a:solidFill>
                  <a:schemeClr val="lt1"/>
                </a:solidFill>
                <a:latin typeface="Arial"/>
                <a:ea typeface="Arial"/>
                <a:cs typeface="Arial"/>
                <a:sym typeface="Arial"/>
              </a:rPr>
              <a:t>   Esto es delicado ya que puede dar pie a escaladas de privilegios si se abre una terminal por medio de este archivo, programas como node.js o Python pueden comprometerse si el binario de ejecución tiene dichos permisos</a:t>
            </a:r>
          </a:p>
          <a:p>
            <a:pPr marL="342900" indent="-215900">
              <a:lnSpc>
                <a:spcPct val="90000"/>
              </a:lnSpc>
              <a:spcBef>
                <a:spcPts val="600"/>
              </a:spcBef>
              <a:buClr>
                <a:srgbClr val="27ED27"/>
              </a:buClr>
              <a:buSzPts val="2000"/>
              <a:buFont typeface="Century Schoolbook"/>
              <a:buNone/>
            </a:pPr>
            <a:r>
              <a:rPr lang="es-ES" sz="2000" dirty="0" smtClean="0">
                <a:solidFill>
                  <a:schemeClr val="lt1"/>
                </a:solidFill>
                <a:latin typeface="Arial"/>
                <a:ea typeface="Arial"/>
                <a:cs typeface="Arial"/>
                <a:sym typeface="Arial"/>
              </a:rPr>
              <a:t>   </a:t>
            </a:r>
          </a:p>
          <a:p>
            <a:pPr marL="342900" indent="-215900">
              <a:lnSpc>
                <a:spcPct val="90000"/>
              </a:lnSpc>
              <a:spcBef>
                <a:spcPts val="600"/>
              </a:spcBef>
              <a:buClr>
                <a:srgbClr val="27ED27"/>
              </a:buClr>
              <a:buSzPts val="2000"/>
              <a:buFont typeface="Century Schoolbook"/>
              <a:buNone/>
            </a:pPr>
            <a:r>
              <a:rPr lang="es-ES" sz="2000" dirty="0">
                <a:solidFill>
                  <a:schemeClr val="lt1"/>
                </a:solidFill>
                <a:latin typeface="Arial"/>
                <a:ea typeface="Arial"/>
                <a:cs typeface="Arial"/>
                <a:sym typeface="Arial"/>
              </a:rPr>
              <a:t>	</a:t>
            </a:r>
            <a:r>
              <a:rPr lang="es-ES" sz="2000" dirty="0" smtClean="0">
                <a:solidFill>
                  <a:schemeClr val="lt1"/>
                </a:solidFill>
                <a:latin typeface="Arial"/>
                <a:ea typeface="Arial"/>
                <a:cs typeface="Arial"/>
                <a:sym typeface="Arial"/>
              </a:rPr>
              <a:t>Si el archivo con SUID tiene como propietario a un usuario con bajos privilegios no es un problema</a:t>
            </a:r>
            <a:endParaRPr lang="es-ES" sz="2000" dirty="0">
              <a:solidFill>
                <a:schemeClr val="lt1"/>
              </a:solidFill>
              <a:latin typeface="Arial"/>
              <a:ea typeface="Arial"/>
              <a:cs typeface="Arial"/>
              <a:sym typeface="Arial"/>
            </a:endParaRPr>
          </a:p>
          <a:p>
            <a:pPr marL="342900" indent="-215900">
              <a:lnSpc>
                <a:spcPct val="90000"/>
              </a:lnSpc>
              <a:spcBef>
                <a:spcPts val="600"/>
              </a:spcBef>
              <a:buClr>
                <a:srgbClr val="27ED27"/>
              </a:buClr>
              <a:buSzPts val="2000"/>
              <a:buFont typeface="Century Schoolbook"/>
              <a:buNone/>
            </a:pPr>
            <a:endParaRPr lang="es-ES" sz="2000" dirty="0">
              <a:solidFill>
                <a:schemeClr val="lt1"/>
              </a:solidFill>
              <a:latin typeface="Arial"/>
              <a:ea typeface="Arial"/>
              <a:cs typeface="Arial"/>
              <a:sym typeface="Arial"/>
            </a:endParaRPr>
          </a:p>
          <a:p>
            <a:pPr marL="800100" lvl="1" indent="-215900" algn="l">
              <a:spcBef>
                <a:spcPts val="600"/>
              </a:spcBef>
              <a:buClr>
                <a:srgbClr val="27ED27"/>
              </a:buClr>
              <a:buSzPts val="2000"/>
            </a:pPr>
            <a:r>
              <a:rPr lang="es-ES" sz="2000" dirty="0" smtClean="0">
                <a:solidFill>
                  <a:schemeClr val="lt1"/>
                </a:solidFill>
                <a:latin typeface="Arial"/>
                <a:ea typeface="Arial"/>
                <a:cs typeface="Arial"/>
                <a:sym typeface="Arial"/>
              </a:rPr>
              <a:t>El </a:t>
            </a:r>
            <a:r>
              <a:rPr lang="es-ES" sz="2000" dirty="0">
                <a:solidFill>
                  <a:schemeClr val="lt1"/>
                </a:solidFill>
                <a:latin typeface="Arial"/>
                <a:ea typeface="Arial"/>
                <a:cs typeface="Arial"/>
                <a:sym typeface="Arial"/>
              </a:rPr>
              <a:t>permiso SUID </a:t>
            </a:r>
            <a:r>
              <a:rPr lang="es-ES" sz="2000" dirty="0" smtClean="0">
                <a:solidFill>
                  <a:schemeClr val="lt1"/>
                </a:solidFill>
                <a:latin typeface="Arial"/>
                <a:ea typeface="Arial"/>
                <a:cs typeface="Arial"/>
                <a:sym typeface="Arial"/>
              </a:rPr>
              <a:t>se muestra con una s al final  del primer grupo de permisos (propietario), reemplazando la x por s por ejemplo:</a:t>
            </a:r>
          </a:p>
          <a:p>
            <a:pPr marL="800100" lvl="1" indent="-215900" algn="l" rtl="0">
              <a:lnSpc>
                <a:spcPct val="90000"/>
              </a:lnSpc>
              <a:spcBef>
                <a:spcPts val="600"/>
              </a:spcBef>
              <a:spcAft>
                <a:spcPts val="0"/>
              </a:spcAft>
              <a:buClr>
                <a:srgbClr val="27ED27"/>
              </a:buClr>
              <a:buSzPts val="2000"/>
              <a:buFont typeface="Century Schoolbook"/>
              <a:buNone/>
            </a:pPr>
            <a:r>
              <a:rPr lang="es-ES" sz="3200" dirty="0">
                <a:solidFill>
                  <a:srgbClr val="FFC000"/>
                </a:solidFill>
                <a:latin typeface="Arial"/>
                <a:ea typeface="Arial"/>
                <a:cs typeface="Arial"/>
                <a:sym typeface="Arial"/>
              </a:rPr>
              <a:t>	</a:t>
            </a:r>
            <a:r>
              <a:rPr lang="es-ES" sz="3200" dirty="0" smtClean="0">
                <a:solidFill>
                  <a:srgbClr val="FFC000"/>
                </a:solidFill>
                <a:latin typeface="Arial"/>
                <a:ea typeface="Arial"/>
                <a:cs typeface="Arial"/>
                <a:sym typeface="Arial"/>
              </a:rPr>
              <a:t>				</a:t>
            </a:r>
            <a:r>
              <a:rPr lang="es-ES" sz="3200" dirty="0" err="1" smtClean="0">
                <a:solidFill>
                  <a:srgbClr val="FFC000"/>
                </a:solidFill>
                <a:latin typeface="Arial"/>
                <a:ea typeface="Arial"/>
                <a:cs typeface="Arial"/>
                <a:sym typeface="Arial"/>
              </a:rPr>
              <a:t>rw</a:t>
            </a:r>
            <a:r>
              <a:rPr lang="es-ES" sz="3200" dirty="0" err="1" smtClean="0">
                <a:solidFill>
                  <a:srgbClr val="00B0F0"/>
                </a:solidFill>
                <a:latin typeface="Arial"/>
                <a:ea typeface="Arial"/>
                <a:cs typeface="Arial"/>
                <a:sym typeface="Arial"/>
              </a:rPr>
              <a:t>s</a:t>
            </a:r>
            <a:r>
              <a:rPr lang="es-ES" sz="3200" dirty="0" smtClean="0">
                <a:solidFill>
                  <a:srgbClr val="FFC000"/>
                </a:solidFill>
                <a:latin typeface="Arial"/>
                <a:ea typeface="Arial"/>
                <a:cs typeface="Arial"/>
                <a:sym typeface="Arial"/>
              </a:rPr>
              <a:t> </a:t>
            </a:r>
            <a:r>
              <a:rPr lang="es-ES" sz="3200" dirty="0" err="1" smtClean="0">
                <a:solidFill>
                  <a:srgbClr val="FFC000"/>
                </a:solidFill>
                <a:latin typeface="Arial"/>
                <a:ea typeface="Arial"/>
                <a:cs typeface="Arial"/>
                <a:sym typeface="Arial"/>
              </a:rPr>
              <a:t>rwx</a:t>
            </a:r>
            <a:r>
              <a:rPr lang="es-ES" sz="3200" dirty="0" smtClean="0">
                <a:solidFill>
                  <a:srgbClr val="FFC000"/>
                </a:solidFill>
                <a:latin typeface="Arial"/>
                <a:ea typeface="Arial"/>
                <a:cs typeface="Arial"/>
                <a:sym typeface="Arial"/>
              </a:rPr>
              <a:t> </a:t>
            </a:r>
            <a:r>
              <a:rPr lang="es-ES" sz="3200" dirty="0" err="1" smtClean="0">
                <a:solidFill>
                  <a:srgbClr val="FFC000"/>
                </a:solidFill>
                <a:latin typeface="Arial"/>
                <a:ea typeface="Arial"/>
                <a:cs typeface="Arial"/>
                <a:sym typeface="Arial"/>
              </a:rPr>
              <a:t>rwx</a:t>
            </a:r>
            <a:endParaRPr sz="2800" dirty="0">
              <a:solidFill>
                <a:schemeClr val="bg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bg1"/>
                </a:solidFill>
                <a:latin typeface="Bahnschrift" panose="020B0502040204020203" pitchFamily="34" charset="0"/>
                <a:ea typeface="Arial"/>
                <a:cs typeface="Arial"/>
                <a:sym typeface="Arial"/>
              </a:rPr>
              <a:t>Para asignar este permiso puede ser con la letra s o con la notación octal.</a:t>
            </a:r>
          </a:p>
          <a:p>
            <a:pPr marL="800100" lvl="1" indent="-215900" algn="l" rtl="0">
              <a:lnSpc>
                <a:spcPct val="90000"/>
              </a:lnSpc>
              <a:spcBef>
                <a:spcPts val="600"/>
              </a:spcBef>
              <a:spcAft>
                <a:spcPts val="0"/>
              </a:spcAft>
              <a:buClr>
                <a:srgbClr val="27ED27"/>
              </a:buClr>
              <a:buSzPts val="2000"/>
              <a:buFont typeface="Century Schoolbook"/>
              <a:buNone/>
            </a:pPr>
            <a:endParaRPr lang="es-ES" sz="2000" dirty="0">
              <a:solidFill>
                <a:schemeClr val="bg1"/>
              </a:solidFill>
              <a:latin typeface="Bahnschrift" panose="020B0502040204020203" pitchFamily="34" charset="0"/>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bg1"/>
                </a:solidFill>
                <a:latin typeface="Bahnschrift" panose="020B0502040204020203" pitchFamily="34" charset="0"/>
                <a:ea typeface="Arial"/>
                <a:cs typeface="Arial"/>
                <a:sym typeface="Arial"/>
              </a:rPr>
              <a:t>Letra:  </a:t>
            </a:r>
            <a:r>
              <a:rPr lang="es-ES" sz="2000" dirty="0" err="1" smtClean="0">
                <a:solidFill>
                  <a:srgbClr val="00B050"/>
                </a:solidFill>
                <a:latin typeface="Bahnschrift" panose="020B0502040204020203" pitchFamily="34" charset="0"/>
                <a:ea typeface="Arial"/>
                <a:cs typeface="Arial"/>
                <a:sym typeface="Arial"/>
              </a:rPr>
              <a:t>chmod</a:t>
            </a:r>
            <a:r>
              <a:rPr lang="es-ES" sz="2000" dirty="0" smtClean="0">
                <a:solidFill>
                  <a:srgbClr val="00B050"/>
                </a:solidFill>
                <a:latin typeface="Bahnschrift" panose="020B0502040204020203" pitchFamily="34" charset="0"/>
                <a:ea typeface="Arial"/>
                <a:cs typeface="Arial"/>
                <a:sym typeface="Arial"/>
              </a:rPr>
              <a:t> +s </a:t>
            </a:r>
            <a:r>
              <a:rPr lang="es-ES" sz="2000" dirty="0" smtClean="0">
                <a:solidFill>
                  <a:srgbClr val="FFC000"/>
                </a:solidFill>
                <a:latin typeface="Bahnschrift" panose="020B0502040204020203" pitchFamily="34" charset="0"/>
                <a:ea typeface="Arial"/>
                <a:cs typeface="Arial"/>
                <a:sym typeface="Arial"/>
              </a:rPr>
              <a:t>./fichero.txt</a:t>
            </a: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bg1"/>
                </a:solidFill>
                <a:latin typeface="Bahnschrift" panose="020B0502040204020203" pitchFamily="34" charset="0"/>
                <a:ea typeface="Arial"/>
                <a:cs typeface="Arial"/>
                <a:sym typeface="Arial"/>
              </a:rPr>
              <a:t>Notación octal: </a:t>
            </a:r>
            <a:r>
              <a:rPr lang="es-ES" sz="2000" dirty="0" err="1" smtClean="0">
                <a:solidFill>
                  <a:srgbClr val="00B050"/>
                </a:solidFill>
                <a:latin typeface="Bahnschrift" panose="020B0502040204020203" pitchFamily="34" charset="0"/>
                <a:ea typeface="Arial"/>
                <a:cs typeface="Arial"/>
                <a:sym typeface="Arial"/>
              </a:rPr>
              <a:t>chmod</a:t>
            </a:r>
            <a:r>
              <a:rPr lang="es-ES" sz="2000" dirty="0" smtClean="0">
                <a:solidFill>
                  <a:srgbClr val="00B050"/>
                </a:solidFill>
                <a:latin typeface="Bahnschrift" panose="020B0502040204020203" pitchFamily="34" charset="0"/>
                <a:ea typeface="Arial"/>
                <a:cs typeface="Arial"/>
                <a:sym typeface="Arial"/>
              </a:rPr>
              <a:t> 4000 </a:t>
            </a:r>
            <a:r>
              <a:rPr lang="es-ES" sz="2000" dirty="0" smtClean="0">
                <a:solidFill>
                  <a:srgbClr val="FFC000"/>
                </a:solidFill>
                <a:latin typeface="Bahnschrift" panose="020B0502040204020203" pitchFamily="34" charset="0"/>
                <a:ea typeface="Arial"/>
                <a:cs typeface="Arial"/>
                <a:sym typeface="Arial"/>
              </a:rPr>
              <a:t>./fichero.txt   </a:t>
            </a:r>
            <a:r>
              <a:rPr lang="es-ES" sz="2000" dirty="0" smtClean="0">
                <a:solidFill>
                  <a:schemeClr val="bg1"/>
                </a:solidFill>
                <a:latin typeface="Bahnschrift" panose="020B0502040204020203" pitchFamily="34" charset="0"/>
                <a:ea typeface="Arial"/>
                <a:cs typeface="Arial"/>
                <a:sym typeface="Arial"/>
              </a:rPr>
              <a:t>(El SUID se representa con 4000)</a:t>
            </a:r>
          </a:p>
          <a:p>
            <a:pPr marL="800100" lvl="1" indent="-215900" algn="l" rtl="0">
              <a:lnSpc>
                <a:spcPct val="90000"/>
              </a:lnSpc>
              <a:spcBef>
                <a:spcPts val="600"/>
              </a:spcBef>
              <a:spcAft>
                <a:spcPts val="0"/>
              </a:spcAft>
              <a:buClr>
                <a:srgbClr val="27ED27"/>
              </a:buClr>
              <a:buSzPts val="2000"/>
              <a:buFont typeface="Century Schoolbook"/>
              <a:buNone/>
            </a:pPr>
            <a:endParaRPr lang="es-ES" sz="2000" dirty="0">
              <a:solidFill>
                <a:schemeClr val="bg1"/>
              </a:solidFill>
              <a:latin typeface="Bahnschrift" panose="020B0502040204020203" pitchFamily="34" charset="0"/>
              <a:ea typeface="Arial"/>
              <a:cs typeface="Arial"/>
              <a:sym typeface="Arial"/>
            </a:endParaRPr>
          </a:p>
          <a:p>
            <a:pPr marL="800100" lvl="1" indent="-215900" algn="l">
              <a:spcBef>
                <a:spcPts val="600"/>
              </a:spcBef>
              <a:buClr>
                <a:srgbClr val="27ED27"/>
              </a:buClr>
              <a:buSzPts val="2000"/>
            </a:pPr>
            <a:r>
              <a:rPr lang="es-ES" sz="2000" dirty="0" smtClean="0">
                <a:solidFill>
                  <a:schemeClr val="bg1"/>
                </a:solidFill>
                <a:latin typeface="Bahnschrift" panose="020B0502040204020203" pitchFamily="34" charset="0"/>
                <a:ea typeface="Arial"/>
                <a:cs typeface="Arial"/>
                <a:sym typeface="Arial"/>
              </a:rPr>
              <a:t>Cuando queremos buscar archivos por permisos y permisos especiales usando </a:t>
            </a:r>
            <a:r>
              <a:rPr lang="es-ES" sz="2000" dirty="0" err="1" smtClean="0">
                <a:solidFill>
                  <a:schemeClr val="bg1"/>
                </a:solidFill>
                <a:latin typeface="Bahnschrift" panose="020B0502040204020203" pitchFamily="34" charset="0"/>
                <a:ea typeface="Arial"/>
                <a:cs typeface="Arial"/>
                <a:sym typeface="Arial"/>
              </a:rPr>
              <a:t>find</a:t>
            </a:r>
            <a:r>
              <a:rPr lang="es-ES" sz="2000" dirty="0" smtClean="0">
                <a:solidFill>
                  <a:schemeClr val="bg1"/>
                </a:solidFill>
                <a:latin typeface="Bahnschrift" panose="020B0502040204020203" pitchFamily="34" charset="0"/>
                <a:ea typeface="Arial"/>
                <a:cs typeface="Arial"/>
                <a:sym typeface="Arial"/>
              </a:rPr>
              <a:t>, podemos usar la opción -</a:t>
            </a:r>
            <a:r>
              <a:rPr lang="es-ES" sz="2000" dirty="0" err="1" smtClean="0">
                <a:solidFill>
                  <a:schemeClr val="bg1"/>
                </a:solidFill>
                <a:latin typeface="Bahnschrift" panose="020B0502040204020203" pitchFamily="34" charset="0"/>
                <a:ea typeface="Arial"/>
                <a:cs typeface="Arial"/>
                <a:sym typeface="Arial"/>
              </a:rPr>
              <a:t>perm</a:t>
            </a:r>
            <a:r>
              <a:rPr lang="es-ES" sz="2000" dirty="0" smtClean="0">
                <a:solidFill>
                  <a:schemeClr val="bg1"/>
                </a:solidFill>
                <a:latin typeface="Bahnschrift" panose="020B0502040204020203" pitchFamily="34" charset="0"/>
                <a:ea typeface="Arial"/>
                <a:cs typeface="Arial"/>
                <a:sym typeface="Arial"/>
              </a:rPr>
              <a:t> y el número: </a:t>
            </a:r>
            <a:r>
              <a:rPr lang="es-ES" sz="2000" dirty="0" err="1" smtClean="0">
                <a:solidFill>
                  <a:srgbClr val="00B050"/>
                </a:solidFill>
                <a:latin typeface="Bahnschrift" panose="020B0502040204020203" pitchFamily="34" charset="0"/>
                <a:ea typeface="Arial"/>
                <a:cs typeface="Arial"/>
                <a:sym typeface="Arial"/>
              </a:rPr>
              <a:t>find</a:t>
            </a:r>
            <a:r>
              <a:rPr lang="es-ES" sz="2000" dirty="0" smtClean="0">
                <a:solidFill>
                  <a:srgbClr val="00B050"/>
                </a:solidFill>
                <a:latin typeface="Bahnschrift" panose="020B0502040204020203" pitchFamily="34" charset="0"/>
                <a:ea typeface="Arial"/>
                <a:cs typeface="Arial"/>
                <a:sym typeface="Arial"/>
              </a:rPr>
              <a:t> / -</a:t>
            </a:r>
            <a:r>
              <a:rPr lang="es-ES" sz="2000" dirty="0" err="1" smtClean="0">
                <a:solidFill>
                  <a:srgbClr val="00B050"/>
                </a:solidFill>
                <a:latin typeface="Bahnschrift" panose="020B0502040204020203" pitchFamily="34" charset="0"/>
                <a:ea typeface="Arial"/>
                <a:cs typeface="Arial"/>
                <a:sym typeface="Arial"/>
              </a:rPr>
              <a:t>perm</a:t>
            </a:r>
            <a:r>
              <a:rPr lang="es-ES" sz="2000" dirty="0" smtClean="0">
                <a:solidFill>
                  <a:srgbClr val="00B050"/>
                </a:solidFill>
                <a:latin typeface="Bahnschrift" panose="020B0502040204020203" pitchFamily="34" charset="0"/>
                <a:ea typeface="Arial"/>
                <a:cs typeface="Arial"/>
                <a:sym typeface="Arial"/>
              </a:rPr>
              <a:t> </a:t>
            </a:r>
            <a:r>
              <a:rPr lang="es-ES" sz="2000" dirty="0">
                <a:solidFill>
                  <a:srgbClr val="00B050"/>
                </a:solidFill>
                <a:latin typeface="Bahnschrift" panose="020B0502040204020203" pitchFamily="34" charset="0"/>
                <a:ea typeface="Arial"/>
                <a:cs typeface="Arial"/>
                <a:sym typeface="Arial"/>
              </a:rPr>
              <a:t>-4000 2&gt;/</a:t>
            </a:r>
            <a:r>
              <a:rPr lang="es-ES" sz="2000" dirty="0" err="1">
                <a:solidFill>
                  <a:srgbClr val="00B050"/>
                </a:solidFill>
                <a:latin typeface="Bahnschrift" panose="020B0502040204020203" pitchFamily="34" charset="0"/>
                <a:ea typeface="Arial"/>
                <a:cs typeface="Arial"/>
                <a:sym typeface="Arial"/>
              </a:rPr>
              <a:t>dev</a:t>
            </a:r>
            <a:r>
              <a:rPr lang="es-ES" sz="2000" dirty="0">
                <a:solidFill>
                  <a:srgbClr val="00B050"/>
                </a:solidFill>
                <a:latin typeface="Bahnschrift" panose="020B0502040204020203" pitchFamily="34" charset="0"/>
                <a:ea typeface="Arial"/>
                <a:cs typeface="Arial"/>
                <a:sym typeface="Arial"/>
              </a:rPr>
              <a:t>/</a:t>
            </a:r>
            <a:r>
              <a:rPr lang="es-ES" sz="2000" dirty="0" err="1">
                <a:solidFill>
                  <a:srgbClr val="00B050"/>
                </a:solidFill>
                <a:latin typeface="Bahnschrift" panose="020B0502040204020203" pitchFamily="34" charset="0"/>
                <a:ea typeface="Arial"/>
                <a:cs typeface="Arial"/>
                <a:sym typeface="Arial"/>
              </a:rPr>
              <a:t>null</a:t>
            </a:r>
            <a:endParaRPr sz="2000" dirty="0">
              <a:solidFill>
                <a:srgbClr val="00B050"/>
              </a:solidFill>
              <a:latin typeface="Bahnschrift" panose="020B0502040204020203" pitchFamily="34" charset="0"/>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512764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688732" y="145929"/>
            <a:ext cx="11290301" cy="560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Permisos </a:t>
            </a:r>
            <a:r>
              <a:rPr lang="es-ES" sz="3600" b="1" dirty="0" smtClean="0">
                <a:latin typeface="Arial"/>
                <a:ea typeface="Arial"/>
                <a:cs typeface="Arial"/>
                <a:sym typeface="Arial"/>
              </a:rPr>
              <a:t>especiales </a:t>
            </a:r>
            <a:r>
              <a:rPr lang="es-ES" sz="3600" b="1" dirty="0" err="1">
                <a:latin typeface="Arial"/>
                <a:ea typeface="Arial"/>
                <a:cs typeface="Arial"/>
                <a:sym typeface="Arial"/>
              </a:rPr>
              <a:t>g</a:t>
            </a:r>
            <a:r>
              <a:rPr lang="es-ES" sz="3600" b="1" dirty="0" err="1" smtClean="0">
                <a:latin typeface="Arial"/>
                <a:ea typeface="Arial"/>
                <a:cs typeface="Arial"/>
                <a:sym typeface="Arial"/>
              </a:rPr>
              <a:t>uid</a:t>
            </a:r>
            <a:r>
              <a:rPr lang="es-ES" sz="3600" b="1" dirty="0" smtClean="0">
                <a:latin typeface="Arial"/>
                <a:ea typeface="Arial"/>
                <a:cs typeface="Arial"/>
                <a:sym typeface="Arial"/>
              </a:rPr>
              <a:t> 3/3</a:t>
            </a:r>
            <a:endParaRPr sz="36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616439" y="812800"/>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sz="2000" b="1" dirty="0">
              <a:solidFill>
                <a:schemeClr val="lt1"/>
              </a:solidFill>
              <a:latin typeface="Arial"/>
              <a:ea typeface="Arial"/>
              <a:cs typeface="Arial"/>
              <a:sym typeface="Arial"/>
            </a:endParaRPr>
          </a:p>
          <a:p>
            <a:pPr marL="342900" indent="-215900">
              <a:lnSpc>
                <a:spcPct val="90000"/>
              </a:lnSpc>
              <a:spcBef>
                <a:spcPts val="600"/>
              </a:spcBef>
              <a:buClr>
                <a:srgbClr val="27ED27"/>
              </a:buClr>
              <a:buSzPts val="2000"/>
              <a:buFont typeface="Century Schoolbook"/>
              <a:buNone/>
            </a:pPr>
            <a:r>
              <a:rPr lang="es-ES" sz="2000" dirty="0" smtClean="0">
                <a:solidFill>
                  <a:schemeClr val="lt1"/>
                </a:solidFill>
                <a:latin typeface="Arial"/>
                <a:ea typeface="Arial"/>
                <a:cs typeface="Arial"/>
                <a:sym typeface="Arial"/>
              </a:rPr>
              <a:t>	El permiso GUID (solo aplica a ficheros) permite al usuario ejecutar un fichero como si fuera el parte del grupo, no importa si no tiene ningún permiso mas respecto al archivo, si tiene </a:t>
            </a:r>
            <a:r>
              <a:rPr lang="es-ES" sz="2000" dirty="0">
                <a:solidFill>
                  <a:schemeClr val="lt1"/>
                </a:solidFill>
                <a:latin typeface="Arial"/>
                <a:ea typeface="Arial"/>
                <a:cs typeface="Arial"/>
                <a:sym typeface="Arial"/>
              </a:rPr>
              <a:t>G</a:t>
            </a:r>
            <a:r>
              <a:rPr lang="es-ES" sz="2000" dirty="0" smtClean="0">
                <a:solidFill>
                  <a:schemeClr val="lt1"/>
                </a:solidFill>
                <a:latin typeface="Arial"/>
                <a:ea typeface="Arial"/>
                <a:cs typeface="Arial"/>
                <a:sym typeface="Arial"/>
              </a:rPr>
              <a:t>UID podrá ejecutarlo con privilegios de grupo asignado a ese fichero.</a:t>
            </a:r>
          </a:p>
          <a:p>
            <a:pPr marL="342900" indent="-215900">
              <a:lnSpc>
                <a:spcPct val="90000"/>
              </a:lnSpc>
              <a:spcBef>
                <a:spcPts val="600"/>
              </a:spcBef>
              <a:buClr>
                <a:srgbClr val="27ED27"/>
              </a:buClr>
              <a:buSzPts val="2000"/>
              <a:buFont typeface="Century Schoolbook"/>
              <a:buNone/>
            </a:pPr>
            <a:r>
              <a:rPr lang="es-ES" sz="2000" dirty="0" smtClean="0">
                <a:solidFill>
                  <a:schemeClr val="lt1"/>
                </a:solidFill>
                <a:latin typeface="Arial"/>
                <a:ea typeface="Arial"/>
                <a:cs typeface="Arial"/>
                <a:sym typeface="Arial"/>
              </a:rPr>
              <a:t>   Al igual que el anterior permiso se debe tener especial cuidado por las mismas características.</a:t>
            </a:r>
          </a:p>
          <a:p>
            <a:pPr marL="342900" indent="-215900">
              <a:lnSpc>
                <a:spcPct val="90000"/>
              </a:lnSpc>
              <a:spcBef>
                <a:spcPts val="600"/>
              </a:spcBef>
              <a:buClr>
                <a:srgbClr val="27ED27"/>
              </a:buClr>
              <a:buSzPts val="2000"/>
              <a:buFont typeface="Century Schoolbook"/>
              <a:buNone/>
            </a:pPr>
            <a:r>
              <a:rPr lang="es-ES" sz="2000" dirty="0" smtClean="0">
                <a:solidFill>
                  <a:schemeClr val="lt1"/>
                </a:solidFill>
                <a:latin typeface="Arial"/>
                <a:ea typeface="Arial"/>
                <a:cs typeface="Arial"/>
                <a:sym typeface="Arial"/>
              </a:rPr>
              <a:t>   </a:t>
            </a:r>
            <a:endParaRPr lang="es-ES" sz="2000" dirty="0">
              <a:solidFill>
                <a:schemeClr val="lt1"/>
              </a:solidFill>
              <a:latin typeface="Arial"/>
              <a:ea typeface="Arial"/>
              <a:cs typeface="Arial"/>
              <a:sym typeface="Arial"/>
            </a:endParaRPr>
          </a:p>
          <a:p>
            <a:pPr marL="800100" lvl="1" indent="-215900" algn="l">
              <a:spcBef>
                <a:spcPts val="600"/>
              </a:spcBef>
              <a:buClr>
                <a:srgbClr val="27ED27"/>
              </a:buClr>
              <a:buSzPts val="2000"/>
            </a:pPr>
            <a:r>
              <a:rPr lang="es-ES" sz="2000" dirty="0" smtClean="0">
                <a:solidFill>
                  <a:schemeClr val="lt1"/>
                </a:solidFill>
                <a:latin typeface="Arial"/>
                <a:ea typeface="Arial"/>
                <a:cs typeface="Arial"/>
                <a:sym typeface="Arial"/>
              </a:rPr>
              <a:t>El </a:t>
            </a:r>
            <a:r>
              <a:rPr lang="es-ES" sz="2000" dirty="0">
                <a:solidFill>
                  <a:schemeClr val="lt1"/>
                </a:solidFill>
                <a:latin typeface="Arial"/>
                <a:ea typeface="Arial"/>
                <a:cs typeface="Arial"/>
                <a:sym typeface="Arial"/>
              </a:rPr>
              <a:t>permiso </a:t>
            </a:r>
            <a:r>
              <a:rPr lang="es-ES" sz="2000" dirty="0" smtClean="0">
                <a:solidFill>
                  <a:schemeClr val="lt1"/>
                </a:solidFill>
                <a:latin typeface="Arial"/>
                <a:ea typeface="Arial"/>
                <a:cs typeface="Arial"/>
                <a:sym typeface="Arial"/>
              </a:rPr>
              <a:t>GUID se muestra con una s al final  del primer grupo de permisos (propietario), reemplazando la x por s por ejemplo:</a:t>
            </a:r>
          </a:p>
          <a:p>
            <a:pPr marL="800100" lvl="1" indent="-215900" algn="l" rtl="0">
              <a:lnSpc>
                <a:spcPct val="90000"/>
              </a:lnSpc>
              <a:spcBef>
                <a:spcPts val="600"/>
              </a:spcBef>
              <a:spcAft>
                <a:spcPts val="0"/>
              </a:spcAft>
              <a:buClr>
                <a:srgbClr val="27ED27"/>
              </a:buClr>
              <a:buSzPts val="2000"/>
              <a:buFont typeface="Century Schoolbook"/>
              <a:buNone/>
            </a:pPr>
            <a:r>
              <a:rPr lang="es-ES" sz="3200" dirty="0">
                <a:solidFill>
                  <a:srgbClr val="FFC000"/>
                </a:solidFill>
                <a:latin typeface="Arial"/>
                <a:ea typeface="Arial"/>
                <a:cs typeface="Arial"/>
                <a:sym typeface="Arial"/>
              </a:rPr>
              <a:t>	</a:t>
            </a:r>
            <a:r>
              <a:rPr lang="es-ES" sz="3200" dirty="0" smtClean="0">
                <a:solidFill>
                  <a:srgbClr val="FFC000"/>
                </a:solidFill>
                <a:latin typeface="Arial"/>
                <a:ea typeface="Arial"/>
                <a:cs typeface="Arial"/>
                <a:sym typeface="Arial"/>
              </a:rPr>
              <a:t>				</a:t>
            </a:r>
            <a:r>
              <a:rPr lang="es-ES" sz="3200" dirty="0" err="1" smtClean="0">
                <a:solidFill>
                  <a:srgbClr val="FFC000"/>
                </a:solidFill>
                <a:latin typeface="Arial"/>
                <a:ea typeface="Arial"/>
                <a:cs typeface="Arial"/>
                <a:sym typeface="Arial"/>
              </a:rPr>
              <a:t>r</a:t>
            </a:r>
            <a:r>
              <a:rPr lang="es-ES" sz="2400" dirty="0" err="1" smtClean="0">
                <a:solidFill>
                  <a:srgbClr val="FFC000"/>
                </a:solidFill>
                <a:latin typeface="Arial"/>
                <a:ea typeface="Arial"/>
                <a:cs typeface="Arial"/>
                <a:sym typeface="Arial"/>
              </a:rPr>
              <a:t>WR</a:t>
            </a:r>
            <a:r>
              <a:rPr lang="es-ES" sz="3200" dirty="0" smtClean="0">
                <a:solidFill>
                  <a:srgbClr val="FFC000"/>
                </a:solidFill>
                <a:latin typeface="Arial"/>
                <a:ea typeface="Arial"/>
                <a:cs typeface="Arial"/>
                <a:sym typeface="Arial"/>
              </a:rPr>
              <a:t> </a:t>
            </a:r>
            <a:r>
              <a:rPr lang="es-ES" sz="3200" dirty="0" err="1" smtClean="0">
                <a:solidFill>
                  <a:srgbClr val="FFC000"/>
                </a:solidFill>
                <a:latin typeface="Arial"/>
                <a:ea typeface="Arial"/>
                <a:cs typeface="Arial"/>
                <a:sym typeface="Arial"/>
              </a:rPr>
              <a:t>rw</a:t>
            </a:r>
            <a:r>
              <a:rPr lang="es-ES" sz="2400" dirty="0" err="1" smtClean="0">
                <a:solidFill>
                  <a:srgbClr val="00B0F0"/>
                </a:solidFill>
                <a:latin typeface="Arial"/>
                <a:ea typeface="Arial"/>
                <a:cs typeface="Arial"/>
                <a:sym typeface="Arial"/>
              </a:rPr>
              <a:t>S</a:t>
            </a:r>
            <a:r>
              <a:rPr lang="es-ES" sz="3200" dirty="0" smtClean="0">
                <a:solidFill>
                  <a:srgbClr val="FFC000"/>
                </a:solidFill>
                <a:latin typeface="Arial"/>
                <a:ea typeface="Arial"/>
                <a:cs typeface="Arial"/>
                <a:sym typeface="Arial"/>
              </a:rPr>
              <a:t> </a:t>
            </a:r>
            <a:r>
              <a:rPr lang="es-ES" sz="3200" dirty="0" err="1" smtClean="0">
                <a:solidFill>
                  <a:srgbClr val="FFC000"/>
                </a:solidFill>
                <a:latin typeface="Arial"/>
                <a:ea typeface="Arial"/>
                <a:cs typeface="Arial"/>
                <a:sym typeface="Arial"/>
              </a:rPr>
              <a:t>rwx</a:t>
            </a:r>
            <a:endParaRPr sz="2800" dirty="0">
              <a:solidFill>
                <a:schemeClr val="bg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bg1"/>
                </a:solidFill>
                <a:latin typeface="Bahnschrift" panose="020B0502040204020203" pitchFamily="34" charset="0"/>
                <a:ea typeface="Arial"/>
                <a:cs typeface="Arial"/>
                <a:sym typeface="Arial"/>
              </a:rPr>
              <a:t>Para asignar este permiso puede ser con </a:t>
            </a:r>
            <a:r>
              <a:rPr lang="es-ES" sz="2000" dirty="0" err="1" smtClean="0">
                <a:solidFill>
                  <a:schemeClr val="bg1"/>
                </a:solidFill>
                <a:latin typeface="Bahnschrift" panose="020B0502040204020203" pitchFamily="34" charset="0"/>
                <a:ea typeface="Arial"/>
                <a:cs typeface="Arial"/>
                <a:sym typeface="Arial"/>
              </a:rPr>
              <a:t>g+s</a:t>
            </a:r>
            <a:r>
              <a:rPr lang="es-ES" sz="2000" dirty="0" smtClean="0">
                <a:solidFill>
                  <a:schemeClr val="bg1"/>
                </a:solidFill>
                <a:latin typeface="Bahnschrift" panose="020B0502040204020203" pitchFamily="34" charset="0"/>
                <a:ea typeface="Arial"/>
                <a:cs typeface="Arial"/>
                <a:sym typeface="Arial"/>
              </a:rPr>
              <a:t> o con la notación octal.</a:t>
            </a:r>
          </a:p>
          <a:p>
            <a:pPr marL="800100" lvl="1" indent="-215900" algn="l" rtl="0">
              <a:lnSpc>
                <a:spcPct val="90000"/>
              </a:lnSpc>
              <a:spcBef>
                <a:spcPts val="600"/>
              </a:spcBef>
              <a:spcAft>
                <a:spcPts val="0"/>
              </a:spcAft>
              <a:buClr>
                <a:srgbClr val="27ED27"/>
              </a:buClr>
              <a:buSzPts val="2000"/>
              <a:buFont typeface="Century Schoolbook"/>
              <a:buNone/>
            </a:pPr>
            <a:endParaRPr lang="es-ES" sz="2000" dirty="0">
              <a:solidFill>
                <a:schemeClr val="bg1"/>
              </a:solidFill>
              <a:latin typeface="Bahnschrift" panose="020B0502040204020203" pitchFamily="34" charset="0"/>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bg1"/>
                </a:solidFill>
                <a:latin typeface="Bahnschrift" panose="020B0502040204020203" pitchFamily="34" charset="0"/>
                <a:ea typeface="Arial"/>
                <a:cs typeface="Arial"/>
                <a:sym typeface="Arial"/>
              </a:rPr>
              <a:t>Letra:  </a:t>
            </a:r>
            <a:r>
              <a:rPr lang="es-ES" sz="2000" dirty="0" err="1" smtClean="0">
                <a:solidFill>
                  <a:srgbClr val="00B050"/>
                </a:solidFill>
                <a:latin typeface="Bahnschrift" panose="020B0502040204020203" pitchFamily="34" charset="0"/>
                <a:ea typeface="Arial"/>
                <a:cs typeface="Arial"/>
                <a:sym typeface="Arial"/>
              </a:rPr>
              <a:t>chmod</a:t>
            </a:r>
            <a:r>
              <a:rPr lang="es-ES" sz="2000" dirty="0" smtClean="0">
                <a:solidFill>
                  <a:srgbClr val="00B050"/>
                </a:solidFill>
                <a:latin typeface="Bahnschrift" panose="020B0502040204020203" pitchFamily="34" charset="0"/>
                <a:ea typeface="Arial"/>
                <a:cs typeface="Arial"/>
                <a:sym typeface="Arial"/>
              </a:rPr>
              <a:t> </a:t>
            </a:r>
            <a:r>
              <a:rPr lang="es-ES" sz="2000" dirty="0" err="1" smtClean="0">
                <a:solidFill>
                  <a:srgbClr val="00B050"/>
                </a:solidFill>
                <a:latin typeface="Bahnschrift" panose="020B0502040204020203" pitchFamily="34" charset="0"/>
                <a:ea typeface="Arial"/>
                <a:cs typeface="Arial"/>
                <a:sym typeface="Arial"/>
              </a:rPr>
              <a:t>g+s</a:t>
            </a:r>
            <a:r>
              <a:rPr lang="es-ES" sz="2000" dirty="0" smtClean="0">
                <a:solidFill>
                  <a:srgbClr val="00B050"/>
                </a:solidFill>
                <a:latin typeface="Bahnschrift" panose="020B0502040204020203" pitchFamily="34" charset="0"/>
                <a:ea typeface="Arial"/>
                <a:cs typeface="Arial"/>
                <a:sym typeface="Arial"/>
              </a:rPr>
              <a:t> </a:t>
            </a:r>
            <a:r>
              <a:rPr lang="es-ES" sz="2000" dirty="0" smtClean="0">
                <a:solidFill>
                  <a:srgbClr val="FFC000"/>
                </a:solidFill>
                <a:latin typeface="Bahnschrift" panose="020B0502040204020203" pitchFamily="34" charset="0"/>
                <a:ea typeface="Arial"/>
                <a:cs typeface="Arial"/>
                <a:sym typeface="Arial"/>
              </a:rPr>
              <a:t>./fichero.txt</a:t>
            </a: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bg1"/>
                </a:solidFill>
                <a:latin typeface="Bahnschrift" panose="020B0502040204020203" pitchFamily="34" charset="0"/>
                <a:ea typeface="Arial"/>
                <a:cs typeface="Arial"/>
                <a:sym typeface="Arial"/>
              </a:rPr>
              <a:t>Notación octal: </a:t>
            </a:r>
            <a:r>
              <a:rPr lang="es-ES" sz="2000" dirty="0" err="1" smtClean="0">
                <a:solidFill>
                  <a:srgbClr val="00B050"/>
                </a:solidFill>
                <a:latin typeface="Bahnschrift" panose="020B0502040204020203" pitchFamily="34" charset="0"/>
                <a:ea typeface="Arial"/>
                <a:cs typeface="Arial"/>
                <a:sym typeface="Arial"/>
              </a:rPr>
              <a:t>chmod</a:t>
            </a:r>
            <a:r>
              <a:rPr lang="es-ES" sz="2000" dirty="0" smtClean="0">
                <a:solidFill>
                  <a:srgbClr val="00B050"/>
                </a:solidFill>
                <a:latin typeface="Bahnschrift" panose="020B0502040204020203" pitchFamily="34" charset="0"/>
                <a:ea typeface="Arial"/>
                <a:cs typeface="Arial"/>
                <a:sym typeface="Arial"/>
              </a:rPr>
              <a:t> 2000 </a:t>
            </a:r>
            <a:r>
              <a:rPr lang="es-ES" sz="2000" dirty="0" smtClean="0">
                <a:solidFill>
                  <a:srgbClr val="FFC000"/>
                </a:solidFill>
                <a:latin typeface="Bahnschrift" panose="020B0502040204020203" pitchFamily="34" charset="0"/>
                <a:ea typeface="Arial"/>
                <a:cs typeface="Arial"/>
                <a:sym typeface="Arial"/>
              </a:rPr>
              <a:t>./fichero.txt   </a:t>
            </a:r>
            <a:r>
              <a:rPr lang="es-ES" sz="2000" dirty="0" smtClean="0">
                <a:solidFill>
                  <a:schemeClr val="bg1"/>
                </a:solidFill>
                <a:latin typeface="Bahnschrift" panose="020B0502040204020203" pitchFamily="34" charset="0"/>
                <a:ea typeface="Arial"/>
                <a:cs typeface="Arial"/>
                <a:sym typeface="Arial"/>
              </a:rPr>
              <a:t>(El SUID se representa con 2000)</a:t>
            </a:r>
          </a:p>
          <a:p>
            <a:pPr marL="800100" lvl="1" indent="-215900" algn="l" rtl="0">
              <a:lnSpc>
                <a:spcPct val="90000"/>
              </a:lnSpc>
              <a:spcBef>
                <a:spcPts val="600"/>
              </a:spcBef>
              <a:spcAft>
                <a:spcPts val="0"/>
              </a:spcAft>
              <a:buClr>
                <a:srgbClr val="27ED27"/>
              </a:buClr>
              <a:buSzPts val="2000"/>
              <a:buFont typeface="Century Schoolbook"/>
              <a:buNone/>
            </a:pPr>
            <a:endParaRPr lang="es-ES" sz="2000" dirty="0">
              <a:solidFill>
                <a:schemeClr val="bg1"/>
              </a:solidFill>
              <a:latin typeface="Bahnschrift" panose="020B0502040204020203" pitchFamily="34" charset="0"/>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r>
              <a:rPr lang="es-ES" sz="2000" dirty="0" smtClean="0">
                <a:solidFill>
                  <a:schemeClr val="bg1"/>
                </a:solidFill>
                <a:latin typeface="Bahnschrift" panose="020B0502040204020203" pitchFamily="34" charset="0"/>
                <a:ea typeface="Arial"/>
                <a:cs typeface="Arial"/>
                <a:sym typeface="Arial"/>
              </a:rPr>
              <a:t>Cuando queremos buscar archivos por permisos y permisos especiales usando </a:t>
            </a:r>
            <a:r>
              <a:rPr lang="es-ES" sz="2000" dirty="0" err="1" smtClean="0">
                <a:solidFill>
                  <a:schemeClr val="bg1"/>
                </a:solidFill>
                <a:latin typeface="Bahnschrift" panose="020B0502040204020203" pitchFamily="34" charset="0"/>
                <a:ea typeface="Arial"/>
                <a:cs typeface="Arial"/>
                <a:sym typeface="Arial"/>
              </a:rPr>
              <a:t>find</a:t>
            </a:r>
            <a:r>
              <a:rPr lang="es-ES" sz="2000" dirty="0" smtClean="0">
                <a:solidFill>
                  <a:schemeClr val="bg1"/>
                </a:solidFill>
                <a:latin typeface="Bahnschrift" panose="020B0502040204020203" pitchFamily="34" charset="0"/>
                <a:ea typeface="Arial"/>
                <a:cs typeface="Arial"/>
                <a:sym typeface="Arial"/>
              </a:rPr>
              <a:t>, podemos usar la opción -</a:t>
            </a:r>
            <a:r>
              <a:rPr lang="es-ES" sz="2000" dirty="0" err="1" smtClean="0">
                <a:solidFill>
                  <a:schemeClr val="bg1"/>
                </a:solidFill>
                <a:latin typeface="Bahnschrift" panose="020B0502040204020203" pitchFamily="34" charset="0"/>
                <a:ea typeface="Arial"/>
                <a:cs typeface="Arial"/>
                <a:sym typeface="Arial"/>
              </a:rPr>
              <a:t>perm</a:t>
            </a:r>
            <a:r>
              <a:rPr lang="es-ES" sz="2000" dirty="0" smtClean="0">
                <a:solidFill>
                  <a:schemeClr val="bg1"/>
                </a:solidFill>
                <a:latin typeface="Bahnschrift" panose="020B0502040204020203" pitchFamily="34" charset="0"/>
                <a:ea typeface="Arial"/>
                <a:cs typeface="Arial"/>
                <a:sym typeface="Arial"/>
              </a:rPr>
              <a:t> y el número: </a:t>
            </a:r>
            <a:r>
              <a:rPr lang="es-ES" sz="2000" dirty="0" err="1" smtClean="0">
                <a:solidFill>
                  <a:srgbClr val="00B050"/>
                </a:solidFill>
                <a:latin typeface="Bahnschrift" panose="020B0502040204020203" pitchFamily="34" charset="0"/>
                <a:ea typeface="Arial"/>
                <a:cs typeface="Arial"/>
                <a:sym typeface="Arial"/>
              </a:rPr>
              <a:t>find</a:t>
            </a:r>
            <a:r>
              <a:rPr lang="es-ES" sz="2000" dirty="0" smtClean="0">
                <a:solidFill>
                  <a:srgbClr val="00B050"/>
                </a:solidFill>
                <a:latin typeface="Bahnschrift" panose="020B0502040204020203" pitchFamily="34" charset="0"/>
                <a:ea typeface="Arial"/>
                <a:cs typeface="Arial"/>
                <a:sym typeface="Arial"/>
              </a:rPr>
              <a:t> / -</a:t>
            </a:r>
            <a:r>
              <a:rPr lang="es-ES" sz="2000" dirty="0" err="1" smtClean="0">
                <a:solidFill>
                  <a:srgbClr val="00B050"/>
                </a:solidFill>
                <a:latin typeface="Bahnschrift" panose="020B0502040204020203" pitchFamily="34" charset="0"/>
                <a:ea typeface="Arial"/>
                <a:cs typeface="Arial"/>
                <a:sym typeface="Arial"/>
              </a:rPr>
              <a:t>perm</a:t>
            </a:r>
            <a:r>
              <a:rPr lang="es-ES" sz="2000" dirty="0" smtClean="0">
                <a:solidFill>
                  <a:srgbClr val="00B050"/>
                </a:solidFill>
                <a:latin typeface="Bahnschrift" panose="020B0502040204020203" pitchFamily="34" charset="0"/>
                <a:ea typeface="Arial"/>
                <a:cs typeface="Arial"/>
                <a:sym typeface="Arial"/>
              </a:rPr>
              <a:t> -2000 2&gt;/</a:t>
            </a:r>
            <a:r>
              <a:rPr lang="es-ES" sz="2000" dirty="0" err="1" smtClean="0">
                <a:solidFill>
                  <a:srgbClr val="00B050"/>
                </a:solidFill>
                <a:latin typeface="Bahnschrift" panose="020B0502040204020203" pitchFamily="34" charset="0"/>
                <a:ea typeface="Arial"/>
                <a:cs typeface="Arial"/>
                <a:sym typeface="Arial"/>
              </a:rPr>
              <a:t>dev</a:t>
            </a:r>
            <a:r>
              <a:rPr lang="es-ES" sz="2000" dirty="0" smtClean="0">
                <a:solidFill>
                  <a:srgbClr val="00B050"/>
                </a:solidFill>
                <a:latin typeface="Bahnschrift" panose="020B0502040204020203" pitchFamily="34" charset="0"/>
                <a:ea typeface="Arial"/>
                <a:cs typeface="Arial"/>
                <a:sym typeface="Arial"/>
              </a:rPr>
              <a:t>/</a:t>
            </a:r>
            <a:r>
              <a:rPr lang="es-ES" sz="2000" dirty="0" err="1" smtClean="0">
                <a:solidFill>
                  <a:srgbClr val="00B050"/>
                </a:solidFill>
                <a:latin typeface="Bahnschrift" panose="020B0502040204020203" pitchFamily="34" charset="0"/>
                <a:ea typeface="Arial"/>
                <a:cs typeface="Arial"/>
                <a:sym typeface="Arial"/>
              </a:rPr>
              <a:t>null</a:t>
            </a:r>
            <a:endParaRPr sz="2000" dirty="0">
              <a:solidFill>
                <a:srgbClr val="00B050"/>
              </a:solidFill>
              <a:latin typeface="Bahnschrift" panose="020B0502040204020203" pitchFamily="34" charset="0"/>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625619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49823" y="367"/>
            <a:ext cx="11661532" cy="812433"/>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a:t>
            </a:r>
            <a:r>
              <a:rPr lang="es-ES" sz="3100" b="1" dirty="0" smtClean="0">
                <a:solidFill>
                  <a:srgbClr val="FEFEFE"/>
                </a:solidFill>
                <a:latin typeface="Lucida Sans"/>
                <a:ea typeface="Lucida Sans"/>
                <a:cs typeface="Lucida Sans"/>
                <a:sym typeface="Lucida Sans"/>
              </a:rPr>
              <a:t>Comandos útiles de ficheros (grupos) 1/3</a:t>
            </a:r>
            <a:endParaRPr sz="31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924658" y="812800"/>
            <a:ext cx="10706100" cy="6045200"/>
          </a:xfrm>
          <a:prstGeom prst="rect">
            <a:avLst/>
          </a:prstGeom>
          <a:noFill/>
          <a:ln>
            <a:noFill/>
          </a:ln>
        </p:spPr>
        <p:txBody>
          <a:bodyPr spcFirstLastPara="1" wrap="square" lIns="91425" tIns="45700" rIns="91425" bIns="45700" anchor="t" anchorCtr="0">
            <a:normAutofit/>
          </a:bodyPr>
          <a:lstStyle/>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l" rtl="0">
              <a:lnSpc>
                <a:spcPct val="90000"/>
              </a:lnSpc>
              <a:spcBef>
                <a:spcPts val="500"/>
              </a:spcBef>
              <a:spcAft>
                <a:spcPts val="0"/>
              </a:spcAft>
              <a:buClr>
                <a:srgbClr val="27ED27"/>
              </a:buClr>
              <a:buSzPts val="2000"/>
              <a:buFont typeface="Noto Sans Symbols"/>
              <a:buNone/>
            </a:pPr>
            <a:r>
              <a:rPr lang="es-ES" sz="2000" dirty="0" smtClean="0">
                <a:solidFill>
                  <a:schemeClr val="lt1"/>
                </a:solidFill>
                <a:latin typeface="Arial"/>
                <a:ea typeface="Arial"/>
                <a:cs typeface="Arial"/>
                <a:sym typeface="Arial"/>
              </a:rPr>
              <a:t>Modificación de grupo en ficheros:</a:t>
            </a:r>
            <a:endParaRPr lang="es-ES" sz="2000" dirty="0">
              <a:solidFill>
                <a:schemeClr val="lt1"/>
              </a:solidFill>
              <a:latin typeface="Arial"/>
              <a:ea typeface="Arial"/>
              <a:cs typeface="Arial"/>
              <a:sym typeface="Arial"/>
            </a:endParaRPr>
          </a:p>
          <a:p>
            <a:pPr marL="800100" lvl="1" indent="-215900" algn="l" rtl="0">
              <a:lnSpc>
                <a:spcPct val="90000"/>
              </a:lnSpc>
              <a:spcBef>
                <a:spcPts val="500"/>
              </a:spcBef>
              <a:spcAft>
                <a:spcPts val="0"/>
              </a:spcAft>
              <a:buClr>
                <a:srgbClr val="27ED27"/>
              </a:buClr>
              <a:buSzPts val="2000"/>
              <a:buFont typeface="Noto Sans Symbols"/>
              <a:buNone/>
            </a:pPr>
            <a:r>
              <a:rPr lang="es-ES" sz="2000" dirty="0" smtClean="0">
                <a:solidFill>
                  <a:schemeClr val="lt1"/>
                </a:solidFill>
                <a:latin typeface="Arial"/>
                <a:ea typeface="Arial"/>
                <a:cs typeface="Arial"/>
                <a:sym typeface="Arial"/>
              </a:rPr>
              <a:t>Podemos utilizar </a:t>
            </a:r>
            <a:r>
              <a:rPr lang="es-ES" sz="2000" dirty="0" err="1" smtClean="0">
                <a:solidFill>
                  <a:schemeClr val="lt1"/>
                </a:solidFill>
                <a:latin typeface="Arial"/>
                <a:ea typeface="Arial"/>
                <a:cs typeface="Arial"/>
                <a:sym typeface="Arial"/>
              </a:rPr>
              <a:t>chgrp</a:t>
            </a:r>
            <a:r>
              <a:rPr lang="es-ES" sz="2000" dirty="0" smtClean="0">
                <a:solidFill>
                  <a:schemeClr val="lt1"/>
                </a:solidFill>
                <a:latin typeface="Arial"/>
                <a:ea typeface="Arial"/>
                <a:cs typeface="Arial"/>
                <a:sym typeface="Arial"/>
              </a:rPr>
              <a:t> para cambiar el grupo de un fichero o directorio </a:t>
            </a:r>
          </a:p>
          <a:p>
            <a:pPr marL="800100" lvl="1" indent="-215900" algn="l" rtl="0">
              <a:lnSpc>
                <a:spcPct val="90000"/>
              </a:lnSpc>
              <a:spcBef>
                <a:spcPts val="500"/>
              </a:spcBef>
              <a:spcAft>
                <a:spcPts val="0"/>
              </a:spcAft>
              <a:buClr>
                <a:srgbClr val="27ED27"/>
              </a:buClr>
              <a:buSzPts val="2000"/>
              <a:buFont typeface="Noto Sans Symbols"/>
              <a:buNone/>
            </a:pPr>
            <a:endParaRPr lang="es-ES" sz="2000" dirty="0">
              <a:solidFill>
                <a:schemeClr val="lt1"/>
              </a:solidFill>
              <a:latin typeface="Arial"/>
              <a:ea typeface="Arial"/>
              <a:cs typeface="Arial"/>
              <a:sym typeface="Arial"/>
            </a:endParaRPr>
          </a:p>
          <a:p>
            <a:pPr marL="800100" lvl="1" indent="-215900" algn="l">
              <a:spcBef>
                <a:spcPts val="500"/>
              </a:spcBef>
              <a:buClr>
                <a:srgbClr val="27ED27"/>
              </a:buClr>
              <a:buSzPts val="2000"/>
            </a:pPr>
            <a:r>
              <a:rPr lang="es-ES" sz="2000" dirty="0" smtClean="0">
                <a:solidFill>
                  <a:schemeClr val="lt1"/>
                </a:solidFill>
                <a:latin typeface="Arial"/>
                <a:ea typeface="Arial"/>
                <a:cs typeface="Arial"/>
                <a:sym typeface="Arial"/>
              </a:rPr>
              <a:t>Ejemplo: </a:t>
            </a:r>
          </a:p>
          <a:p>
            <a:pPr marL="800100" lvl="1" indent="-215900" algn="l">
              <a:spcBef>
                <a:spcPts val="500"/>
              </a:spcBef>
              <a:buClr>
                <a:srgbClr val="27ED27"/>
              </a:buClr>
              <a:buSzPts val="2000"/>
            </a:pPr>
            <a:r>
              <a:rPr lang="es-ES" sz="2000" dirty="0" smtClean="0">
                <a:solidFill>
                  <a:srgbClr val="00B050"/>
                </a:solidFill>
                <a:latin typeface="Arial"/>
                <a:ea typeface="Arial"/>
                <a:cs typeface="Arial"/>
                <a:sym typeface="Arial"/>
              </a:rPr>
              <a:t> </a:t>
            </a:r>
            <a:r>
              <a:rPr lang="es-ES" sz="2000" dirty="0" err="1" smtClean="0">
                <a:solidFill>
                  <a:srgbClr val="00B050"/>
                </a:solidFill>
                <a:latin typeface="Arial"/>
                <a:ea typeface="Arial"/>
                <a:cs typeface="Arial"/>
                <a:sym typeface="Arial"/>
              </a:rPr>
              <a:t>chgrp</a:t>
            </a:r>
            <a:r>
              <a:rPr lang="es-ES" sz="2000" dirty="0" smtClean="0">
                <a:solidFill>
                  <a:srgbClr val="00B050"/>
                </a:solidFill>
                <a:latin typeface="Arial"/>
                <a:ea typeface="Arial"/>
                <a:cs typeface="Arial"/>
                <a:sym typeface="Arial"/>
              </a:rPr>
              <a:t> (opciones) </a:t>
            </a:r>
            <a:r>
              <a:rPr lang="es-ES" sz="2000" dirty="0" err="1" smtClean="0">
                <a:solidFill>
                  <a:srgbClr val="00B050"/>
                </a:solidFill>
                <a:latin typeface="Arial"/>
                <a:ea typeface="Arial"/>
                <a:cs typeface="Arial"/>
                <a:sym typeface="Arial"/>
              </a:rPr>
              <a:t>nuevogrupo</a:t>
            </a:r>
            <a:r>
              <a:rPr lang="es-ES" sz="2000" dirty="0" smtClean="0">
                <a:solidFill>
                  <a:srgbClr val="00B050"/>
                </a:solidFill>
                <a:latin typeface="Arial"/>
                <a:ea typeface="Arial"/>
                <a:cs typeface="Arial"/>
                <a:sym typeface="Arial"/>
              </a:rPr>
              <a:t>  </a:t>
            </a:r>
            <a:r>
              <a:rPr lang="es-ES" sz="2000" dirty="0" smtClean="0">
                <a:solidFill>
                  <a:srgbClr val="FFFF00"/>
                </a:solidFill>
                <a:latin typeface="Arial"/>
                <a:ea typeface="Arial"/>
                <a:cs typeface="Arial"/>
                <a:sym typeface="Arial"/>
              </a:rPr>
              <a:t>archivo/directorio 	</a:t>
            </a:r>
          </a:p>
          <a:p>
            <a:pPr marL="800100" lvl="1" indent="-215900" algn="l">
              <a:spcBef>
                <a:spcPts val="500"/>
              </a:spcBef>
              <a:buClr>
                <a:srgbClr val="27ED27"/>
              </a:buClr>
              <a:buSzPts val="2000"/>
            </a:pPr>
            <a:endParaRPr lang="es-ES" sz="2000" dirty="0">
              <a:solidFill>
                <a:srgbClr val="FFFF00"/>
              </a:solidFill>
              <a:latin typeface="Arial"/>
              <a:ea typeface="Arial"/>
              <a:cs typeface="Arial"/>
              <a:sym typeface="Arial"/>
            </a:endParaRPr>
          </a:p>
          <a:p>
            <a:pPr marL="800100" lvl="1" indent="-215900" algn="l">
              <a:spcBef>
                <a:spcPts val="500"/>
              </a:spcBef>
              <a:buClr>
                <a:srgbClr val="27ED27"/>
              </a:buClr>
              <a:buSzPts val="2000"/>
            </a:pPr>
            <a:r>
              <a:rPr lang="es-ES" sz="2000" dirty="0" smtClean="0">
                <a:solidFill>
                  <a:srgbClr val="FFFF00"/>
                </a:solidFill>
                <a:latin typeface="Arial"/>
                <a:ea typeface="Arial"/>
                <a:cs typeface="Arial"/>
                <a:sym typeface="Arial"/>
              </a:rPr>
              <a:t>		</a:t>
            </a:r>
            <a:r>
              <a:rPr lang="es-ES" sz="2000" dirty="0">
                <a:solidFill>
                  <a:srgbClr val="FFFF00"/>
                </a:solidFill>
                <a:latin typeface="Arial"/>
                <a:ea typeface="Arial"/>
                <a:cs typeface="Arial"/>
                <a:sym typeface="Arial"/>
              </a:rPr>
              <a:t> </a:t>
            </a:r>
            <a:r>
              <a:rPr lang="es-ES" sz="2000" dirty="0" smtClean="0">
                <a:solidFill>
                  <a:srgbClr val="FFFF00"/>
                </a:solidFill>
                <a:latin typeface="Arial"/>
                <a:ea typeface="Arial"/>
                <a:cs typeface="Arial"/>
                <a:sym typeface="Arial"/>
              </a:rPr>
              <a:t>			</a:t>
            </a:r>
            <a:r>
              <a:rPr lang="es-ES" sz="2000" dirty="0" smtClean="0">
                <a:solidFill>
                  <a:schemeClr val="bg1"/>
                </a:solidFill>
                <a:latin typeface="Arial"/>
                <a:ea typeface="Arial"/>
                <a:cs typeface="Arial"/>
                <a:sym typeface="Arial"/>
              </a:rPr>
              <a:t>Opciones:</a:t>
            </a:r>
          </a:p>
          <a:p>
            <a:pPr marL="800100" lvl="1" indent="-215900" algn="l">
              <a:spcBef>
                <a:spcPts val="500"/>
              </a:spcBef>
              <a:buClr>
                <a:srgbClr val="27ED27"/>
              </a:buClr>
              <a:buSzPts val="2000"/>
            </a:pPr>
            <a:endParaRPr lang="es-ES" sz="2000" dirty="0">
              <a:solidFill>
                <a:schemeClr val="bg1"/>
              </a:solidFill>
              <a:latin typeface="Arial"/>
              <a:ea typeface="Arial"/>
              <a:cs typeface="Arial"/>
              <a:sym typeface="Arial"/>
            </a:endParaRPr>
          </a:p>
          <a:p>
            <a:pPr marL="800100" lvl="1" indent="-215900" algn="l">
              <a:spcBef>
                <a:spcPts val="500"/>
              </a:spcBef>
              <a:buClr>
                <a:srgbClr val="27ED27"/>
              </a:buClr>
              <a:buSzPts val="2000"/>
            </a:pPr>
            <a:endParaRPr lang="es-ES" sz="2000" dirty="0" smtClean="0">
              <a:solidFill>
                <a:schemeClr val="bg1"/>
              </a:solidFill>
              <a:latin typeface="Arial"/>
              <a:ea typeface="Arial"/>
              <a:cs typeface="Arial"/>
              <a:sym typeface="Arial"/>
            </a:endParaRPr>
          </a:p>
          <a:p>
            <a:pPr marL="800100" lvl="1" indent="-215900" algn="l">
              <a:spcBef>
                <a:spcPts val="500"/>
              </a:spcBef>
              <a:buClr>
                <a:srgbClr val="27ED27"/>
              </a:buClr>
              <a:buSzPts val="2000"/>
            </a:pPr>
            <a:endParaRPr lang="es-ES" sz="2000" dirty="0">
              <a:solidFill>
                <a:schemeClr val="bg1"/>
              </a:solidFill>
              <a:latin typeface="Arial"/>
              <a:ea typeface="Arial"/>
              <a:cs typeface="Arial"/>
              <a:sym typeface="Arial"/>
            </a:endParaRPr>
          </a:p>
          <a:p>
            <a:pPr marL="800100" lvl="1" indent="-215900" algn="l">
              <a:spcBef>
                <a:spcPts val="500"/>
              </a:spcBef>
              <a:buClr>
                <a:srgbClr val="27ED27"/>
              </a:buClr>
              <a:buSzPts val="2000"/>
            </a:pPr>
            <a:endParaRPr lang="es-ES" sz="2000" dirty="0" smtClean="0">
              <a:solidFill>
                <a:schemeClr val="bg1"/>
              </a:solidFill>
              <a:latin typeface="Arial"/>
              <a:ea typeface="Arial"/>
              <a:cs typeface="Arial"/>
              <a:sym typeface="Arial"/>
            </a:endParaRPr>
          </a:p>
        </p:txBody>
      </p:sp>
      <p:sp>
        <p:nvSpPr>
          <p:cNvPr id="4" name="CuadroTexto 3"/>
          <p:cNvSpPr txBox="1"/>
          <p:nvPr/>
        </p:nvSpPr>
        <p:spPr>
          <a:xfrm>
            <a:off x="2839917" y="3835400"/>
            <a:ext cx="5882052" cy="1200329"/>
          </a:xfrm>
          <a:prstGeom prst="rect">
            <a:avLst/>
          </a:prstGeom>
          <a:noFill/>
        </p:spPr>
        <p:txBody>
          <a:bodyPr wrap="square" rtlCol="0">
            <a:spAutoFit/>
          </a:bodyPr>
          <a:lstStyle/>
          <a:p>
            <a:pPr marL="285750" indent="-285750">
              <a:buClr>
                <a:srgbClr val="00B050"/>
              </a:buClr>
              <a:buFont typeface="Arial" panose="020B0604020202020204" pitchFamily="34" charset="0"/>
              <a:buChar char="•"/>
            </a:pPr>
            <a:r>
              <a:rPr lang="es-ES" sz="1800" dirty="0" smtClean="0">
                <a:solidFill>
                  <a:schemeClr val="bg1"/>
                </a:solidFill>
                <a:latin typeface="Bahnschrift" panose="020B0502040204020203" pitchFamily="34" charset="0"/>
              </a:rPr>
              <a:t>-R      ---&gt;   	Recursivo afecta archivos 	y 			directorios internos</a:t>
            </a:r>
          </a:p>
          <a:p>
            <a:pPr marL="285750" indent="-285750">
              <a:buClr>
                <a:srgbClr val="00B050"/>
              </a:buClr>
              <a:buFont typeface="Arial" panose="020B0604020202020204" pitchFamily="34" charset="0"/>
              <a:buChar char="•"/>
            </a:pPr>
            <a:endParaRPr lang="es-ES" sz="1800" dirty="0" smtClean="0">
              <a:solidFill>
                <a:schemeClr val="bg1"/>
              </a:solidFill>
              <a:latin typeface="Bahnschrift" panose="020B0502040204020203" pitchFamily="34" charset="0"/>
            </a:endParaRPr>
          </a:p>
          <a:p>
            <a:pPr marL="285750" indent="-285750">
              <a:buClr>
                <a:srgbClr val="00B050"/>
              </a:buClr>
              <a:buFont typeface="Arial" panose="020B0604020202020204" pitchFamily="34" charset="0"/>
              <a:buChar char="•"/>
            </a:pPr>
            <a:r>
              <a:rPr lang="es-ES" sz="1800" dirty="0" smtClean="0">
                <a:solidFill>
                  <a:schemeClr val="bg1"/>
                </a:solidFill>
                <a:latin typeface="Bahnschrift" panose="020B0502040204020203" pitchFamily="34" charset="0"/>
              </a:rPr>
              <a:t>-v 	--- &gt; 	Mayor información de salida</a:t>
            </a:r>
            <a:endParaRPr lang="en-US" sz="18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703100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304799" y="163513"/>
            <a:ext cx="10737273" cy="560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a:t>
            </a:r>
            <a:r>
              <a:rPr lang="es-ES" sz="2700" b="1" dirty="0">
                <a:solidFill>
                  <a:srgbClr val="FEFEFE"/>
                </a:solidFill>
                <a:latin typeface="Lucida Sans"/>
                <a:ea typeface="Lucida Sans"/>
                <a:cs typeface="Lucida Sans"/>
                <a:sym typeface="Lucida Sans"/>
              </a:rPr>
              <a:t>	</a:t>
            </a:r>
            <a:r>
              <a:rPr lang="es-ES" sz="2700" b="1" dirty="0" smtClean="0">
                <a:solidFill>
                  <a:srgbClr val="FEFEFE"/>
                </a:solidFill>
                <a:latin typeface="Lucida Sans"/>
                <a:ea typeface="Lucida Sans"/>
                <a:cs typeface="Lucida Sans"/>
                <a:sym typeface="Lucida Sans"/>
              </a:rPr>
              <a:t>Comandos útiles de ficheros (grupos y usuarios) 2/3</a:t>
            </a:r>
            <a:endParaRPr sz="27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924658" y="812800"/>
            <a:ext cx="10706100" cy="6045200"/>
          </a:xfrm>
          <a:prstGeom prst="rect">
            <a:avLst/>
          </a:prstGeom>
          <a:noFill/>
          <a:ln>
            <a:noFill/>
          </a:ln>
        </p:spPr>
        <p:txBody>
          <a:bodyPr spcFirstLastPara="1" wrap="square" lIns="91425" tIns="45700" rIns="91425" bIns="45700" anchor="t" anchorCtr="0">
            <a:normAutofit/>
          </a:bodyPr>
          <a:lstStyle/>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l" rtl="0">
              <a:lnSpc>
                <a:spcPct val="90000"/>
              </a:lnSpc>
              <a:spcBef>
                <a:spcPts val="500"/>
              </a:spcBef>
              <a:spcAft>
                <a:spcPts val="0"/>
              </a:spcAft>
              <a:buClr>
                <a:srgbClr val="27ED27"/>
              </a:buClr>
              <a:buSzPts val="2000"/>
              <a:buFont typeface="Noto Sans Symbols"/>
              <a:buNone/>
            </a:pPr>
            <a:r>
              <a:rPr lang="es-ES" sz="2000" dirty="0" smtClean="0">
                <a:solidFill>
                  <a:schemeClr val="lt1"/>
                </a:solidFill>
                <a:latin typeface="Arial"/>
                <a:ea typeface="Arial"/>
                <a:cs typeface="Arial"/>
                <a:sym typeface="Arial"/>
              </a:rPr>
              <a:t>Modificación de grupo y propietario en un fichero o directorio:</a:t>
            </a:r>
            <a:endParaRPr lang="es-ES" sz="2000" dirty="0">
              <a:solidFill>
                <a:schemeClr val="lt1"/>
              </a:solidFill>
              <a:latin typeface="Arial"/>
              <a:ea typeface="Arial"/>
              <a:cs typeface="Arial"/>
              <a:sym typeface="Arial"/>
            </a:endParaRPr>
          </a:p>
          <a:p>
            <a:pPr marL="800100" lvl="1" indent="-215900" algn="l" rtl="0">
              <a:lnSpc>
                <a:spcPct val="90000"/>
              </a:lnSpc>
              <a:spcBef>
                <a:spcPts val="500"/>
              </a:spcBef>
              <a:spcAft>
                <a:spcPts val="0"/>
              </a:spcAft>
              <a:buClr>
                <a:srgbClr val="27ED27"/>
              </a:buClr>
              <a:buSzPts val="2000"/>
              <a:buFont typeface="Noto Sans Symbols"/>
              <a:buNone/>
            </a:pPr>
            <a:r>
              <a:rPr lang="es-ES" sz="2000" dirty="0" smtClean="0">
                <a:solidFill>
                  <a:schemeClr val="lt1"/>
                </a:solidFill>
                <a:latin typeface="Arial"/>
                <a:ea typeface="Arial"/>
                <a:cs typeface="Arial"/>
                <a:sym typeface="Arial"/>
              </a:rPr>
              <a:t>Podemos utilizar </a:t>
            </a:r>
            <a:r>
              <a:rPr lang="es-ES" sz="2000" dirty="0" err="1" smtClean="0">
                <a:solidFill>
                  <a:schemeClr val="lt1"/>
                </a:solidFill>
                <a:latin typeface="Arial"/>
                <a:ea typeface="Arial"/>
                <a:cs typeface="Arial"/>
                <a:sym typeface="Arial"/>
              </a:rPr>
              <a:t>chown</a:t>
            </a:r>
            <a:r>
              <a:rPr lang="es-ES" sz="2000" dirty="0" smtClean="0">
                <a:solidFill>
                  <a:schemeClr val="lt1"/>
                </a:solidFill>
                <a:latin typeface="Arial"/>
                <a:ea typeface="Arial"/>
                <a:cs typeface="Arial"/>
                <a:sym typeface="Arial"/>
              </a:rPr>
              <a:t> para cambiar el grupo de un fichero o directorio </a:t>
            </a:r>
          </a:p>
          <a:p>
            <a:pPr marL="800100" lvl="1" indent="-215900" algn="l" rtl="0">
              <a:lnSpc>
                <a:spcPct val="90000"/>
              </a:lnSpc>
              <a:spcBef>
                <a:spcPts val="500"/>
              </a:spcBef>
              <a:spcAft>
                <a:spcPts val="0"/>
              </a:spcAft>
              <a:buClr>
                <a:srgbClr val="27ED27"/>
              </a:buClr>
              <a:buSzPts val="2000"/>
              <a:buFont typeface="Noto Sans Symbols"/>
              <a:buNone/>
            </a:pPr>
            <a:endParaRPr lang="es-ES" sz="2000" dirty="0">
              <a:solidFill>
                <a:schemeClr val="lt1"/>
              </a:solidFill>
              <a:latin typeface="Arial"/>
              <a:ea typeface="Arial"/>
              <a:cs typeface="Arial"/>
              <a:sym typeface="Arial"/>
            </a:endParaRPr>
          </a:p>
          <a:p>
            <a:pPr marL="800100" lvl="1" indent="-215900" algn="l">
              <a:spcBef>
                <a:spcPts val="500"/>
              </a:spcBef>
              <a:buClr>
                <a:srgbClr val="27ED27"/>
              </a:buClr>
              <a:buSzPts val="2000"/>
            </a:pPr>
            <a:r>
              <a:rPr lang="es-ES" sz="2000" dirty="0" smtClean="0">
                <a:solidFill>
                  <a:schemeClr val="lt1"/>
                </a:solidFill>
                <a:latin typeface="Arial"/>
                <a:ea typeface="Arial"/>
                <a:cs typeface="Arial"/>
                <a:sym typeface="Arial"/>
              </a:rPr>
              <a:t>Ejemplo: </a:t>
            </a:r>
          </a:p>
          <a:p>
            <a:pPr marL="800100" lvl="1" indent="-215900" algn="l">
              <a:spcBef>
                <a:spcPts val="500"/>
              </a:spcBef>
              <a:buClr>
                <a:srgbClr val="27ED27"/>
              </a:buClr>
              <a:buSzPts val="2000"/>
            </a:pPr>
            <a:r>
              <a:rPr lang="es-ES" sz="1800" dirty="0" err="1" smtClean="0">
                <a:solidFill>
                  <a:srgbClr val="00B050"/>
                </a:solidFill>
                <a:latin typeface="Arial"/>
                <a:ea typeface="Arial"/>
                <a:cs typeface="Arial"/>
                <a:sym typeface="Arial"/>
              </a:rPr>
              <a:t>chown</a:t>
            </a:r>
            <a:r>
              <a:rPr lang="es-ES" sz="1800" dirty="0" smtClean="0">
                <a:solidFill>
                  <a:srgbClr val="00B050"/>
                </a:solidFill>
                <a:latin typeface="Arial"/>
                <a:ea typeface="Arial"/>
                <a:cs typeface="Arial"/>
                <a:sym typeface="Arial"/>
              </a:rPr>
              <a:t> (opciones) </a:t>
            </a:r>
            <a:r>
              <a:rPr lang="es-ES" sz="1800" dirty="0" err="1" smtClean="0">
                <a:solidFill>
                  <a:srgbClr val="00B050"/>
                </a:solidFill>
                <a:latin typeface="Arial"/>
                <a:ea typeface="Arial"/>
                <a:cs typeface="Arial"/>
                <a:sym typeface="Arial"/>
              </a:rPr>
              <a:t>nuevopropietario</a:t>
            </a:r>
            <a:r>
              <a:rPr lang="es-ES" sz="1800" dirty="0" smtClean="0">
                <a:solidFill>
                  <a:srgbClr val="00B050"/>
                </a:solidFill>
                <a:latin typeface="Arial"/>
                <a:ea typeface="Arial"/>
                <a:cs typeface="Arial"/>
                <a:sym typeface="Arial"/>
              </a:rPr>
              <a:t>  </a:t>
            </a:r>
            <a:r>
              <a:rPr lang="es-ES" sz="1800" dirty="0" smtClean="0">
                <a:solidFill>
                  <a:srgbClr val="FFFF00"/>
                </a:solidFill>
                <a:latin typeface="Arial"/>
                <a:ea typeface="Arial"/>
                <a:cs typeface="Arial"/>
                <a:sym typeface="Arial"/>
              </a:rPr>
              <a:t>archivo/directorio </a:t>
            </a:r>
            <a:r>
              <a:rPr lang="es-ES" sz="1800" dirty="0" smtClean="0">
                <a:solidFill>
                  <a:schemeClr val="bg1"/>
                </a:solidFill>
                <a:latin typeface="Arial"/>
                <a:ea typeface="Arial"/>
                <a:cs typeface="Arial"/>
                <a:sym typeface="Arial"/>
              </a:rPr>
              <a:t>---- &gt; Cambia solo el propietario</a:t>
            </a:r>
          </a:p>
          <a:p>
            <a:pPr marL="800100" lvl="1" indent="-215900" algn="l">
              <a:spcBef>
                <a:spcPts val="500"/>
              </a:spcBef>
              <a:buClr>
                <a:srgbClr val="27ED27"/>
              </a:buClr>
              <a:buSzPts val="2000"/>
            </a:pPr>
            <a:r>
              <a:rPr lang="es-ES" sz="1800" dirty="0" err="1">
                <a:solidFill>
                  <a:srgbClr val="00B050"/>
                </a:solidFill>
                <a:latin typeface="Arial"/>
                <a:ea typeface="Arial"/>
                <a:cs typeface="Arial"/>
                <a:sym typeface="Arial"/>
              </a:rPr>
              <a:t>chown</a:t>
            </a:r>
            <a:r>
              <a:rPr lang="es-ES" sz="1800" dirty="0">
                <a:solidFill>
                  <a:srgbClr val="00B050"/>
                </a:solidFill>
                <a:latin typeface="Arial"/>
                <a:ea typeface="Arial"/>
                <a:cs typeface="Arial"/>
                <a:sym typeface="Arial"/>
              </a:rPr>
              <a:t> (opciones) </a:t>
            </a:r>
            <a:r>
              <a:rPr lang="es-ES" sz="1800" dirty="0" err="1" smtClean="0">
                <a:solidFill>
                  <a:srgbClr val="00B050"/>
                </a:solidFill>
                <a:latin typeface="Arial"/>
                <a:ea typeface="Arial"/>
                <a:cs typeface="Arial"/>
                <a:sym typeface="Arial"/>
              </a:rPr>
              <a:t>propietario:grupo</a:t>
            </a:r>
            <a:r>
              <a:rPr lang="es-ES" sz="1800" dirty="0" smtClean="0">
                <a:solidFill>
                  <a:srgbClr val="00B050"/>
                </a:solidFill>
                <a:latin typeface="Arial"/>
                <a:ea typeface="Arial"/>
                <a:cs typeface="Arial"/>
                <a:sym typeface="Arial"/>
              </a:rPr>
              <a:t> </a:t>
            </a:r>
            <a:r>
              <a:rPr lang="es-ES" sz="1800" dirty="0">
                <a:solidFill>
                  <a:srgbClr val="FFFF00"/>
                </a:solidFill>
                <a:latin typeface="Arial"/>
                <a:ea typeface="Arial"/>
                <a:cs typeface="Arial"/>
                <a:sym typeface="Arial"/>
              </a:rPr>
              <a:t>archivo/directorio </a:t>
            </a:r>
            <a:r>
              <a:rPr lang="es-ES" sz="1800" dirty="0">
                <a:solidFill>
                  <a:schemeClr val="bg1"/>
                </a:solidFill>
                <a:latin typeface="Arial"/>
                <a:ea typeface="Arial"/>
                <a:cs typeface="Arial"/>
                <a:sym typeface="Arial"/>
              </a:rPr>
              <a:t>---- &gt; Cambia </a:t>
            </a:r>
            <a:r>
              <a:rPr lang="es-ES" sz="1800" dirty="0" smtClean="0">
                <a:solidFill>
                  <a:schemeClr val="bg1"/>
                </a:solidFill>
                <a:latin typeface="Arial"/>
                <a:ea typeface="Arial"/>
                <a:cs typeface="Arial"/>
                <a:sym typeface="Arial"/>
              </a:rPr>
              <a:t>propietario y grupo</a:t>
            </a:r>
            <a:endParaRPr lang="es-ES" sz="1800" dirty="0">
              <a:solidFill>
                <a:schemeClr val="bg1"/>
              </a:solidFill>
              <a:latin typeface="Arial"/>
              <a:ea typeface="Arial"/>
              <a:cs typeface="Arial"/>
              <a:sym typeface="Arial"/>
            </a:endParaRPr>
          </a:p>
          <a:p>
            <a:pPr marL="800100" lvl="1" indent="-215900" algn="l">
              <a:spcBef>
                <a:spcPts val="500"/>
              </a:spcBef>
              <a:buClr>
                <a:srgbClr val="27ED27"/>
              </a:buClr>
              <a:buSzPts val="2000"/>
            </a:pPr>
            <a:endParaRPr lang="es-ES" sz="2000" dirty="0" smtClean="0">
              <a:solidFill>
                <a:srgbClr val="FFFF00"/>
              </a:solidFill>
              <a:latin typeface="Arial"/>
              <a:ea typeface="Arial"/>
              <a:cs typeface="Arial"/>
              <a:sym typeface="Arial"/>
            </a:endParaRPr>
          </a:p>
          <a:p>
            <a:pPr marL="800100" lvl="1" indent="-215900" algn="l">
              <a:spcBef>
                <a:spcPts val="500"/>
              </a:spcBef>
              <a:buClr>
                <a:srgbClr val="27ED27"/>
              </a:buClr>
              <a:buSzPts val="2000"/>
            </a:pPr>
            <a:endParaRPr lang="es-ES" sz="2000" dirty="0">
              <a:solidFill>
                <a:srgbClr val="FFFF00"/>
              </a:solidFill>
              <a:latin typeface="Arial"/>
              <a:ea typeface="Arial"/>
              <a:cs typeface="Arial"/>
              <a:sym typeface="Arial"/>
            </a:endParaRPr>
          </a:p>
          <a:p>
            <a:pPr marL="800100" lvl="1" indent="-215900" algn="l">
              <a:spcBef>
                <a:spcPts val="500"/>
              </a:spcBef>
              <a:buClr>
                <a:srgbClr val="27ED27"/>
              </a:buClr>
              <a:buSzPts val="2000"/>
            </a:pPr>
            <a:r>
              <a:rPr lang="es-ES" sz="2000" dirty="0" smtClean="0">
                <a:solidFill>
                  <a:srgbClr val="FFFF00"/>
                </a:solidFill>
                <a:latin typeface="Arial"/>
                <a:ea typeface="Arial"/>
                <a:cs typeface="Arial"/>
                <a:sym typeface="Arial"/>
              </a:rPr>
              <a:t>		</a:t>
            </a:r>
            <a:r>
              <a:rPr lang="es-ES" sz="2000" dirty="0">
                <a:solidFill>
                  <a:srgbClr val="FFFF00"/>
                </a:solidFill>
                <a:latin typeface="Arial"/>
                <a:ea typeface="Arial"/>
                <a:cs typeface="Arial"/>
                <a:sym typeface="Arial"/>
              </a:rPr>
              <a:t> </a:t>
            </a:r>
            <a:r>
              <a:rPr lang="es-ES" sz="2000" dirty="0" smtClean="0">
                <a:solidFill>
                  <a:srgbClr val="FFFF00"/>
                </a:solidFill>
                <a:latin typeface="Arial"/>
                <a:ea typeface="Arial"/>
                <a:cs typeface="Arial"/>
                <a:sym typeface="Arial"/>
              </a:rPr>
              <a:t>			</a:t>
            </a:r>
            <a:r>
              <a:rPr lang="es-ES" sz="2000" dirty="0" smtClean="0">
                <a:solidFill>
                  <a:schemeClr val="bg1"/>
                </a:solidFill>
                <a:latin typeface="Arial"/>
                <a:ea typeface="Arial"/>
                <a:cs typeface="Arial"/>
                <a:sym typeface="Arial"/>
              </a:rPr>
              <a:t>Opciones:</a:t>
            </a:r>
            <a:endParaRPr lang="es-ES" sz="2000" dirty="0">
              <a:solidFill>
                <a:schemeClr val="lt1"/>
              </a:solidFill>
              <a:latin typeface="Arial"/>
              <a:ea typeface="Arial"/>
              <a:cs typeface="Arial"/>
              <a:sym typeface="Arial"/>
            </a:endParaRPr>
          </a:p>
        </p:txBody>
      </p:sp>
      <p:sp>
        <p:nvSpPr>
          <p:cNvPr id="4" name="CuadroTexto 3"/>
          <p:cNvSpPr txBox="1"/>
          <p:nvPr/>
        </p:nvSpPr>
        <p:spPr>
          <a:xfrm>
            <a:off x="2732409" y="4635501"/>
            <a:ext cx="5882052" cy="1200329"/>
          </a:xfrm>
          <a:prstGeom prst="rect">
            <a:avLst/>
          </a:prstGeom>
          <a:noFill/>
        </p:spPr>
        <p:txBody>
          <a:bodyPr wrap="square" rtlCol="0">
            <a:spAutoFit/>
          </a:bodyPr>
          <a:lstStyle/>
          <a:p>
            <a:pPr marL="285750" indent="-285750">
              <a:buClr>
                <a:srgbClr val="00B050"/>
              </a:buClr>
              <a:buFont typeface="Arial" panose="020B0604020202020204" pitchFamily="34" charset="0"/>
              <a:buChar char="•"/>
            </a:pPr>
            <a:r>
              <a:rPr lang="es-ES" sz="1800" dirty="0" smtClean="0">
                <a:solidFill>
                  <a:schemeClr val="bg1"/>
                </a:solidFill>
                <a:latin typeface="Bahnschrift" panose="020B0502040204020203" pitchFamily="34" charset="0"/>
              </a:rPr>
              <a:t>-R      ---&gt;   	Recursivo afecta archivos 	y 			directorios internos</a:t>
            </a:r>
          </a:p>
          <a:p>
            <a:pPr marL="285750" indent="-285750">
              <a:buClr>
                <a:srgbClr val="00B050"/>
              </a:buClr>
              <a:buFont typeface="Arial" panose="020B0604020202020204" pitchFamily="34" charset="0"/>
              <a:buChar char="•"/>
            </a:pPr>
            <a:endParaRPr lang="es-ES" sz="1800" dirty="0" smtClean="0">
              <a:solidFill>
                <a:schemeClr val="bg1"/>
              </a:solidFill>
              <a:latin typeface="Bahnschrift" panose="020B0502040204020203" pitchFamily="34" charset="0"/>
            </a:endParaRPr>
          </a:p>
          <a:p>
            <a:pPr marL="285750" indent="-285750">
              <a:buClr>
                <a:srgbClr val="00B050"/>
              </a:buClr>
              <a:buFont typeface="Arial" panose="020B0604020202020204" pitchFamily="34" charset="0"/>
              <a:buChar char="•"/>
            </a:pPr>
            <a:r>
              <a:rPr lang="es-ES" sz="1800" dirty="0" smtClean="0">
                <a:solidFill>
                  <a:schemeClr val="bg1"/>
                </a:solidFill>
                <a:latin typeface="Bahnschrift" panose="020B0502040204020203" pitchFamily="34" charset="0"/>
              </a:rPr>
              <a:t>-v 	--- &gt; 	Mayor información de salida</a:t>
            </a:r>
            <a:endParaRPr lang="en-US" sz="18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890394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2678722" y="128344"/>
            <a:ext cx="6834555" cy="9794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a:t>
            </a:r>
            <a:r>
              <a:rPr lang="es-ES" sz="2400" b="1" dirty="0" smtClean="0">
                <a:solidFill>
                  <a:srgbClr val="FEFEFE"/>
                </a:solidFill>
                <a:latin typeface="Lucida Sans"/>
                <a:ea typeface="Lucida Sans"/>
                <a:cs typeface="Lucida Sans"/>
                <a:sym typeface="Lucida Sans"/>
              </a:rPr>
              <a:t>Comandos útiles de ficheros, </a:t>
            </a:r>
            <a:br>
              <a:rPr lang="es-ES" sz="2400" b="1" dirty="0" smtClean="0">
                <a:solidFill>
                  <a:srgbClr val="FEFEFE"/>
                </a:solidFill>
                <a:latin typeface="Lucida Sans"/>
                <a:ea typeface="Lucida Sans"/>
                <a:cs typeface="Lucida Sans"/>
                <a:sym typeface="Lucida Sans"/>
              </a:rPr>
            </a:br>
            <a:r>
              <a:rPr lang="es-ES" sz="2400" b="1" dirty="0" smtClean="0">
                <a:solidFill>
                  <a:srgbClr val="FEFEFE"/>
                </a:solidFill>
                <a:latin typeface="Lucida Sans"/>
                <a:ea typeface="Lucida Sans"/>
                <a:cs typeface="Lucida Sans"/>
                <a:sym typeface="Lucida Sans"/>
              </a:rPr>
              <a:t>identificación y ficheros comprimidos  3/3</a:t>
            </a:r>
            <a:endParaRPr sz="24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924658" y="1107830"/>
            <a:ext cx="10706100" cy="6770078"/>
          </a:xfrm>
          <a:prstGeom prst="rect">
            <a:avLst/>
          </a:prstGeom>
          <a:noFill/>
          <a:ln>
            <a:noFill/>
          </a:ln>
        </p:spPr>
        <p:txBody>
          <a:bodyPr spcFirstLastPara="1" wrap="square" lIns="91425" tIns="45700" rIns="91425" bIns="45700" anchor="t" anchorCtr="0">
            <a:normAutofit fontScale="55000" lnSpcReduction="20000"/>
          </a:bodyPr>
          <a:lstStyle/>
          <a:p>
            <a:pPr marL="342900" lvl="0" indent="-215900" algn="l" rtl="0">
              <a:lnSpc>
                <a:spcPct val="95000"/>
              </a:lnSpc>
              <a:spcBef>
                <a:spcPts val="1700"/>
              </a:spcBef>
              <a:spcAft>
                <a:spcPts val="0"/>
              </a:spcAft>
              <a:buClr>
                <a:srgbClr val="27ED27"/>
              </a:buClr>
              <a:buSzPts val="2000"/>
              <a:buFont typeface="Noto Sans Symbols"/>
              <a:buNone/>
            </a:pPr>
            <a:endParaRPr sz="2900" dirty="0">
              <a:solidFill>
                <a:schemeClr val="lt1"/>
              </a:solidFill>
              <a:latin typeface="Arial"/>
              <a:ea typeface="Arial"/>
              <a:cs typeface="Arial"/>
              <a:sym typeface="Arial"/>
            </a:endParaRPr>
          </a:p>
          <a:p>
            <a:pPr marL="927100" lvl="1" indent="-342900" algn="l">
              <a:spcBef>
                <a:spcPts val="500"/>
              </a:spcBef>
              <a:buClr>
                <a:srgbClr val="27ED27"/>
              </a:buClr>
              <a:buSzPts val="2000"/>
              <a:buFont typeface="Arial" panose="020B0604020202020204" pitchFamily="34" charset="0"/>
              <a:buChar char="&gt;"/>
            </a:pPr>
            <a:r>
              <a:rPr lang="es-ES" sz="2900" dirty="0">
                <a:solidFill>
                  <a:srgbClr val="00B050"/>
                </a:solidFill>
                <a:latin typeface="Arial"/>
                <a:ea typeface="Arial"/>
                <a:cs typeface="Arial"/>
                <a:sym typeface="Arial"/>
              </a:rPr>
              <a:t>file</a:t>
            </a:r>
            <a:r>
              <a:rPr lang="es-ES" sz="2900" dirty="0">
                <a:solidFill>
                  <a:schemeClr val="lt1"/>
                </a:solidFill>
                <a:latin typeface="Arial"/>
                <a:ea typeface="Arial"/>
                <a:cs typeface="Arial"/>
                <a:sym typeface="Arial"/>
              </a:rPr>
              <a:t> </a:t>
            </a:r>
            <a:r>
              <a:rPr lang="es-ES" sz="2900" dirty="0">
                <a:solidFill>
                  <a:srgbClr val="FFC000"/>
                </a:solidFill>
                <a:latin typeface="Arial"/>
                <a:ea typeface="Arial"/>
                <a:cs typeface="Arial"/>
                <a:sym typeface="Arial"/>
              </a:rPr>
              <a:t>“</a:t>
            </a:r>
            <a:r>
              <a:rPr lang="es-ES" sz="2900" dirty="0" err="1">
                <a:solidFill>
                  <a:srgbClr val="FFC000"/>
                </a:solidFill>
                <a:latin typeface="Arial"/>
                <a:ea typeface="Arial"/>
                <a:cs typeface="Arial"/>
                <a:sym typeface="Arial"/>
              </a:rPr>
              <a:t>nombrefichero</a:t>
            </a:r>
            <a:r>
              <a:rPr lang="es-ES" sz="2900" dirty="0">
                <a:solidFill>
                  <a:srgbClr val="FFC000"/>
                </a:solidFill>
                <a:latin typeface="Arial"/>
                <a:ea typeface="Arial"/>
                <a:cs typeface="Arial"/>
                <a:sym typeface="Arial"/>
              </a:rPr>
              <a:t>” </a:t>
            </a:r>
            <a:r>
              <a:rPr lang="es-ES" sz="2900" dirty="0">
                <a:solidFill>
                  <a:schemeClr val="lt1"/>
                </a:solidFill>
                <a:latin typeface="Arial"/>
                <a:ea typeface="Arial"/>
                <a:cs typeface="Arial"/>
                <a:sym typeface="Arial"/>
              </a:rPr>
              <a:t>: Proporciona información sobre el tipo de archivo que es por ejemplo ASCII Text Indicaría que se trata de un archivo de texto, es útil para identificar con que estamos </a:t>
            </a:r>
            <a:r>
              <a:rPr lang="es-ES" sz="2900" dirty="0" smtClean="0">
                <a:solidFill>
                  <a:schemeClr val="lt1"/>
                </a:solidFill>
                <a:latin typeface="Arial"/>
                <a:ea typeface="Arial"/>
                <a:cs typeface="Arial"/>
                <a:sym typeface="Arial"/>
              </a:rPr>
              <a:t>tratando</a:t>
            </a:r>
          </a:p>
          <a:p>
            <a:pPr marL="927100" lvl="1" indent="-342900" algn="l">
              <a:spcBef>
                <a:spcPts val="500"/>
              </a:spcBef>
              <a:buClr>
                <a:srgbClr val="27ED27"/>
              </a:buClr>
              <a:buSzPts val="2000"/>
              <a:buFont typeface="Arial" panose="020B0604020202020204" pitchFamily="34" charset="0"/>
              <a:buChar char="&gt;"/>
            </a:pPr>
            <a:endParaRPr lang="es-ES" sz="2900" dirty="0" smtClean="0">
              <a:solidFill>
                <a:schemeClr val="lt1"/>
              </a:solidFill>
              <a:latin typeface="Arial"/>
              <a:ea typeface="Arial"/>
              <a:cs typeface="Arial"/>
              <a:sym typeface="Arial"/>
            </a:endParaRPr>
          </a:p>
          <a:p>
            <a:pPr marL="584200" lvl="1" indent="0" algn="l">
              <a:spcBef>
                <a:spcPts val="500"/>
              </a:spcBef>
              <a:buClr>
                <a:srgbClr val="27ED27"/>
              </a:buClr>
              <a:buSzPts val="2000"/>
            </a:pPr>
            <a:r>
              <a:rPr lang="es-ES" sz="2900" dirty="0" smtClean="0">
                <a:solidFill>
                  <a:schemeClr val="lt1"/>
                </a:solidFill>
                <a:latin typeface="Arial"/>
                <a:ea typeface="Arial"/>
                <a:cs typeface="Arial"/>
                <a:sym typeface="Arial"/>
              </a:rPr>
              <a:t>El programa universal para todos los tipos de extraíbles es 7z, si no esta instalado se puede agregar al SO</a:t>
            </a:r>
          </a:p>
          <a:p>
            <a:pPr marL="584200" lvl="1" indent="0" algn="l">
              <a:spcBef>
                <a:spcPts val="500"/>
              </a:spcBef>
              <a:buClr>
                <a:srgbClr val="27ED27"/>
              </a:buClr>
              <a:buSzPts val="2000"/>
            </a:pPr>
            <a:endParaRPr lang="es-ES" sz="2900" dirty="0">
              <a:solidFill>
                <a:schemeClr val="lt1"/>
              </a:solidFill>
              <a:latin typeface="Arial"/>
              <a:ea typeface="Arial"/>
              <a:cs typeface="Arial"/>
              <a:sym typeface="Arial"/>
            </a:endParaRPr>
          </a:p>
          <a:p>
            <a:pPr marL="927100" lvl="1" indent="-342900" algn="l">
              <a:spcBef>
                <a:spcPts val="500"/>
              </a:spcBef>
              <a:buClr>
                <a:srgbClr val="27ED27"/>
              </a:buClr>
              <a:buSzPts val="2000"/>
              <a:buFont typeface="Arial" panose="020B0604020202020204" pitchFamily="34" charset="0"/>
              <a:buChar char="&gt;"/>
            </a:pPr>
            <a:endParaRPr lang="es-ES" sz="2900" dirty="0" smtClean="0">
              <a:solidFill>
                <a:schemeClr val="lt1"/>
              </a:solidFill>
              <a:latin typeface="Arial"/>
              <a:ea typeface="Arial"/>
              <a:cs typeface="Arial"/>
              <a:sym typeface="Arial"/>
            </a:endParaRPr>
          </a:p>
          <a:p>
            <a:pPr marL="927100" lvl="1" indent="-342900" algn="l">
              <a:spcBef>
                <a:spcPts val="500"/>
              </a:spcBef>
              <a:buClr>
                <a:srgbClr val="27ED27"/>
              </a:buClr>
              <a:buSzPts val="2000"/>
              <a:buFont typeface="Arial" panose="020B0604020202020204" pitchFamily="34" charset="0"/>
              <a:buChar char="&gt;"/>
            </a:pPr>
            <a:r>
              <a:rPr lang="es-ES" sz="2900" dirty="0">
                <a:solidFill>
                  <a:srgbClr val="00B050"/>
                </a:solidFill>
                <a:latin typeface="Arial"/>
                <a:ea typeface="Arial"/>
                <a:cs typeface="Arial"/>
                <a:sym typeface="Arial"/>
              </a:rPr>
              <a:t>7z  </a:t>
            </a:r>
            <a:r>
              <a:rPr lang="es-ES" sz="2900" dirty="0" smtClean="0">
                <a:solidFill>
                  <a:srgbClr val="00B050"/>
                </a:solidFill>
                <a:latin typeface="Arial"/>
                <a:ea typeface="Arial"/>
                <a:cs typeface="Arial"/>
                <a:sym typeface="Arial"/>
              </a:rPr>
              <a:t>a ./extraible.gz</a:t>
            </a:r>
            <a:r>
              <a:rPr lang="es-ES" sz="2900" dirty="0" smtClean="0">
                <a:solidFill>
                  <a:schemeClr val="lt1"/>
                </a:solidFill>
                <a:latin typeface="Arial"/>
                <a:ea typeface="Arial"/>
                <a:cs typeface="Arial"/>
                <a:sym typeface="Arial"/>
              </a:rPr>
              <a:t>  </a:t>
            </a:r>
            <a:r>
              <a:rPr lang="es-ES" sz="2900" dirty="0" err="1" smtClean="0">
                <a:solidFill>
                  <a:srgbClr val="FFC000"/>
                </a:solidFill>
                <a:latin typeface="Arial"/>
                <a:ea typeface="Arial"/>
                <a:cs typeface="Arial"/>
                <a:sym typeface="Arial"/>
              </a:rPr>
              <a:t>mycarpeta</a:t>
            </a:r>
            <a:r>
              <a:rPr lang="es-ES" sz="2900" dirty="0" smtClean="0">
                <a:solidFill>
                  <a:schemeClr val="lt1"/>
                </a:solidFill>
                <a:latin typeface="Arial"/>
                <a:ea typeface="Arial"/>
                <a:cs typeface="Arial"/>
                <a:sym typeface="Arial"/>
              </a:rPr>
              <a:t>: Creamos un extraíble de </a:t>
            </a:r>
            <a:r>
              <a:rPr lang="es-ES" sz="2900" dirty="0" err="1" smtClean="0">
                <a:solidFill>
                  <a:schemeClr val="lt1"/>
                </a:solidFill>
                <a:latin typeface="Arial"/>
                <a:ea typeface="Arial"/>
                <a:cs typeface="Arial"/>
                <a:sym typeface="Arial"/>
              </a:rPr>
              <a:t>mycarpeta</a:t>
            </a:r>
            <a:r>
              <a:rPr lang="es-ES" sz="2900" dirty="0" smtClean="0">
                <a:solidFill>
                  <a:schemeClr val="lt1"/>
                </a:solidFill>
                <a:latin typeface="Arial"/>
                <a:ea typeface="Arial"/>
                <a:cs typeface="Arial"/>
                <a:sym typeface="Arial"/>
              </a:rPr>
              <a:t> llamado extraíble.gz</a:t>
            </a:r>
          </a:p>
          <a:p>
            <a:pPr marL="927100" lvl="1" indent="-342900" algn="l">
              <a:spcBef>
                <a:spcPts val="500"/>
              </a:spcBef>
              <a:buClr>
                <a:srgbClr val="27ED27"/>
              </a:buClr>
              <a:buSzPts val="2000"/>
              <a:buFont typeface="Arial" panose="020B0604020202020204" pitchFamily="34" charset="0"/>
              <a:buChar char="&gt;"/>
            </a:pPr>
            <a:endParaRPr lang="es-ES" sz="2900" dirty="0">
              <a:solidFill>
                <a:schemeClr val="lt1"/>
              </a:solidFill>
              <a:latin typeface="Arial"/>
              <a:ea typeface="Arial"/>
              <a:cs typeface="Arial"/>
              <a:sym typeface="Arial"/>
            </a:endParaRPr>
          </a:p>
          <a:p>
            <a:pPr marL="927100" lvl="1" indent="-342900" algn="l">
              <a:spcBef>
                <a:spcPts val="500"/>
              </a:spcBef>
              <a:buClr>
                <a:srgbClr val="27ED27"/>
              </a:buClr>
              <a:buSzPts val="2000"/>
              <a:buFont typeface="Arial" panose="020B0604020202020204" pitchFamily="34" charset="0"/>
              <a:buChar char="&gt;"/>
            </a:pPr>
            <a:r>
              <a:rPr lang="es-ES" sz="2900" dirty="0" smtClean="0">
                <a:solidFill>
                  <a:srgbClr val="00B050"/>
                </a:solidFill>
                <a:latin typeface="Arial"/>
                <a:ea typeface="Arial"/>
                <a:cs typeface="Arial"/>
                <a:sym typeface="Arial"/>
              </a:rPr>
              <a:t>7z  l  ./extraible.gz </a:t>
            </a:r>
            <a:r>
              <a:rPr lang="es-ES" sz="2900" dirty="0" smtClean="0">
                <a:solidFill>
                  <a:schemeClr val="lt1"/>
                </a:solidFill>
                <a:latin typeface="Arial"/>
                <a:ea typeface="Arial"/>
                <a:cs typeface="Arial"/>
                <a:sym typeface="Arial"/>
              </a:rPr>
              <a:t>: Este comando lista el contenido de un comprimido</a:t>
            </a:r>
          </a:p>
          <a:p>
            <a:pPr marL="927100" lvl="1" indent="-342900" algn="l">
              <a:spcBef>
                <a:spcPts val="500"/>
              </a:spcBef>
              <a:buClr>
                <a:srgbClr val="27ED27"/>
              </a:buClr>
              <a:buSzPts val="2000"/>
              <a:buFont typeface="Arial" panose="020B0604020202020204" pitchFamily="34" charset="0"/>
              <a:buChar char="&gt;"/>
            </a:pPr>
            <a:r>
              <a:rPr lang="es-ES" sz="2900" dirty="0">
                <a:solidFill>
                  <a:srgbClr val="00B050"/>
                </a:solidFill>
                <a:latin typeface="Arial"/>
                <a:ea typeface="Arial"/>
                <a:cs typeface="Arial"/>
                <a:sym typeface="Arial"/>
              </a:rPr>
              <a:t>7z  </a:t>
            </a:r>
            <a:r>
              <a:rPr lang="es-ES" sz="2900" dirty="0" smtClean="0">
                <a:solidFill>
                  <a:srgbClr val="00B050"/>
                </a:solidFill>
                <a:latin typeface="Arial"/>
                <a:ea typeface="Arial"/>
                <a:cs typeface="Arial"/>
                <a:sym typeface="Arial"/>
              </a:rPr>
              <a:t>x  </a:t>
            </a:r>
            <a:r>
              <a:rPr lang="es-ES" sz="2900" dirty="0">
                <a:solidFill>
                  <a:srgbClr val="00B050"/>
                </a:solidFill>
                <a:latin typeface="Arial"/>
                <a:ea typeface="Arial"/>
                <a:cs typeface="Arial"/>
                <a:sym typeface="Arial"/>
              </a:rPr>
              <a:t>./extraible.gz </a:t>
            </a:r>
            <a:r>
              <a:rPr lang="es-ES" sz="2900" dirty="0">
                <a:solidFill>
                  <a:schemeClr val="lt1"/>
                </a:solidFill>
                <a:latin typeface="Arial"/>
                <a:ea typeface="Arial"/>
                <a:cs typeface="Arial"/>
                <a:sym typeface="Arial"/>
              </a:rPr>
              <a:t>: Este comando </a:t>
            </a:r>
            <a:r>
              <a:rPr lang="es-ES" sz="2900" dirty="0" err="1" smtClean="0">
                <a:solidFill>
                  <a:schemeClr val="lt1"/>
                </a:solidFill>
                <a:latin typeface="Arial"/>
                <a:ea typeface="Arial"/>
                <a:cs typeface="Arial"/>
                <a:sym typeface="Arial"/>
              </a:rPr>
              <a:t>decomprime</a:t>
            </a:r>
            <a:r>
              <a:rPr lang="es-ES" sz="2900" dirty="0" smtClean="0">
                <a:solidFill>
                  <a:schemeClr val="lt1"/>
                </a:solidFill>
                <a:latin typeface="Arial"/>
                <a:ea typeface="Arial"/>
                <a:cs typeface="Arial"/>
                <a:sym typeface="Arial"/>
              </a:rPr>
              <a:t> el fichero</a:t>
            </a:r>
            <a:endParaRPr lang="es-ES" sz="2900" dirty="0">
              <a:solidFill>
                <a:schemeClr val="lt1"/>
              </a:solidFill>
              <a:latin typeface="Arial"/>
              <a:ea typeface="Arial"/>
              <a:cs typeface="Arial"/>
              <a:sym typeface="Arial"/>
            </a:endParaRPr>
          </a:p>
          <a:p>
            <a:pPr marL="584200" lvl="1" indent="0" algn="l">
              <a:spcBef>
                <a:spcPts val="500"/>
              </a:spcBef>
              <a:buClr>
                <a:srgbClr val="27ED27"/>
              </a:buClr>
              <a:buSzPts val="2000"/>
            </a:pPr>
            <a:endParaRPr lang="es-ES" sz="2900" dirty="0">
              <a:solidFill>
                <a:schemeClr val="lt1"/>
              </a:solidFill>
              <a:latin typeface="Arial"/>
              <a:ea typeface="Arial"/>
              <a:cs typeface="Arial"/>
              <a:sym typeface="Arial"/>
            </a:endParaRPr>
          </a:p>
          <a:p>
            <a:pPr marL="584200" lvl="1" indent="0" algn="l">
              <a:spcBef>
                <a:spcPts val="500"/>
              </a:spcBef>
              <a:buClr>
                <a:srgbClr val="27ED27"/>
              </a:buClr>
              <a:buSzPts val="2000"/>
            </a:pPr>
            <a:endParaRPr lang="es-ES" sz="2900" dirty="0">
              <a:solidFill>
                <a:schemeClr val="lt1"/>
              </a:solidFill>
              <a:latin typeface="Arial"/>
              <a:ea typeface="Arial"/>
              <a:cs typeface="Arial"/>
              <a:sym typeface="Arial"/>
            </a:endParaRPr>
          </a:p>
          <a:p>
            <a:pPr marL="584200" lvl="1" indent="0" algn="l">
              <a:spcBef>
                <a:spcPts val="500"/>
              </a:spcBef>
              <a:buClr>
                <a:srgbClr val="27ED27"/>
              </a:buClr>
              <a:buSzPts val="2000"/>
            </a:pPr>
            <a:r>
              <a:rPr lang="es-ES" sz="2900" dirty="0" smtClean="0">
                <a:solidFill>
                  <a:schemeClr val="lt1"/>
                </a:solidFill>
                <a:latin typeface="Arial"/>
                <a:ea typeface="Arial"/>
                <a:cs typeface="Arial"/>
                <a:sym typeface="Arial"/>
              </a:rPr>
              <a:t>Si no se tiene 7z instalado se debe utilizar el comando que corresponde al tipo de comprimido</a:t>
            </a:r>
          </a:p>
          <a:p>
            <a:pPr marL="584200" lvl="1" indent="0" algn="l">
              <a:spcBef>
                <a:spcPts val="500"/>
              </a:spcBef>
              <a:buClr>
                <a:srgbClr val="27ED27"/>
              </a:buClr>
              <a:buSzPts val="2000"/>
            </a:pPr>
            <a:r>
              <a:rPr lang="es-ES" sz="2900" dirty="0" smtClean="0">
                <a:solidFill>
                  <a:schemeClr val="lt1"/>
                </a:solidFill>
                <a:latin typeface="Arial"/>
                <a:ea typeface="Arial"/>
                <a:cs typeface="Arial"/>
                <a:sym typeface="Arial"/>
              </a:rPr>
              <a:t>Algunos de los tipos de comprimidos y su forma de descomprimirse son.</a:t>
            </a:r>
          </a:p>
          <a:p>
            <a:pPr marL="927100" lvl="1" indent="-342900" algn="l">
              <a:spcBef>
                <a:spcPts val="500"/>
              </a:spcBef>
              <a:buClr>
                <a:srgbClr val="27ED27"/>
              </a:buClr>
              <a:buSzPts val="2000"/>
              <a:buFont typeface="Arial" panose="020B0604020202020204" pitchFamily="34" charset="0"/>
              <a:buChar char="&gt;"/>
            </a:pPr>
            <a:endParaRPr lang="es-ES" sz="2900" dirty="0" smtClean="0">
              <a:solidFill>
                <a:schemeClr val="lt1"/>
              </a:solidFill>
              <a:latin typeface="Arial"/>
              <a:ea typeface="Arial"/>
              <a:cs typeface="Arial"/>
              <a:sym typeface="Arial"/>
            </a:endParaRPr>
          </a:p>
          <a:p>
            <a:pPr marL="927100" lvl="1" indent="-342900" algn="l">
              <a:spcBef>
                <a:spcPts val="500"/>
              </a:spcBef>
              <a:buClr>
                <a:srgbClr val="27ED27"/>
              </a:buClr>
              <a:buSzPts val="2000"/>
              <a:buFont typeface="Arial" panose="020B0604020202020204" pitchFamily="34" charset="0"/>
              <a:buChar char="&gt;"/>
            </a:pPr>
            <a:endParaRPr lang="es-ES" sz="2000" dirty="0">
              <a:solidFill>
                <a:schemeClr val="lt1"/>
              </a:solidFill>
              <a:latin typeface="Arial"/>
              <a:ea typeface="Arial"/>
              <a:cs typeface="Arial"/>
              <a:sym typeface="Arial"/>
            </a:endParaRPr>
          </a:p>
          <a:p>
            <a:pPr marL="584200" lvl="1" indent="0" algn="l">
              <a:spcBef>
                <a:spcPts val="500"/>
              </a:spcBef>
              <a:buClr>
                <a:srgbClr val="27ED27"/>
              </a:buClr>
              <a:buSzPts val="2000"/>
            </a:pPr>
            <a:endParaRPr lang="es-ES" sz="2000" dirty="0" smtClean="0">
              <a:solidFill>
                <a:schemeClr val="lt1"/>
              </a:solidFill>
              <a:latin typeface="Arial"/>
              <a:ea typeface="Arial"/>
              <a:cs typeface="Arial"/>
              <a:sym typeface="Arial"/>
            </a:endParaRPr>
          </a:p>
          <a:p>
            <a:pPr marL="927100" lvl="1" indent="-342900" algn="l">
              <a:spcBef>
                <a:spcPts val="500"/>
              </a:spcBef>
              <a:buClr>
                <a:srgbClr val="27ED27"/>
              </a:buClr>
              <a:buSzPts val="2000"/>
              <a:buFont typeface="Arial" panose="020B0604020202020204" pitchFamily="34" charset="0"/>
              <a:buChar char="&gt;"/>
            </a:pPr>
            <a:endParaRPr lang="es-ES" sz="2000" dirty="0" smtClean="0">
              <a:solidFill>
                <a:schemeClr val="lt1"/>
              </a:solidFill>
              <a:latin typeface="Arial"/>
              <a:ea typeface="Arial"/>
              <a:cs typeface="Arial"/>
              <a:sym typeface="Arial"/>
            </a:endParaRPr>
          </a:p>
          <a:p>
            <a:pPr marL="800100" lvl="1" indent="-215900" algn="l">
              <a:spcBef>
                <a:spcPts val="500"/>
              </a:spcBef>
              <a:buClr>
                <a:srgbClr val="27ED27"/>
              </a:buClr>
              <a:buSzPts val="2000"/>
            </a:pPr>
            <a:endParaRPr lang="es-ES" sz="2000" dirty="0">
              <a:solidFill>
                <a:schemeClr val="lt1"/>
              </a:solidFill>
              <a:latin typeface="Arial"/>
              <a:ea typeface="Arial"/>
              <a:cs typeface="Arial"/>
              <a:sym typeface="Arial"/>
            </a:endParaRPr>
          </a:p>
          <a:p>
            <a:pPr marL="800100" lvl="1" indent="-215900" algn="l">
              <a:spcBef>
                <a:spcPts val="500"/>
              </a:spcBef>
              <a:buClr>
                <a:srgbClr val="27ED27"/>
              </a:buClr>
              <a:buSzPts val="2000"/>
            </a:pPr>
            <a:endParaRPr lang="es-ES" sz="2000" dirty="0" smtClean="0">
              <a:solidFill>
                <a:schemeClr val="lt1"/>
              </a:solidFill>
              <a:latin typeface="Arial"/>
              <a:ea typeface="Arial"/>
              <a:cs typeface="Arial"/>
              <a:sym typeface="Arial"/>
            </a:endParaRPr>
          </a:p>
          <a:p>
            <a:pPr marL="800100" lvl="1" indent="-215900" algn="l">
              <a:spcBef>
                <a:spcPts val="500"/>
              </a:spcBef>
              <a:buClr>
                <a:srgbClr val="27ED27"/>
              </a:buClr>
              <a:buSzPts val="2000"/>
            </a:pPr>
            <a:endParaRPr lang="es-ES" sz="2000" dirty="0">
              <a:solidFill>
                <a:schemeClr val="lt1"/>
              </a:solidFill>
              <a:latin typeface="Arial"/>
              <a:ea typeface="Arial"/>
              <a:cs typeface="Arial"/>
              <a:sym typeface="Arial"/>
            </a:endParaRPr>
          </a:p>
          <a:p>
            <a:pPr marL="800100" lvl="1" indent="-215900" algn="l">
              <a:spcBef>
                <a:spcPts val="500"/>
              </a:spcBef>
              <a:buClr>
                <a:srgbClr val="27ED27"/>
              </a:buClr>
              <a:buSzPts val="2000"/>
            </a:pPr>
            <a:endParaRPr lang="es-ES" sz="2000" dirty="0" smtClean="0">
              <a:solidFill>
                <a:schemeClr val="lt1"/>
              </a:solidFill>
              <a:latin typeface="Arial"/>
              <a:ea typeface="Arial"/>
              <a:cs typeface="Arial"/>
              <a:sym typeface="Arial"/>
            </a:endParaRPr>
          </a:p>
          <a:p>
            <a:pPr marL="800100" lvl="1" indent="-215900" algn="l">
              <a:spcBef>
                <a:spcPts val="500"/>
              </a:spcBef>
              <a:buClr>
                <a:srgbClr val="27ED27"/>
              </a:buClr>
              <a:buSzPts val="2000"/>
            </a:pPr>
            <a:endParaRPr lang="es-ES" sz="2000" dirty="0">
              <a:solidFill>
                <a:schemeClr val="lt1"/>
              </a:solidFill>
              <a:latin typeface="Arial"/>
              <a:ea typeface="Arial"/>
              <a:cs typeface="Arial"/>
              <a:sym typeface="Arial"/>
            </a:endParaRPr>
          </a:p>
          <a:p>
            <a:pPr marL="800100" lvl="1" indent="-215900" algn="l">
              <a:spcBef>
                <a:spcPts val="500"/>
              </a:spcBef>
              <a:buClr>
                <a:srgbClr val="27ED27"/>
              </a:buClr>
              <a:buSzPts val="2000"/>
            </a:pPr>
            <a:endParaRPr lang="es-ES" sz="2000" dirty="0">
              <a:solidFill>
                <a:srgbClr val="FFC000"/>
              </a:solidFill>
              <a:latin typeface="Arial"/>
              <a:ea typeface="Arial"/>
              <a:cs typeface="Arial"/>
              <a:sym typeface="Arial"/>
            </a:endParaRPr>
          </a:p>
          <a:p>
            <a:pPr marL="800100" lvl="1" indent="-215900" algn="l">
              <a:spcBef>
                <a:spcPts val="500"/>
              </a:spcBef>
              <a:buClr>
                <a:srgbClr val="27ED27"/>
              </a:buClr>
              <a:buSzPts val="2000"/>
            </a:pPr>
            <a:endParaRPr lang="es-ES" sz="2000" dirty="0" smtClean="0">
              <a:solidFill>
                <a:srgbClr val="FFFF00"/>
              </a:solidFill>
              <a:latin typeface="Arial"/>
              <a:ea typeface="Arial"/>
              <a:cs typeface="Arial"/>
              <a:sym typeface="Arial"/>
            </a:endParaRPr>
          </a:p>
          <a:p>
            <a:pPr marL="800100" lvl="1" indent="-215900" algn="l">
              <a:spcBef>
                <a:spcPts val="500"/>
              </a:spcBef>
              <a:buClr>
                <a:srgbClr val="27ED27"/>
              </a:buClr>
              <a:buSzPts val="2000"/>
            </a:pPr>
            <a:endParaRPr lang="es-ES" sz="2000" dirty="0">
              <a:solidFill>
                <a:srgbClr val="FFFF00"/>
              </a:solidFill>
              <a:latin typeface="Arial"/>
              <a:ea typeface="Arial"/>
              <a:cs typeface="Arial"/>
              <a:sym typeface="Arial"/>
            </a:endParaRPr>
          </a:p>
          <a:p>
            <a:pPr marL="800100" lvl="1" indent="-215900" algn="l">
              <a:spcBef>
                <a:spcPts val="500"/>
              </a:spcBef>
              <a:buClr>
                <a:srgbClr val="27ED27"/>
              </a:buClr>
              <a:buSzPts val="2000"/>
            </a:pPr>
            <a:r>
              <a:rPr lang="es-ES" sz="2000" dirty="0" smtClean="0">
                <a:solidFill>
                  <a:srgbClr val="FFFF00"/>
                </a:solidFill>
                <a:latin typeface="Arial"/>
                <a:ea typeface="Arial"/>
                <a:cs typeface="Arial"/>
                <a:sym typeface="Arial"/>
              </a:rPr>
              <a:t>		</a:t>
            </a:r>
            <a:r>
              <a:rPr lang="es-ES" sz="2000" dirty="0">
                <a:solidFill>
                  <a:srgbClr val="FFFF00"/>
                </a:solidFill>
                <a:latin typeface="Arial"/>
                <a:ea typeface="Arial"/>
                <a:cs typeface="Arial"/>
                <a:sym typeface="Arial"/>
              </a:rPr>
              <a:t> </a:t>
            </a:r>
            <a:r>
              <a:rPr lang="es-ES" sz="2000" dirty="0" smtClean="0">
                <a:solidFill>
                  <a:srgbClr val="FFFF00"/>
                </a:solidFill>
                <a:latin typeface="Arial"/>
                <a:ea typeface="Arial"/>
                <a:cs typeface="Arial"/>
                <a:sym typeface="Arial"/>
              </a:rPr>
              <a:t>		</a:t>
            </a:r>
            <a:endParaRPr lang="es-ES" sz="2000" dirty="0">
              <a:solidFill>
                <a:schemeClr val="lt1"/>
              </a:solidFill>
              <a:latin typeface="Arial"/>
              <a:ea typeface="Arial"/>
              <a:cs typeface="Arial"/>
              <a:sym typeface="Arial"/>
            </a:endParaRPr>
          </a:p>
        </p:txBody>
      </p:sp>
      <p:sp>
        <p:nvSpPr>
          <p:cNvPr id="2" name="CuadroTexto 1"/>
          <p:cNvSpPr txBox="1"/>
          <p:nvPr/>
        </p:nvSpPr>
        <p:spPr>
          <a:xfrm>
            <a:off x="1491759" y="4870940"/>
            <a:ext cx="5181602" cy="1200329"/>
          </a:xfrm>
          <a:prstGeom prst="rect">
            <a:avLst/>
          </a:prstGeom>
          <a:noFill/>
        </p:spPr>
        <p:txBody>
          <a:bodyPr wrap="square" rtlCol="0">
            <a:spAutoFit/>
          </a:bodyPr>
          <a:lstStyle/>
          <a:p>
            <a:pPr marL="285750" indent="-285750">
              <a:buClr>
                <a:srgbClr val="00B050"/>
              </a:buClr>
              <a:buFont typeface="Arial" panose="020B0604020202020204" pitchFamily="34" charset="0"/>
              <a:buChar char="•"/>
            </a:pPr>
            <a:r>
              <a:rPr lang="es-ES" sz="1800" dirty="0" err="1" smtClean="0">
                <a:solidFill>
                  <a:schemeClr val="bg1"/>
                </a:solidFill>
                <a:latin typeface="Bahnschrift" panose="020B0502040204020203" pitchFamily="34" charset="0"/>
              </a:rPr>
              <a:t>zip</a:t>
            </a:r>
            <a:r>
              <a:rPr lang="es-ES" sz="1800" dirty="0" smtClean="0">
                <a:solidFill>
                  <a:schemeClr val="bg1"/>
                </a:solidFill>
                <a:latin typeface="Bahnschrift" panose="020B0502040204020203" pitchFamily="34" charset="0"/>
              </a:rPr>
              <a:t> ------ &gt; 	 </a:t>
            </a:r>
            <a:r>
              <a:rPr lang="es-ES" sz="1800" dirty="0" err="1" smtClean="0">
                <a:solidFill>
                  <a:srgbClr val="00B050"/>
                </a:solidFill>
                <a:latin typeface="Bahnschrift" panose="020B0502040204020203" pitchFamily="34" charset="0"/>
              </a:rPr>
              <a:t>unzip</a:t>
            </a:r>
            <a:r>
              <a:rPr lang="es-ES" sz="1800" dirty="0" smtClean="0">
                <a:solidFill>
                  <a:schemeClr val="bg1"/>
                </a:solidFill>
                <a:latin typeface="Bahnschrift" panose="020B0502040204020203" pitchFamily="34" charset="0"/>
              </a:rPr>
              <a:t> archivo.zip</a:t>
            </a:r>
          </a:p>
          <a:p>
            <a:pPr marL="285750" indent="-285750">
              <a:buClr>
                <a:srgbClr val="00B050"/>
              </a:buClr>
              <a:buFont typeface="Arial" panose="020B0604020202020204" pitchFamily="34" charset="0"/>
              <a:buChar char="•"/>
            </a:pPr>
            <a:r>
              <a:rPr lang="es-ES" sz="1800" dirty="0" err="1" smtClean="0">
                <a:solidFill>
                  <a:schemeClr val="bg1"/>
                </a:solidFill>
                <a:latin typeface="Bahnschrift" panose="020B0502040204020203" pitchFamily="34" charset="0"/>
              </a:rPr>
              <a:t>gz</a:t>
            </a:r>
            <a:r>
              <a:rPr lang="es-ES" sz="1800" dirty="0" smtClean="0">
                <a:solidFill>
                  <a:schemeClr val="bg1"/>
                </a:solidFill>
                <a:latin typeface="Bahnschrift" panose="020B0502040204020203" pitchFamily="34" charset="0"/>
              </a:rPr>
              <a:t> ------- &gt;	 </a:t>
            </a:r>
            <a:r>
              <a:rPr lang="es-ES" sz="1800" dirty="0" err="1" smtClean="0">
                <a:solidFill>
                  <a:srgbClr val="00B050"/>
                </a:solidFill>
                <a:latin typeface="Bahnschrift" panose="020B0502040204020203" pitchFamily="34" charset="0"/>
              </a:rPr>
              <a:t>gzip</a:t>
            </a:r>
            <a:r>
              <a:rPr lang="es-ES" sz="1800" dirty="0" smtClean="0">
                <a:solidFill>
                  <a:srgbClr val="00B050"/>
                </a:solidFill>
                <a:latin typeface="Bahnschrift" panose="020B0502040204020203" pitchFamily="34" charset="0"/>
              </a:rPr>
              <a:t> –d </a:t>
            </a:r>
            <a:r>
              <a:rPr lang="es-ES" sz="1800" dirty="0" smtClean="0">
                <a:solidFill>
                  <a:schemeClr val="bg1"/>
                </a:solidFill>
                <a:latin typeface="Bahnschrift" panose="020B0502040204020203" pitchFamily="34" charset="0"/>
              </a:rPr>
              <a:t>archivo.gz</a:t>
            </a:r>
          </a:p>
          <a:p>
            <a:pPr marL="285750" indent="-285750">
              <a:buClr>
                <a:srgbClr val="00B050"/>
              </a:buClr>
              <a:buFont typeface="Arial" panose="020B0604020202020204" pitchFamily="34" charset="0"/>
              <a:buChar char="•"/>
            </a:pPr>
            <a:r>
              <a:rPr lang="es-ES" sz="1800" dirty="0" err="1" smtClean="0">
                <a:solidFill>
                  <a:schemeClr val="bg1"/>
                </a:solidFill>
                <a:latin typeface="Bahnschrift" panose="020B0502040204020203" pitchFamily="34" charset="0"/>
              </a:rPr>
              <a:t>tar</a:t>
            </a:r>
            <a:r>
              <a:rPr lang="es-ES" sz="1800" dirty="0" smtClean="0">
                <a:solidFill>
                  <a:schemeClr val="bg1"/>
                </a:solidFill>
                <a:latin typeface="Bahnschrift" panose="020B0502040204020203" pitchFamily="34" charset="0"/>
              </a:rPr>
              <a:t> ------- &gt;  	</a:t>
            </a:r>
            <a:r>
              <a:rPr lang="es-ES" sz="1800" dirty="0" err="1" smtClean="0">
                <a:solidFill>
                  <a:srgbClr val="00B050"/>
                </a:solidFill>
                <a:latin typeface="Bahnschrift" panose="020B0502040204020203" pitchFamily="34" charset="0"/>
              </a:rPr>
              <a:t>tar</a:t>
            </a:r>
            <a:r>
              <a:rPr lang="es-ES" sz="1800" dirty="0" smtClean="0">
                <a:solidFill>
                  <a:srgbClr val="00B050"/>
                </a:solidFill>
                <a:latin typeface="Bahnschrift" panose="020B0502040204020203" pitchFamily="34" charset="0"/>
              </a:rPr>
              <a:t> </a:t>
            </a:r>
            <a:r>
              <a:rPr lang="es-ES" sz="1800" dirty="0" err="1" smtClean="0">
                <a:solidFill>
                  <a:srgbClr val="00B050"/>
                </a:solidFill>
                <a:latin typeface="Bahnschrift" panose="020B0502040204020203" pitchFamily="34" charset="0"/>
              </a:rPr>
              <a:t>xvf</a:t>
            </a:r>
            <a:r>
              <a:rPr lang="es-ES" sz="1800" dirty="0" smtClean="0">
                <a:solidFill>
                  <a:schemeClr val="bg1"/>
                </a:solidFill>
                <a:latin typeface="Bahnschrift" panose="020B0502040204020203" pitchFamily="34" charset="0"/>
              </a:rPr>
              <a:t> archivo.tar</a:t>
            </a:r>
          </a:p>
          <a:p>
            <a:pPr marL="285750" indent="-285750">
              <a:buClr>
                <a:srgbClr val="00B050"/>
              </a:buClr>
              <a:buFont typeface="Arial" panose="020B0604020202020204" pitchFamily="34" charset="0"/>
              <a:buChar char="•"/>
            </a:pPr>
            <a:r>
              <a:rPr lang="es-ES" sz="1800" dirty="0" smtClean="0">
                <a:solidFill>
                  <a:schemeClr val="bg1"/>
                </a:solidFill>
                <a:latin typeface="Bahnschrift" panose="020B0502040204020203" pitchFamily="34" charset="0"/>
              </a:rPr>
              <a:t>bz2 ------- &gt;  </a:t>
            </a:r>
            <a:r>
              <a:rPr lang="es-ES" sz="1800" dirty="0" smtClean="0">
                <a:solidFill>
                  <a:srgbClr val="00B050"/>
                </a:solidFill>
                <a:latin typeface="Bahnschrift" panose="020B0502040204020203" pitchFamily="34" charset="0"/>
              </a:rPr>
              <a:t>	bzip2 –d </a:t>
            </a:r>
            <a:r>
              <a:rPr lang="es-ES" sz="1800" dirty="0" smtClean="0">
                <a:solidFill>
                  <a:schemeClr val="bg1"/>
                </a:solidFill>
                <a:latin typeface="Bahnschrift" panose="020B0502040204020203" pitchFamily="34" charset="0"/>
              </a:rPr>
              <a:t>archivo.bz2</a:t>
            </a:r>
            <a:endParaRPr lang="en-US" sz="18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592987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252045" y="1112898"/>
            <a:ext cx="10737273" cy="56038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a:t>
            </a:r>
            <a:r>
              <a:rPr lang="es-ES" sz="3600" b="1" dirty="0" smtClean="0">
                <a:solidFill>
                  <a:srgbClr val="FEFEFE"/>
                </a:solidFill>
                <a:latin typeface="Lucida Sans"/>
                <a:ea typeface="Lucida Sans"/>
                <a:cs typeface="Lucida Sans"/>
                <a:sym typeface="Lucida Sans"/>
              </a:rPr>
              <a:t>Administración de usuarios 1/3</a:t>
            </a:r>
            <a:br>
              <a:rPr lang="es-ES" sz="3600" b="1" dirty="0" smtClean="0">
                <a:solidFill>
                  <a:srgbClr val="FEFEFE"/>
                </a:solidFill>
                <a:latin typeface="Lucida Sans"/>
                <a:ea typeface="Lucida Sans"/>
                <a:cs typeface="Lucida Sans"/>
                <a:sym typeface="Lucida Sans"/>
              </a:rPr>
            </a:br>
            <a:r>
              <a:rPr lang="es-ES" sz="3600" b="1" dirty="0">
                <a:solidFill>
                  <a:srgbClr val="FEFEFE"/>
                </a:solidFill>
                <a:latin typeface="Lucida Sans"/>
                <a:ea typeface="Lucida Sans"/>
                <a:cs typeface="Lucida Sans"/>
                <a:sym typeface="Lucida Sans"/>
              </a:rPr>
              <a:t>	</a:t>
            </a:r>
            <a:r>
              <a:rPr lang="es-ES" sz="3600" b="1" dirty="0" smtClean="0">
                <a:solidFill>
                  <a:srgbClr val="FEFEFE"/>
                </a:solidFill>
                <a:latin typeface="Lucida Sans"/>
                <a:ea typeface="Lucida Sans"/>
                <a:cs typeface="Lucida Sans"/>
                <a:sym typeface="Lucida Sans"/>
              </a:rPr>
              <a:t>			creación (</a:t>
            </a:r>
            <a:r>
              <a:rPr lang="es-ES" sz="3600" b="1" dirty="0" err="1" smtClean="0">
                <a:solidFill>
                  <a:srgbClr val="FEFEFE"/>
                </a:solidFill>
                <a:latin typeface="Lucida Sans"/>
                <a:ea typeface="Lucida Sans"/>
                <a:cs typeface="Lucida Sans"/>
                <a:sym typeface="Lucida Sans"/>
              </a:rPr>
              <a:t>useradd</a:t>
            </a:r>
            <a:r>
              <a:rPr lang="es-ES" sz="3600" b="1" dirty="0" smtClean="0">
                <a:solidFill>
                  <a:srgbClr val="FEFEFE"/>
                </a:solidFill>
                <a:latin typeface="Lucida Sans"/>
                <a:ea typeface="Lucida Sans"/>
                <a:cs typeface="Lucida Sans"/>
                <a:sym typeface="Lucida Sans"/>
              </a:rPr>
              <a:t>)</a:t>
            </a:r>
            <a:br>
              <a:rPr lang="es-ES" sz="3600" b="1" dirty="0" smtClean="0">
                <a:solidFill>
                  <a:srgbClr val="FEFEFE"/>
                </a:solidFill>
                <a:latin typeface="Lucida Sans"/>
                <a:ea typeface="Lucida Sans"/>
                <a:cs typeface="Lucida Sans"/>
                <a:sym typeface="Lucida Sans"/>
              </a:rPr>
            </a:br>
            <a:endParaRPr sz="36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915865" y="1393092"/>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sz="2000" b="1" dirty="0">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r>
              <a:rPr lang="es-ES" sz="2000" b="1" dirty="0" smtClean="0">
                <a:solidFill>
                  <a:schemeClr val="lt1"/>
                </a:solidFill>
                <a:latin typeface="Arial"/>
                <a:ea typeface="Arial"/>
                <a:cs typeface="Arial"/>
                <a:sym typeface="Arial"/>
              </a:rPr>
              <a:t>Creación de usuarios con </a:t>
            </a:r>
            <a:r>
              <a:rPr lang="es-ES" sz="2000" b="1" dirty="0" err="1" smtClean="0">
                <a:solidFill>
                  <a:schemeClr val="lt1"/>
                </a:solidFill>
                <a:latin typeface="Arial"/>
                <a:ea typeface="Arial"/>
                <a:cs typeface="Arial"/>
                <a:sym typeface="Arial"/>
              </a:rPr>
              <a:t>useradd</a:t>
            </a:r>
            <a:r>
              <a:rPr lang="es-ES" sz="2000" b="1" dirty="0" smtClean="0">
                <a:solidFill>
                  <a:schemeClr val="lt1"/>
                </a:solidFill>
                <a:latin typeface="Arial"/>
                <a:ea typeface="Arial"/>
                <a:cs typeface="Arial"/>
                <a:sym typeface="Arial"/>
              </a:rPr>
              <a:t>, se muestran algunas opciones de como crear usuarios:</a:t>
            </a:r>
          </a:p>
          <a:p>
            <a:pPr marL="800100" lvl="1" indent="-215900" algn="l" rtl="0">
              <a:lnSpc>
                <a:spcPct val="90000"/>
              </a:lnSpc>
              <a:spcBef>
                <a:spcPts val="600"/>
              </a:spcBef>
              <a:spcAft>
                <a:spcPts val="0"/>
              </a:spcAft>
              <a:buClr>
                <a:srgbClr val="27ED27"/>
              </a:buClr>
              <a:buSzPts val="2000"/>
              <a:buFont typeface="Century Schoolbook"/>
              <a:buNone/>
            </a:pPr>
            <a:endParaRPr lang="es-ES" sz="2000" b="1" dirty="0">
              <a:solidFill>
                <a:schemeClr val="lt1"/>
              </a:solidFill>
              <a:latin typeface="Arial"/>
              <a:ea typeface="Arial"/>
              <a:cs typeface="Arial"/>
              <a:sym typeface="Arial"/>
            </a:endParaRPr>
          </a:p>
          <a:p>
            <a:pPr marL="869950" lvl="1" indent="-285750" algn="l" rtl="0">
              <a:lnSpc>
                <a:spcPct val="90000"/>
              </a:lnSpc>
              <a:spcBef>
                <a:spcPts val="600"/>
              </a:spcBef>
              <a:spcAft>
                <a:spcPts val="0"/>
              </a:spcAft>
              <a:buClr>
                <a:srgbClr val="27ED27"/>
              </a:buClr>
              <a:buSzPts val="2000"/>
              <a:buFont typeface="Arial" panose="020B0604020202020204" pitchFamily="34" charset="0"/>
              <a:buChar char="›"/>
            </a:pPr>
            <a:r>
              <a:rPr lang="es-ES" sz="1800" b="1" dirty="0" smtClean="0">
                <a:solidFill>
                  <a:schemeClr val="lt1"/>
                </a:solidFill>
                <a:latin typeface="Arial"/>
                <a:ea typeface="Arial"/>
                <a:cs typeface="Arial"/>
                <a:sym typeface="Arial"/>
              </a:rPr>
              <a:t>Sin personalizar Shell y directorio: </a:t>
            </a:r>
          </a:p>
          <a:p>
            <a:pPr marL="584200" lvl="1" indent="0" algn="l" rtl="0">
              <a:lnSpc>
                <a:spcPct val="90000"/>
              </a:lnSpc>
              <a:spcBef>
                <a:spcPts val="600"/>
              </a:spcBef>
              <a:spcAft>
                <a:spcPts val="0"/>
              </a:spcAft>
              <a:buClr>
                <a:srgbClr val="27ED27"/>
              </a:buClr>
              <a:buSzPts val="2000"/>
            </a:pPr>
            <a:r>
              <a:rPr lang="es-ES" sz="1800" b="1" dirty="0" smtClean="0">
                <a:solidFill>
                  <a:srgbClr val="00B050"/>
                </a:solidFill>
                <a:latin typeface="Arial"/>
                <a:ea typeface="Arial"/>
                <a:cs typeface="Arial"/>
                <a:sym typeface="Arial"/>
              </a:rPr>
              <a:t>	sudo </a:t>
            </a:r>
            <a:r>
              <a:rPr lang="es-ES" sz="1800" b="1" dirty="0" err="1" smtClean="0">
                <a:solidFill>
                  <a:srgbClr val="00B050"/>
                </a:solidFill>
                <a:latin typeface="Arial"/>
                <a:ea typeface="Arial"/>
                <a:cs typeface="Arial"/>
                <a:sym typeface="Arial"/>
              </a:rPr>
              <a:t>useradd</a:t>
            </a:r>
            <a:r>
              <a:rPr lang="es-ES" sz="1800" b="1" dirty="0" smtClean="0">
                <a:solidFill>
                  <a:srgbClr val="00B050"/>
                </a:solidFill>
                <a:latin typeface="Arial"/>
                <a:ea typeface="Arial"/>
                <a:cs typeface="Arial"/>
                <a:sym typeface="Arial"/>
              </a:rPr>
              <a:t> -m  </a:t>
            </a:r>
            <a:r>
              <a:rPr lang="es-ES" sz="1800" b="1" dirty="0" err="1" smtClean="0">
                <a:solidFill>
                  <a:srgbClr val="FFC000"/>
                </a:solidFill>
                <a:latin typeface="Arial"/>
                <a:ea typeface="Arial"/>
                <a:cs typeface="Arial"/>
                <a:sym typeface="Arial"/>
              </a:rPr>
              <a:t>nombreusuario</a:t>
            </a:r>
            <a:endParaRPr lang="es-ES" sz="1800" b="1" dirty="0" smtClean="0">
              <a:solidFill>
                <a:srgbClr val="FFC000"/>
              </a:solidFill>
              <a:latin typeface="Arial"/>
              <a:ea typeface="Arial"/>
              <a:cs typeface="Arial"/>
              <a:sym typeface="Arial"/>
            </a:endParaRPr>
          </a:p>
          <a:p>
            <a:pPr marL="869950" lvl="1" indent="-285750" algn="l" rtl="0">
              <a:lnSpc>
                <a:spcPct val="90000"/>
              </a:lnSpc>
              <a:spcBef>
                <a:spcPts val="600"/>
              </a:spcBef>
              <a:spcAft>
                <a:spcPts val="0"/>
              </a:spcAft>
              <a:buClr>
                <a:srgbClr val="27ED27"/>
              </a:buClr>
              <a:buSzPts val="2000"/>
              <a:buFont typeface="Arial" panose="020B0604020202020204" pitchFamily="34" charset="0"/>
              <a:buChar char="›"/>
            </a:pPr>
            <a:endParaRPr lang="es-ES" sz="1800" b="1" dirty="0" smtClean="0">
              <a:solidFill>
                <a:schemeClr val="lt1"/>
              </a:solidFill>
              <a:latin typeface="Arial"/>
              <a:ea typeface="Arial"/>
              <a:cs typeface="Arial"/>
              <a:sym typeface="Arial"/>
            </a:endParaRPr>
          </a:p>
          <a:p>
            <a:pPr marL="869950" lvl="1" indent="-285750" algn="l">
              <a:spcBef>
                <a:spcPts val="600"/>
              </a:spcBef>
              <a:buClr>
                <a:srgbClr val="27ED27"/>
              </a:buClr>
              <a:buSzPts val="2000"/>
              <a:buFont typeface="Arial" panose="020B0604020202020204" pitchFamily="34" charset="0"/>
              <a:buChar char="›"/>
            </a:pPr>
            <a:r>
              <a:rPr lang="es-ES" sz="1800" b="1" dirty="0">
                <a:solidFill>
                  <a:schemeClr val="lt1"/>
                </a:solidFill>
                <a:latin typeface="Arial"/>
                <a:ea typeface="Arial"/>
                <a:cs typeface="Arial"/>
                <a:sym typeface="Arial"/>
              </a:rPr>
              <a:t>Personalizando Shell y directorio :</a:t>
            </a:r>
            <a:endParaRPr lang="es-ES" sz="1800" b="1" dirty="0" smtClean="0">
              <a:solidFill>
                <a:schemeClr val="lt1"/>
              </a:solidFill>
              <a:latin typeface="Arial"/>
              <a:ea typeface="Arial"/>
              <a:cs typeface="Arial"/>
              <a:sym typeface="Arial"/>
            </a:endParaRPr>
          </a:p>
          <a:p>
            <a:pPr marL="584200" lvl="1" indent="0" algn="l">
              <a:spcBef>
                <a:spcPts val="600"/>
              </a:spcBef>
              <a:buClr>
                <a:srgbClr val="27ED27"/>
              </a:buClr>
              <a:buSzPts val="2000"/>
            </a:pPr>
            <a:r>
              <a:rPr lang="es-ES" sz="1800" b="1" dirty="0" smtClean="0">
                <a:solidFill>
                  <a:schemeClr val="lt1"/>
                </a:solidFill>
                <a:latin typeface="Arial"/>
                <a:ea typeface="Arial"/>
                <a:cs typeface="Arial"/>
                <a:sym typeface="Arial"/>
              </a:rPr>
              <a:t> 	</a:t>
            </a:r>
            <a:r>
              <a:rPr lang="es-ES" sz="1800" b="1" dirty="0" smtClean="0">
                <a:solidFill>
                  <a:srgbClr val="00B050"/>
                </a:solidFill>
                <a:latin typeface="Arial"/>
                <a:ea typeface="Arial"/>
                <a:cs typeface="Arial"/>
                <a:sym typeface="Arial"/>
              </a:rPr>
              <a:t>sudo </a:t>
            </a:r>
            <a:r>
              <a:rPr lang="es-ES" sz="1800" b="1" dirty="0" err="1">
                <a:solidFill>
                  <a:srgbClr val="00B050"/>
                </a:solidFill>
                <a:latin typeface="Arial"/>
                <a:ea typeface="Arial"/>
                <a:cs typeface="Arial"/>
                <a:sym typeface="Arial"/>
              </a:rPr>
              <a:t>useradd</a:t>
            </a:r>
            <a:r>
              <a:rPr lang="es-ES" sz="1800" b="1" dirty="0">
                <a:solidFill>
                  <a:srgbClr val="00B050"/>
                </a:solidFill>
                <a:latin typeface="Arial"/>
                <a:ea typeface="Arial"/>
                <a:cs typeface="Arial"/>
                <a:sym typeface="Arial"/>
              </a:rPr>
              <a:t>  </a:t>
            </a:r>
            <a:r>
              <a:rPr lang="es-ES" sz="1800" b="1" dirty="0" smtClean="0">
                <a:solidFill>
                  <a:srgbClr val="00B050"/>
                </a:solidFill>
                <a:latin typeface="Arial"/>
                <a:ea typeface="Arial"/>
                <a:cs typeface="Arial"/>
                <a:sym typeface="Arial"/>
              </a:rPr>
              <a:t>-s </a:t>
            </a:r>
            <a:r>
              <a:rPr lang="es-ES" sz="1800" b="1" dirty="0" smtClean="0">
                <a:solidFill>
                  <a:srgbClr val="FFC000"/>
                </a:solidFill>
                <a:latin typeface="Arial"/>
                <a:ea typeface="Arial"/>
                <a:cs typeface="Arial"/>
                <a:sym typeface="Arial"/>
              </a:rPr>
              <a:t>/</a:t>
            </a:r>
            <a:r>
              <a:rPr lang="es-ES" sz="1800" b="1" dirty="0" err="1" smtClean="0">
                <a:solidFill>
                  <a:srgbClr val="FFC000"/>
                </a:solidFill>
                <a:latin typeface="Arial"/>
                <a:ea typeface="Arial"/>
                <a:cs typeface="Arial"/>
                <a:sym typeface="Arial"/>
              </a:rPr>
              <a:t>bin</a:t>
            </a:r>
            <a:r>
              <a:rPr lang="es-ES" sz="1800" b="1" dirty="0" smtClean="0">
                <a:solidFill>
                  <a:srgbClr val="FFC000"/>
                </a:solidFill>
                <a:latin typeface="Arial"/>
                <a:ea typeface="Arial"/>
                <a:cs typeface="Arial"/>
                <a:sym typeface="Arial"/>
              </a:rPr>
              <a:t>/</a:t>
            </a:r>
            <a:r>
              <a:rPr lang="es-ES" sz="1800" b="1" dirty="0" err="1" smtClean="0">
                <a:solidFill>
                  <a:srgbClr val="FFC000"/>
                </a:solidFill>
                <a:latin typeface="Arial"/>
                <a:ea typeface="Arial"/>
                <a:cs typeface="Arial"/>
                <a:sym typeface="Arial"/>
              </a:rPr>
              <a:t>bash</a:t>
            </a:r>
            <a:r>
              <a:rPr lang="es-ES" sz="1800" b="1" dirty="0" smtClean="0">
                <a:solidFill>
                  <a:srgbClr val="00B050"/>
                </a:solidFill>
                <a:latin typeface="Arial"/>
                <a:ea typeface="Arial"/>
                <a:cs typeface="Arial"/>
                <a:sym typeface="Arial"/>
              </a:rPr>
              <a:t> –g </a:t>
            </a:r>
            <a:r>
              <a:rPr lang="es-ES" sz="1800" b="1" dirty="0" smtClean="0">
                <a:solidFill>
                  <a:srgbClr val="FFC000"/>
                </a:solidFill>
                <a:latin typeface="Arial"/>
                <a:ea typeface="Arial"/>
                <a:cs typeface="Arial"/>
                <a:sym typeface="Arial"/>
              </a:rPr>
              <a:t>grupo </a:t>
            </a:r>
            <a:r>
              <a:rPr lang="es-ES" sz="1800" b="1" dirty="0" smtClean="0">
                <a:solidFill>
                  <a:srgbClr val="00B050"/>
                </a:solidFill>
                <a:latin typeface="Arial"/>
                <a:ea typeface="Arial"/>
                <a:cs typeface="Arial"/>
                <a:sym typeface="Arial"/>
              </a:rPr>
              <a:t>–d </a:t>
            </a:r>
            <a:r>
              <a:rPr lang="es-ES" sz="1800" b="1" dirty="0" smtClean="0">
                <a:solidFill>
                  <a:srgbClr val="FFC000"/>
                </a:solidFill>
                <a:latin typeface="Arial"/>
                <a:ea typeface="Arial"/>
                <a:cs typeface="Arial"/>
                <a:sym typeface="Arial"/>
              </a:rPr>
              <a:t>/home/usuario</a:t>
            </a:r>
            <a:r>
              <a:rPr lang="es-ES" sz="1800" b="1" dirty="0" smtClean="0">
                <a:solidFill>
                  <a:srgbClr val="00B050"/>
                </a:solidFill>
                <a:latin typeface="Arial"/>
                <a:ea typeface="Arial"/>
                <a:cs typeface="Arial"/>
                <a:sym typeface="Arial"/>
              </a:rPr>
              <a:t>  </a:t>
            </a:r>
            <a:r>
              <a:rPr lang="es-ES" sz="1800" b="1" dirty="0" err="1" smtClean="0">
                <a:solidFill>
                  <a:srgbClr val="FFC000"/>
                </a:solidFill>
                <a:latin typeface="Arial"/>
                <a:ea typeface="Arial"/>
                <a:cs typeface="Arial"/>
                <a:sym typeface="Arial"/>
              </a:rPr>
              <a:t>nombreusuario</a:t>
            </a:r>
            <a:endParaRPr lang="es-ES" sz="1800" b="1" dirty="0" smtClean="0">
              <a:solidFill>
                <a:srgbClr val="FFC000"/>
              </a:solidFill>
              <a:latin typeface="Arial"/>
              <a:ea typeface="Arial"/>
              <a:cs typeface="Arial"/>
              <a:sym typeface="Arial"/>
            </a:endParaRPr>
          </a:p>
          <a:p>
            <a:pPr marL="584200" lvl="1" indent="0" algn="l">
              <a:spcBef>
                <a:spcPts val="600"/>
              </a:spcBef>
              <a:buClr>
                <a:srgbClr val="27ED27"/>
              </a:buClr>
              <a:buSzPts val="2000"/>
            </a:pPr>
            <a:r>
              <a:rPr lang="es-ES" sz="1800" b="1" dirty="0">
                <a:solidFill>
                  <a:srgbClr val="FFC000"/>
                </a:solidFill>
                <a:latin typeface="Arial"/>
                <a:ea typeface="Arial"/>
                <a:cs typeface="Arial"/>
                <a:sym typeface="Arial"/>
              </a:rPr>
              <a:t>	</a:t>
            </a:r>
          </a:p>
          <a:p>
            <a:pPr marL="927100" lvl="1" indent="-342900" algn="l" rtl="0">
              <a:lnSpc>
                <a:spcPct val="90000"/>
              </a:lnSpc>
              <a:spcBef>
                <a:spcPts val="600"/>
              </a:spcBef>
              <a:spcAft>
                <a:spcPts val="0"/>
              </a:spcAft>
              <a:buClr>
                <a:srgbClr val="27ED27"/>
              </a:buClr>
              <a:buSzPts val="2000"/>
              <a:buFont typeface="Arial" panose="020B0604020202020204" pitchFamily="34" charset="0"/>
              <a:buChar char="›"/>
            </a:pPr>
            <a:endParaRPr lang="es-ES" sz="2000" dirty="0">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endParaRPr sz="2000" b="1" dirty="0">
              <a:solidFill>
                <a:schemeClr val="lt1"/>
              </a:solidFill>
              <a:latin typeface="Arial"/>
              <a:ea typeface="Arial"/>
              <a:cs typeface="Arial"/>
              <a:sym typeface="Arial"/>
            </a:endParaRPr>
          </a:p>
          <a:p>
            <a:pPr marL="800100" lvl="1" indent="-215900" algn="ctr" rtl="0">
              <a:lnSpc>
                <a:spcPct val="90000"/>
              </a:lnSpc>
              <a:spcBef>
                <a:spcPts val="600"/>
              </a:spcBef>
              <a:spcAft>
                <a:spcPts val="0"/>
              </a:spcAft>
              <a:buClr>
                <a:srgbClr val="27ED27"/>
              </a:buClr>
              <a:buSzPts val="2000"/>
              <a:buFont typeface="Century Schoolbook"/>
              <a:buNone/>
            </a:pPr>
            <a:endParaRPr sz="2000" b="1" dirty="0">
              <a:solidFill>
                <a:srgbClr val="00B050"/>
              </a:solidFill>
              <a:latin typeface="Arial"/>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
        <p:nvSpPr>
          <p:cNvPr id="2" name="CuadroTexto 1"/>
          <p:cNvSpPr txBox="1"/>
          <p:nvPr/>
        </p:nvSpPr>
        <p:spPr>
          <a:xfrm>
            <a:off x="1740877" y="4591491"/>
            <a:ext cx="4598377" cy="923330"/>
          </a:xfrm>
          <a:prstGeom prst="rect">
            <a:avLst/>
          </a:prstGeom>
          <a:noFill/>
        </p:spPr>
        <p:txBody>
          <a:bodyPr wrap="square" rtlCol="0">
            <a:spAutoFit/>
          </a:bodyPr>
          <a:lstStyle/>
          <a:p>
            <a:pPr marL="285750" indent="-285750">
              <a:buClr>
                <a:srgbClr val="25F72F"/>
              </a:buClr>
              <a:buFont typeface="Arial" panose="020B0604020202020204" pitchFamily="34" charset="0"/>
              <a:buChar char="•"/>
            </a:pPr>
            <a:r>
              <a:rPr lang="es-ES" sz="1800" dirty="0" smtClean="0">
                <a:solidFill>
                  <a:schemeClr val="bg1"/>
                </a:solidFill>
                <a:latin typeface="Bahnschrift" panose="020B0502040204020203" pitchFamily="34" charset="0"/>
              </a:rPr>
              <a:t>-s :  Definimos la Shell</a:t>
            </a:r>
          </a:p>
          <a:p>
            <a:pPr marL="285750" indent="-285750">
              <a:buClr>
                <a:srgbClr val="25F72F"/>
              </a:buClr>
              <a:buFont typeface="Arial" panose="020B0604020202020204" pitchFamily="34" charset="0"/>
              <a:buChar char="•"/>
            </a:pPr>
            <a:r>
              <a:rPr lang="es-ES" sz="1800" dirty="0" smtClean="0">
                <a:solidFill>
                  <a:schemeClr val="bg1"/>
                </a:solidFill>
                <a:latin typeface="Bahnschrift" panose="020B0502040204020203" pitchFamily="34" charset="0"/>
              </a:rPr>
              <a:t>-g :  Definimos el grupo</a:t>
            </a:r>
          </a:p>
          <a:p>
            <a:pPr marL="285750" indent="-285750">
              <a:buClr>
                <a:srgbClr val="25F72F"/>
              </a:buClr>
              <a:buFont typeface="Arial" panose="020B0604020202020204" pitchFamily="34" charset="0"/>
              <a:buChar char="•"/>
            </a:pPr>
            <a:r>
              <a:rPr lang="es-ES" sz="1800" dirty="0" smtClean="0">
                <a:solidFill>
                  <a:schemeClr val="bg1"/>
                </a:solidFill>
                <a:latin typeface="Bahnschrift" panose="020B0502040204020203" pitchFamily="34" charset="0"/>
              </a:rPr>
              <a:t>-d :  Definimos el directorio de usuario</a:t>
            </a:r>
            <a:endParaRPr lang="en-US" sz="18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80299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Grupos</a:t>
            </a:r>
            <a:endParaRPr sz="4400" b="1">
              <a:solidFill>
                <a:srgbClr val="FEFEFE"/>
              </a:solidFill>
              <a:latin typeface="Lucida Sans"/>
              <a:ea typeface="Lucida Sans"/>
              <a:cs typeface="Lucida Sans"/>
              <a:sym typeface="Lucida Sans"/>
            </a:endParaRPr>
          </a:p>
        </p:txBody>
      </p:sp>
      <p:sp>
        <p:nvSpPr>
          <p:cNvPr id="139" name="Google Shape;139;p4"/>
          <p:cNvSpPr txBox="1">
            <a:spLocks noGrp="1"/>
          </p:cNvSpPr>
          <p:nvPr>
            <p:ph type="subTitle" idx="1"/>
          </p:nvPr>
        </p:nvSpPr>
        <p:spPr>
          <a:xfrm>
            <a:off x="1225550" y="1166813"/>
            <a:ext cx="10160000" cy="5386387"/>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29FB33"/>
              </a:buClr>
              <a:buSzPts val="2200"/>
              <a:buNone/>
            </a:pPr>
            <a:r>
              <a:rPr lang="es-ES">
                <a:solidFill>
                  <a:schemeClr val="lt1"/>
                </a:solidFill>
                <a:latin typeface="Arial"/>
                <a:ea typeface="Arial"/>
                <a:cs typeface="Arial"/>
                <a:sym typeface="Arial"/>
              </a:rPr>
              <a:t>De la misma forma que en otros sistemas operativos como Windows, Linux posee un sistema de grupos, hay grupos que son del sistema operativo, como por ejemplo sudo, si un usuario pertenece a sudo, puede convertirse en root con el comando </a:t>
            </a:r>
            <a:r>
              <a:rPr lang="es-ES">
                <a:solidFill>
                  <a:srgbClr val="00B050"/>
                </a:solidFill>
                <a:latin typeface="Arial"/>
                <a:ea typeface="Arial"/>
                <a:cs typeface="Arial"/>
                <a:sym typeface="Arial"/>
              </a:rPr>
              <a:t>sudo su </a:t>
            </a:r>
            <a:r>
              <a:rPr lang="es-ES">
                <a:solidFill>
                  <a:schemeClr val="lt1"/>
                </a:solidFill>
                <a:latin typeface="Arial"/>
                <a:ea typeface="Arial"/>
                <a:cs typeface="Arial"/>
                <a:sym typeface="Arial"/>
              </a:rPr>
              <a:t>y su contraseña.</a:t>
            </a:r>
            <a:endParaRPr/>
          </a:p>
          <a:p>
            <a:pPr marL="0" lvl="0" indent="0" algn="l" rtl="0">
              <a:lnSpc>
                <a:spcPct val="150000"/>
              </a:lnSpc>
              <a:spcBef>
                <a:spcPts val="1600"/>
              </a:spcBef>
              <a:spcAft>
                <a:spcPts val="0"/>
              </a:spcAft>
              <a:buClr>
                <a:srgbClr val="29FB33"/>
              </a:buClr>
              <a:buSzPts val="2200"/>
              <a:buNone/>
            </a:pPr>
            <a:r>
              <a:rPr lang="es-ES">
                <a:solidFill>
                  <a:schemeClr val="lt1"/>
                </a:solidFill>
                <a:latin typeface="Arial"/>
                <a:ea typeface="Arial"/>
                <a:cs typeface="Arial"/>
                <a:sym typeface="Arial"/>
              </a:rPr>
              <a:t>Los grupos pueden ser asignados a directorios y archivos, luego con los permisos asignados por grupo un usuario tiene mayores o menores privilegios respecto a dichos directorios y archivos.</a:t>
            </a:r>
            <a:endParaRPr/>
          </a:p>
          <a:p>
            <a:pPr marL="0" lvl="0" indent="0" algn="l" rtl="0">
              <a:lnSpc>
                <a:spcPct val="150000"/>
              </a:lnSpc>
              <a:spcBef>
                <a:spcPts val="1600"/>
              </a:spcBef>
              <a:spcAft>
                <a:spcPts val="0"/>
              </a:spcAft>
              <a:buClr>
                <a:srgbClr val="29FB33"/>
              </a:buClr>
              <a:buSzPts val="2200"/>
              <a:buNone/>
            </a:pPr>
            <a:r>
              <a:rPr lang="es-ES">
                <a:solidFill>
                  <a:schemeClr val="lt1"/>
                </a:solidFill>
                <a:latin typeface="Arial"/>
                <a:ea typeface="Arial"/>
                <a:cs typeface="Arial"/>
                <a:sym typeface="Arial"/>
              </a:rPr>
              <a:t>Para ver los grupos de mi usuario puedo usar el comando </a:t>
            </a:r>
            <a:r>
              <a:rPr lang="es-ES">
                <a:solidFill>
                  <a:srgbClr val="00B050"/>
                </a:solidFill>
                <a:latin typeface="Arial"/>
                <a:ea typeface="Arial"/>
                <a:cs typeface="Arial"/>
                <a:sym typeface="Arial"/>
              </a:rPr>
              <a:t>id</a:t>
            </a:r>
            <a:endParaRPr/>
          </a:p>
          <a:p>
            <a:pPr marL="0" lvl="0" indent="0" algn="l" rtl="0">
              <a:lnSpc>
                <a:spcPct val="150000"/>
              </a:lnSpc>
              <a:spcBef>
                <a:spcPts val="1600"/>
              </a:spcBef>
              <a:spcAft>
                <a:spcPts val="0"/>
              </a:spcAft>
              <a:buClr>
                <a:srgbClr val="29FB33"/>
              </a:buClr>
              <a:buSzPts val="2200"/>
              <a:buNone/>
            </a:pPr>
            <a:r>
              <a:rPr lang="es-ES">
                <a:solidFill>
                  <a:schemeClr val="lt1"/>
                </a:solidFill>
                <a:latin typeface="Arial"/>
                <a:ea typeface="Arial"/>
                <a:cs typeface="Arial"/>
                <a:sym typeface="Arial"/>
              </a:rPr>
              <a:t>Para ver los grupos del sistema puedo leer el archivo </a:t>
            </a:r>
            <a:r>
              <a:rPr lang="es-ES">
                <a:solidFill>
                  <a:srgbClr val="00B050"/>
                </a:solidFill>
                <a:latin typeface="Arial"/>
                <a:ea typeface="Arial"/>
                <a:cs typeface="Arial"/>
                <a:sym typeface="Arial"/>
              </a:rPr>
              <a:t>/etc/group </a:t>
            </a:r>
            <a:endParaRPr/>
          </a:p>
          <a:p>
            <a:pPr marL="0" lvl="0" indent="0" algn="ctr" rtl="0">
              <a:lnSpc>
                <a:spcPct val="150000"/>
              </a:lnSpc>
              <a:spcBef>
                <a:spcPts val="1600"/>
              </a:spcBef>
              <a:spcAft>
                <a:spcPts val="0"/>
              </a:spcAft>
              <a:buClr>
                <a:srgbClr val="29FB33"/>
              </a:buClr>
              <a:buSzPts val="2200"/>
              <a:buNone/>
            </a:pPr>
            <a:endParaRPr>
              <a:solidFill>
                <a:schemeClr val="lt1"/>
              </a:solidFill>
              <a:latin typeface="Arial"/>
              <a:ea typeface="Arial"/>
              <a:cs typeface="Arial"/>
              <a:sym typeface="Arial"/>
            </a:endParaRPr>
          </a:p>
          <a:p>
            <a:pPr marL="3657600" lvl="8" indent="0" algn="ctr" rtl="0">
              <a:lnSpc>
                <a:spcPct val="150000"/>
              </a:lnSpc>
              <a:spcBef>
                <a:spcPts val="500"/>
              </a:spcBef>
              <a:spcAft>
                <a:spcPts val="0"/>
              </a:spcAft>
              <a:buClr>
                <a:srgbClr val="29FB33"/>
              </a:buClr>
              <a:buSzPts val="2000"/>
              <a:buNone/>
            </a:pPr>
            <a:endParaRPr>
              <a:solidFill>
                <a:schemeClr val="lt1"/>
              </a:solidFill>
              <a:latin typeface="Arial"/>
              <a:ea typeface="Arial"/>
              <a:cs typeface="Arial"/>
              <a:sym typeface="Arial"/>
            </a:endParaRPr>
          </a:p>
        </p:txBody>
      </p:sp>
      <p:sp>
        <p:nvSpPr>
          <p:cNvPr id="140" name="Google Shape;140;p4"/>
          <p:cNvSpPr/>
          <p:nvPr/>
        </p:nvSpPr>
        <p:spPr>
          <a:xfrm>
            <a:off x="7823200" y="396876"/>
            <a:ext cx="355600" cy="317500"/>
          </a:xfrm>
          <a:prstGeom prst="smileyFace">
            <a:avLst>
              <a:gd name="adj" fmla="val 4653"/>
            </a:avLst>
          </a:prstGeom>
          <a:solidFill>
            <a:srgbClr val="E8EDF0"/>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41" name="Google Shape;141;p4"/>
          <p:cNvSpPr/>
          <p:nvPr/>
        </p:nvSpPr>
        <p:spPr>
          <a:xfrm>
            <a:off x="8128000" y="652463"/>
            <a:ext cx="355600" cy="317500"/>
          </a:xfrm>
          <a:prstGeom prst="smileyFace">
            <a:avLst>
              <a:gd name="adj" fmla="val 4653"/>
            </a:avLst>
          </a:prstGeom>
          <a:solidFill>
            <a:srgbClr val="E8EDF0"/>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42" name="Google Shape;142;p4"/>
          <p:cNvSpPr/>
          <p:nvPr/>
        </p:nvSpPr>
        <p:spPr>
          <a:xfrm>
            <a:off x="8178800" y="195263"/>
            <a:ext cx="355600" cy="317500"/>
          </a:xfrm>
          <a:prstGeom prst="smileyFace">
            <a:avLst>
              <a:gd name="adj" fmla="val 4653"/>
            </a:avLst>
          </a:prstGeom>
          <a:solidFill>
            <a:srgbClr val="E8EDF0"/>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43" name="Google Shape;143;p4"/>
          <p:cNvSpPr/>
          <p:nvPr/>
        </p:nvSpPr>
        <p:spPr>
          <a:xfrm>
            <a:off x="8534400" y="409576"/>
            <a:ext cx="355600" cy="317500"/>
          </a:xfrm>
          <a:prstGeom prst="smileyFace">
            <a:avLst>
              <a:gd name="adj" fmla="val 4653"/>
            </a:avLst>
          </a:prstGeom>
          <a:solidFill>
            <a:srgbClr val="E8EDF0"/>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146538" y="497620"/>
            <a:ext cx="10737273" cy="56038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a:t>
            </a:r>
            <a:r>
              <a:rPr lang="es-ES" sz="3100" b="1" dirty="0" smtClean="0">
                <a:solidFill>
                  <a:srgbClr val="FEFEFE"/>
                </a:solidFill>
                <a:latin typeface="Lucida Sans"/>
                <a:ea typeface="Lucida Sans"/>
                <a:cs typeface="Lucida Sans"/>
                <a:sym typeface="Lucida Sans"/>
              </a:rPr>
              <a:t>Administración de usuarios 2/3</a:t>
            </a:r>
            <a:br>
              <a:rPr lang="es-ES" sz="3100" b="1" dirty="0" smtClean="0">
                <a:solidFill>
                  <a:srgbClr val="FEFEFE"/>
                </a:solidFill>
                <a:latin typeface="Lucida Sans"/>
                <a:ea typeface="Lucida Sans"/>
                <a:cs typeface="Lucida Sans"/>
                <a:sym typeface="Lucida Sans"/>
              </a:rPr>
            </a:br>
            <a:r>
              <a:rPr lang="es-ES" sz="3100" b="1" dirty="0" smtClean="0">
                <a:solidFill>
                  <a:srgbClr val="FEFEFE"/>
                </a:solidFill>
                <a:latin typeface="Lucida Sans"/>
                <a:ea typeface="Lucida Sans"/>
                <a:cs typeface="Lucida Sans"/>
                <a:sym typeface="Lucida Sans"/>
              </a:rPr>
              <a:t>				modificación (</a:t>
            </a:r>
            <a:r>
              <a:rPr lang="es-ES" sz="3100" b="1" dirty="0" err="1" smtClean="0">
                <a:solidFill>
                  <a:srgbClr val="FEFEFE"/>
                </a:solidFill>
                <a:latin typeface="Lucida Sans"/>
                <a:ea typeface="Lucida Sans"/>
                <a:cs typeface="Lucida Sans"/>
                <a:sym typeface="Lucida Sans"/>
              </a:rPr>
              <a:t>usermod</a:t>
            </a:r>
            <a:r>
              <a:rPr lang="es-ES" sz="3100" b="1" dirty="0" smtClean="0">
                <a:solidFill>
                  <a:srgbClr val="FEFEFE"/>
                </a:solidFill>
                <a:latin typeface="Lucida Sans"/>
                <a:ea typeface="Lucida Sans"/>
                <a:cs typeface="Lucida Sans"/>
                <a:sym typeface="Lucida Sans"/>
              </a:rPr>
              <a:t>)</a:t>
            </a:r>
            <a:endParaRPr sz="31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977411" y="988646"/>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sz="2000" b="1" dirty="0">
              <a:solidFill>
                <a:schemeClr val="lt1"/>
              </a:solidFill>
              <a:latin typeface="Arial"/>
              <a:ea typeface="Arial"/>
              <a:cs typeface="Arial"/>
              <a:sym typeface="Arial"/>
            </a:endParaRPr>
          </a:p>
          <a:p>
            <a:pPr marL="800100" lvl="1" indent="-215900" algn="l" rtl="0">
              <a:lnSpc>
                <a:spcPct val="90000"/>
              </a:lnSpc>
              <a:spcBef>
                <a:spcPts val="600"/>
              </a:spcBef>
              <a:spcAft>
                <a:spcPts val="0"/>
              </a:spcAft>
              <a:buClr>
                <a:srgbClr val="27ED27"/>
              </a:buClr>
              <a:buSzPts val="2000"/>
              <a:buFont typeface="Century Schoolbook"/>
              <a:buNone/>
            </a:pPr>
            <a:r>
              <a:rPr lang="es-ES" sz="2000" b="1" dirty="0" smtClean="0">
                <a:solidFill>
                  <a:schemeClr val="lt1"/>
                </a:solidFill>
                <a:latin typeface="Arial"/>
                <a:ea typeface="Arial"/>
                <a:cs typeface="Arial"/>
                <a:sym typeface="Arial"/>
              </a:rPr>
              <a:t>Modificación de usuarios, se muestran algunas opciones de como modificar usuarios con </a:t>
            </a:r>
            <a:r>
              <a:rPr lang="es-ES" sz="2000" b="1" dirty="0" err="1" smtClean="0">
                <a:solidFill>
                  <a:schemeClr val="lt1"/>
                </a:solidFill>
                <a:latin typeface="Arial"/>
                <a:ea typeface="Arial"/>
                <a:cs typeface="Arial"/>
                <a:sym typeface="Arial"/>
              </a:rPr>
              <a:t>usermod</a:t>
            </a:r>
            <a:r>
              <a:rPr lang="es-ES" sz="2000" b="1" dirty="0" smtClean="0">
                <a:solidFill>
                  <a:schemeClr val="lt1"/>
                </a:solidFill>
                <a:latin typeface="Arial"/>
                <a:ea typeface="Arial"/>
                <a:cs typeface="Arial"/>
                <a:sym typeface="Arial"/>
              </a:rPr>
              <a:t>:</a:t>
            </a:r>
          </a:p>
          <a:p>
            <a:pPr marL="800100" lvl="1" indent="-215900" algn="l" rtl="0">
              <a:lnSpc>
                <a:spcPct val="90000"/>
              </a:lnSpc>
              <a:spcBef>
                <a:spcPts val="600"/>
              </a:spcBef>
              <a:spcAft>
                <a:spcPts val="0"/>
              </a:spcAft>
              <a:buClr>
                <a:srgbClr val="27ED27"/>
              </a:buClr>
              <a:buSzPts val="2000"/>
              <a:buFont typeface="Century Schoolbook"/>
              <a:buNone/>
            </a:pPr>
            <a:endParaRPr lang="es-ES" sz="2000" b="1" dirty="0">
              <a:solidFill>
                <a:schemeClr val="lt1"/>
              </a:solidFill>
              <a:latin typeface="Arial"/>
              <a:ea typeface="Arial"/>
              <a:cs typeface="Arial"/>
              <a:sym typeface="Arial"/>
            </a:endParaRPr>
          </a:p>
          <a:p>
            <a:pPr marL="927100" lvl="1" indent="-342900" algn="l" rtl="0">
              <a:lnSpc>
                <a:spcPct val="90000"/>
              </a:lnSpc>
              <a:spcBef>
                <a:spcPts val="600"/>
              </a:spcBef>
              <a:spcAft>
                <a:spcPts val="0"/>
              </a:spcAft>
              <a:buClr>
                <a:srgbClr val="27ED27"/>
              </a:buClr>
              <a:buSzPts val="2000"/>
              <a:buFont typeface="Arial" panose="020B0604020202020204" pitchFamily="34" charset="0"/>
              <a:buChar char="›"/>
            </a:pPr>
            <a:endParaRPr lang="es-ES" sz="2000" dirty="0">
              <a:solidFill>
                <a:schemeClr val="lt1"/>
              </a:solidFill>
              <a:latin typeface="Arial"/>
              <a:ea typeface="Arial"/>
              <a:cs typeface="Arial"/>
              <a:sym typeface="Arial"/>
            </a:endParaRPr>
          </a:p>
          <a:p>
            <a:pPr marL="927100" lvl="1" indent="-342900" algn="l" rtl="0">
              <a:lnSpc>
                <a:spcPct val="90000"/>
              </a:lnSpc>
              <a:spcBef>
                <a:spcPts val="600"/>
              </a:spcBef>
              <a:spcAft>
                <a:spcPts val="0"/>
              </a:spcAft>
              <a:buClr>
                <a:srgbClr val="27ED27"/>
              </a:buClr>
              <a:buSzPts val="2000"/>
              <a:buFont typeface="Arial" panose="020B0604020202020204" pitchFamily="34" charset="0"/>
              <a:buChar char="&gt;"/>
            </a:pPr>
            <a:r>
              <a:rPr lang="es-ES" sz="2000" b="1" dirty="0" err="1" smtClean="0">
                <a:solidFill>
                  <a:schemeClr val="lt1"/>
                </a:solidFill>
                <a:latin typeface="Arial"/>
                <a:ea typeface="Arial"/>
                <a:cs typeface="Arial"/>
                <a:sym typeface="Arial"/>
              </a:rPr>
              <a:t>usermod</a:t>
            </a:r>
            <a:r>
              <a:rPr lang="es-ES" sz="2000" b="1" dirty="0" smtClean="0">
                <a:solidFill>
                  <a:schemeClr val="lt1"/>
                </a:solidFill>
                <a:latin typeface="Arial"/>
                <a:ea typeface="Arial"/>
                <a:cs typeface="Arial"/>
                <a:sym typeface="Arial"/>
              </a:rPr>
              <a:t> (opciones) (usuario)</a:t>
            </a:r>
          </a:p>
          <a:p>
            <a:pPr marL="584200" lvl="1" indent="0" algn="l" rtl="0">
              <a:lnSpc>
                <a:spcPct val="90000"/>
              </a:lnSpc>
              <a:spcBef>
                <a:spcPts val="600"/>
              </a:spcBef>
              <a:spcAft>
                <a:spcPts val="0"/>
              </a:spcAft>
              <a:buClr>
                <a:srgbClr val="27ED27"/>
              </a:buClr>
              <a:buSzPts val="2000"/>
            </a:pPr>
            <a:r>
              <a:rPr lang="es-ES" sz="2000" b="1" dirty="0" smtClean="0">
                <a:solidFill>
                  <a:schemeClr val="lt1"/>
                </a:solidFill>
                <a:latin typeface="Arial"/>
                <a:ea typeface="Arial"/>
                <a:cs typeface="Arial"/>
                <a:sym typeface="Arial"/>
              </a:rPr>
              <a:t>Opciones:</a:t>
            </a:r>
            <a:endParaRPr sz="2000" b="1" dirty="0">
              <a:solidFill>
                <a:schemeClr val="lt1"/>
              </a:solidFill>
              <a:latin typeface="Arial"/>
              <a:ea typeface="Arial"/>
              <a:cs typeface="Arial"/>
              <a:sym typeface="Arial"/>
            </a:endParaRPr>
          </a:p>
          <a:p>
            <a:pPr marL="800100" lvl="1" indent="-215900" algn="ctr" rtl="0">
              <a:lnSpc>
                <a:spcPct val="90000"/>
              </a:lnSpc>
              <a:spcBef>
                <a:spcPts val="600"/>
              </a:spcBef>
              <a:spcAft>
                <a:spcPts val="0"/>
              </a:spcAft>
              <a:buClr>
                <a:srgbClr val="27ED27"/>
              </a:buClr>
              <a:buSzPts val="2000"/>
              <a:buFont typeface="Century Schoolbook"/>
              <a:buNone/>
            </a:pPr>
            <a:endParaRPr sz="2000" b="1" dirty="0">
              <a:solidFill>
                <a:srgbClr val="00B050"/>
              </a:solidFill>
              <a:latin typeface="Arial"/>
              <a:ea typeface="Arial"/>
              <a:cs typeface="Arial"/>
              <a:sym typeface="Arial"/>
            </a:endParaRPr>
          </a:p>
          <a:p>
            <a:pPr marL="342900" lvl="0" indent="-215900" algn="l" rtl="0">
              <a:lnSpc>
                <a:spcPct val="95000"/>
              </a:lnSpc>
              <a:spcBef>
                <a:spcPts val="17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a:p>
            <a:pPr marL="800100" lvl="1" indent="-215900" algn="ctr" rtl="0">
              <a:lnSpc>
                <a:spcPct val="90000"/>
              </a:lnSpc>
              <a:spcBef>
                <a:spcPts val="500"/>
              </a:spcBef>
              <a:spcAft>
                <a:spcPts val="0"/>
              </a:spcAft>
              <a:buClr>
                <a:srgbClr val="27ED27"/>
              </a:buClr>
              <a:buSzPts val="2000"/>
              <a:buFont typeface="Noto Sans Symbols"/>
              <a:buNone/>
            </a:pPr>
            <a:endParaRPr sz="2000" dirty="0">
              <a:solidFill>
                <a:schemeClr val="lt1"/>
              </a:solidFill>
              <a:latin typeface="Arial"/>
              <a:ea typeface="Arial"/>
              <a:cs typeface="Arial"/>
              <a:sym typeface="Arial"/>
            </a:endParaRPr>
          </a:p>
        </p:txBody>
      </p:sp>
      <p:sp>
        <p:nvSpPr>
          <p:cNvPr id="4" name="CuadroTexto 3"/>
          <p:cNvSpPr txBox="1"/>
          <p:nvPr/>
        </p:nvSpPr>
        <p:spPr>
          <a:xfrm>
            <a:off x="1301262" y="3364915"/>
            <a:ext cx="9205546" cy="3139321"/>
          </a:xfrm>
          <a:prstGeom prst="rect">
            <a:avLst/>
          </a:prstGeom>
          <a:noFill/>
        </p:spPr>
        <p:txBody>
          <a:bodyPr wrap="square" rtlCol="0">
            <a:spAutoFit/>
          </a:bodyPr>
          <a:lstStyle/>
          <a:p>
            <a:pPr marL="285750" indent="-285750">
              <a:buClr>
                <a:srgbClr val="00B050"/>
              </a:buClr>
              <a:buFont typeface="Arial" panose="020B0604020202020204" pitchFamily="34" charset="0"/>
              <a:buChar char="•"/>
            </a:pPr>
            <a:r>
              <a:rPr lang="es-ES" sz="1800" dirty="0" smtClean="0">
                <a:solidFill>
                  <a:srgbClr val="00B050"/>
                </a:solidFill>
                <a:latin typeface="Bahnschrift" panose="020B0502040204020203" pitchFamily="34" charset="0"/>
              </a:rPr>
              <a:t>-a –G  </a:t>
            </a:r>
            <a:r>
              <a:rPr lang="es-ES" sz="1800" dirty="0" smtClean="0">
                <a:solidFill>
                  <a:srgbClr val="FFC000"/>
                </a:solidFill>
                <a:latin typeface="Bahnschrift" panose="020B0502040204020203" pitchFamily="34" charset="0"/>
              </a:rPr>
              <a:t>grupo1 grupo2    </a:t>
            </a:r>
            <a:r>
              <a:rPr lang="es-ES" sz="1800" dirty="0" smtClean="0">
                <a:solidFill>
                  <a:schemeClr val="bg1"/>
                </a:solidFill>
                <a:latin typeface="Bahnschrift" panose="020B0502040204020203" pitchFamily="34" charset="0"/>
              </a:rPr>
              <a:t>-------- &gt;  Añadir grupos al usuario</a:t>
            </a:r>
            <a:r>
              <a:rPr lang="es-ES" sz="1800" dirty="0" smtClean="0">
                <a:solidFill>
                  <a:srgbClr val="FFC000"/>
                </a:solidFill>
                <a:latin typeface="Bahnschrift" panose="020B0502040204020203" pitchFamily="34" charset="0"/>
              </a:rPr>
              <a:t> </a:t>
            </a:r>
          </a:p>
          <a:p>
            <a:pPr marL="285750" indent="-285750">
              <a:buClr>
                <a:srgbClr val="00B050"/>
              </a:buClr>
              <a:buFont typeface="Arial" panose="020B0604020202020204" pitchFamily="34" charset="0"/>
              <a:buChar char="•"/>
            </a:pPr>
            <a:r>
              <a:rPr lang="es-ES" sz="1800" dirty="0" smtClean="0">
                <a:solidFill>
                  <a:srgbClr val="00B050"/>
                </a:solidFill>
                <a:latin typeface="Bahnschrift" panose="020B0502040204020203" pitchFamily="34" charset="0"/>
              </a:rPr>
              <a:t>-d  </a:t>
            </a:r>
            <a:r>
              <a:rPr lang="es-ES" sz="1800" dirty="0" smtClean="0">
                <a:solidFill>
                  <a:srgbClr val="FFC000"/>
                </a:solidFill>
                <a:latin typeface="Bahnschrift" panose="020B0502040204020203" pitchFamily="34" charset="0"/>
              </a:rPr>
              <a:t>/home/</a:t>
            </a:r>
            <a:r>
              <a:rPr lang="es-ES" sz="1800" dirty="0" err="1" smtClean="0">
                <a:solidFill>
                  <a:srgbClr val="FFC000"/>
                </a:solidFill>
                <a:latin typeface="Bahnschrift" panose="020B0502040204020203" pitchFamily="34" charset="0"/>
              </a:rPr>
              <a:t>newfolder</a:t>
            </a:r>
            <a:r>
              <a:rPr lang="es-ES" sz="1800" dirty="0" smtClean="0">
                <a:solidFill>
                  <a:srgbClr val="FFC000"/>
                </a:solidFill>
                <a:latin typeface="Bahnschrift" panose="020B0502040204020203" pitchFamily="34" charset="0"/>
              </a:rPr>
              <a:t> 	</a:t>
            </a:r>
            <a:r>
              <a:rPr lang="es-ES" sz="1800" dirty="0">
                <a:solidFill>
                  <a:schemeClr val="bg1"/>
                </a:solidFill>
                <a:latin typeface="Bahnschrift" panose="020B0502040204020203" pitchFamily="34" charset="0"/>
              </a:rPr>
              <a:t>-------- &gt;  </a:t>
            </a:r>
            <a:r>
              <a:rPr lang="es-ES" sz="1800" dirty="0" smtClean="0">
                <a:solidFill>
                  <a:schemeClr val="bg1"/>
                </a:solidFill>
                <a:latin typeface="Bahnschrift" panose="020B0502040204020203" pitchFamily="34" charset="0"/>
              </a:rPr>
              <a:t>Cambiar carpeta de usuario</a:t>
            </a:r>
          </a:p>
          <a:p>
            <a:pPr marL="285750" indent="-285750">
              <a:buClr>
                <a:srgbClr val="00B050"/>
              </a:buClr>
              <a:buFont typeface="Arial" panose="020B0604020202020204" pitchFamily="34" charset="0"/>
              <a:buChar char="•"/>
            </a:pPr>
            <a:r>
              <a:rPr lang="es-ES" sz="1800" dirty="0" smtClean="0">
                <a:solidFill>
                  <a:srgbClr val="00B050"/>
                </a:solidFill>
                <a:latin typeface="Bahnschrift" panose="020B0502040204020203" pitchFamily="34" charset="0"/>
              </a:rPr>
              <a:t>-g  </a:t>
            </a:r>
            <a:r>
              <a:rPr lang="es-ES" sz="1800" dirty="0" smtClean="0">
                <a:solidFill>
                  <a:srgbClr val="FFC000"/>
                </a:solidFill>
                <a:latin typeface="Bahnschrift" panose="020B0502040204020203" pitchFamily="34" charset="0"/>
              </a:rPr>
              <a:t>grupo o </a:t>
            </a:r>
            <a:r>
              <a:rPr lang="es-ES" sz="1800" dirty="0" err="1" smtClean="0">
                <a:solidFill>
                  <a:srgbClr val="FFC000"/>
                </a:solidFill>
                <a:latin typeface="Bahnschrift" panose="020B0502040204020203" pitchFamily="34" charset="0"/>
              </a:rPr>
              <a:t>grupoid</a:t>
            </a:r>
            <a:r>
              <a:rPr lang="es-ES" sz="1800" dirty="0" smtClean="0">
                <a:solidFill>
                  <a:srgbClr val="FFC000"/>
                </a:solidFill>
                <a:latin typeface="Bahnschrift" panose="020B0502040204020203" pitchFamily="34" charset="0"/>
              </a:rPr>
              <a:t>     </a:t>
            </a:r>
            <a:r>
              <a:rPr lang="es-ES" sz="1800" dirty="0" smtClean="0">
                <a:solidFill>
                  <a:schemeClr val="bg1"/>
                </a:solidFill>
                <a:latin typeface="Bahnschrift" panose="020B0502040204020203" pitchFamily="34" charset="0"/>
              </a:rPr>
              <a:t>-------- </a:t>
            </a:r>
            <a:r>
              <a:rPr lang="es-ES" sz="1800" dirty="0">
                <a:solidFill>
                  <a:schemeClr val="bg1"/>
                </a:solidFill>
                <a:latin typeface="Bahnschrift" panose="020B0502040204020203" pitchFamily="34" charset="0"/>
              </a:rPr>
              <a:t>&gt;  </a:t>
            </a:r>
            <a:r>
              <a:rPr lang="es-ES" sz="1800" dirty="0" smtClean="0">
                <a:solidFill>
                  <a:schemeClr val="bg1"/>
                </a:solidFill>
                <a:latin typeface="Bahnschrift" panose="020B0502040204020203" pitchFamily="34" charset="0"/>
              </a:rPr>
              <a:t>Cambia el grupo inicial del usuario</a:t>
            </a:r>
          </a:p>
          <a:p>
            <a:pPr marL="285750" indent="-285750">
              <a:buClr>
                <a:srgbClr val="00B050"/>
              </a:buClr>
              <a:buFont typeface="Arial" panose="020B0604020202020204" pitchFamily="34" charset="0"/>
              <a:buChar char="•"/>
            </a:pPr>
            <a:r>
              <a:rPr lang="es-ES" sz="1800" dirty="0" smtClean="0">
                <a:solidFill>
                  <a:srgbClr val="00B050"/>
                </a:solidFill>
                <a:latin typeface="Bahnschrift" panose="020B0502040204020203" pitchFamily="34" charset="0"/>
              </a:rPr>
              <a:t>-l  </a:t>
            </a:r>
            <a:r>
              <a:rPr lang="es-ES" sz="1800" dirty="0" err="1" smtClean="0">
                <a:solidFill>
                  <a:srgbClr val="FFC000"/>
                </a:solidFill>
                <a:latin typeface="Bahnschrift" panose="020B0502040204020203" pitchFamily="34" charset="0"/>
              </a:rPr>
              <a:t>nombrenuevo</a:t>
            </a:r>
            <a:r>
              <a:rPr lang="es-ES" sz="1800" dirty="0" smtClean="0">
                <a:solidFill>
                  <a:srgbClr val="FFC000"/>
                </a:solidFill>
                <a:latin typeface="Bahnschrift" panose="020B0502040204020203" pitchFamily="34" charset="0"/>
              </a:rPr>
              <a:t> </a:t>
            </a:r>
            <a:r>
              <a:rPr lang="es-ES" sz="1800" dirty="0" err="1" smtClean="0">
                <a:solidFill>
                  <a:srgbClr val="FFC000"/>
                </a:solidFill>
                <a:latin typeface="Bahnschrift" panose="020B0502040204020203" pitchFamily="34" charset="0"/>
              </a:rPr>
              <a:t>nombreviejo</a:t>
            </a:r>
            <a:r>
              <a:rPr lang="es-ES" sz="1800" dirty="0" smtClean="0">
                <a:solidFill>
                  <a:srgbClr val="FFC000"/>
                </a:solidFill>
                <a:latin typeface="Bahnschrift" panose="020B0502040204020203" pitchFamily="34" charset="0"/>
              </a:rPr>
              <a:t>     	</a:t>
            </a:r>
            <a:r>
              <a:rPr lang="es-ES" sz="1800" dirty="0" smtClean="0">
                <a:solidFill>
                  <a:schemeClr val="bg1"/>
                </a:solidFill>
                <a:latin typeface="Bahnschrift" panose="020B0502040204020203" pitchFamily="34" charset="0"/>
              </a:rPr>
              <a:t>-------- </a:t>
            </a:r>
            <a:r>
              <a:rPr lang="es-ES" sz="1800" dirty="0">
                <a:solidFill>
                  <a:schemeClr val="bg1"/>
                </a:solidFill>
                <a:latin typeface="Bahnschrift" panose="020B0502040204020203" pitchFamily="34" charset="0"/>
              </a:rPr>
              <a:t>&gt;  Cambia el </a:t>
            </a:r>
            <a:r>
              <a:rPr lang="es-ES" sz="1800" dirty="0" smtClean="0">
                <a:solidFill>
                  <a:schemeClr val="bg1"/>
                </a:solidFill>
                <a:latin typeface="Bahnschrift" panose="020B0502040204020203" pitchFamily="34" charset="0"/>
              </a:rPr>
              <a:t>nombre de la cuenta</a:t>
            </a:r>
          </a:p>
          <a:p>
            <a:pPr marL="285750" indent="-285750">
              <a:buClr>
                <a:srgbClr val="00B050"/>
              </a:buClr>
              <a:buFont typeface="Arial" panose="020B0604020202020204" pitchFamily="34" charset="0"/>
              <a:buChar char="•"/>
            </a:pPr>
            <a:r>
              <a:rPr lang="es-ES" sz="1800" dirty="0" smtClean="0">
                <a:solidFill>
                  <a:srgbClr val="00B050"/>
                </a:solidFill>
                <a:latin typeface="Bahnschrift" panose="020B0502040204020203" pitchFamily="34" charset="0"/>
              </a:rPr>
              <a:t>-p  </a:t>
            </a:r>
            <a:r>
              <a:rPr lang="es-ES" sz="1800" dirty="0" err="1" smtClean="0">
                <a:solidFill>
                  <a:srgbClr val="FFC000"/>
                </a:solidFill>
                <a:latin typeface="Bahnschrift" panose="020B0502040204020203" pitchFamily="34" charset="0"/>
              </a:rPr>
              <a:t>password</a:t>
            </a:r>
            <a:r>
              <a:rPr lang="es-ES" sz="1800" dirty="0" smtClean="0">
                <a:solidFill>
                  <a:srgbClr val="FFC000"/>
                </a:solidFill>
                <a:latin typeface="Bahnschrift" panose="020B0502040204020203" pitchFamily="34" charset="0"/>
              </a:rPr>
              <a:t>   </a:t>
            </a:r>
            <a:r>
              <a:rPr lang="es-ES" sz="1800" dirty="0">
                <a:solidFill>
                  <a:srgbClr val="FFC000"/>
                </a:solidFill>
                <a:latin typeface="Bahnschrift" panose="020B0502040204020203" pitchFamily="34" charset="0"/>
              </a:rPr>
              <a:t>	</a:t>
            </a:r>
            <a:r>
              <a:rPr lang="es-ES" sz="1800" dirty="0">
                <a:solidFill>
                  <a:schemeClr val="bg1"/>
                </a:solidFill>
                <a:latin typeface="Bahnschrift" panose="020B0502040204020203" pitchFamily="34" charset="0"/>
              </a:rPr>
              <a:t>-------- &gt;  Cambia </a:t>
            </a:r>
            <a:r>
              <a:rPr lang="es-ES" sz="1800" dirty="0" smtClean="0">
                <a:solidFill>
                  <a:schemeClr val="bg1"/>
                </a:solidFill>
                <a:latin typeface="Bahnschrift" panose="020B0502040204020203" pitchFamily="34" charset="0"/>
              </a:rPr>
              <a:t>la contraseña de la cuenta</a:t>
            </a:r>
            <a:endParaRPr lang="es-ES" sz="1800" dirty="0">
              <a:solidFill>
                <a:schemeClr val="bg1"/>
              </a:solidFill>
              <a:latin typeface="Bahnschrift" panose="020B0502040204020203" pitchFamily="34" charset="0"/>
            </a:endParaRPr>
          </a:p>
          <a:p>
            <a:pPr marL="285750" indent="-285750">
              <a:buClr>
                <a:srgbClr val="00B050"/>
              </a:buClr>
              <a:buFont typeface="Arial" panose="020B0604020202020204" pitchFamily="34" charset="0"/>
              <a:buChar char="•"/>
            </a:pPr>
            <a:r>
              <a:rPr lang="es-ES" sz="1800" dirty="0" smtClean="0">
                <a:solidFill>
                  <a:srgbClr val="00B050"/>
                </a:solidFill>
                <a:latin typeface="Bahnschrift" panose="020B0502040204020203" pitchFamily="34" charset="0"/>
              </a:rPr>
              <a:t>-s  </a:t>
            </a:r>
            <a:r>
              <a:rPr lang="es-ES" sz="1800" dirty="0" smtClean="0">
                <a:solidFill>
                  <a:srgbClr val="FFC000"/>
                </a:solidFill>
                <a:latin typeface="Bahnschrift" panose="020B0502040204020203" pitchFamily="34" charset="0"/>
              </a:rPr>
              <a:t>/</a:t>
            </a:r>
            <a:r>
              <a:rPr lang="es-ES" sz="1800" dirty="0" err="1" smtClean="0">
                <a:solidFill>
                  <a:srgbClr val="FFC000"/>
                </a:solidFill>
                <a:latin typeface="Bahnschrift" panose="020B0502040204020203" pitchFamily="34" charset="0"/>
              </a:rPr>
              <a:t>bin</a:t>
            </a:r>
            <a:r>
              <a:rPr lang="es-ES" sz="1800" dirty="0" smtClean="0">
                <a:solidFill>
                  <a:srgbClr val="FFC000"/>
                </a:solidFill>
                <a:latin typeface="Bahnschrift" panose="020B0502040204020203" pitchFamily="34" charset="0"/>
              </a:rPr>
              <a:t>/</a:t>
            </a:r>
            <a:r>
              <a:rPr lang="es-ES" sz="1800" dirty="0" err="1" smtClean="0">
                <a:solidFill>
                  <a:srgbClr val="FFC000"/>
                </a:solidFill>
                <a:latin typeface="Bahnschrift" panose="020B0502040204020203" pitchFamily="34" charset="0"/>
              </a:rPr>
              <a:t>tiposhell</a:t>
            </a:r>
            <a:r>
              <a:rPr lang="es-ES" sz="1800" dirty="0" smtClean="0">
                <a:solidFill>
                  <a:srgbClr val="FFC000"/>
                </a:solidFill>
                <a:latin typeface="Bahnschrift" panose="020B0502040204020203" pitchFamily="34" charset="0"/>
              </a:rPr>
              <a:t>     </a:t>
            </a:r>
            <a:r>
              <a:rPr lang="es-ES" sz="1800" dirty="0">
                <a:solidFill>
                  <a:srgbClr val="FFC000"/>
                </a:solidFill>
                <a:latin typeface="Bahnschrift" panose="020B0502040204020203" pitchFamily="34" charset="0"/>
              </a:rPr>
              <a:t>	</a:t>
            </a:r>
            <a:r>
              <a:rPr lang="es-ES" sz="1800" dirty="0">
                <a:solidFill>
                  <a:schemeClr val="bg1"/>
                </a:solidFill>
                <a:latin typeface="Bahnschrift" panose="020B0502040204020203" pitchFamily="34" charset="0"/>
              </a:rPr>
              <a:t>-------- &gt;  Cambia </a:t>
            </a:r>
            <a:r>
              <a:rPr lang="es-ES" sz="1800" dirty="0" smtClean="0">
                <a:solidFill>
                  <a:schemeClr val="bg1"/>
                </a:solidFill>
                <a:latin typeface="Bahnschrift" panose="020B0502040204020203" pitchFamily="34" charset="0"/>
              </a:rPr>
              <a:t>la </a:t>
            </a:r>
            <a:r>
              <a:rPr lang="es-ES" sz="1800" dirty="0" err="1" smtClean="0">
                <a:solidFill>
                  <a:schemeClr val="bg1"/>
                </a:solidFill>
                <a:latin typeface="Bahnschrift" panose="020B0502040204020203" pitchFamily="34" charset="0"/>
              </a:rPr>
              <a:t>shell</a:t>
            </a:r>
            <a:r>
              <a:rPr lang="es-ES" sz="1800" dirty="0" smtClean="0">
                <a:solidFill>
                  <a:schemeClr val="bg1"/>
                </a:solidFill>
                <a:latin typeface="Bahnschrift" panose="020B0502040204020203" pitchFamily="34" charset="0"/>
              </a:rPr>
              <a:t> </a:t>
            </a:r>
            <a:r>
              <a:rPr lang="es-ES" sz="1800" dirty="0">
                <a:solidFill>
                  <a:schemeClr val="bg1"/>
                </a:solidFill>
                <a:latin typeface="Bahnschrift" panose="020B0502040204020203" pitchFamily="34" charset="0"/>
              </a:rPr>
              <a:t>de la cuenta</a:t>
            </a:r>
          </a:p>
          <a:p>
            <a:pPr marL="285750" indent="-285750">
              <a:buClr>
                <a:srgbClr val="00B050"/>
              </a:buClr>
              <a:buFont typeface="Arial" panose="020B0604020202020204" pitchFamily="34" charset="0"/>
              <a:buChar char="•"/>
            </a:pPr>
            <a:endParaRPr lang="es-ES" sz="1800" dirty="0">
              <a:solidFill>
                <a:schemeClr val="bg1"/>
              </a:solidFill>
              <a:latin typeface="Bahnschrift" panose="020B0502040204020203" pitchFamily="34" charset="0"/>
            </a:endParaRPr>
          </a:p>
          <a:p>
            <a:pPr marL="285750" indent="-285750">
              <a:buClr>
                <a:srgbClr val="00B050"/>
              </a:buClr>
              <a:buFont typeface="Arial" panose="020B0604020202020204" pitchFamily="34" charset="0"/>
              <a:buChar char="•"/>
            </a:pPr>
            <a:endParaRPr lang="es-ES" sz="1800" dirty="0" smtClean="0">
              <a:solidFill>
                <a:schemeClr val="bg1"/>
              </a:solidFill>
              <a:latin typeface="Bahnschrift" panose="020B0502040204020203" pitchFamily="34" charset="0"/>
            </a:endParaRPr>
          </a:p>
          <a:p>
            <a:pPr marL="285750" indent="-285750">
              <a:buClr>
                <a:srgbClr val="00B050"/>
              </a:buClr>
              <a:buFont typeface="Arial" panose="020B0604020202020204" pitchFamily="34" charset="0"/>
              <a:buChar char="•"/>
            </a:pPr>
            <a:endParaRPr lang="es-ES" sz="1800" dirty="0" smtClean="0">
              <a:solidFill>
                <a:schemeClr val="bg1"/>
              </a:solidFill>
              <a:latin typeface="Bahnschrift" panose="020B0502040204020203" pitchFamily="34" charset="0"/>
            </a:endParaRPr>
          </a:p>
          <a:p>
            <a:pPr marL="285750" indent="-285750">
              <a:buClr>
                <a:srgbClr val="00B050"/>
              </a:buClr>
              <a:buFont typeface="Arial" panose="020B0604020202020204" pitchFamily="34" charset="0"/>
              <a:buChar char="•"/>
            </a:pPr>
            <a:endParaRPr lang="es-ES" sz="1800" dirty="0">
              <a:solidFill>
                <a:srgbClr val="FFC000"/>
              </a:solidFill>
              <a:latin typeface="Bahnschrift" panose="020B0502040204020203" pitchFamily="34" charset="0"/>
            </a:endParaRPr>
          </a:p>
          <a:p>
            <a:pPr marL="285750" indent="-285750">
              <a:buClr>
                <a:srgbClr val="00B050"/>
              </a:buClr>
              <a:buFont typeface="Arial" panose="020B0604020202020204" pitchFamily="34" charset="0"/>
              <a:buChar char="•"/>
            </a:pPr>
            <a:endParaRPr lang="en-US" sz="1800" dirty="0">
              <a:solidFill>
                <a:srgbClr val="FFC000"/>
              </a:solidFill>
              <a:latin typeface="Bahnschrift" panose="020B0502040204020203" pitchFamily="34" charset="0"/>
            </a:endParaRPr>
          </a:p>
        </p:txBody>
      </p:sp>
    </p:spTree>
    <p:extLst>
      <p:ext uri="{BB962C8B-B14F-4D97-AF65-F5344CB8AC3E}">
        <p14:creationId xmlns:p14="http://schemas.microsoft.com/office/powerpoint/2010/main" val="983305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331176" y="523998"/>
            <a:ext cx="10737273" cy="56038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a:t>
            </a:r>
            <a:r>
              <a:rPr lang="es-ES" sz="3100" b="1" dirty="0" smtClean="0">
                <a:solidFill>
                  <a:srgbClr val="FEFEFE"/>
                </a:solidFill>
                <a:latin typeface="Lucida Sans"/>
                <a:ea typeface="Lucida Sans"/>
                <a:cs typeface="Lucida Sans"/>
                <a:sym typeface="Lucida Sans"/>
              </a:rPr>
              <a:t>Administración de usuarios 3/3</a:t>
            </a:r>
            <a:br>
              <a:rPr lang="es-ES" sz="3100" b="1" dirty="0" smtClean="0">
                <a:solidFill>
                  <a:srgbClr val="FEFEFE"/>
                </a:solidFill>
                <a:latin typeface="Lucida Sans"/>
                <a:ea typeface="Lucida Sans"/>
                <a:cs typeface="Lucida Sans"/>
                <a:sym typeface="Lucida Sans"/>
              </a:rPr>
            </a:br>
            <a:r>
              <a:rPr lang="es-ES" sz="3100" b="1" dirty="0">
                <a:solidFill>
                  <a:srgbClr val="FEFEFE"/>
                </a:solidFill>
                <a:latin typeface="Lucida Sans"/>
                <a:ea typeface="Lucida Sans"/>
                <a:cs typeface="Lucida Sans"/>
                <a:sym typeface="Lucida Sans"/>
              </a:rPr>
              <a:t>	</a:t>
            </a:r>
            <a:r>
              <a:rPr lang="es-ES" sz="3100" b="1" dirty="0" smtClean="0">
                <a:solidFill>
                  <a:srgbClr val="FEFEFE"/>
                </a:solidFill>
                <a:latin typeface="Lucida Sans"/>
                <a:ea typeface="Lucida Sans"/>
                <a:cs typeface="Lucida Sans"/>
                <a:sym typeface="Lucida Sans"/>
              </a:rPr>
              <a:t>			Eliminación (</a:t>
            </a:r>
            <a:r>
              <a:rPr lang="es-ES" sz="3100" b="1" dirty="0" err="1" smtClean="0">
                <a:solidFill>
                  <a:srgbClr val="FEFEFE"/>
                </a:solidFill>
                <a:latin typeface="Lucida Sans"/>
                <a:ea typeface="Lucida Sans"/>
                <a:cs typeface="Lucida Sans"/>
                <a:sym typeface="Lucida Sans"/>
              </a:rPr>
              <a:t>userdel</a:t>
            </a:r>
            <a:r>
              <a:rPr lang="es-ES" sz="3100" b="1" dirty="0" smtClean="0">
                <a:solidFill>
                  <a:srgbClr val="FEFEFE"/>
                </a:solidFill>
                <a:latin typeface="Lucida Sans"/>
                <a:ea typeface="Lucida Sans"/>
                <a:cs typeface="Lucida Sans"/>
                <a:sym typeface="Lucida Sans"/>
              </a:rPr>
              <a:t>)</a:t>
            </a:r>
            <a:endParaRPr sz="31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977411" y="988646"/>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sz="2000" b="1" dirty="0">
              <a:solidFill>
                <a:schemeClr val="lt1"/>
              </a:solidFill>
              <a:latin typeface="Arial"/>
              <a:ea typeface="Arial"/>
              <a:cs typeface="Arial"/>
              <a:sym typeface="Arial"/>
            </a:endParaRPr>
          </a:p>
          <a:p>
            <a:pPr marL="800100" lvl="1" indent="-215900" algn="l" rtl="0">
              <a:lnSpc>
                <a:spcPct val="90000"/>
              </a:lnSpc>
              <a:spcBef>
                <a:spcPts val="500"/>
              </a:spcBef>
              <a:spcAft>
                <a:spcPts val="0"/>
              </a:spcAft>
              <a:buClr>
                <a:srgbClr val="27ED27"/>
              </a:buClr>
              <a:buSzPts val="2000"/>
              <a:buFont typeface="Noto Sans Symbols"/>
              <a:buNone/>
            </a:pPr>
            <a:r>
              <a:rPr lang="es-ES" sz="2000" dirty="0" smtClean="0">
                <a:solidFill>
                  <a:schemeClr val="lt1"/>
                </a:solidFill>
                <a:latin typeface="Arial"/>
                <a:ea typeface="Arial"/>
                <a:cs typeface="Arial"/>
                <a:sym typeface="Arial"/>
              </a:rPr>
              <a:t>Eliminación de usuarios con </a:t>
            </a:r>
            <a:r>
              <a:rPr lang="es-ES" sz="2000" dirty="0" err="1" smtClean="0">
                <a:solidFill>
                  <a:srgbClr val="00B050"/>
                </a:solidFill>
                <a:latin typeface="Arial"/>
                <a:ea typeface="Arial"/>
                <a:cs typeface="Arial"/>
                <a:sym typeface="Arial"/>
              </a:rPr>
              <a:t>userdel</a:t>
            </a:r>
            <a:r>
              <a:rPr lang="es-ES" sz="2000" dirty="0" smtClean="0">
                <a:solidFill>
                  <a:srgbClr val="00B050"/>
                </a:solidFill>
                <a:latin typeface="Arial"/>
                <a:ea typeface="Arial"/>
                <a:cs typeface="Arial"/>
                <a:sym typeface="Arial"/>
              </a:rPr>
              <a:t>:</a:t>
            </a:r>
          </a:p>
          <a:p>
            <a:pPr marL="800100" lvl="1" indent="-215900" algn="l" rtl="0">
              <a:lnSpc>
                <a:spcPct val="90000"/>
              </a:lnSpc>
              <a:spcBef>
                <a:spcPts val="500"/>
              </a:spcBef>
              <a:spcAft>
                <a:spcPts val="0"/>
              </a:spcAft>
              <a:buClr>
                <a:srgbClr val="27ED27"/>
              </a:buClr>
              <a:buSzPts val="2000"/>
              <a:buFont typeface="Noto Sans Symbols"/>
              <a:buNone/>
            </a:pPr>
            <a:endParaRPr lang="es-ES" sz="2000" dirty="0" smtClean="0">
              <a:solidFill>
                <a:srgbClr val="00B050"/>
              </a:solidFill>
              <a:latin typeface="Arial"/>
              <a:ea typeface="Arial"/>
              <a:cs typeface="Arial"/>
              <a:sym typeface="Arial"/>
            </a:endParaRPr>
          </a:p>
          <a:p>
            <a:pPr marL="800100" lvl="1" indent="-215900" algn="l" rtl="0">
              <a:lnSpc>
                <a:spcPct val="90000"/>
              </a:lnSpc>
              <a:spcBef>
                <a:spcPts val="500"/>
              </a:spcBef>
              <a:spcAft>
                <a:spcPts val="0"/>
              </a:spcAft>
              <a:buClr>
                <a:srgbClr val="27ED27"/>
              </a:buClr>
              <a:buSzPts val="2000"/>
              <a:buFont typeface="Noto Sans Symbols"/>
              <a:buNone/>
            </a:pPr>
            <a:r>
              <a:rPr lang="es-ES" sz="2000" dirty="0" smtClean="0">
                <a:solidFill>
                  <a:schemeClr val="bg1"/>
                </a:solidFill>
                <a:latin typeface="Arial"/>
                <a:ea typeface="Arial"/>
                <a:cs typeface="Arial"/>
                <a:sym typeface="Arial"/>
              </a:rPr>
              <a:t>Ejemplo simple: </a:t>
            </a:r>
          </a:p>
          <a:p>
            <a:pPr marL="800100" lvl="1" indent="-215900" algn="l" rtl="0">
              <a:lnSpc>
                <a:spcPct val="90000"/>
              </a:lnSpc>
              <a:spcBef>
                <a:spcPts val="500"/>
              </a:spcBef>
              <a:spcAft>
                <a:spcPts val="0"/>
              </a:spcAft>
              <a:buClr>
                <a:srgbClr val="27ED27"/>
              </a:buClr>
              <a:buSzPts val="2000"/>
              <a:buFont typeface="Noto Sans Symbols"/>
              <a:buNone/>
            </a:pPr>
            <a:endParaRPr lang="es-ES" sz="2000" dirty="0" smtClean="0">
              <a:solidFill>
                <a:schemeClr val="bg1"/>
              </a:solidFill>
              <a:latin typeface="Arial"/>
              <a:ea typeface="Arial"/>
              <a:cs typeface="Arial"/>
              <a:sym typeface="Arial"/>
            </a:endParaRPr>
          </a:p>
          <a:p>
            <a:pPr marL="800100" lvl="1" indent="-215900" algn="l" rtl="0">
              <a:lnSpc>
                <a:spcPct val="90000"/>
              </a:lnSpc>
              <a:spcBef>
                <a:spcPts val="500"/>
              </a:spcBef>
              <a:spcAft>
                <a:spcPts val="0"/>
              </a:spcAft>
              <a:buClr>
                <a:srgbClr val="27ED27"/>
              </a:buClr>
              <a:buSzPts val="2000"/>
              <a:buFont typeface="Noto Sans Symbols"/>
              <a:buNone/>
            </a:pPr>
            <a:r>
              <a:rPr lang="es-ES" sz="2000" dirty="0" err="1" smtClean="0">
                <a:solidFill>
                  <a:srgbClr val="00B050"/>
                </a:solidFill>
                <a:latin typeface="Arial"/>
                <a:ea typeface="Arial"/>
                <a:cs typeface="Arial"/>
                <a:sym typeface="Arial"/>
              </a:rPr>
              <a:t>userdel</a:t>
            </a:r>
            <a:r>
              <a:rPr lang="es-ES" sz="2000" dirty="0" smtClean="0">
                <a:solidFill>
                  <a:srgbClr val="00B050"/>
                </a:solidFill>
                <a:latin typeface="Arial"/>
                <a:ea typeface="Arial"/>
                <a:cs typeface="Arial"/>
                <a:sym typeface="Arial"/>
              </a:rPr>
              <a:t> -f  -r </a:t>
            </a:r>
            <a:r>
              <a:rPr lang="es-ES" sz="2000" dirty="0" err="1" smtClean="0">
                <a:solidFill>
                  <a:srgbClr val="FFC000"/>
                </a:solidFill>
                <a:latin typeface="Arial"/>
                <a:ea typeface="Arial"/>
                <a:cs typeface="Arial"/>
                <a:sym typeface="Arial"/>
              </a:rPr>
              <a:t>nombreusuario</a:t>
            </a:r>
            <a:r>
              <a:rPr lang="es-ES" sz="2000" dirty="0" smtClean="0">
                <a:solidFill>
                  <a:srgbClr val="FFC000"/>
                </a:solidFill>
                <a:latin typeface="Arial"/>
                <a:ea typeface="Arial"/>
                <a:cs typeface="Arial"/>
                <a:sym typeface="Arial"/>
              </a:rPr>
              <a:t> </a:t>
            </a:r>
          </a:p>
          <a:p>
            <a:pPr marL="800100" lvl="1" indent="-215900" algn="l" rtl="0">
              <a:lnSpc>
                <a:spcPct val="90000"/>
              </a:lnSpc>
              <a:spcBef>
                <a:spcPts val="500"/>
              </a:spcBef>
              <a:spcAft>
                <a:spcPts val="0"/>
              </a:spcAft>
              <a:buClr>
                <a:srgbClr val="27ED27"/>
              </a:buClr>
              <a:buSzPts val="2000"/>
              <a:buFont typeface="Noto Sans Symbols"/>
              <a:buNone/>
            </a:pPr>
            <a:endParaRPr lang="es-ES" sz="2000" dirty="0">
              <a:solidFill>
                <a:srgbClr val="FFC000"/>
              </a:solidFill>
              <a:latin typeface="Arial"/>
              <a:ea typeface="Arial"/>
              <a:cs typeface="Arial"/>
              <a:sym typeface="Arial"/>
            </a:endParaRPr>
          </a:p>
          <a:p>
            <a:pPr marL="927100" lvl="1" indent="-342900" algn="l" rtl="0">
              <a:lnSpc>
                <a:spcPct val="90000"/>
              </a:lnSpc>
              <a:spcBef>
                <a:spcPts val="500"/>
              </a:spcBef>
              <a:spcAft>
                <a:spcPts val="0"/>
              </a:spcAft>
              <a:buClr>
                <a:srgbClr val="27ED27"/>
              </a:buClr>
              <a:buSzPts val="2000"/>
              <a:buFont typeface="Wingdings" panose="05000000000000000000" pitchFamily="2" charset="2"/>
              <a:buChar char="§"/>
            </a:pPr>
            <a:r>
              <a:rPr lang="es-ES" sz="2000" dirty="0" smtClean="0">
                <a:solidFill>
                  <a:schemeClr val="bg1"/>
                </a:solidFill>
                <a:latin typeface="Arial"/>
                <a:ea typeface="Arial"/>
                <a:cs typeface="Arial"/>
                <a:sym typeface="Arial"/>
              </a:rPr>
              <a:t>-f : Eliminar procesos asociados (Puede ser obligatorio)</a:t>
            </a:r>
          </a:p>
          <a:p>
            <a:pPr marL="927100" lvl="1" indent="-342900" algn="l" rtl="0">
              <a:lnSpc>
                <a:spcPct val="90000"/>
              </a:lnSpc>
              <a:spcBef>
                <a:spcPts val="500"/>
              </a:spcBef>
              <a:spcAft>
                <a:spcPts val="0"/>
              </a:spcAft>
              <a:buClr>
                <a:srgbClr val="27ED27"/>
              </a:buClr>
              <a:buSzPts val="2000"/>
              <a:buFont typeface="Wingdings" panose="05000000000000000000" pitchFamily="2" charset="2"/>
              <a:buChar char="§"/>
            </a:pPr>
            <a:r>
              <a:rPr lang="es-ES" sz="2000" dirty="0" smtClean="0">
                <a:solidFill>
                  <a:schemeClr val="bg1"/>
                </a:solidFill>
                <a:latin typeface="Arial"/>
                <a:ea typeface="Arial"/>
                <a:cs typeface="Arial"/>
                <a:sym typeface="Arial"/>
              </a:rPr>
              <a:t>-r : Eliminar ficheros y directorios asociados</a:t>
            </a:r>
            <a:endParaRPr sz="2000"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599215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354624" y="181097"/>
            <a:ext cx="10737273" cy="56038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a:t>
            </a:r>
            <a:r>
              <a:rPr lang="es-ES" sz="3600" b="1" dirty="0" smtClean="0">
                <a:solidFill>
                  <a:srgbClr val="FEFEFE"/>
                </a:solidFill>
                <a:latin typeface="Lucida Sans"/>
                <a:ea typeface="Lucida Sans"/>
                <a:cs typeface="Lucida Sans"/>
                <a:sym typeface="Lucida Sans"/>
              </a:rPr>
              <a:t>Atributos de archivos y directorios 1/2</a:t>
            </a:r>
            <a:endParaRPr sz="36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986204" y="671145"/>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lang="es-ES" sz="2000" dirty="0" smtClean="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lang="es-ES" sz="2000" dirty="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lang="es-ES" sz="2000" dirty="0" smtClean="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r>
              <a:rPr lang="es-ES" sz="2000" dirty="0" smtClean="0">
                <a:solidFill>
                  <a:schemeClr val="bg1"/>
                </a:solidFill>
                <a:latin typeface="Arial"/>
                <a:ea typeface="Arial"/>
                <a:cs typeface="Arial"/>
                <a:sym typeface="Arial"/>
              </a:rPr>
              <a:t>En concordancia con los permisos, existen los atributos de archivos y directorios, que les dan características incluso sobre lo que un permiso habilita, características como inmutabilidad o cifrado, entre muchas otras.</a:t>
            </a:r>
          </a:p>
          <a:p>
            <a:pPr marL="457200" lvl="1" indent="0" algn="l" rtl="0">
              <a:lnSpc>
                <a:spcPct val="90000"/>
              </a:lnSpc>
              <a:spcBef>
                <a:spcPts val="0"/>
              </a:spcBef>
              <a:spcAft>
                <a:spcPts val="0"/>
              </a:spcAft>
              <a:buClr>
                <a:srgbClr val="27ED27"/>
              </a:buClr>
              <a:buSzPts val="2000"/>
              <a:buNone/>
            </a:pPr>
            <a:r>
              <a:rPr lang="es-ES" sz="2000" dirty="0" smtClean="0">
                <a:solidFill>
                  <a:schemeClr val="bg1"/>
                </a:solidFill>
                <a:latin typeface="Arial"/>
                <a:ea typeface="Arial"/>
                <a:cs typeface="Arial"/>
                <a:sym typeface="Arial"/>
              </a:rPr>
              <a:t>El comando utilizado para modificar los atributos es :</a:t>
            </a:r>
          </a:p>
          <a:p>
            <a:pPr marL="457200" lvl="1" indent="0" algn="l" rtl="0">
              <a:lnSpc>
                <a:spcPct val="90000"/>
              </a:lnSpc>
              <a:spcBef>
                <a:spcPts val="0"/>
              </a:spcBef>
              <a:spcAft>
                <a:spcPts val="0"/>
              </a:spcAft>
              <a:buClr>
                <a:srgbClr val="27ED27"/>
              </a:buClr>
              <a:buSzPts val="2000"/>
              <a:buNone/>
            </a:pPr>
            <a:endParaRPr lang="es-ES" sz="2000" dirty="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r>
              <a:rPr lang="es-ES" sz="2000" dirty="0" smtClean="0">
                <a:solidFill>
                  <a:schemeClr val="bg1"/>
                </a:solidFill>
                <a:latin typeface="Arial"/>
                <a:ea typeface="Arial"/>
                <a:cs typeface="Arial"/>
                <a:sym typeface="Arial"/>
              </a:rPr>
              <a:t>		 </a:t>
            </a:r>
            <a:r>
              <a:rPr lang="es-ES" sz="2000" dirty="0" err="1" smtClean="0">
                <a:solidFill>
                  <a:srgbClr val="00B050"/>
                </a:solidFill>
                <a:latin typeface="Arial"/>
                <a:ea typeface="Arial"/>
                <a:cs typeface="Arial"/>
                <a:sym typeface="Arial"/>
              </a:rPr>
              <a:t>chattr</a:t>
            </a:r>
            <a:r>
              <a:rPr lang="es-ES" sz="2000" dirty="0" smtClean="0">
                <a:solidFill>
                  <a:schemeClr val="bg1"/>
                </a:solidFill>
                <a:latin typeface="Arial"/>
                <a:ea typeface="Arial"/>
                <a:cs typeface="Arial"/>
                <a:sym typeface="Arial"/>
              </a:rPr>
              <a:t>  con </a:t>
            </a:r>
            <a:r>
              <a:rPr lang="es-ES" sz="2000" dirty="0" smtClean="0">
                <a:solidFill>
                  <a:srgbClr val="00B050"/>
                </a:solidFill>
                <a:latin typeface="Arial"/>
                <a:ea typeface="Arial"/>
                <a:cs typeface="Arial"/>
                <a:sym typeface="Arial"/>
              </a:rPr>
              <a:t>+</a:t>
            </a:r>
            <a:r>
              <a:rPr lang="es-ES" sz="2000" dirty="0" smtClean="0">
                <a:solidFill>
                  <a:schemeClr val="bg1"/>
                </a:solidFill>
                <a:latin typeface="Arial"/>
                <a:ea typeface="Arial"/>
                <a:cs typeface="Arial"/>
                <a:sym typeface="Arial"/>
              </a:rPr>
              <a:t> o </a:t>
            </a:r>
            <a:r>
              <a:rPr lang="es-ES" sz="2000" dirty="0" smtClean="0">
                <a:solidFill>
                  <a:srgbClr val="00B050"/>
                </a:solidFill>
                <a:latin typeface="Arial"/>
                <a:ea typeface="Arial"/>
                <a:cs typeface="Arial"/>
                <a:sym typeface="Arial"/>
              </a:rPr>
              <a:t>– (opción) </a:t>
            </a:r>
            <a:r>
              <a:rPr lang="es-ES" sz="2000" dirty="0" smtClean="0">
                <a:solidFill>
                  <a:srgbClr val="FFC000"/>
                </a:solidFill>
                <a:latin typeface="Arial"/>
                <a:ea typeface="Arial"/>
                <a:cs typeface="Arial"/>
                <a:sym typeface="Arial"/>
              </a:rPr>
              <a:t>./fichero/directorio</a:t>
            </a:r>
          </a:p>
          <a:p>
            <a:pPr marL="457200" lvl="1" indent="0" algn="l" rtl="0">
              <a:lnSpc>
                <a:spcPct val="90000"/>
              </a:lnSpc>
              <a:spcBef>
                <a:spcPts val="0"/>
              </a:spcBef>
              <a:spcAft>
                <a:spcPts val="0"/>
              </a:spcAft>
              <a:buClr>
                <a:srgbClr val="27ED27"/>
              </a:buClr>
              <a:buSzPts val="2000"/>
              <a:buNone/>
            </a:pPr>
            <a:r>
              <a:rPr lang="es-ES" sz="2000" dirty="0">
                <a:solidFill>
                  <a:srgbClr val="FFC000"/>
                </a:solidFill>
                <a:latin typeface="Arial"/>
                <a:ea typeface="Arial"/>
                <a:cs typeface="Arial"/>
                <a:sym typeface="Arial"/>
              </a:rPr>
              <a:t>	</a:t>
            </a:r>
            <a:r>
              <a:rPr lang="es-ES" sz="2000" dirty="0" smtClean="0">
                <a:solidFill>
                  <a:srgbClr val="FFC000"/>
                </a:solidFill>
                <a:latin typeface="Arial"/>
                <a:ea typeface="Arial"/>
                <a:cs typeface="Arial"/>
                <a:sym typeface="Arial"/>
              </a:rPr>
              <a:t>	</a:t>
            </a:r>
          </a:p>
          <a:p>
            <a:pPr marL="457200" lvl="1" indent="0" algn="l" rtl="0">
              <a:lnSpc>
                <a:spcPct val="90000"/>
              </a:lnSpc>
              <a:spcBef>
                <a:spcPts val="0"/>
              </a:spcBef>
              <a:spcAft>
                <a:spcPts val="0"/>
              </a:spcAft>
              <a:buClr>
                <a:srgbClr val="27ED27"/>
              </a:buClr>
              <a:buSzPts val="2000"/>
              <a:buNone/>
            </a:pPr>
            <a:r>
              <a:rPr lang="es-ES" sz="2000" dirty="0" smtClean="0">
                <a:solidFill>
                  <a:schemeClr val="bg1"/>
                </a:solidFill>
                <a:latin typeface="Arial"/>
                <a:ea typeface="Arial"/>
                <a:cs typeface="Arial"/>
                <a:sym typeface="Arial"/>
              </a:rPr>
              <a:t>Ejemplo: 	</a:t>
            </a:r>
            <a:r>
              <a:rPr lang="es-ES" sz="2000" dirty="0" err="1" smtClean="0">
                <a:solidFill>
                  <a:srgbClr val="00B050"/>
                </a:solidFill>
                <a:latin typeface="Arial"/>
                <a:ea typeface="Arial"/>
                <a:cs typeface="Arial"/>
                <a:sym typeface="Arial"/>
              </a:rPr>
              <a:t>chattr</a:t>
            </a:r>
            <a:r>
              <a:rPr lang="es-ES" sz="2000" dirty="0" smtClean="0">
                <a:solidFill>
                  <a:srgbClr val="00B050"/>
                </a:solidFill>
                <a:latin typeface="Arial"/>
                <a:ea typeface="Arial"/>
                <a:cs typeface="Arial"/>
                <a:sym typeface="Arial"/>
              </a:rPr>
              <a:t> +i .</a:t>
            </a:r>
            <a:r>
              <a:rPr lang="es-ES" sz="2000" dirty="0" smtClean="0">
                <a:solidFill>
                  <a:srgbClr val="FFC000"/>
                </a:solidFill>
                <a:latin typeface="Arial"/>
                <a:ea typeface="Arial"/>
                <a:cs typeface="Arial"/>
                <a:sym typeface="Arial"/>
              </a:rPr>
              <a:t>/texto.txt     </a:t>
            </a:r>
            <a:r>
              <a:rPr lang="es-ES" sz="2000" dirty="0" smtClean="0">
                <a:solidFill>
                  <a:schemeClr val="bg1"/>
                </a:solidFill>
                <a:latin typeface="Arial"/>
                <a:ea typeface="Arial"/>
                <a:cs typeface="Arial"/>
                <a:sym typeface="Arial"/>
              </a:rPr>
              <a:t>--------- &gt; La i es inmutabilidad no puede ser modificado ni eliminado por nadie ni si quiera </a:t>
            </a:r>
            <a:r>
              <a:rPr lang="es-ES" sz="2000" dirty="0" err="1" smtClean="0">
                <a:solidFill>
                  <a:schemeClr val="bg1"/>
                </a:solidFill>
                <a:latin typeface="Arial"/>
                <a:ea typeface="Arial"/>
                <a:cs typeface="Arial"/>
                <a:sym typeface="Arial"/>
              </a:rPr>
              <a:t>root</a:t>
            </a:r>
            <a:r>
              <a:rPr lang="es-ES" sz="2000" dirty="0" smtClean="0">
                <a:solidFill>
                  <a:schemeClr val="bg1"/>
                </a:solidFill>
                <a:latin typeface="Arial"/>
                <a:ea typeface="Arial"/>
                <a:cs typeface="Arial"/>
                <a:sym typeface="Arial"/>
              </a:rPr>
              <a:t>.</a:t>
            </a:r>
          </a:p>
          <a:p>
            <a:pPr marL="457200" lvl="1" indent="0" algn="l" rtl="0">
              <a:lnSpc>
                <a:spcPct val="90000"/>
              </a:lnSpc>
              <a:spcBef>
                <a:spcPts val="0"/>
              </a:spcBef>
              <a:spcAft>
                <a:spcPts val="0"/>
              </a:spcAft>
              <a:buClr>
                <a:srgbClr val="27ED27"/>
              </a:buClr>
              <a:buSzPts val="2000"/>
              <a:buNone/>
            </a:pPr>
            <a:endParaRPr lang="es-ES" sz="2000" dirty="0" smtClean="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lang="es-ES" sz="2000" dirty="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r>
              <a:rPr lang="es-ES" sz="2000" dirty="0" smtClean="0">
                <a:solidFill>
                  <a:schemeClr val="bg1"/>
                </a:solidFill>
                <a:latin typeface="Arial"/>
                <a:ea typeface="Arial"/>
                <a:cs typeface="Arial"/>
                <a:sym typeface="Arial"/>
              </a:rPr>
              <a:t>Con el comando  </a:t>
            </a:r>
            <a:r>
              <a:rPr lang="es-ES" sz="2000" dirty="0" err="1" smtClean="0">
                <a:solidFill>
                  <a:srgbClr val="00B050"/>
                </a:solidFill>
                <a:latin typeface="Arial"/>
                <a:ea typeface="Arial"/>
                <a:cs typeface="Arial"/>
                <a:sym typeface="Arial"/>
              </a:rPr>
              <a:t>lsattr</a:t>
            </a:r>
            <a:r>
              <a:rPr lang="es-ES" sz="2000" dirty="0" smtClean="0">
                <a:solidFill>
                  <a:schemeClr val="bg1"/>
                </a:solidFill>
                <a:latin typeface="Arial"/>
                <a:ea typeface="Arial"/>
                <a:cs typeface="Arial"/>
                <a:sym typeface="Arial"/>
              </a:rPr>
              <a:t>  listamos los atributos de los ficheros o directorios</a:t>
            </a:r>
            <a:endParaRPr lang="es-ES" sz="2000" dirty="0" smtClean="0">
              <a:solidFill>
                <a:srgbClr val="FFC000"/>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lang="es-ES" sz="2000" dirty="0">
              <a:solidFill>
                <a:srgbClr val="FFC000"/>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sz="2000"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483238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266701" y="0"/>
            <a:ext cx="10737273" cy="56038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a:t>
            </a:r>
            <a:r>
              <a:rPr lang="es-ES" sz="3600" b="1" dirty="0" smtClean="0">
                <a:solidFill>
                  <a:srgbClr val="FEFEFE"/>
                </a:solidFill>
                <a:latin typeface="Lucida Sans"/>
                <a:ea typeface="Lucida Sans"/>
                <a:cs typeface="Lucida Sans"/>
                <a:sym typeface="Lucida Sans"/>
              </a:rPr>
              <a:t>Atributos de archivos y directorios 2/2</a:t>
            </a:r>
            <a:endParaRPr sz="36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986204" y="671145"/>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r>
              <a:rPr lang="es-ES" sz="2000" dirty="0" smtClean="0">
                <a:solidFill>
                  <a:schemeClr val="bg1"/>
                </a:solidFill>
                <a:latin typeface="Arial"/>
                <a:ea typeface="Arial"/>
                <a:cs typeface="Arial"/>
                <a:sym typeface="Arial"/>
              </a:rPr>
              <a:t>Listado de algunas opciones de atributos:</a:t>
            </a:r>
            <a:endParaRPr lang="es-ES" sz="2000" dirty="0">
              <a:solidFill>
                <a:srgbClr val="FFC000"/>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lang="es-ES" sz="2000" dirty="0" smtClean="0">
              <a:solidFill>
                <a:srgbClr val="00B050"/>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sz="2000" dirty="0">
              <a:solidFill>
                <a:srgbClr val="00B050"/>
              </a:solidFill>
              <a:latin typeface="Arial"/>
              <a:ea typeface="Arial"/>
              <a:cs typeface="Arial"/>
              <a:sym typeface="Arial"/>
            </a:endParaRPr>
          </a:p>
        </p:txBody>
      </p:sp>
      <p:graphicFrame>
        <p:nvGraphicFramePr>
          <p:cNvPr id="2" name="Tabla 1"/>
          <p:cNvGraphicFramePr>
            <a:graphicFrameLocks noGrp="1"/>
          </p:cNvGraphicFramePr>
          <p:nvPr>
            <p:extLst>
              <p:ext uri="{D42A27DB-BD31-4B8C-83A1-F6EECF244321}">
                <p14:modId xmlns:p14="http://schemas.microsoft.com/office/powerpoint/2010/main" val="3120285105"/>
              </p:ext>
            </p:extLst>
          </p:nvPr>
        </p:nvGraphicFramePr>
        <p:xfrm>
          <a:off x="3346206" y="1135877"/>
          <a:ext cx="5986095" cy="5580468"/>
        </p:xfrm>
        <a:graphic>
          <a:graphicData uri="http://schemas.openxmlformats.org/drawingml/2006/table">
            <a:tbl>
              <a:tblPr/>
              <a:tblGrid>
                <a:gridCol w="1277032">
                  <a:extLst>
                    <a:ext uri="{9D8B030D-6E8A-4147-A177-3AD203B41FA5}">
                      <a16:colId xmlns:a16="http://schemas.microsoft.com/office/drawing/2014/main" val="361153295"/>
                    </a:ext>
                  </a:extLst>
                </a:gridCol>
                <a:gridCol w="4709063">
                  <a:extLst>
                    <a:ext uri="{9D8B030D-6E8A-4147-A177-3AD203B41FA5}">
                      <a16:colId xmlns:a16="http://schemas.microsoft.com/office/drawing/2014/main" val="1185907543"/>
                    </a:ext>
                  </a:extLst>
                </a:gridCol>
              </a:tblGrid>
              <a:tr h="285561">
                <a:tc>
                  <a:txBody>
                    <a:bodyPr/>
                    <a:lstStyle/>
                    <a:p>
                      <a:pPr algn="ctr" fontAlgn="t"/>
                      <a:r>
                        <a:rPr lang="en-US" sz="1200" dirty="0">
                          <a:solidFill>
                            <a:schemeClr val="bg1"/>
                          </a:solidFill>
                          <a:effectLst/>
                          <a:latin typeface="Bahnschrift" panose="020B0502040204020203" pitchFamily="34" charset="0"/>
                        </a:rPr>
                        <a:t>A</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dirty="0">
                          <a:solidFill>
                            <a:schemeClr val="bg1"/>
                          </a:solidFill>
                          <a:effectLst/>
                          <a:latin typeface="Bahnschrift" panose="020B0502040204020203" pitchFamily="34" charset="0"/>
                        </a:rPr>
                        <a:t>El valor de la fecha de acceso no será cambiado en cada lectura del fichero.</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254665687"/>
                  </a:ext>
                </a:extLst>
              </a:tr>
              <a:tr h="366205">
                <a:tc>
                  <a:txBody>
                    <a:bodyPr/>
                    <a:lstStyle/>
                    <a:p>
                      <a:pPr algn="ctr" fontAlgn="t"/>
                      <a:r>
                        <a:rPr lang="en-US" sz="1200" dirty="0">
                          <a:solidFill>
                            <a:schemeClr val="bg1"/>
                          </a:solidFill>
                          <a:effectLst/>
                          <a:latin typeface="Bahnschrift" panose="020B0502040204020203" pitchFamily="34" charset="0"/>
                        </a:rPr>
                        <a:t>s</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a:solidFill>
                            <a:schemeClr val="bg1"/>
                          </a:solidFill>
                          <a:effectLst/>
                          <a:latin typeface="Bahnschrift" panose="020B0502040204020203" pitchFamily="34" charset="0"/>
                        </a:rPr>
                        <a:t>El espacio que ocupaba el fichero, será rellenado por bloques de ceros cuando el fichero sea eliminado.</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193058754"/>
                  </a:ext>
                </a:extLst>
              </a:tr>
              <a:tr h="366205">
                <a:tc>
                  <a:txBody>
                    <a:bodyPr/>
                    <a:lstStyle/>
                    <a:p>
                      <a:pPr algn="ctr" fontAlgn="t"/>
                      <a:r>
                        <a:rPr lang="en-US" sz="1200">
                          <a:solidFill>
                            <a:schemeClr val="bg1"/>
                          </a:solidFill>
                          <a:effectLst/>
                          <a:latin typeface="Bahnschrift" panose="020B0502040204020203" pitchFamily="34" charset="0"/>
                        </a:rPr>
                        <a:t>a</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dirty="0">
                          <a:solidFill>
                            <a:schemeClr val="bg1"/>
                          </a:solidFill>
                          <a:effectLst/>
                          <a:latin typeface="Bahnschrift" panose="020B0502040204020203" pitchFamily="34" charset="0"/>
                        </a:rPr>
                        <a:t>El fichero únicamente podrá ser abierto para añadir datos al mismo.</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1618283"/>
                  </a:ext>
                </a:extLst>
              </a:tr>
              <a:tr h="439325">
                <a:tc>
                  <a:txBody>
                    <a:bodyPr/>
                    <a:lstStyle/>
                    <a:p>
                      <a:pPr algn="ctr" fontAlgn="t"/>
                      <a:r>
                        <a:rPr lang="en-US" sz="1200">
                          <a:solidFill>
                            <a:schemeClr val="bg1"/>
                          </a:solidFill>
                          <a:effectLst/>
                          <a:latin typeface="Bahnschrift" panose="020B0502040204020203" pitchFamily="34" charset="0"/>
                        </a:rPr>
                        <a:t>c</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dirty="0">
                          <a:solidFill>
                            <a:schemeClr val="bg1"/>
                          </a:solidFill>
                          <a:effectLst/>
                          <a:latin typeface="Bahnschrift" panose="020B0502040204020203" pitchFamily="34" charset="0"/>
                        </a:rPr>
                        <a:t>Activa la compresión de los datos del fichero.</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858617385"/>
                  </a:ext>
                </a:extLst>
              </a:tr>
              <a:tr h="439325">
                <a:tc>
                  <a:txBody>
                    <a:bodyPr/>
                    <a:lstStyle/>
                    <a:p>
                      <a:pPr algn="ctr" fontAlgn="t"/>
                      <a:r>
                        <a:rPr lang="en-US" sz="1200">
                          <a:solidFill>
                            <a:schemeClr val="bg1"/>
                          </a:solidFill>
                          <a:effectLst/>
                          <a:latin typeface="Bahnschrift" panose="020B0502040204020203" pitchFamily="34" charset="0"/>
                        </a:rPr>
                        <a:t>D</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dirty="0">
                          <a:solidFill>
                            <a:schemeClr val="bg1"/>
                          </a:solidFill>
                          <a:effectLst/>
                          <a:latin typeface="Bahnschrift" panose="020B0502040204020203" pitchFamily="34" charset="0"/>
                        </a:rPr>
                        <a:t>Este atributo hace que los datos escritos en un directorio, se sincronicen en el </a:t>
                      </a:r>
                      <a:r>
                        <a:rPr lang="es-ES" sz="1200" dirty="0" err="1">
                          <a:solidFill>
                            <a:schemeClr val="bg1"/>
                          </a:solidFill>
                          <a:effectLst/>
                          <a:latin typeface="Bahnschrift" panose="020B0502040204020203" pitchFamily="34" charset="0"/>
                        </a:rPr>
                        <a:t>discto</a:t>
                      </a:r>
                      <a:r>
                        <a:rPr lang="es-ES" sz="1200" dirty="0">
                          <a:solidFill>
                            <a:schemeClr val="bg1"/>
                          </a:solidFill>
                          <a:effectLst/>
                          <a:latin typeface="Bahnschrift" panose="020B0502040204020203" pitchFamily="34" charset="0"/>
                        </a:rPr>
                        <a:t> de forma automática.</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676551185"/>
                  </a:ext>
                </a:extLst>
              </a:tr>
              <a:tr h="366205">
                <a:tc>
                  <a:txBody>
                    <a:bodyPr/>
                    <a:lstStyle/>
                    <a:p>
                      <a:pPr algn="ctr" fontAlgn="t"/>
                      <a:r>
                        <a:rPr lang="en-US" sz="1200">
                          <a:solidFill>
                            <a:schemeClr val="bg1"/>
                          </a:solidFill>
                          <a:effectLst/>
                          <a:latin typeface="Bahnschrift" panose="020B0502040204020203" pitchFamily="34" charset="0"/>
                        </a:rPr>
                        <a:t>d</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dirty="0">
                          <a:solidFill>
                            <a:schemeClr val="bg1"/>
                          </a:solidFill>
                          <a:effectLst/>
                          <a:latin typeface="Bahnschrift" panose="020B0502040204020203" pitchFamily="34" charset="0"/>
                        </a:rPr>
                        <a:t>Elimina el fichero o directorio de las copias de seguridad realizadas con la utilidad </a:t>
                      </a:r>
                      <a:r>
                        <a:rPr lang="es-ES" sz="1200" dirty="0" err="1">
                          <a:solidFill>
                            <a:schemeClr val="bg1"/>
                          </a:solidFill>
                          <a:effectLst/>
                          <a:latin typeface="Bahnschrift" panose="020B0502040204020203" pitchFamily="34" charset="0"/>
                        </a:rPr>
                        <a:t>dump</a:t>
                      </a:r>
                      <a:r>
                        <a:rPr lang="es-ES" sz="1200" dirty="0">
                          <a:solidFill>
                            <a:schemeClr val="bg1"/>
                          </a:solidFill>
                          <a:effectLst/>
                          <a:latin typeface="Bahnschrift" panose="020B0502040204020203" pitchFamily="34" charset="0"/>
                        </a:rPr>
                        <a:t>.</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850993448"/>
                  </a:ext>
                </a:extLst>
              </a:tr>
              <a:tr h="439325">
                <a:tc>
                  <a:txBody>
                    <a:bodyPr/>
                    <a:lstStyle/>
                    <a:p>
                      <a:pPr algn="ctr" fontAlgn="t"/>
                      <a:r>
                        <a:rPr lang="en-US" sz="1200">
                          <a:solidFill>
                            <a:schemeClr val="bg1"/>
                          </a:solidFill>
                          <a:effectLst/>
                          <a:latin typeface="Bahnschrift" panose="020B0502040204020203" pitchFamily="34" charset="0"/>
                        </a:rPr>
                        <a:t>I</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dirty="0">
                          <a:solidFill>
                            <a:schemeClr val="bg1"/>
                          </a:solidFill>
                          <a:effectLst/>
                          <a:latin typeface="Bahnschrift" panose="020B0502040204020203" pitchFamily="34" charset="0"/>
                        </a:rPr>
                        <a:t>Suele venir por defecto en ext4 y ext3. Está relacionado con la utilización de la indexación vía </a:t>
                      </a:r>
                      <a:r>
                        <a:rPr lang="es-ES" sz="1200" dirty="0" err="1">
                          <a:solidFill>
                            <a:schemeClr val="bg1"/>
                          </a:solidFill>
                          <a:effectLst/>
                          <a:latin typeface="Bahnschrift" panose="020B0502040204020203" pitchFamily="34" charset="0"/>
                        </a:rPr>
                        <a:t>htree</a:t>
                      </a:r>
                      <a:r>
                        <a:rPr lang="es-ES" sz="1200" dirty="0">
                          <a:solidFill>
                            <a:schemeClr val="bg1"/>
                          </a:solidFill>
                          <a:effectLst/>
                          <a:latin typeface="Bahnschrift" panose="020B0502040204020203" pitchFamily="34" charset="0"/>
                        </a:rPr>
                        <a:t> de estos sistemas.</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4086390564"/>
                  </a:ext>
                </a:extLst>
              </a:tr>
              <a:tr h="593088">
                <a:tc>
                  <a:txBody>
                    <a:bodyPr/>
                    <a:lstStyle/>
                    <a:p>
                      <a:pPr algn="ctr" fontAlgn="t"/>
                      <a:r>
                        <a:rPr lang="en-US" sz="1200">
                          <a:solidFill>
                            <a:schemeClr val="bg1"/>
                          </a:solidFill>
                          <a:effectLst/>
                          <a:latin typeface="Bahnschrift" panose="020B0502040204020203" pitchFamily="34" charset="0"/>
                        </a:rPr>
                        <a:t>i</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dirty="0">
                          <a:solidFill>
                            <a:schemeClr val="bg1"/>
                          </a:solidFill>
                          <a:effectLst/>
                          <a:latin typeface="Bahnschrift" panose="020B0502040204020203" pitchFamily="34" charset="0"/>
                        </a:rPr>
                        <a:t>Pone el fichero en modo solo lectura y no es posible crear enlaces hacia el.</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4079746089"/>
                  </a:ext>
                </a:extLst>
              </a:tr>
              <a:tr h="525299">
                <a:tc>
                  <a:txBody>
                    <a:bodyPr/>
                    <a:lstStyle/>
                    <a:p>
                      <a:pPr algn="ctr" fontAlgn="t"/>
                      <a:r>
                        <a:rPr lang="en-US" sz="1200">
                          <a:solidFill>
                            <a:schemeClr val="bg1"/>
                          </a:solidFill>
                          <a:effectLst/>
                          <a:latin typeface="Bahnschrift" panose="020B0502040204020203" pitchFamily="34" charset="0"/>
                        </a:rPr>
                        <a:t>j</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dirty="0">
                          <a:solidFill>
                            <a:schemeClr val="bg1"/>
                          </a:solidFill>
                          <a:effectLst/>
                          <a:latin typeface="Bahnschrift" panose="020B0502040204020203" pitchFamily="34" charset="0"/>
                        </a:rPr>
                        <a:t>En sistemas con ext3 o superior, es posible realizar el “</a:t>
                      </a:r>
                      <a:r>
                        <a:rPr lang="es-ES" sz="1200" dirty="0" err="1">
                          <a:solidFill>
                            <a:schemeClr val="bg1"/>
                          </a:solidFill>
                          <a:effectLst/>
                          <a:latin typeface="Bahnschrift" panose="020B0502040204020203" pitchFamily="34" charset="0"/>
                        </a:rPr>
                        <a:t>journaling</a:t>
                      </a:r>
                      <a:r>
                        <a:rPr lang="es-ES" sz="1200" dirty="0">
                          <a:solidFill>
                            <a:schemeClr val="bg1"/>
                          </a:solidFill>
                          <a:effectLst/>
                          <a:latin typeface="Bahnschrift" panose="020B0502040204020203" pitchFamily="34" charset="0"/>
                        </a:rPr>
                        <a:t>” de los ficheros con este atributo en el caso de que la partición no sea montada con tal opción.</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988513815"/>
                  </a:ext>
                </a:extLst>
              </a:tr>
              <a:tr h="439325">
                <a:tc>
                  <a:txBody>
                    <a:bodyPr/>
                    <a:lstStyle/>
                    <a:p>
                      <a:pPr algn="ctr" fontAlgn="t"/>
                      <a:r>
                        <a:rPr lang="en-US" sz="1200">
                          <a:solidFill>
                            <a:schemeClr val="bg1"/>
                          </a:solidFill>
                          <a:effectLst/>
                          <a:latin typeface="Bahnschrift" panose="020B0502040204020203" pitchFamily="34" charset="0"/>
                        </a:rPr>
                        <a:t>S</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dirty="0">
                          <a:solidFill>
                            <a:schemeClr val="bg1"/>
                          </a:solidFill>
                          <a:effectLst/>
                          <a:latin typeface="Bahnschrift" panose="020B0502040204020203" pitchFamily="34" charset="0"/>
                        </a:rPr>
                        <a:t>Este atributo tiene el mismo significado para los ficheros, que el D para los directorios.</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670602860"/>
                  </a:ext>
                </a:extLst>
              </a:tr>
              <a:tr h="525299">
                <a:tc>
                  <a:txBody>
                    <a:bodyPr/>
                    <a:lstStyle/>
                    <a:p>
                      <a:pPr algn="ctr" fontAlgn="t"/>
                      <a:r>
                        <a:rPr lang="en-US" sz="1200">
                          <a:solidFill>
                            <a:schemeClr val="bg1"/>
                          </a:solidFill>
                          <a:effectLst/>
                          <a:latin typeface="Bahnschrift" panose="020B0502040204020203" pitchFamily="34" charset="0"/>
                        </a:rPr>
                        <a:t>T</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dirty="0">
                          <a:solidFill>
                            <a:schemeClr val="bg1"/>
                          </a:solidFill>
                          <a:effectLst/>
                          <a:latin typeface="Bahnschrift" panose="020B0502040204020203" pitchFamily="34" charset="0"/>
                        </a:rPr>
                        <a:t>Activa el denominado </a:t>
                      </a:r>
                      <a:r>
                        <a:rPr lang="es-ES" sz="1200" dirty="0" err="1">
                          <a:solidFill>
                            <a:schemeClr val="bg1"/>
                          </a:solidFill>
                          <a:effectLst/>
                          <a:latin typeface="Bahnschrift" panose="020B0502040204020203" pitchFamily="34" charset="0"/>
                        </a:rPr>
                        <a:t>Orlov</a:t>
                      </a:r>
                      <a:r>
                        <a:rPr lang="es-ES" sz="1200" dirty="0">
                          <a:solidFill>
                            <a:schemeClr val="bg1"/>
                          </a:solidFill>
                          <a:effectLst/>
                          <a:latin typeface="Bahnschrift" panose="020B0502040204020203" pitchFamily="34" charset="0"/>
                        </a:rPr>
                        <a:t> block </a:t>
                      </a:r>
                      <a:r>
                        <a:rPr lang="es-ES" sz="1200" dirty="0" err="1">
                          <a:solidFill>
                            <a:schemeClr val="bg1"/>
                          </a:solidFill>
                          <a:effectLst/>
                          <a:latin typeface="Bahnschrift" panose="020B0502040204020203" pitchFamily="34" charset="0"/>
                        </a:rPr>
                        <a:t>allocator</a:t>
                      </a:r>
                      <a:r>
                        <a:rPr lang="es-ES" sz="1200" dirty="0">
                          <a:solidFill>
                            <a:schemeClr val="bg1"/>
                          </a:solidFill>
                          <a:effectLst/>
                          <a:latin typeface="Bahnschrift" panose="020B0502040204020203" pitchFamily="34" charset="0"/>
                        </a:rPr>
                        <a:t> en un directorio. Esto es, que el directorio con este atributo, se escribirá en las partes mas “rápidas” del disco.</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4167692781"/>
                  </a:ext>
                </a:extLst>
              </a:tr>
              <a:tr h="439325">
                <a:tc>
                  <a:txBody>
                    <a:bodyPr/>
                    <a:lstStyle/>
                    <a:p>
                      <a:pPr algn="ctr" fontAlgn="t"/>
                      <a:r>
                        <a:rPr lang="en-US" sz="1200">
                          <a:solidFill>
                            <a:schemeClr val="bg1"/>
                          </a:solidFill>
                          <a:effectLst/>
                          <a:latin typeface="Bahnschrift" panose="020B0502040204020203" pitchFamily="34" charset="0"/>
                        </a:rPr>
                        <a:t>t</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algn="ctr" fontAlgn="t"/>
                      <a:r>
                        <a:rPr lang="es-ES" sz="1200" dirty="0">
                          <a:solidFill>
                            <a:schemeClr val="bg1"/>
                          </a:solidFill>
                          <a:effectLst/>
                          <a:latin typeface="Bahnschrift" panose="020B0502040204020203" pitchFamily="34" charset="0"/>
                        </a:rPr>
                        <a:t>Los ficheros con este atributo, no presentan fragmentación en el sistema de ficheros.</a:t>
                      </a:r>
                    </a:p>
                  </a:txBody>
                  <a:tcPr marL="22999" marR="22999" marT="22999" marB="229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49311"/>
                  </a:ext>
                </a:extLst>
              </a:tr>
            </a:tbl>
          </a:graphicData>
        </a:graphic>
      </p:graphicFrame>
    </p:spTree>
    <p:extLst>
      <p:ext uri="{BB962C8B-B14F-4D97-AF65-F5344CB8AC3E}">
        <p14:creationId xmlns:p14="http://schemas.microsoft.com/office/powerpoint/2010/main" val="2189768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1510553" y="101793"/>
            <a:ext cx="12145109" cy="560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a:t>
            </a:r>
            <a:r>
              <a:rPr lang="es-ES" sz="3600" b="1" dirty="0" smtClean="0">
                <a:solidFill>
                  <a:srgbClr val="FEFEFE"/>
                </a:solidFill>
                <a:latin typeface="Lucida Sans"/>
                <a:ea typeface="Lucida Sans"/>
                <a:cs typeface="Lucida Sans"/>
                <a:sym typeface="Lucida Sans"/>
              </a:rPr>
              <a:t>     </a:t>
            </a:r>
            <a:r>
              <a:rPr lang="es-ES" sz="3600" b="1" dirty="0" err="1" smtClean="0">
                <a:solidFill>
                  <a:srgbClr val="FEFEFE"/>
                </a:solidFill>
                <a:latin typeface="Lucida Sans"/>
                <a:ea typeface="Lucida Sans"/>
                <a:cs typeface="Lucida Sans"/>
                <a:sym typeface="Lucida Sans"/>
              </a:rPr>
              <a:t>Capabilities</a:t>
            </a:r>
            <a:r>
              <a:rPr lang="es-ES" sz="3600" b="1" dirty="0" smtClean="0">
                <a:solidFill>
                  <a:srgbClr val="FEFEFE"/>
                </a:solidFill>
                <a:latin typeface="Lucida Sans"/>
                <a:ea typeface="Lucida Sans"/>
                <a:cs typeface="Lucida Sans"/>
                <a:sym typeface="Lucida Sans"/>
              </a:rPr>
              <a:t> (Capacidades especiales)</a:t>
            </a:r>
            <a:endParaRPr sz="36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806910" y="1020768"/>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lang="es-ES" sz="2000" dirty="0" smtClean="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r>
              <a:rPr lang="es-ES" sz="2000" dirty="0" smtClean="0">
                <a:solidFill>
                  <a:schemeClr val="bg1"/>
                </a:solidFill>
                <a:latin typeface="Arial"/>
                <a:ea typeface="Arial"/>
                <a:cs typeface="Arial"/>
                <a:sym typeface="Arial"/>
              </a:rPr>
              <a:t>Como vimos anteriormente, darle permisos </a:t>
            </a:r>
            <a:r>
              <a:rPr lang="es-ES" sz="2000" dirty="0" err="1" smtClean="0">
                <a:solidFill>
                  <a:schemeClr val="bg1"/>
                </a:solidFill>
                <a:latin typeface="Arial"/>
                <a:ea typeface="Arial"/>
                <a:cs typeface="Arial"/>
                <a:sym typeface="Arial"/>
              </a:rPr>
              <a:t>suid</a:t>
            </a:r>
            <a:r>
              <a:rPr lang="es-ES" sz="2000" dirty="0" smtClean="0">
                <a:solidFill>
                  <a:schemeClr val="bg1"/>
                </a:solidFill>
                <a:latin typeface="Arial"/>
                <a:ea typeface="Arial"/>
                <a:cs typeface="Arial"/>
                <a:sym typeface="Arial"/>
              </a:rPr>
              <a:t> a ficheros puede no ser la mejor idea en términos de seguridad informática, es por eso que existen las </a:t>
            </a:r>
            <a:r>
              <a:rPr lang="es-ES" sz="2000" dirty="0" err="1" smtClean="0">
                <a:solidFill>
                  <a:schemeClr val="bg1"/>
                </a:solidFill>
                <a:latin typeface="Arial"/>
                <a:ea typeface="Arial"/>
                <a:cs typeface="Arial"/>
                <a:sym typeface="Arial"/>
              </a:rPr>
              <a:t>capabilities</a:t>
            </a:r>
            <a:r>
              <a:rPr lang="es-ES" sz="2000" dirty="0" smtClean="0">
                <a:solidFill>
                  <a:schemeClr val="bg1"/>
                </a:solidFill>
                <a:latin typeface="Arial"/>
                <a:ea typeface="Arial"/>
                <a:cs typeface="Arial"/>
                <a:sym typeface="Arial"/>
              </a:rPr>
              <a:t>, que le permiten a un ejecutable realizar tareas de </a:t>
            </a:r>
            <a:r>
              <a:rPr lang="es-ES" sz="2000" dirty="0" err="1" smtClean="0">
                <a:solidFill>
                  <a:schemeClr val="bg1"/>
                </a:solidFill>
                <a:latin typeface="Arial"/>
                <a:ea typeface="Arial"/>
                <a:cs typeface="Arial"/>
                <a:sym typeface="Arial"/>
              </a:rPr>
              <a:t>root</a:t>
            </a:r>
            <a:r>
              <a:rPr lang="es-ES" sz="2000" dirty="0" smtClean="0">
                <a:solidFill>
                  <a:schemeClr val="bg1"/>
                </a:solidFill>
                <a:latin typeface="Arial"/>
                <a:ea typeface="Arial"/>
                <a:cs typeface="Arial"/>
                <a:sym typeface="Arial"/>
              </a:rPr>
              <a:t>, pero solo tareas específicas, sin tomar el perfil completo de </a:t>
            </a:r>
            <a:r>
              <a:rPr lang="es-ES" sz="2000" dirty="0" err="1" smtClean="0">
                <a:solidFill>
                  <a:schemeClr val="bg1"/>
                </a:solidFill>
                <a:latin typeface="Arial"/>
                <a:ea typeface="Arial"/>
                <a:cs typeface="Arial"/>
                <a:sym typeface="Arial"/>
              </a:rPr>
              <a:t>root</a:t>
            </a:r>
            <a:r>
              <a:rPr lang="es-ES" sz="2000" dirty="0" smtClean="0">
                <a:solidFill>
                  <a:schemeClr val="bg1"/>
                </a:solidFill>
                <a:latin typeface="Arial"/>
                <a:ea typeface="Arial"/>
                <a:cs typeface="Arial"/>
                <a:sym typeface="Arial"/>
              </a:rPr>
              <a:t>, esto no quiere decir que no existan vulnerabilidades asociadas</a:t>
            </a:r>
          </a:p>
          <a:p>
            <a:pPr marL="457200" lvl="1" indent="0" algn="l" rtl="0">
              <a:lnSpc>
                <a:spcPct val="90000"/>
              </a:lnSpc>
              <a:spcBef>
                <a:spcPts val="0"/>
              </a:spcBef>
              <a:spcAft>
                <a:spcPts val="0"/>
              </a:spcAft>
              <a:buClr>
                <a:srgbClr val="27ED27"/>
              </a:buClr>
              <a:buSzPts val="2000"/>
              <a:buNone/>
            </a:pPr>
            <a:endParaRPr lang="es-ES" sz="2000" dirty="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lang="es-ES" sz="2000" dirty="0">
              <a:solidFill>
                <a:srgbClr val="FFC000"/>
              </a:solidFill>
              <a:latin typeface="Arial"/>
              <a:ea typeface="Arial"/>
              <a:cs typeface="Arial"/>
              <a:sym typeface="Arial"/>
            </a:endParaRPr>
          </a:p>
          <a:p>
            <a:pPr marL="927100" lvl="1" indent="-342900" algn="l">
              <a:buFont typeface="Arial" panose="020B0604020202020204" pitchFamily="34" charset="0"/>
              <a:buChar char="•"/>
            </a:pPr>
            <a:r>
              <a:rPr lang="en-US" sz="2400" dirty="0" err="1" smtClean="0">
                <a:solidFill>
                  <a:srgbClr val="00B050"/>
                </a:solidFill>
                <a:latin typeface="Bahnschrift" panose="020B0502040204020203" pitchFamily="34" charset="0"/>
              </a:rPr>
              <a:t>getcap</a:t>
            </a:r>
            <a:r>
              <a:rPr lang="en-US" sz="2400" dirty="0" smtClean="0">
                <a:solidFill>
                  <a:srgbClr val="00B050"/>
                </a:solidFill>
                <a:latin typeface="Bahnschrift" panose="020B0502040204020203" pitchFamily="34" charset="0"/>
              </a:rPr>
              <a:t> </a:t>
            </a:r>
            <a:r>
              <a:rPr lang="en-US" sz="2400" dirty="0" err="1" smtClean="0">
                <a:solidFill>
                  <a:srgbClr val="00B050"/>
                </a:solidFill>
                <a:latin typeface="Bahnschrift" panose="020B0502040204020203" pitchFamily="34" charset="0"/>
              </a:rPr>
              <a:t>fichero</a:t>
            </a:r>
            <a:r>
              <a:rPr lang="en-US" sz="2400" dirty="0" smtClean="0">
                <a:solidFill>
                  <a:srgbClr val="00B050"/>
                </a:solidFill>
                <a:latin typeface="Bahnschrift" panose="020B0502040204020203" pitchFamily="34" charset="0"/>
              </a:rPr>
              <a:t>/</a:t>
            </a:r>
            <a:r>
              <a:rPr lang="en-US" sz="2400" dirty="0" err="1" smtClean="0">
                <a:solidFill>
                  <a:srgbClr val="00B050"/>
                </a:solidFill>
                <a:latin typeface="Bahnschrift" panose="020B0502040204020203" pitchFamily="34" charset="0"/>
              </a:rPr>
              <a:t>directorio</a:t>
            </a:r>
            <a:r>
              <a:rPr lang="en-US" sz="2400" b="1" dirty="0" smtClean="0">
                <a:latin typeface="Bahnschrift" panose="020B0502040204020203" pitchFamily="34" charset="0"/>
              </a:rPr>
              <a:t>:</a:t>
            </a:r>
            <a:r>
              <a:rPr lang="en-US" sz="2400" dirty="0">
                <a:latin typeface="Bahnschrift" panose="020B0502040204020203" pitchFamily="34" charset="0"/>
              </a:rPr>
              <a:t> </a:t>
            </a:r>
            <a:r>
              <a:rPr lang="en-US" sz="2400" dirty="0" smtClean="0">
                <a:latin typeface="Bahnschrift" panose="020B0502040204020203" pitchFamily="34" charset="0"/>
              </a:rPr>
              <a:t>	</a:t>
            </a:r>
            <a:r>
              <a:rPr lang="en-US" sz="2400" dirty="0" err="1" smtClean="0">
                <a:latin typeface="Bahnschrift" panose="020B0502040204020203" pitchFamily="34" charset="0"/>
              </a:rPr>
              <a:t>Lista</a:t>
            </a:r>
            <a:r>
              <a:rPr lang="en-US" sz="2400" dirty="0" smtClean="0">
                <a:latin typeface="Bahnschrift" panose="020B0502040204020203" pitchFamily="34" charset="0"/>
              </a:rPr>
              <a:t> </a:t>
            </a:r>
            <a:r>
              <a:rPr lang="en-US" sz="2400" dirty="0">
                <a:latin typeface="Bahnschrift" panose="020B0502040204020203" pitchFamily="34" charset="0"/>
              </a:rPr>
              <a:t>las capabilities de un </a:t>
            </a:r>
            <a:r>
              <a:rPr lang="en-US" sz="2400" dirty="0" err="1">
                <a:latin typeface="Bahnschrift" panose="020B0502040204020203" pitchFamily="34" charset="0"/>
              </a:rPr>
              <a:t>fichero</a:t>
            </a:r>
            <a:endParaRPr lang="en-US" sz="2400" dirty="0">
              <a:latin typeface="Bahnschrift" panose="020B0502040204020203" pitchFamily="34" charset="0"/>
            </a:endParaRPr>
          </a:p>
          <a:p>
            <a:pPr marL="927100" lvl="1" indent="-342900" algn="l">
              <a:buFont typeface="Arial" panose="020B0604020202020204" pitchFamily="34" charset="0"/>
              <a:buChar char="•"/>
            </a:pPr>
            <a:r>
              <a:rPr lang="en-US" sz="2400" dirty="0" err="1" smtClean="0">
                <a:solidFill>
                  <a:srgbClr val="00B050"/>
                </a:solidFill>
                <a:latin typeface="Bahnschrift" panose="020B0502040204020203" pitchFamily="34" charset="0"/>
              </a:rPr>
              <a:t>setcap</a:t>
            </a:r>
            <a:r>
              <a:rPr lang="en-US" sz="2400" dirty="0" smtClean="0">
                <a:solidFill>
                  <a:srgbClr val="00B050"/>
                </a:solidFill>
                <a:latin typeface="Bahnschrift" panose="020B0502040204020203" pitchFamily="34" charset="0"/>
              </a:rPr>
              <a:t> </a:t>
            </a:r>
            <a:r>
              <a:rPr lang="en-US" sz="2400" dirty="0" err="1" smtClean="0">
                <a:solidFill>
                  <a:srgbClr val="00B050"/>
                </a:solidFill>
                <a:latin typeface="Bahnschrift" panose="020B0502040204020203" pitchFamily="34" charset="0"/>
              </a:rPr>
              <a:t>fichero</a:t>
            </a:r>
            <a:r>
              <a:rPr lang="en-US" sz="2400" dirty="0" smtClean="0">
                <a:solidFill>
                  <a:srgbClr val="00B050"/>
                </a:solidFill>
                <a:latin typeface="Bahnschrift" panose="020B0502040204020203" pitchFamily="34" charset="0"/>
              </a:rPr>
              <a:t>/</a:t>
            </a:r>
            <a:r>
              <a:rPr lang="en-US" sz="2400" dirty="0" err="1" smtClean="0">
                <a:solidFill>
                  <a:srgbClr val="00B050"/>
                </a:solidFill>
                <a:latin typeface="Bahnschrift" panose="020B0502040204020203" pitchFamily="34" charset="0"/>
              </a:rPr>
              <a:t>directorio</a:t>
            </a:r>
            <a:r>
              <a:rPr lang="en-US" sz="2400" dirty="0" smtClean="0">
                <a:latin typeface="Bahnschrift" panose="020B0502040204020203" pitchFamily="34" charset="0"/>
              </a:rPr>
              <a:t>: 	</a:t>
            </a:r>
            <a:r>
              <a:rPr lang="en-US" sz="2400" dirty="0" err="1" smtClean="0">
                <a:latin typeface="Bahnschrift" panose="020B0502040204020203" pitchFamily="34" charset="0"/>
              </a:rPr>
              <a:t>Asigna</a:t>
            </a:r>
            <a:r>
              <a:rPr lang="en-US" sz="2400" dirty="0" smtClean="0">
                <a:latin typeface="Bahnschrift" panose="020B0502040204020203" pitchFamily="34" charset="0"/>
              </a:rPr>
              <a:t>/</a:t>
            </a:r>
            <a:r>
              <a:rPr lang="en-US" sz="2400" dirty="0" err="1" smtClean="0">
                <a:latin typeface="Bahnschrift" panose="020B0502040204020203" pitchFamily="34" charset="0"/>
              </a:rPr>
              <a:t>borra</a:t>
            </a:r>
            <a:r>
              <a:rPr lang="en-US" sz="2400" dirty="0" smtClean="0">
                <a:latin typeface="Bahnschrift" panose="020B0502040204020203" pitchFamily="34" charset="0"/>
              </a:rPr>
              <a:t> </a:t>
            </a:r>
            <a:r>
              <a:rPr lang="en-US" sz="2400" dirty="0">
                <a:latin typeface="Bahnschrift" panose="020B0502040204020203" pitchFamily="34" charset="0"/>
              </a:rPr>
              <a:t>capabilities a un </a:t>
            </a:r>
            <a:r>
              <a:rPr lang="en-US" sz="2400" dirty="0" err="1" smtClean="0">
                <a:latin typeface="Bahnschrift" panose="020B0502040204020203" pitchFamily="34" charset="0"/>
              </a:rPr>
              <a:t>fichero</a:t>
            </a:r>
            <a:endParaRPr lang="en-US" sz="2400" dirty="0" smtClean="0">
              <a:latin typeface="Bahnschrift" panose="020B0502040204020203" pitchFamily="34" charset="0"/>
            </a:endParaRPr>
          </a:p>
          <a:p>
            <a:pPr marL="927100" lvl="1" indent="-342900" algn="l">
              <a:buFont typeface="Arial" panose="020B0604020202020204" pitchFamily="34" charset="0"/>
              <a:buChar char="•"/>
            </a:pPr>
            <a:r>
              <a:rPr lang="en-US" sz="2400" dirty="0" err="1" smtClean="0">
                <a:solidFill>
                  <a:srgbClr val="00B050"/>
                </a:solidFill>
                <a:latin typeface="Bahnschrift" panose="020B0502040204020203" pitchFamily="34" charset="0"/>
              </a:rPr>
              <a:t>getpcaps</a:t>
            </a:r>
            <a:r>
              <a:rPr lang="en-US" sz="2400" i="1" dirty="0" smtClean="0">
                <a:latin typeface="Bahnschrift" panose="020B0502040204020203" pitchFamily="34" charset="0"/>
              </a:rPr>
              <a:t>:</a:t>
            </a:r>
            <a:r>
              <a:rPr lang="en-US" sz="2400" dirty="0" smtClean="0">
                <a:latin typeface="Bahnschrift" panose="020B0502040204020203" pitchFamily="34" charset="0"/>
              </a:rPr>
              <a:t> 			</a:t>
            </a:r>
            <a:r>
              <a:rPr lang="en-US" sz="2400" dirty="0" err="1" smtClean="0">
                <a:latin typeface="Bahnschrift" panose="020B0502040204020203" pitchFamily="34" charset="0"/>
              </a:rPr>
              <a:t>Lista</a:t>
            </a:r>
            <a:r>
              <a:rPr lang="en-US" sz="2400" dirty="0" smtClean="0">
                <a:latin typeface="Bahnschrift" panose="020B0502040204020203" pitchFamily="34" charset="0"/>
              </a:rPr>
              <a:t> las capabilities de un </a:t>
            </a:r>
            <a:r>
              <a:rPr lang="en-US" sz="2400" dirty="0" err="1" smtClean="0">
                <a:latin typeface="Bahnschrift" panose="020B0502040204020203" pitchFamily="34" charset="0"/>
              </a:rPr>
              <a:t>proceso</a:t>
            </a:r>
            <a:endParaRPr lang="en-US" sz="2400" dirty="0" smtClean="0">
              <a:latin typeface="Bahnschrift" panose="020B0502040204020203" pitchFamily="34" charset="0"/>
            </a:endParaRPr>
          </a:p>
          <a:p>
            <a:pPr marL="457200" lvl="1" indent="0" algn="l" rtl="0">
              <a:lnSpc>
                <a:spcPct val="90000"/>
              </a:lnSpc>
              <a:spcBef>
                <a:spcPts val="0"/>
              </a:spcBef>
              <a:spcAft>
                <a:spcPts val="0"/>
              </a:spcAft>
              <a:buClr>
                <a:srgbClr val="27ED27"/>
              </a:buClr>
              <a:buSzPts val="2000"/>
              <a:buNone/>
            </a:pPr>
            <a:endParaRPr lang="es-ES" sz="2000" dirty="0" smtClean="0">
              <a:solidFill>
                <a:srgbClr val="00B050"/>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lang="es-ES" sz="2000" dirty="0">
              <a:solidFill>
                <a:srgbClr val="00B050"/>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r>
              <a:rPr lang="es-ES" sz="2000" dirty="0" smtClean="0">
                <a:solidFill>
                  <a:schemeClr val="bg1"/>
                </a:solidFill>
                <a:latin typeface="Arial"/>
                <a:ea typeface="Arial"/>
                <a:cs typeface="Arial"/>
                <a:sym typeface="Arial"/>
              </a:rPr>
              <a:t>La cantidad de </a:t>
            </a:r>
            <a:r>
              <a:rPr lang="es-ES" sz="2000" dirty="0" err="1" smtClean="0">
                <a:solidFill>
                  <a:schemeClr val="bg1"/>
                </a:solidFill>
                <a:latin typeface="Arial"/>
                <a:ea typeface="Arial"/>
                <a:cs typeface="Arial"/>
                <a:sym typeface="Arial"/>
              </a:rPr>
              <a:t>capabilities</a:t>
            </a:r>
            <a:r>
              <a:rPr lang="es-ES" sz="2000" dirty="0" smtClean="0">
                <a:solidFill>
                  <a:schemeClr val="bg1"/>
                </a:solidFill>
                <a:latin typeface="Arial"/>
                <a:ea typeface="Arial"/>
                <a:cs typeface="Arial"/>
                <a:sym typeface="Arial"/>
              </a:rPr>
              <a:t> es muy extensa, se recomienda investigar a fondo sobre las </a:t>
            </a:r>
            <a:r>
              <a:rPr lang="es-ES" sz="2000" dirty="0" err="1" smtClean="0">
                <a:solidFill>
                  <a:schemeClr val="bg1"/>
                </a:solidFill>
                <a:latin typeface="Arial"/>
                <a:ea typeface="Arial"/>
                <a:cs typeface="Arial"/>
                <a:sym typeface="Arial"/>
              </a:rPr>
              <a:t>capabilities</a:t>
            </a:r>
            <a:r>
              <a:rPr lang="es-ES" sz="2000" dirty="0" smtClean="0">
                <a:solidFill>
                  <a:schemeClr val="bg1"/>
                </a:solidFill>
                <a:latin typeface="Arial"/>
                <a:ea typeface="Arial"/>
                <a:cs typeface="Arial"/>
                <a:sym typeface="Arial"/>
              </a:rPr>
              <a:t> existentes, una </a:t>
            </a:r>
            <a:r>
              <a:rPr lang="es-ES" sz="2000" dirty="0" err="1" smtClean="0">
                <a:solidFill>
                  <a:schemeClr val="bg1"/>
                </a:solidFill>
                <a:latin typeface="Arial"/>
                <a:ea typeface="Arial"/>
                <a:cs typeface="Arial"/>
                <a:sym typeface="Arial"/>
              </a:rPr>
              <a:t>capabilitie</a:t>
            </a:r>
            <a:r>
              <a:rPr lang="es-ES" sz="2000" dirty="0" smtClean="0">
                <a:solidFill>
                  <a:schemeClr val="bg1"/>
                </a:solidFill>
                <a:latin typeface="Arial"/>
                <a:ea typeface="Arial"/>
                <a:cs typeface="Arial"/>
                <a:sym typeface="Arial"/>
              </a:rPr>
              <a:t> interesante es </a:t>
            </a:r>
            <a:r>
              <a:rPr lang="es-ES" sz="2000" dirty="0" err="1" smtClean="0">
                <a:solidFill>
                  <a:schemeClr val="bg1"/>
                </a:solidFill>
                <a:latin typeface="Arial"/>
                <a:ea typeface="Arial"/>
                <a:cs typeface="Arial"/>
                <a:sym typeface="Arial"/>
              </a:rPr>
              <a:t>set_uid</a:t>
            </a:r>
            <a:endParaRPr sz="2000"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1842291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1178169" y="101793"/>
            <a:ext cx="9456387" cy="560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ct val="100000"/>
              <a:buFont typeface="Lucida Sans"/>
              <a:buNone/>
            </a:pPr>
            <a:r>
              <a:rPr lang="es-ES" sz="3600" b="1" dirty="0">
                <a:solidFill>
                  <a:srgbClr val="FEFEFE"/>
                </a:solidFill>
                <a:latin typeface="Lucida Sans"/>
                <a:ea typeface="Lucida Sans"/>
                <a:cs typeface="Lucida Sans"/>
                <a:sym typeface="Lucida Sans"/>
              </a:rPr>
              <a:t>			</a:t>
            </a:r>
            <a:r>
              <a:rPr lang="es-ES" sz="3600" b="1" dirty="0" smtClean="0">
                <a:solidFill>
                  <a:srgbClr val="FEFEFE"/>
                </a:solidFill>
                <a:latin typeface="Lucida Sans"/>
                <a:ea typeface="Lucida Sans"/>
                <a:cs typeface="Lucida Sans"/>
                <a:sym typeface="Lucida Sans"/>
              </a:rPr>
              <a:t>     	Fin</a:t>
            </a:r>
            <a:endParaRPr sz="3600" b="1" dirty="0">
              <a:solidFill>
                <a:srgbClr val="FEFEFE"/>
              </a:solidFill>
              <a:latin typeface="Lucida Sans"/>
              <a:ea typeface="Lucida Sans"/>
              <a:cs typeface="Lucida Sans"/>
              <a:sym typeface="Lucida Sans"/>
            </a:endParaRPr>
          </a:p>
        </p:txBody>
      </p:sp>
      <p:sp>
        <p:nvSpPr>
          <p:cNvPr id="322" name="Google Shape;322;p29"/>
          <p:cNvSpPr txBox="1">
            <a:spLocks noGrp="1"/>
          </p:cNvSpPr>
          <p:nvPr>
            <p:ph type="subTitle" idx="1"/>
          </p:nvPr>
        </p:nvSpPr>
        <p:spPr>
          <a:xfrm>
            <a:off x="806910" y="1020768"/>
            <a:ext cx="10706100" cy="6045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27ED27"/>
              </a:buClr>
              <a:buSzPts val="2000"/>
              <a:buNone/>
            </a:pPr>
            <a:endParaRPr lang="es-ES" sz="2000" dirty="0" smtClean="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lang="es-ES" sz="2000" dirty="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lang="es-ES" sz="2000" dirty="0" smtClean="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endParaRPr lang="es-ES" sz="2000" dirty="0">
              <a:solidFill>
                <a:schemeClr val="bg1"/>
              </a:solidFill>
              <a:latin typeface="Arial"/>
              <a:ea typeface="Arial"/>
              <a:cs typeface="Arial"/>
              <a:sym typeface="Arial"/>
            </a:endParaRPr>
          </a:p>
          <a:p>
            <a:pPr marL="457200" lvl="1" indent="0" algn="l" rtl="0">
              <a:lnSpc>
                <a:spcPct val="90000"/>
              </a:lnSpc>
              <a:spcBef>
                <a:spcPts val="0"/>
              </a:spcBef>
              <a:spcAft>
                <a:spcPts val="0"/>
              </a:spcAft>
              <a:buClr>
                <a:srgbClr val="27ED27"/>
              </a:buClr>
              <a:buSzPts val="2000"/>
              <a:buNone/>
            </a:pPr>
            <a:r>
              <a:rPr lang="es-ES" sz="2000" dirty="0" smtClean="0">
                <a:solidFill>
                  <a:schemeClr val="bg1"/>
                </a:solidFill>
                <a:latin typeface="Arial"/>
                <a:ea typeface="Arial"/>
                <a:cs typeface="Arial"/>
                <a:sym typeface="Arial"/>
              </a:rPr>
              <a:t>La próxima diapositiva es administración del sistema operativo</a:t>
            </a:r>
            <a:endParaRPr sz="2000"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106424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txBox="1">
            <a:spLocks noGrp="1"/>
          </p:cNvSpPr>
          <p:nvPr>
            <p:ph type="ctrTitle"/>
          </p:nvPr>
        </p:nvSpPr>
        <p:spPr>
          <a:xfrm>
            <a:off x="1479550" y="351457"/>
            <a:ext cx="839470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Directorios y archivos</a:t>
            </a:r>
            <a:endParaRPr sz="4400" b="1">
              <a:solidFill>
                <a:srgbClr val="FEFEFE"/>
              </a:solidFill>
              <a:latin typeface="Lucida Sans"/>
              <a:ea typeface="Lucida Sans"/>
              <a:cs typeface="Lucida Sans"/>
              <a:sym typeface="Lucida Sans"/>
            </a:endParaRPr>
          </a:p>
        </p:txBody>
      </p:sp>
      <p:sp>
        <p:nvSpPr>
          <p:cNvPr id="149" name="Google Shape;149;p5"/>
          <p:cNvSpPr txBox="1">
            <a:spLocks noGrp="1"/>
          </p:cNvSpPr>
          <p:nvPr>
            <p:ph type="subTitle" idx="1"/>
          </p:nvPr>
        </p:nvSpPr>
        <p:spPr>
          <a:xfrm>
            <a:off x="1263650" y="2196752"/>
            <a:ext cx="10160000" cy="4064347"/>
          </a:xfrm>
          <a:prstGeom prst="rect">
            <a:avLst/>
          </a:prstGeom>
          <a:noFill/>
          <a:ln>
            <a:noFill/>
          </a:ln>
        </p:spPr>
        <p:txBody>
          <a:bodyPr spcFirstLastPara="1" wrap="square" lIns="91425" tIns="45700" rIns="91425" bIns="45700" anchor="t" anchorCtr="0">
            <a:normAutofit/>
          </a:bodyPr>
          <a:lstStyle/>
          <a:p>
            <a:pPr marL="0" lvl="0" indent="0" algn="ctr" rtl="0">
              <a:lnSpc>
                <a:spcPct val="150000"/>
              </a:lnSpc>
              <a:spcBef>
                <a:spcPts val="0"/>
              </a:spcBef>
              <a:spcAft>
                <a:spcPts val="0"/>
              </a:spcAft>
              <a:buClr>
                <a:srgbClr val="29FB33"/>
              </a:buClr>
              <a:buSzPts val="2200"/>
              <a:buNone/>
            </a:pPr>
            <a:r>
              <a:rPr lang="es-ES" dirty="0">
                <a:solidFill>
                  <a:schemeClr val="lt1"/>
                </a:solidFill>
                <a:latin typeface="Arial"/>
                <a:ea typeface="Arial"/>
                <a:cs typeface="Arial"/>
                <a:sym typeface="Arial"/>
              </a:rPr>
              <a:t>El sistema operativo cuenta con un sistema de directorios y archivos.</a:t>
            </a:r>
            <a:endParaRPr dirty="0"/>
          </a:p>
          <a:p>
            <a:pPr marL="0" lvl="0" indent="0" algn="ctr" rtl="0">
              <a:lnSpc>
                <a:spcPct val="150000"/>
              </a:lnSpc>
              <a:spcBef>
                <a:spcPts val="1600"/>
              </a:spcBef>
              <a:spcAft>
                <a:spcPts val="0"/>
              </a:spcAft>
              <a:buClr>
                <a:srgbClr val="29FB33"/>
              </a:buClr>
              <a:buSzPts val="2200"/>
              <a:buNone/>
            </a:pPr>
            <a:r>
              <a:rPr lang="es-ES" dirty="0">
                <a:solidFill>
                  <a:schemeClr val="lt1"/>
                </a:solidFill>
                <a:latin typeface="Arial"/>
                <a:ea typeface="Arial"/>
                <a:cs typeface="Arial"/>
                <a:sym typeface="Arial"/>
              </a:rPr>
              <a:t>El principal directorio es el directorio raíz “ / ”, el cual contiene toda la estructura del sistema operativo con sus ficheros y directorios internos, mas adelante abordaremos directorios útiles del sistema, y mas adelante aún para que sirve cada uno en detalle, hay que tener en cuenta que el acceso y la modificación de dichos ficheros y directorios se basan en </a:t>
            </a:r>
            <a:r>
              <a:rPr lang="es-ES" dirty="0" smtClean="0">
                <a:solidFill>
                  <a:schemeClr val="lt1"/>
                </a:solidFill>
                <a:latin typeface="Arial"/>
                <a:ea typeface="Arial"/>
                <a:cs typeface="Arial"/>
                <a:sym typeface="Arial"/>
              </a:rPr>
              <a:t>permisos</a:t>
            </a:r>
            <a:endParaRPr dirty="0">
              <a:solidFill>
                <a:schemeClr val="lt1"/>
              </a:solidFill>
              <a:latin typeface="Arial"/>
              <a:ea typeface="Arial"/>
              <a:cs typeface="Arial"/>
              <a:sym typeface="Arial"/>
            </a:endParaRPr>
          </a:p>
          <a:p>
            <a:pPr marL="3657600" lvl="8" indent="0" algn="ctr" rtl="0">
              <a:lnSpc>
                <a:spcPct val="150000"/>
              </a:lnSpc>
              <a:spcBef>
                <a:spcPts val="500"/>
              </a:spcBef>
              <a:spcAft>
                <a:spcPts val="0"/>
              </a:spcAft>
              <a:buClr>
                <a:srgbClr val="29FB33"/>
              </a:buClr>
              <a:buSzPts val="2000"/>
              <a:buNone/>
            </a:pPr>
            <a:endParaRPr dirty="0">
              <a:solidFill>
                <a:schemeClr val="lt1"/>
              </a:solidFill>
              <a:latin typeface="Arial"/>
              <a:ea typeface="Arial"/>
              <a:cs typeface="Arial"/>
              <a:sym typeface="Arial"/>
            </a:endParaRPr>
          </a:p>
        </p:txBody>
      </p:sp>
      <p:sp>
        <p:nvSpPr>
          <p:cNvPr id="150" name="Google Shape;150;p5"/>
          <p:cNvSpPr/>
          <p:nvPr/>
        </p:nvSpPr>
        <p:spPr>
          <a:xfrm>
            <a:off x="9359900" y="183976"/>
            <a:ext cx="1028700" cy="1104900"/>
          </a:xfrm>
          <a:custGeom>
            <a:avLst/>
            <a:gdLst/>
            <a:ahLst/>
            <a:cxnLst/>
            <a:rect l="l" t="t" r="r" b="b"/>
            <a:pathLst>
              <a:path w="120000" h="120000" extrusionOk="0">
                <a:moveTo>
                  <a:pt x="0" y="0"/>
                </a:moveTo>
                <a:lnTo>
                  <a:pt x="120000" y="0"/>
                </a:lnTo>
                <a:lnTo>
                  <a:pt x="120000" y="120000"/>
                </a:lnTo>
                <a:lnTo>
                  <a:pt x="0" y="120000"/>
                </a:lnTo>
                <a:close/>
                <a:moveTo>
                  <a:pt x="26250" y="18103"/>
                </a:moveTo>
                <a:lnTo>
                  <a:pt x="71250" y="18103"/>
                </a:lnTo>
                <a:lnTo>
                  <a:pt x="93750" y="39052"/>
                </a:lnTo>
                <a:lnTo>
                  <a:pt x="93750" y="101897"/>
                </a:lnTo>
                <a:lnTo>
                  <a:pt x="26250" y="101897"/>
                </a:lnTo>
                <a:close/>
              </a:path>
              <a:path w="120000" h="120000" fill="darkenLess" extrusionOk="0">
                <a:moveTo>
                  <a:pt x="26250" y="18103"/>
                </a:moveTo>
                <a:lnTo>
                  <a:pt x="71250" y="18103"/>
                </a:lnTo>
                <a:lnTo>
                  <a:pt x="71250" y="39052"/>
                </a:lnTo>
                <a:lnTo>
                  <a:pt x="93750" y="39052"/>
                </a:lnTo>
                <a:lnTo>
                  <a:pt x="93750" y="101897"/>
                </a:lnTo>
                <a:lnTo>
                  <a:pt x="26250" y="101897"/>
                </a:lnTo>
                <a:close/>
              </a:path>
              <a:path w="120000" h="120000" fill="darken" extrusionOk="0">
                <a:moveTo>
                  <a:pt x="71250" y="18103"/>
                </a:moveTo>
                <a:lnTo>
                  <a:pt x="71250" y="39052"/>
                </a:lnTo>
                <a:lnTo>
                  <a:pt x="93750" y="39052"/>
                </a:lnTo>
                <a:close/>
              </a:path>
              <a:path w="120000" h="120000" fill="none" extrusionOk="0">
                <a:moveTo>
                  <a:pt x="26250" y="18103"/>
                </a:moveTo>
                <a:lnTo>
                  <a:pt x="71250" y="18103"/>
                </a:lnTo>
                <a:lnTo>
                  <a:pt x="93750" y="39052"/>
                </a:lnTo>
                <a:lnTo>
                  <a:pt x="93750" y="101897"/>
                </a:lnTo>
                <a:lnTo>
                  <a:pt x="26250" y="101897"/>
                </a:lnTo>
                <a:close/>
                <a:moveTo>
                  <a:pt x="93750" y="39052"/>
                </a:moveTo>
                <a:lnTo>
                  <a:pt x="71250" y="39052"/>
                </a:lnTo>
                <a:lnTo>
                  <a:pt x="71250" y="18103"/>
                </a:lnTo>
              </a:path>
              <a:path w="120000" h="120000" fill="none" extrusionOk="0">
                <a:moveTo>
                  <a:pt x="0" y="0"/>
                </a:moveTo>
                <a:lnTo>
                  <a:pt x="120000" y="0"/>
                </a:lnTo>
                <a:lnTo>
                  <a:pt x="120000" y="120000"/>
                </a:lnTo>
                <a:lnTo>
                  <a:pt x="0" y="120000"/>
                </a:lnTo>
                <a:close/>
              </a:path>
            </a:pathLst>
          </a:cu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ctrTitle"/>
          </p:nvPr>
        </p:nvSpPr>
        <p:spPr>
          <a:xfrm>
            <a:off x="1479550" y="351457"/>
            <a:ext cx="839470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Permisos</a:t>
            </a:r>
            <a:endParaRPr sz="4400" b="1">
              <a:solidFill>
                <a:srgbClr val="FEFEFE"/>
              </a:solidFill>
              <a:latin typeface="Lucida Sans"/>
              <a:ea typeface="Lucida Sans"/>
              <a:cs typeface="Lucida Sans"/>
              <a:sym typeface="Lucida Sans"/>
            </a:endParaRPr>
          </a:p>
        </p:txBody>
      </p:sp>
      <p:sp>
        <p:nvSpPr>
          <p:cNvPr id="156" name="Google Shape;156;p6"/>
          <p:cNvSpPr/>
          <p:nvPr/>
        </p:nvSpPr>
        <p:spPr>
          <a:xfrm>
            <a:off x="7559675" y="120475"/>
            <a:ext cx="1495425" cy="1314625"/>
          </a:xfrm>
          <a:prstGeom prst="noSmoking">
            <a:avLst>
              <a:gd name="adj" fmla="val 18750"/>
            </a:avLst>
          </a:prstGeom>
          <a:solidFill>
            <a:schemeClr val="accen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7" name="Google Shape;157;p6"/>
          <p:cNvSpPr txBox="1">
            <a:spLocks noGrp="1"/>
          </p:cNvSpPr>
          <p:nvPr>
            <p:ph type="subTitle" idx="1"/>
          </p:nvPr>
        </p:nvSpPr>
        <p:spPr>
          <a:xfrm>
            <a:off x="1263650" y="1666082"/>
            <a:ext cx="10160000" cy="4595017"/>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50000"/>
              </a:lnSpc>
              <a:spcBef>
                <a:spcPts val="0"/>
              </a:spcBef>
              <a:spcAft>
                <a:spcPts val="0"/>
              </a:spcAft>
              <a:buClr>
                <a:srgbClr val="29FB33"/>
              </a:buClr>
              <a:buSzPct val="100000"/>
              <a:buNone/>
            </a:pPr>
            <a:r>
              <a:rPr lang="es-ES">
                <a:solidFill>
                  <a:schemeClr val="lt1"/>
                </a:solidFill>
                <a:latin typeface="Arial"/>
                <a:ea typeface="Arial"/>
                <a:cs typeface="Arial"/>
                <a:sym typeface="Arial"/>
              </a:rPr>
              <a:t>El sistema de permisos en sistemas Linux se basa en tres tipos de permisos</a:t>
            </a:r>
            <a:endParaRPr/>
          </a:p>
          <a:p>
            <a:pPr marL="342900" lvl="0" indent="-342900" algn="ctr" rtl="0">
              <a:lnSpc>
                <a:spcPct val="150000"/>
              </a:lnSpc>
              <a:spcBef>
                <a:spcPts val="1600"/>
              </a:spcBef>
              <a:spcAft>
                <a:spcPts val="0"/>
              </a:spcAft>
              <a:buClr>
                <a:srgbClr val="29FB33"/>
              </a:buClr>
              <a:buSzPct val="100000"/>
              <a:buFont typeface="Arial"/>
              <a:buChar char="•"/>
            </a:pPr>
            <a:r>
              <a:rPr lang="es-ES">
                <a:solidFill>
                  <a:schemeClr val="lt1"/>
                </a:solidFill>
                <a:latin typeface="Arial"/>
                <a:ea typeface="Arial"/>
                <a:cs typeface="Arial"/>
                <a:sym typeface="Arial"/>
              </a:rPr>
              <a:t>Lectura, escritura y ejecución ( R W X )</a:t>
            </a:r>
            <a:endParaRPr/>
          </a:p>
          <a:p>
            <a:pPr marL="0" lvl="0" indent="0" algn="ctr" rtl="0">
              <a:lnSpc>
                <a:spcPct val="150000"/>
              </a:lnSpc>
              <a:spcBef>
                <a:spcPts val="1600"/>
              </a:spcBef>
              <a:spcAft>
                <a:spcPts val="0"/>
              </a:spcAft>
              <a:buClr>
                <a:srgbClr val="29FB33"/>
              </a:buClr>
              <a:buSzPct val="100000"/>
              <a:buNone/>
            </a:pPr>
            <a:r>
              <a:rPr lang="es-ES">
                <a:solidFill>
                  <a:schemeClr val="lt1"/>
                </a:solidFill>
                <a:latin typeface="Arial"/>
                <a:ea typeface="Arial"/>
                <a:cs typeface="Arial"/>
                <a:sym typeface="Arial"/>
              </a:rPr>
              <a:t>Y tres tipos de entidades que pueden tener esos permisos </a:t>
            </a:r>
            <a:endParaRPr/>
          </a:p>
          <a:p>
            <a:pPr marL="342900" lvl="0" indent="-342900" algn="ctr" rtl="0">
              <a:lnSpc>
                <a:spcPct val="150000"/>
              </a:lnSpc>
              <a:spcBef>
                <a:spcPts val="1600"/>
              </a:spcBef>
              <a:spcAft>
                <a:spcPts val="0"/>
              </a:spcAft>
              <a:buClr>
                <a:srgbClr val="29FB33"/>
              </a:buClr>
              <a:buSzPct val="100000"/>
              <a:buFont typeface="Arial"/>
              <a:buChar char="•"/>
            </a:pPr>
            <a:r>
              <a:rPr lang="es-ES">
                <a:solidFill>
                  <a:schemeClr val="lt1"/>
                </a:solidFill>
                <a:latin typeface="Arial"/>
                <a:ea typeface="Arial"/>
                <a:cs typeface="Arial"/>
                <a:sym typeface="Arial"/>
              </a:rPr>
              <a:t>Propietario, grupo y otros</a:t>
            </a:r>
            <a:endParaRPr/>
          </a:p>
          <a:p>
            <a:pPr marL="0" lvl="0" indent="0" algn="ctr" rtl="0">
              <a:lnSpc>
                <a:spcPct val="150000"/>
              </a:lnSpc>
              <a:spcBef>
                <a:spcPts val="1600"/>
              </a:spcBef>
              <a:spcAft>
                <a:spcPts val="0"/>
              </a:spcAft>
              <a:buClr>
                <a:srgbClr val="29FB33"/>
              </a:buClr>
              <a:buSzPct val="100000"/>
              <a:buNone/>
            </a:pPr>
            <a:r>
              <a:rPr lang="es-ES">
                <a:solidFill>
                  <a:schemeClr val="lt1"/>
                </a:solidFill>
                <a:latin typeface="Arial"/>
                <a:ea typeface="Arial"/>
                <a:cs typeface="Arial"/>
                <a:sym typeface="Arial"/>
              </a:rPr>
              <a:t>Este es un resumen al respecto pero mas adelante abordaremos como se asignan y que representa cada uno en detalle, para mas información</a:t>
            </a:r>
            <a:endParaRPr/>
          </a:p>
          <a:p>
            <a:pPr marL="0" lvl="0" indent="0" algn="ctr" rtl="0">
              <a:lnSpc>
                <a:spcPct val="150000"/>
              </a:lnSpc>
              <a:spcBef>
                <a:spcPts val="1600"/>
              </a:spcBef>
              <a:spcAft>
                <a:spcPts val="0"/>
              </a:spcAft>
              <a:buClr>
                <a:srgbClr val="29FB33"/>
              </a:buClr>
              <a:buSzPct val="100000"/>
              <a:buNone/>
            </a:pPr>
            <a:r>
              <a:rPr lang="es-ES">
                <a:solidFill>
                  <a:schemeClr val="lt1"/>
                </a:solidFill>
                <a:latin typeface="Arial"/>
                <a:ea typeface="Arial"/>
                <a:cs typeface="Arial"/>
                <a:sym typeface="Arial"/>
              </a:rPr>
              <a:t>se puede observar con el comando </a:t>
            </a:r>
            <a:r>
              <a:rPr lang="es-ES">
                <a:solidFill>
                  <a:srgbClr val="00B050"/>
                </a:solidFill>
                <a:latin typeface="Arial"/>
                <a:ea typeface="Arial"/>
                <a:cs typeface="Arial"/>
                <a:sym typeface="Arial"/>
              </a:rPr>
              <a:t>ls –l </a:t>
            </a:r>
            <a:r>
              <a:rPr lang="es-ES">
                <a:solidFill>
                  <a:schemeClr val="lt1"/>
                </a:solidFill>
                <a:latin typeface="Arial"/>
                <a:ea typeface="Arial"/>
                <a:cs typeface="Arial"/>
                <a:sym typeface="Arial"/>
              </a:rPr>
              <a:t>los permisos asignados a un archivo o directorio</a:t>
            </a:r>
            <a:endParaRPr>
              <a:solidFill>
                <a:srgbClr val="00B050"/>
              </a:solidFill>
              <a:latin typeface="Arial"/>
              <a:ea typeface="Arial"/>
              <a:cs typeface="Arial"/>
              <a:sym typeface="Arial"/>
            </a:endParaRPr>
          </a:p>
          <a:p>
            <a:pPr marL="0" lvl="0" indent="0" algn="ctr" rtl="0">
              <a:lnSpc>
                <a:spcPct val="150000"/>
              </a:lnSpc>
              <a:spcBef>
                <a:spcPts val="1600"/>
              </a:spcBef>
              <a:spcAft>
                <a:spcPts val="0"/>
              </a:spcAft>
              <a:buClr>
                <a:srgbClr val="29FB33"/>
              </a:buClr>
              <a:buSzPct val="100000"/>
              <a:buNone/>
            </a:pPr>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Variables de entorno</a:t>
            </a:r>
            <a:endParaRPr sz="4400" b="1">
              <a:solidFill>
                <a:srgbClr val="FEFEFE"/>
              </a:solidFill>
              <a:latin typeface="Lucida Sans"/>
              <a:ea typeface="Lucida Sans"/>
              <a:cs typeface="Lucida Sans"/>
              <a:sym typeface="Lucida Sans"/>
            </a:endParaRPr>
          </a:p>
        </p:txBody>
      </p:sp>
      <p:sp>
        <p:nvSpPr>
          <p:cNvPr id="163" name="Google Shape;163;p7"/>
          <p:cNvSpPr txBox="1">
            <a:spLocks noGrp="1"/>
          </p:cNvSpPr>
          <p:nvPr>
            <p:ph type="subTitle" idx="1"/>
          </p:nvPr>
        </p:nvSpPr>
        <p:spPr>
          <a:xfrm>
            <a:off x="812800" y="1727200"/>
            <a:ext cx="10706100" cy="4699000"/>
          </a:xfrm>
          <a:prstGeom prst="rect">
            <a:avLst/>
          </a:prstGeom>
          <a:noFill/>
          <a:ln>
            <a:noFill/>
          </a:ln>
        </p:spPr>
        <p:txBody>
          <a:bodyPr spcFirstLastPara="1" wrap="square" lIns="91425" tIns="45700" rIns="91425" bIns="45700" anchor="t" anchorCtr="0">
            <a:normAutofit fontScale="92500"/>
          </a:bodyPr>
          <a:lstStyle/>
          <a:p>
            <a:pPr marL="342900" lvl="0" indent="-342900" algn="l" rtl="0">
              <a:lnSpc>
                <a:spcPct val="100000"/>
              </a:lnSpc>
              <a:spcBef>
                <a:spcPts val="0"/>
              </a:spcBef>
              <a:spcAft>
                <a:spcPts val="0"/>
              </a:spcAft>
              <a:buClr>
                <a:srgbClr val="29FB33"/>
              </a:buClr>
              <a:buSzPct val="100000"/>
              <a:buFont typeface="Arial"/>
              <a:buChar char="&gt;"/>
            </a:pPr>
            <a:r>
              <a:rPr lang="es-ES" dirty="0">
                <a:solidFill>
                  <a:srgbClr val="00B050"/>
                </a:solidFill>
                <a:latin typeface="Arial"/>
                <a:ea typeface="Arial"/>
                <a:cs typeface="Arial"/>
                <a:sym typeface="Arial"/>
              </a:rPr>
              <a:t>$</a:t>
            </a:r>
            <a:r>
              <a:rPr lang="es-ES" dirty="0" err="1">
                <a:solidFill>
                  <a:srgbClr val="00B050"/>
                </a:solidFill>
                <a:latin typeface="Arial"/>
                <a:ea typeface="Arial"/>
                <a:cs typeface="Arial"/>
                <a:sym typeface="Arial"/>
              </a:rPr>
              <a:t>env</a:t>
            </a:r>
            <a:r>
              <a:rPr lang="es-ES" dirty="0">
                <a:solidFill>
                  <a:srgbClr val="00B050"/>
                </a:solidFill>
                <a:latin typeface="Arial"/>
                <a:ea typeface="Arial"/>
                <a:cs typeface="Arial"/>
                <a:sym typeface="Arial"/>
              </a:rPr>
              <a:t> </a:t>
            </a:r>
            <a:r>
              <a:rPr lang="es-ES" dirty="0">
                <a:solidFill>
                  <a:schemeClr val="lt1"/>
                </a:solidFill>
                <a:latin typeface="Arial"/>
                <a:ea typeface="Arial"/>
                <a:cs typeface="Arial"/>
                <a:sym typeface="Arial"/>
              </a:rPr>
              <a:t>: Lista todas las variables de entorno.</a:t>
            </a:r>
            <a:endParaRPr dirty="0"/>
          </a:p>
          <a:p>
            <a:pPr marL="342900" lvl="0" indent="-342900" algn="l" rtl="0">
              <a:lnSpc>
                <a:spcPct val="100000"/>
              </a:lnSpc>
              <a:spcBef>
                <a:spcPts val="1600"/>
              </a:spcBef>
              <a:spcAft>
                <a:spcPts val="0"/>
              </a:spcAft>
              <a:buClr>
                <a:srgbClr val="29FB33"/>
              </a:buClr>
              <a:buSzPct val="100000"/>
              <a:buFont typeface="Arial"/>
              <a:buChar char="&gt;"/>
            </a:pPr>
            <a:r>
              <a:rPr lang="es-ES" dirty="0">
                <a:solidFill>
                  <a:srgbClr val="00B050"/>
                </a:solidFill>
                <a:latin typeface="Arial"/>
                <a:ea typeface="Arial"/>
                <a:cs typeface="Arial"/>
                <a:sym typeface="Arial"/>
              </a:rPr>
              <a:t>$</a:t>
            </a:r>
            <a:r>
              <a:rPr lang="es-ES" dirty="0" err="1">
                <a:solidFill>
                  <a:srgbClr val="00B050"/>
                </a:solidFill>
                <a:latin typeface="Arial"/>
                <a:ea typeface="Arial"/>
                <a:cs typeface="Arial"/>
                <a:sym typeface="Arial"/>
              </a:rPr>
              <a:t>path</a:t>
            </a:r>
            <a:r>
              <a:rPr lang="es-ES" dirty="0">
                <a:solidFill>
                  <a:srgbClr val="00B050"/>
                </a:solidFill>
                <a:latin typeface="Arial"/>
                <a:ea typeface="Arial"/>
                <a:cs typeface="Arial"/>
                <a:sym typeface="Arial"/>
              </a:rPr>
              <a:t> </a:t>
            </a:r>
            <a:r>
              <a:rPr lang="es-ES" dirty="0">
                <a:solidFill>
                  <a:schemeClr val="lt1"/>
                </a:solidFill>
                <a:latin typeface="Arial"/>
                <a:ea typeface="Arial"/>
                <a:cs typeface="Arial"/>
                <a:sym typeface="Arial"/>
              </a:rPr>
              <a:t>: Lista  los directorios base del sistema por donde empieza a buscar los ficheros para ejecutar comandos, podemos modificarlo para que las búsquedas sean </a:t>
            </a:r>
            <a:r>
              <a:rPr lang="es-ES" dirty="0" smtClean="0">
                <a:solidFill>
                  <a:schemeClr val="lt1"/>
                </a:solidFill>
                <a:latin typeface="Arial"/>
                <a:ea typeface="Arial"/>
                <a:cs typeface="Arial"/>
                <a:sym typeface="Arial"/>
              </a:rPr>
              <a:t>diferentes.</a:t>
            </a:r>
            <a:endParaRPr dirty="0"/>
          </a:p>
          <a:p>
            <a:pPr marL="342900" lvl="0" indent="-342900" algn="l" rtl="0">
              <a:lnSpc>
                <a:spcPct val="100000"/>
              </a:lnSpc>
              <a:spcBef>
                <a:spcPts val="1600"/>
              </a:spcBef>
              <a:spcAft>
                <a:spcPts val="0"/>
              </a:spcAft>
              <a:buClr>
                <a:srgbClr val="29FB33"/>
              </a:buClr>
              <a:buSzPct val="100000"/>
              <a:buFont typeface="Arial"/>
              <a:buChar char="&gt;"/>
            </a:pPr>
            <a:r>
              <a:rPr lang="es-ES" dirty="0" smtClean="0">
                <a:solidFill>
                  <a:srgbClr val="00B050"/>
                </a:solidFill>
                <a:latin typeface="Arial"/>
                <a:ea typeface="Arial"/>
                <a:cs typeface="Arial"/>
                <a:sym typeface="Arial"/>
              </a:rPr>
              <a:t>$HOME </a:t>
            </a:r>
            <a:r>
              <a:rPr lang="es-ES" dirty="0" smtClean="0">
                <a:solidFill>
                  <a:schemeClr val="lt1"/>
                </a:solidFill>
                <a:latin typeface="Arial"/>
                <a:ea typeface="Arial"/>
                <a:cs typeface="Arial"/>
                <a:sym typeface="Arial"/>
              </a:rPr>
              <a:t>: Directorio principal del usuario.</a:t>
            </a:r>
            <a:endParaRPr dirty="0" smtClean="0"/>
          </a:p>
          <a:p>
            <a:pPr marL="342900" lvl="0" indent="-342900" algn="l" rtl="0">
              <a:lnSpc>
                <a:spcPct val="100000"/>
              </a:lnSpc>
              <a:spcBef>
                <a:spcPts val="1600"/>
              </a:spcBef>
              <a:spcAft>
                <a:spcPts val="0"/>
              </a:spcAft>
              <a:buClr>
                <a:srgbClr val="29FB33"/>
              </a:buClr>
              <a:buSzPct val="100000"/>
              <a:buFont typeface="Arial"/>
              <a:buChar char="&gt;"/>
            </a:pPr>
            <a:r>
              <a:rPr lang="es-ES" dirty="0" smtClean="0">
                <a:solidFill>
                  <a:srgbClr val="00B050"/>
                </a:solidFill>
                <a:latin typeface="Arial"/>
                <a:ea typeface="Arial"/>
                <a:cs typeface="Arial"/>
                <a:sym typeface="Arial"/>
              </a:rPr>
              <a:t>$</a:t>
            </a:r>
            <a:r>
              <a:rPr lang="es-ES" dirty="0">
                <a:solidFill>
                  <a:srgbClr val="00B050"/>
                </a:solidFill>
                <a:latin typeface="Arial"/>
                <a:ea typeface="Arial"/>
                <a:cs typeface="Arial"/>
                <a:sym typeface="Arial"/>
              </a:rPr>
              <a:t>SHELL </a:t>
            </a:r>
            <a:r>
              <a:rPr lang="es-ES" dirty="0">
                <a:solidFill>
                  <a:schemeClr val="lt1"/>
                </a:solidFill>
                <a:latin typeface="Arial"/>
                <a:ea typeface="Arial"/>
                <a:cs typeface="Arial"/>
                <a:sym typeface="Arial"/>
              </a:rPr>
              <a:t>: Ruta de la Shell utilizada por el usuario.</a:t>
            </a:r>
            <a:endParaRPr dirty="0"/>
          </a:p>
          <a:p>
            <a:pPr marL="342900" lvl="0" indent="-342900" algn="l" rtl="0">
              <a:lnSpc>
                <a:spcPct val="100000"/>
              </a:lnSpc>
              <a:spcBef>
                <a:spcPts val="1600"/>
              </a:spcBef>
              <a:spcAft>
                <a:spcPts val="0"/>
              </a:spcAft>
              <a:buClr>
                <a:srgbClr val="29FB33"/>
              </a:buClr>
              <a:buSzPct val="100000"/>
              <a:buFont typeface="Arial"/>
              <a:buChar char="&gt;"/>
            </a:pPr>
            <a:r>
              <a:rPr lang="es-ES" dirty="0">
                <a:solidFill>
                  <a:srgbClr val="00B050"/>
                </a:solidFill>
                <a:latin typeface="Arial"/>
                <a:ea typeface="Arial"/>
                <a:cs typeface="Arial"/>
                <a:sym typeface="Arial"/>
              </a:rPr>
              <a:t>$?</a:t>
            </a:r>
            <a:r>
              <a:rPr lang="es-ES" dirty="0">
                <a:solidFill>
                  <a:schemeClr val="lt1"/>
                </a:solidFill>
                <a:latin typeface="Arial"/>
                <a:ea typeface="Arial"/>
                <a:cs typeface="Arial"/>
                <a:sym typeface="Arial"/>
              </a:rPr>
              <a:t> : Código de estado el proceso anterior, si es diferente de 0 es un error.</a:t>
            </a:r>
            <a:endParaRPr dirty="0"/>
          </a:p>
          <a:p>
            <a:pPr marL="342900" lvl="0" indent="-213677" algn="l" rtl="0">
              <a:lnSpc>
                <a:spcPct val="150000"/>
              </a:lnSpc>
              <a:spcBef>
                <a:spcPts val="1600"/>
              </a:spcBef>
              <a:spcAft>
                <a:spcPts val="0"/>
              </a:spcAft>
              <a:buClr>
                <a:srgbClr val="29FB33"/>
              </a:buClr>
              <a:buSzPct val="100000"/>
              <a:buFont typeface="Century Schoolbook"/>
              <a:buNone/>
            </a:pPr>
            <a:endParaRPr dirty="0">
              <a:solidFill>
                <a:schemeClr val="lt1"/>
              </a:solidFill>
            </a:endParaRPr>
          </a:p>
          <a:p>
            <a:pPr marL="0" lvl="0" indent="0" algn="l" rtl="0">
              <a:lnSpc>
                <a:spcPct val="150000"/>
              </a:lnSpc>
              <a:spcBef>
                <a:spcPts val="1600"/>
              </a:spcBef>
              <a:spcAft>
                <a:spcPts val="0"/>
              </a:spcAft>
              <a:buClr>
                <a:srgbClr val="29FB33"/>
              </a:buClr>
              <a:buSzPct val="100000"/>
              <a:buNone/>
            </a:pPr>
            <a:r>
              <a:rPr lang="es-ES" dirty="0">
                <a:solidFill>
                  <a:schemeClr val="lt1"/>
                </a:solidFill>
                <a:latin typeface="Arial"/>
                <a:ea typeface="Arial"/>
                <a:cs typeface="Arial"/>
                <a:sym typeface="Arial"/>
              </a:rPr>
              <a:t>Se recomienda investigar mas a fondo sobre las variables de entorno, pero las mencionadas son las mas conocidas y utilizadas.</a:t>
            </a:r>
            <a:endParaRPr dirty="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8"/>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EFEFE"/>
              </a:buClr>
              <a:buSzPts val="4400"/>
              <a:buFont typeface="Lucida Sans"/>
              <a:buNone/>
            </a:pPr>
            <a:r>
              <a:rPr lang="es-ES" sz="4400" b="1">
                <a:solidFill>
                  <a:srgbClr val="FEFEFE"/>
                </a:solidFill>
                <a:latin typeface="Lucida Sans"/>
                <a:ea typeface="Lucida Sans"/>
                <a:cs typeface="Lucida Sans"/>
                <a:sym typeface="Lucida Sans"/>
              </a:rPr>
              <a:t>Rutas relativas - absolutas</a:t>
            </a:r>
            <a:endParaRPr sz="4400" b="1">
              <a:solidFill>
                <a:srgbClr val="FEFEFE"/>
              </a:solidFill>
              <a:latin typeface="Lucida Sans"/>
              <a:ea typeface="Lucida Sans"/>
              <a:cs typeface="Lucida Sans"/>
              <a:sym typeface="Lucida Sans"/>
            </a:endParaRPr>
          </a:p>
        </p:txBody>
      </p:sp>
      <p:sp>
        <p:nvSpPr>
          <p:cNvPr id="169" name="Google Shape;169;p8"/>
          <p:cNvSpPr txBox="1">
            <a:spLocks noGrp="1"/>
          </p:cNvSpPr>
          <p:nvPr>
            <p:ph type="subTitle" idx="1"/>
          </p:nvPr>
        </p:nvSpPr>
        <p:spPr>
          <a:xfrm>
            <a:off x="812800" y="2159000"/>
            <a:ext cx="10706100" cy="4203700"/>
          </a:xfrm>
          <a:prstGeom prst="rect">
            <a:avLst/>
          </a:prstGeom>
          <a:noFill/>
          <a:ln>
            <a:noFill/>
          </a:ln>
        </p:spPr>
        <p:txBody>
          <a:bodyPr spcFirstLastPara="1" wrap="square" lIns="91425" tIns="45700" rIns="91425" bIns="45700" anchor="t" anchorCtr="0">
            <a:normAutofit/>
          </a:bodyPr>
          <a:lstStyle/>
          <a:p>
            <a:pPr marL="342900" lvl="0" indent="-342900" algn="l" rtl="0">
              <a:lnSpc>
                <a:spcPct val="95000"/>
              </a:lnSpc>
              <a:spcBef>
                <a:spcPts val="0"/>
              </a:spcBef>
              <a:spcAft>
                <a:spcPts val="0"/>
              </a:spcAft>
              <a:buClr>
                <a:srgbClr val="27ED27"/>
              </a:buClr>
              <a:buSzPts val="2000"/>
              <a:buFont typeface="Arial"/>
              <a:buChar char="&gt;"/>
            </a:pPr>
            <a:r>
              <a:rPr lang="es-ES" sz="2000">
                <a:solidFill>
                  <a:schemeClr val="lt1"/>
                </a:solidFill>
                <a:latin typeface="Arial"/>
                <a:ea typeface="Arial"/>
                <a:cs typeface="Arial"/>
                <a:sym typeface="Arial"/>
              </a:rPr>
              <a:t>Rutas absolutas : Hacen referencia  a la ruta de un directorio o fichero a nivel de sistema, por ejemplo la ruta </a:t>
            </a:r>
            <a:r>
              <a:rPr lang="es-ES" sz="2000">
                <a:solidFill>
                  <a:srgbClr val="FFC000"/>
                </a:solidFill>
                <a:latin typeface="Arial"/>
                <a:ea typeface="Arial"/>
                <a:cs typeface="Arial"/>
                <a:sym typeface="Arial"/>
              </a:rPr>
              <a:t>“ / ” </a:t>
            </a:r>
            <a:r>
              <a:rPr lang="es-ES" sz="2000">
                <a:solidFill>
                  <a:schemeClr val="lt1"/>
                </a:solidFill>
                <a:latin typeface="Arial"/>
                <a:ea typeface="Arial"/>
                <a:cs typeface="Arial"/>
                <a:sym typeface="Arial"/>
              </a:rPr>
              <a:t>que es el directorio raíz del sistema operativo , o la ruta </a:t>
            </a:r>
            <a:r>
              <a:rPr lang="es-ES" sz="2000">
                <a:solidFill>
                  <a:srgbClr val="FFC000"/>
                </a:solidFill>
                <a:latin typeface="Arial"/>
                <a:ea typeface="Arial"/>
                <a:cs typeface="Arial"/>
                <a:sym typeface="Arial"/>
              </a:rPr>
              <a:t>“~/”</a:t>
            </a:r>
            <a:r>
              <a:rPr lang="es-ES" sz="2000">
                <a:solidFill>
                  <a:schemeClr val="lt1"/>
                </a:solidFill>
                <a:latin typeface="Arial"/>
                <a:ea typeface="Arial"/>
                <a:cs typeface="Arial"/>
                <a:sym typeface="Arial"/>
              </a:rPr>
              <a:t> que es el directorio  raíz de usuario. En el caso de un fichero por ejemplo </a:t>
            </a:r>
            <a:r>
              <a:rPr lang="es-ES" sz="2000">
                <a:solidFill>
                  <a:srgbClr val="FFC000"/>
                </a:solidFill>
                <a:latin typeface="Arial"/>
                <a:ea typeface="Arial"/>
                <a:cs typeface="Arial"/>
                <a:sym typeface="Arial"/>
              </a:rPr>
              <a:t>“/usr/bin/zsh”</a:t>
            </a:r>
            <a:r>
              <a:rPr lang="es-ES" sz="2000">
                <a:solidFill>
                  <a:schemeClr val="lt1"/>
                </a:solidFill>
                <a:latin typeface="Arial"/>
                <a:ea typeface="Arial"/>
                <a:cs typeface="Arial"/>
                <a:sym typeface="Arial"/>
              </a:rPr>
              <a:t>, que es la ruta absoluta a un fichero Shell de tipo zsh, estas rutas no importa donde estemos podemos realizar acciones con ellas</a:t>
            </a:r>
            <a:endParaRPr sz="2000">
              <a:solidFill>
                <a:schemeClr val="lt1"/>
              </a:solidFill>
              <a:latin typeface="Arial"/>
              <a:ea typeface="Arial"/>
              <a:cs typeface="Arial"/>
              <a:sym typeface="Arial"/>
            </a:endParaRPr>
          </a:p>
          <a:p>
            <a:pPr marL="342900" lvl="0" indent="-342900" algn="l" rtl="0">
              <a:lnSpc>
                <a:spcPct val="95000"/>
              </a:lnSpc>
              <a:spcBef>
                <a:spcPts val="1600"/>
              </a:spcBef>
              <a:spcAft>
                <a:spcPts val="0"/>
              </a:spcAft>
              <a:buClr>
                <a:srgbClr val="27ED27"/>
              </a:buClr>
              <a:buSzPts val="2000"/>
              <a:buFont typeface="Arial"/>
              <a:buChar char="&gt;"/>
            </a:pPr>
            <a:r>
              <a:rPr lang="es-ES" sz="2000">
                <a:solidFill>
                  <a:schemeClr val="lt1"/>
                </a:solidFill>
                <a:latin typeface="Arial"/>
                <a:ea typeface="Arial"/>
                <a:cs typeface="Arial"/>
                <a:sym typeface="Arial"/>
              </a:rPr>
              <a:t>Rutas relativa : Hacen referencia a la posición del usuario actual dentro del sistema de directorios, se representa con </a:t>
            </a:r>
            <a:r>
              <a:rPr lang="es-ES" sz="2000">
                <a:solidFill>
                  <a:srgbClr val="FFC000"/>
                </a:solidFill>
                <a:latin typeface="Arial"/>
                <a:ea typeface="Arial"/>
                <a:cs typeface="Arial"/>
                <a:sym typeface="Arial"/>
              </a:rPr>
              <a:t>“ ./ ” </a:t>
            </a:r>
            <a:r>
              <a:rPr lang="es-ES" sz="2000">
                <a:solidFill>
                  <a:schemeClr val="lt1"/>
                </a:solidFill>
                <a:latin typeface="Arial"/>
                <a:ea typeface="Arial"/>
                <a:cs typeface="Arial"/>
                <a:sym typeface="Arial"/>
              </a:rPr>
              <a:t>de esta forma podemos referenciar ficheros y directorios a partir donde estamos.</a:t>
            </a:r>
            <a:endParaRPr/>
          </a:p>
          <a:p>
            <a:pPr marL="0" lvl="0" indent="0" algn="l" rtl="0">
              <a:lnSpc>
                <a:spcPct val="95000"/>
              </a:lnSpc>
              <a:spcBef>
                <a:spcPts val="1600"/>
              </a:spcBef>
              <a:spcAft>
                <a:spcPts val="0"/>
              </a:spcAft>
              <a:buClr>
                <a:srgbClr val="27ED27"/>
              </a:buClr>
              <a:buSzPts val="2200"/>
              <a:buNone/>
            </a:pPr>
            <a:r>
              <a:rPr lang="es-ES">
                <a:solidFill>
                  <a:schemeClr val="lt1"/>
                </a:solidFill>
                <a:latin typeface="Arial"/>
                <a:ea typeface="Arial"/>
                <a:cs typeface="Arial"/>
                <a:sym typeface="Arial"/>
              </a:rPr>
              <a:t>Como se mencionó anteriormente, con comandos como cd, mv, cp, rm, etc, podemos hacer uso de los dos tipos de rutas, en cada situación se utilizará la que  le sea mas cómoda y corta al usuario, especialmente a la hora de tener que typearla.</a:t>
            </a:r>
            <a:endParaRPr>
              <a:solidFill>
                <a:schemeClr val="lt1"/>
              </a:solidFill>
              <a:latin typeface="Arial"/>
              <a:ea typeface="Arial"/>
              <a:cs typeface="Arial"/>
              <a:sym typeface="Arial"/>
            </a:endParaRPr>
          </a:p>
          <a:p>
            <a:pPr marL="342900" lvl="0" indent="-203200" algn="l" rtl="0">
              <a:lnSpc>
                <a:spcPct val="95000"/>
              </a:lnSpc>
              <a:spcBef>
                <a:spcPts val="1600"/>
              </a:spcBef>
              <a:spcAft>
                <a:spcPts val="0"/>
              </a:spcAft>
              <a:buClr>
                <a:srgbClr val="27ED27"/>
              </a:buClr>
              <a:buSzPts val="2200"/>
              <a:buFont typeface="Century Schoolbook"/>
              <a:buNone/>
            </a:pPr>
            <a:endParaRPr>
              <a:solidFill>
                <a:srgbClr val="FFC000"/>
              </a:solidFill>
            </a:endParaRPr>
          </a:p>
          <a:p>
            <a:pPr marL="342900" lvl="0" indent="-203200" algn="l" rtl="0">
              <a:lnSpc>
                <a:spcPct val="95000"/>
              </a:lnSpc>
              <a:spcBef>
                <a:spcPts val="1600"/>
              </a:spcBef>
              <a:spcAft>
                <a:spcPts val="0"/>
              </a:spcAft>
              <a:buClr>
                <a:srgbClr val="27ED27"/>
              </a:buClr>
              <a:buSzPts val="2200"/>
              <a:buFont typeface="Century Schoolbook"/>
              <a:buNone/>
            </a:pPr>
            <a:endParaRPr>
              <a:solidFill>
                <a:srgbClr val="FFC000"/>
              </a:solidFill>
            </a:endParaRPr>
          </a:p>
          <a:p>
            <a:pPr marL="342900" lvl="0" indent="-203200" algn="l" rtl="0">
              <a:lnSpc>
                <a:spcPct val="95000"/>
              </a:lnSpc>
              <a:spcBef>
                <a:spcPts val="1600"/>
              </a:spcBef>
              <a:spcAft>
                <a:spcPts val="0"/>
              </a:spcAft>
              <a:buClr>
                <a:srgbClr val="27ED27"/>
              </a:buClr>
              <a:buSzPts val="2200"/>
              <a:buFont typeface="Century Schoolbook"/>
              <a:buNone/>
            </a:pPr>
            <a:endParaRPr>
              <a:solidFill>
                <a:schemeClr val="lt1"/>
              </a:solidFill>
            </a:endParaRPr>
          </a:p>
        </p:txBody>
      </p:sp>
      <p:sp>
        <p:nvSpPr>
          <p:cNvPr id="170" name="Google Shape;170;p8"/>
          <p:cNvSpPr txBox="1"/>
          <p:nvPr/>
        </p:nvSpPr>
        <p:spPr>
          <a:xfrm>
            <a:off x="1136650" y="965200"/>
            <a:ext cx="10058400" cy="977900"/>
          </a:xfrm>
          <a:prstGeom prst="rect">
            <a:avLst/>
          </a:prstGeom>
          <a:noFill/>
          <a:ln>
            <a:noFill/>
          </a:ln>
        </p:spPr>
        <p:txBody>
          <a:bodyPr spcFirstLastPara="1" wrap="square" lIns="91425" tIns="45700" rIns="91425" bIns="45700" anchor="t" anchorCtr="0">
            <a:normAutofit/>
          </a:bodyPr>
          <a:lstStyle/>
          <a:p>
            <a:pPr marL="0" marR="0" lvl="0" indent="0" algn="l" rtl="0">
              <a:lnSpc>
                <a:spcPct val="95000"/>
              </a:lnSpc>
              <a:spcBef>
                <a:spcPts val="0"/>
              </a:spcBef>
              <a:spcAft>
                <a:spcPts val="0"/>
              </a:spcAft>
              <a:buClr>
                <a:srgbClr val="27ED27"/>
              </a:buClr>
              <a:buSzPct val="100000"/>
              <a:buFont typeface="Arial"/>
              <a:buNone/>
            </a:pPr>
            <a:r>
              <a:rPr lang="es-ES" sz="2200">
                <a:solidFill>
                  <a:schemeClr val="lt1"/>
                </a:solidFill>
                <a:latin typeface="Arial"/>
                <a:ea typeface="Arial"/>
                <a:cs typeface="Arial"/>
                <a:sym typeface="Arial"/>
              </a:rPr>
              <a:t>En el sistema podemos manejarnos con rutas relativas o absolutas para crear,</a:t>
            </a:r>
            <a:endParaRPr/>
          </a:p>
          <a:p>
            <a:pPr marL="0" marR="0" lvl="0" indent="0" algn="l" rtl="0">
              <a:lnSpc>
                <a:spcPct val="95000"/>
              </a:lnSpc>
              <a:spcBef>
                <a:spcPts val="1600"/>
              </a:spcBef>
              <a:spcAft>
                <a:spcPts val="0"/>
              </a:spcAft>
              <a:buClr>
                <a:srgbClr val="27ED27"/>
              </a:buClr>
              <a:buSzPct val="100000"/>
              <a:buFont typeface="Arial"/>
              <a:buNone/>
            </a:pPr>
            <a:r>
              <a:rPr lang="es-ES" sz="2200">
                <a:solidFill>
                  <a:schemeClr val="lt1"/>
                </a:solidFill>
                <a:latin typeface="Arial"/>
                <a:ea typeface="Arial"/>
                <a:cs typeface="Arial"/>
                <a:sym typeface="Arial"/>
              </a:rPr>
              <a:t>copiar, eliminar, movernos, redirigir outputs etc</a:t>
            </a:r>
            <a:endParaRPr sz="22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txBox="1">
            <a:spLocks noGrp="1"/>
          </p:cNvSpPr>
          <p:nvPr>
            <p:ph type="ctrTitle"/>
          </p:nvPr>
        </p:nvSpPr>
        <p:spPr>
          <a:xfrm>
            <a:off x="1752600" y="195263"/>
            <a:ext cx="8394700" cy="76993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FEFEFE"/>
              </a:buClr>
              <a:buSzPct val="100000"/>
              <a:buFont typeface="Lucida Sans"/>
              <a:buNone/>
            </a:pPr>
            <a:r>
              <a:rPr lang="es-ES" sz="4400" b="1" dirty="0" smtClean="0">
                <a:solidFill>
                  <a:srgbClr val="FEFEFE"/>
                </a:solidFill>
                <a:latin typeface="Lucida Sans"/>
                <a:ea typeface="Lucida Sans"/>
                <a:cs typeface="Lucida Sans"/>
                <a:sym typeface="Lucida Sans"/>
              </a:rPr>
              <a:t>Rutas útiles </a:t>
            </a:r>
            <a:r>
              <a:rPr lang="es-ES" sz="4400" b="1">
                <a:solidFill>
                  <a:srgbClr val="FEFEFE"/>
                </a:solidFill>
                <a:latin typeface="Lucida Sans"/>
                <a:ea typeface="Lucida Sans"/>
                <a:cs typeface="Lucida Sans"/>
                <a:sym typeface="Lucida Sans"/>
              </a:rPr>
              <a:t>para </a:t>
            </a:r>
            <a:r>
              <a:rPr lang="es-ES" sz="4400" b="1" smtClean="0">
                <a:solidFill>
                  <a:srgbClr val="FEFEFE"/>
                </a:solidFill>
                <a:latin typeface="Lucida Sans"/>
                <a:ea typeface="Lucida Sans"/>
                <a:cs typeface="Lucida Sans"/>
                <a:sym typeface="Lucida Sans"/>
              </a:rPr>
              <a:t>comenzar a ver</a:t>
            </a:r>
            <a:endParaRPr sz="4400" b="1" dirty="0">
              <a:solidFill>
                <a:srgbClr val="FEFEFE"/>
              </a:solidFill>
              <a:latin typeface="Lucida Sans"/>
              <a:ea typeface="Lucida Sans"/>
              <a:cs typeface="Lucida Sans"/>
              <a:sym typeface="Lucida Sans"/>
            </a:endParaRPr>
          </a:p>
        </p:txBody>
      </p:sp>
      <p:sp>
        <p:nvSpPr>
          <p:cNvPr id="176" name="Google Shape;176;p9"/>
          <p:cNvSpPr txBox="1">
            <a:spLocks noGrp="1"/>
          </p:cNvSpPr>
          <p:nvPr>
            <p:ph type="subTitle" idx="1"/>
          </p:nvPr>
        </p:nvSpPr>
        <p:spPr>
          <a:xfrm>
            <a:off x="1028700" y="1511300"/>
            <a:ext cx="10706100"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5000"/>
              </a:lnSpc>
              <a:spcBef>
                <a:spcPts val="0"/>
              </a:spcBef>
              <a:spcAft>
                <a:spcPts val="0"/>
              </a:spcAft>
              <a:buClr>
                <a:srgbClr val="27ED27"/>
              </a:buClr>
              <a:buSzPts val="2200"/>
              <a:buFont typeface="Arial"/>
              <a:buChar char="&gt;"/>
            </a:pPr>
            <a:r>
              <a:rPr lang="es-ES">
                <a:solidFill>
                  <a:schemeClr val="lt1"/>
                </a:solidFill>
                <a:latin typeface="Arial"/>
                <a:ea typeface="Arial"/>
                <a:cs typeface="Arial"/>
                <a:sym typeface="Arial"/>
              </a:rPr>
              <a:t>/etc/passwd : Muestra información de los usuarios, tanto usuarios de sistema como usuarios finales, muestra nombre, grupos, directorio raíz y Shell que utiliza.</a:t>
            </a:r>
            <a:endParaRPr/>
          </a:p>
          <a:p>
            <a:pPr marL="342900" lvl="0" indent="-342900" algn="l" rtl="0">
              <a:lnSpc>
                <a:spcPct val="95000"/>
              </a:lnSpc>
              <a:spcBef>
                <a:spcPts val="1600"/>
              </a:spcBef>
              <a:spcAft>
                <a:spcPts val="0"/>
              </a:spcAft>
              <a:buClr>
                <a:srgbClr val="27ED27"/>
              </a:buClr>
              <a:buSzPts val="2200"/>
              <a:buFont typeface="Arial"/>
              <a:buChar char="&gt;"/>
            </a:pPr>
            <a:r>
              <a:rPr lang="es-ES">
                <a:solidFill>
                  <a:schemeClr val="lt1"/>
                </a:solidFill>
                <a:latin typeface="Arial"/>
                <a:ea typeface="Arial"/>
                <a:cs typeface="Arial"/>
                <a:sym typeface="Arial"/>
              </a:rPr>
              <a:t>/etc/group: Muestra los grupos del sistema operativo</a:t>
            </a:r>
            <a:endParaRPr>
              <a:solidFill>
                <a:schemeClr val="lt1"/>
              </a:solidFill>
              <a:latin typeface="Arial"/>
              <a:ea typeface="Arial"/>
              <a:cs typeface="Arial"/>
              <a:sym typeface="Arial"/>
            </a:endParaRPr>
          </a:p>
          <a:p>
            <a:pPr marL="342900" lvl="0" indent="-342900" algn="l" rtl="0">
              <a:lnSpc>
                <a:spcPct val="95000"/>
              </a:lnSpc>
              <a:spcBef>
                <a:spcPts val="1600"/>
              </a:spcBef>
              <a:spcAft>
                <a:spcPts val="0"/>
              </a:spcAft>
              <a:buClr>
                <a:srgbClr val="27ED27"/>
              </a:buClr>
              <a:buSzPts val="2200"/>
              <a:buFont typeface="Arial"/>
              <a:buChar char="&gt;"/>
            </a:pPr>
            <a:r>
              <a:rPr lang="es-ES">
                <a:solidFill>
                  <a:schemeClr val="lt1"/>
                </a:solidFill>
                <a:latin typeface="Arial"/>
                <a:ea typeface="Arial"/>
                <a:cs typeface="Arial"/>
                <a:sym typeface="Arial"/>
              </a:rPr>
              <a:t>/etc/shells : Shells disponibles instaladas dentro del sistema operativo</a:t>
            </a:r>
            <a:endParaRPr/>
          </a:p>
          <a:p>
            <a:pPr marL="342900" lvl="0" indent="-342900" algn="l" rtl="0">
              <a:lnSpc>
                <a:spcPct val="95000"/>
              </a:lnSpc>
              <a:spcBef>
                <a:spcPts val="1600"/>
              </a:spcBef>
              <a:spcAft>
                <a:spcPts val="0"/>
              </a:spcAft>
              <a:buClr>
                <a:srgbClr val="27ED27"/>
              </a:buClr>
              <a:buSzPts val="2200"/>
              <a:buFont typeface="Arial"/>
              <a:buChar char="&gt;"/>
            </a:pPr>
            <a:r>
              <a:rPr lang="es-ES">
                <a:solidFill>
                  <a:schemeClr val="lt1"/>
                </a:solidFill>
                <a:latin typeface="Arial"/>
                <a:ea typeface="Arial"/>
                <a:cs typeface="Arial"/>
                <a:sym typeface="Arial"/>
              </a:rPr>
              <a:t>/</a:t>
            </a:r>
            <a:r>
              <a:rPr lang="es-ES">
                <a:solidFill>
                  <a:srgbClr val="FFC000"/>
                </a:solidFill>
                <a:latin typeface="Arial"/>
                <a:ea typeface="Arial"/>
                <a:cs typeface="Arial"/>
                <a:sym typeface="Arial"/>
              </a:rPr>
              <a:t>nombreusuario</a:t>
            </a:r>
            <a:r>
              <a:rPr lang="es-ES">
                <a:solidFill>
                  <a:schemeClr val="lt1"/>
                </a:solidFill>
                <a:latin typeface="Arial"/>
                <a:ea typeface="Arial"/>
                <a:cs typeface="Arial"/>
                <a:sym typeface="Arial"/>
              </a:rPr>
              <a:t>/home : Directorio principal del usuario</a:t>
            </a:r>
            <a:endParaRPr/>
          </a:p>
          <a:p>
            <a:pPr marL="342900" lvl="0" indent="-342900" algn="l" rtl="0">
              <a:lnSpc>
                <a:spcPct val="95000"/>
              </a:lnSpc>
              <a:spcBef>
                <a:spcPts val="1600"/>
              </a:spcBef>
              <a:spcAft>
                <a:spcPts val="0"/>
              </a:spcAft>
              <a:buClr>
                <a:srgbClr val="27ED27"/>
              </a:buClr>
              <a:buSzPts val="2200"/>
              <a:buFont typeface="Arial"/>
              <a:buChar char="&gt;"/>
            </a:pPr>
            <a:r>
              <a:rPr lang="es-ES">
                <a:solidFill>
                  <a:schemeClr val="lt1"/>
                </a:solidFill>
                <a:latin typeface="Arial"/>
                <a:ea typeface="Arial"/>
                <a:cs typeface="Arial"/>
                <a:sym typeface="Arial"/>
              </a:rPr>
              <a:t>/dev/null : Este directorio de sistema elimina de forma permanente todo lo que le sea redirigido (Cuidado con archivos importantes)</a:t>
            </a:r>
            <a:endParaRPr/>
          </a:p>
          <a:p>
            <a:pPr marL="342900" lvl="0" indent="-342900" algn="l" rtl="0">
              <a:lnSpc>
                <a:spcPct val="95000"/>
              </a:lnSpc>
              <a:spcBef>
                <a:spcPts val="1600"/>
              </a:spcBef>
              <a:spcAft>
                <a:spcPts val="0"/>
              </a:spcAft>
              <a:buClr>
                <a:srgbClr val="27ED27"/>
              </a:buClr>
              <a:buSzPts val="2200"/>
              <a:buFont typeface="Arial"/>
              <a:buChar char="&gt;"/>
            </a:pPr>
            <a:r>
              <a:rPr lang="es-ES">
                <a:solidFill>
                  <a:schemeClr val="lt1"/>
                </a:solidFill>
                <a:latin typeface="Arial"/>
                <a:ea typeface="Arial"/>
                <a:cs typeface="Arial"/>
                <a:sym typeface="Arial"/>
              </a:rPr>
              <a:t>/ : Es el directorio raíz hace referencia a la raíz de todo el sistema operativo.</a:t>
            </a:r>
            <a:endParaRPr/>
          </a:p>
          <a:p>
            <a:pPr marL="342900" lvl="0" indent="-342900" algn="l" rtl="0">
              <a:lnSpc>
                <a:spcPct val="95000"/>
              </a:lnSpc>
              <a:spcBef>
                <a:spcPts val="1600"/>
              </a:spcBef>
              <a:spcAft>
                <a:spcPts val="0"/>
              </a:spcAft>
              <a:buClr>
                <a:srgbClr val="27ED27"/>
              </a:buClr>
              <a:buSzPts val="2200"/>
              <a:buFont typeface="Arial"/>
              <a:buChar char="&gt;"/>
            </a:pPr>
            <a:r>
              <a:rPr lang="es-ES">
                <a:solidFill>
                  <a:schemeClr val="lt1"/>
                </a:solidFill>
                <a:latin typeface="Arial"/>
                <a:ea typeface="Arial"/>
                <a:cs typeface="Arial"/>
                <a:sym typeface="Arial"/>
              </a:rPr>
              <a:t>./ : Es el directorio actual.</a:t>
            </a:r>
            <a:endParaRPr/>
          </a:p>
          <a:p>
            <a:pPr marL="342900" lvl="0" indent="-342900" algn="l" rtl="0">
              <a:lnSpc>
                <a:spcPct val="95000"/>
              </a:lnSpc>
              <a:spcBef>
                <a:spcPts val="1600"/>
              </a:spcBef>
              <a:spcAft>
                <a:spcPts val="0"/>
              </a:spcAft>
              <a:buClr>
                <a:srgbClr val="27ED27"/>
              </a:buClr>
              <a:buSzPts val="2200"/>
              <a:buFont typeface="Arial"/>
              <a:buChar char="&gt;"/>
            </a:pPr>
            <a:r>
              <a:rPr lang="es-ES">
                <a:latin typeface="Arial"/>
                <a:ea typeface="Arial"/>
                <a:cs typeface="Arial"/>
                <a:sym typeface="Arial"/>
              </a:rPr>
              <a:t>~/ : Representa al directorio raiz del usuario</a:t>
            </a:r>
            <a:endParaRPr>
              <a:solidFill>
                <a:schemeClr val="lt1"/>
              </a:solidFill>
              <a:latin typeface="Arial"/>
              <a:ea typeface="Arial"/>
              <a:cs typeface="Arial"/>
              <a:sym typeface="Arial"/>
            </a:endParaRPr>
          </a:p>
          <a:p>
            <a:pPr marL="342900" lvl="0" indent="-203200" algn="l" rtl="0">
              <a:lnSpc>
                <a:spcPct val="95000"/>
              </a:lnSpc>
              <a:spcBef>
                <a:spcPts val="1600"/>
              </a:spcBef>
              <a:spcAft>
                <a:spcPts val="0"/>
              </a:spcAft>
              <a:buClr>
                <a:srgbClr val="27ED27"/>
              </a:buClr>
              <a:buSzPts val="2200"/>
              <a:buFont typeface="Century Schoolbook"/>
              <a:buNone/>
            </a:pPr>
            <a:endParaRPr>
              <a:solidFill>
                <a:schemeClr val="lt1"/>
              </a:solidFill>
            </a:endParaRPr>
          </a:p>
          <a:p>
            <a:pPr marL="342900" lvl="0" indent="-203200" algn="l" rtl="0">
              <a:lnSpc>
                <a:spcPct val="95000"/>
              </a:lnSpc>
              <a:spcBef>
                <a:spcPts val="1600"/>
              </a:spcBef>
              <a:spcAft>
                <a:spcPts val="0"/>
              </a:spcAft>
              <a:buClr>
                <a:srgbClr val="27ED27"/>
              </a:buClr>
              <a:buSzPts val="2200"/>
              <a:buFont typeface="Century Schoolbook"/>
              <a:buNone/>
            </a:pPr>
            <a:endParaRPr>
              <a:solidFill>
                <a:schemeClr val="lt1"/>
              </a:solidFill>
            </a:endParaRP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3663</Words>
  <Application>Microsoft Office PowerPoint</Application>
  <PresentationFormat>Panorámica</PresentationFormat>
  <Paragraphs>588</Paragraphs>
  <Slides>45</Slides>
  <Notes>45</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45</vt:i4>
      </vt:variant>
    </vt:vector>
  </HeadingPairs>
  <TitlesOfParts>
    <vt:vector size="53" baseType="lpstr">
      <vt:lpstr>Lucida Sans</vt:lpstr>
      <vt:lpstr>Arial</vt:lpstr>
      <vt:lpstr>Century Schoolbook</vt:lpstr>
      <vt:lpstr>Noto Sans Symbols</vt:lpstr>
      <vt:lpstr>Wingdings</vt:lpstr>
      <vt:lpstr>Bahnschrift</vt:lpstr>
      <vt:lpstr>View</vt:lpstr>
      <vt:lpstr>View</vt:lpstr>
      <vt:lpstr>Inicio (Tener en cuenta)</vt:lpstr>
      <vt:lpstr>Características de gnu/linux</vt:lpstr>
      <vt:lpstr>Usuarios</vt:lpstr>
      <vt:lpstr>Grupos</vt:lpstr>
      <vt:lpstr>Directorios y archivos</vt:lpstr>
      <vt:lpstr>Permisos</vt:lpstr>
      <vt:lpstr>Variables de entorno</vt:lpstr>
      <vt:lpstr>Rutas relativas - absolutas</vt:lpstr>
      <vt:lpstr>Rutas útiles para comenzar a ver</vt:lpstr>
      <vt:lpstr>Comando útiles básicos 1/3</vt:lpstr>
      <vt:lpstr>Comando útiles básicos 2/3</vt:lpstr>
      <vt:lpstr>Comando útiles básicos 3/3</vt:lpstr>
      <vt:lpstr>Tuberías o pipes ( | )</vt:lpstr>
      <vt:lpstr>Xargs </vt:lpstr>
      <vt:lpstr>Comandos de modificación de texto 1° (tr)</vt:lpstr>
      <vt:lpstr>Comandos de modificación de texto 2° (cut)</vt:lpstr>
      <vt:lpstr>Comandos de modificación de texto 3° (head, tail y sed)</vt:lpstr>
      <vt:lpstr>Comandos de modificación de texto 4° (grep)</vt:lpstr>
      <vt:lpstr>Comandos de modificación de texto 5° (awk)</vt:lpstr>
      <vt:lpstr>  Redirecciones y descriptores de archivo 1°</vt:lpstr>
      <vt:lpstr>  Redirecciones y descriptores de archivo 2° (Creación de descriptores)</vt:lpstr>
      <vt:lpstr> Redirecciones y descriptores de archivo( stdin, stdout, stderr) 2</vt:lpstr>
      <vt:lpstr>  Redirecciones y descriptores de archivo 3° (Operadores de redirección) </vt:lpstr>
      <vt:lpstr>   Find en detalle</vt:lpstr>
      <vt:lpstr>Directorios de sistema en detalle 1/2</vt:lpstr>
      <vt:lpstr>Directorios de sistema en detalle 2/2</vt:lpstr>
      <vt:lpstr>   Permisos 1/6</vt:lpstr>
      <vt:lpstr>   Permisos 2/6 Lectura de permisos</vt:lpstr>
      <vt:lpstr>   Permisos asignación 3/6</vt:lpstr>
      <vt:lpstr>   Permisos asignación octal 4/6</vt:lpstr>
      <vt:lpstr>   Permisos asignación Octal  5/6</vt:lpstr>
      <vt:lpstr>   Permisos Jerarquía de directorios: 6/6 </vt:lpstr>
      <vt:lpstr>   Permisos especiales stickybit 1/3</vt:lpstr>
      <vt:lpstr>   Permisos especiales suid 2/3</vt:lpstr>
      <vt:lpstr>   Permisos especiales guid 3/3</vt:lpstr>
      <vt:lpstr>  Comandos útiles de ficheros (grupos) 1/3</vt:lpstr>
      <vt:lpstr>  Comandos útiles de ficheros (grupos y usuarios) 2/3</vt:lpstr>
      <vt:lpstr> Comandos útiles de ficheros,  identificación y ficheros comprimidos  3/3</vt:lpstr>
      <vt:lpstr>   Administración de usuarios 1/3     creación (useradd) </vt:lpstr>
      <vt:lpstr>   Administración de usuarios 2/3     modificación (usermod)</vt:lpstr>
      <vt:lpstr>   Administración de usuarios 3/3     Eliminación (userdel)</vt:lpstr>
      <vt:lpstr>   Atributos de archivos y directorios 1/2</vt:lpstr>
      <vt:lpstr>   Atributos de archivos y directorios 2/2</vt:lpstr>
      <vt:lpstr>        Capabilities (Capacidades especiales)</vt:lpstr>
      <vt:lpstr>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Inicio (Tener en cuenta)</dc:title>
  <dc:creator>Seba</dc:creator>
  <cp:lastModifiedBy>Usuario</cp:lastModifiedBy>
  <cp:revision>99</cp:revision>
  <dcterms:created xsi:type="dcterms:W3CDTF">2023-02-11T19:11:54Z</dcterms:created>
  <dcterms:modified xsi:type="dcterms:W3CDTF">2023-03-22T13:09:10Z</dcterms:modified>
</cp:coreProperties>
</file>