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4"/>
  </p:notesMasterIdLst>
  <p:sldIdLst>
    <p:sldId id="256" r:id="rId3"/>
    <p:sldId id="257" r:id="rId4"/>
    <p:sldId id="262" r:id="rId5"/>
    <p:sldId id="277" r:id="rId6"/>
    <p:sldId id="269" r:id="rId7"/>
    <p:sldId id="270" r:id="rId8"/>
    <p:sldId id="271" r:id="rId9"/>
    <p:sldId id="272" r:id="rId10"/>
    <p:sldId id="259" r:id="rId11"/>
    <p:sldId id="260" r:id="rId12"/>
    <p:sldId id="258" r:id="rId13"/>
    <p:sldId id="261" r:id="rId14"/>
    <p:sldId id="263" r:id="rId15"/>
    <p:sldId id="264" r:id="rId16"/>
    <p:sldId id="266" r:id="rId17"/>
    <p:sldId id="267" r:id="rId18"/>
    <p:sldId id="268" r:id="rId19"/>
    <p:sldId id="273" r:id="rId20"/>
    <p:sldId id="275" r:id="rId21"/>
    <p:sldId id="274" r:id="rId22"/>
    <p:sldId id="276" r:id="rId23"/>
  </p:sldIdLst>
  <p:sldSz cx="12192000" cy="6858000"/>
  <p:notesSz cx="6858000" cy="9144000"/>
  <p:embeddedFontLst>
    <p:embeddedFont>
      <p:font typeface="Bahnschrift" panose="020B0502040204020203" pitchFamily="34" charset="0"/>
      <p:regular r:id="rId25"/>
      <p:bold r:id="rId26"/>
    </p:embeddedFont>
    <p:embeddedFont>
      <p:font typeface="Century Schoolbook"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CB2lOQH9Tx7F36gssGNwp2A29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348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25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068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20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20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67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28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175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72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34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11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7059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82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21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278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18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60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324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96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33"/>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3"/>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3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
        <p:nvSpPr>
          <p:cNvPr id="18" name="Google Shape;18;p33"/>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8"/>
        <p:cNvGrpSpPr/>
        <p:nvPr/>
      </p:nvGrpSpPr>
      <p:grpSpPr>
        <a:xfrm>
          <a:off x="0" y="0"/>
          <a:ext cx="0" cy="0"/>
          <a:chOff x="0" y="0"/>
          <a:chExt cx="0" cy="0"/>
        </a:xfrm>
      </p:grpSpPr>
      <p:sp>
        <p:nvSpPr>
          <p:cNvPr id="79" name="Google Shape;79;p41"/>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1"/>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1"/>
          <p:cNvSpPr>
            <a:spLocks noGrp="1"/>
          </p:cNvSpPr>
          <p:nvPr>
            <p:ph type="pic" idx="2"/>
          </p:nvPr>
        </p:nvSpPr>
        <p:spPr>
          <a:xfrm>
            <a:off x="0" y="0"/>
            <a:ext cx="11292840" cy="5128923"/>
          </a:xfrm>
          <a:prstGeom prst="rect">
            <a:avLst/>
          </a:prstGeom>
          <a:solidFill>
            <a:schemeClr val="accent1"/>
          </a:solidFill>
          <a:ln>
            <a:noFill/>
          </a:ln>
        </p:spPr>
      </p:sp>
      <p:sp>
        <p:nvSpPr>
          <p:cNvPr id="82" name="Google Shape;82;p41"/>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3" name="Google Shape;83;p4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6"/>
        <p:cNvGrpSpPr/>
        <p:nvPr/>
      </p:nvGrpSpPr>
      <p:grpSpPr>
        <a:xfrm>
          <a:off x="0" y="0"/>
          <a:ext cx="0" cy="0"/>
          <a:chOff x="0" y="0"/>
          <a:chExt cx="0" cy="0"/>
        </a:xfrm>
      </p:grpSpPr>
      <p:sp>
        <p:nvSpPr>
          <p:cNvPr id="87" name="Google Shape;87;p4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2"/>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9" name="Google Shape;89;p4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2"/>
        <p:cNvGrpSpPr/>
        <p:nvPr/>
      </p:nvGrpSpPr>
      <p:grpSpPr>
        <a:xfrm>
          <a:off x="0" y="0"/>
          <a:ext cx="0" cy="0"/>
          <a:chOff x="0" y="0"/>
          <a:chExt cx="0" cy="0"/>
        </a:xfrm>
      </p:grpSpPr>
      <p:sp>
        <p:nvSpPr>
          <p:cNvPr id="93" name="Google Shape;93;p43"/>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3"/>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5" name="Google Shape;95;p4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solidFill>
          <a:srgbClr val="343437"/>
        </a:solidFill>
        <a:effectLst/>
      </p:bgPr>
    </p:bg>
    <p:spTree>
      <p:nvGrpSpPr>
        <p:cNvPr id="1" name="Shape 26"/>
        <p:cNvGrpSpPr/>
        <p:nvPr/>
      </p:nvGrpSpPr>
      <p:grpSpPr>
        <a:xfrm>
          <a:off x="0" y="0"/>
          <a:ext cx="0" cy="0"/>
          <a:chOff x="0" y="0"/>
          <a:chExt cx="0" cy="0"/>
        </a:xfrm>
      </p:grpSpPr>
      <p:sp>
        <p:nvSpPr>
          <p:cNvPr id="27" name="Google Shape;27;p3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29" name="Google Shape;29;p3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
        <p:nvSpPr>
          <p:cNvPr id="32" name="Google Shape;32;p3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6" name="Google Shape;36;p3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5"/>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2" name="Google Shape;42;p3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
        <p:nvSpPr>
          <p:cNvPr id="45" name="Google Shape;45;p35"/>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sp>
        <p:nvSpPr>
          <p:cNvPr id="47" name="Google Shape;47;p36"/>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6"/>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49" name="Google Shape;49;p36"/>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0" name="Google Shape;50;p3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6" name="Google Shape;56;p37"/>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7" name="Google Shape;57;p37"/>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8" name="Google Shape;58;p37"/>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9" name="Google Shape;59;p3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7"/>
        <p:cNvGrpSpPr/>
        <p:nvPr/>
      </p:nvGrpSpPr>
      <p:grpSpPr>
        <a:xfrm>
          <a:off x="0" y="0"/>
          <a:ext cx="0" cy="0"/>
          <a:chOff x="0" y="0"/>
          <a:chExt cx="0" cy="0"/>
        </a:xfrm>
      </p:grpSpPr>
      <p:sp>
        <p:nvSpPr>
          <p:cNvPr id="68" name="Google Shape;68;p3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1"/>
        <p:cNvGrpSpPr/>
        <p:nvPr/>
      </p:nvGrpSpPr>
      <p:grpSpPr>
        <a:xfrm>
          <a:off x="0" y="0"/>
          <a:ext cx="0" cy="0"/>
          <a:chOff x="0" y="0"/>
          <a:chExt cx="0" cy="0"/>
        </a:xfrm>
      </p:grpSpPr>
      <p:sp>
        <p:nvSpPr>
          <p:cNvPr id="72" name="Google Shape;72;p40"/>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0"/>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4" name="Google Shape;74;p40"/>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5" name="Google Shape;75;p4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3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3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3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3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0"/>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0"/>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0"/>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3" name="Google Shape;23;p3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4" name="Google Shape;24;p3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Google Shape;25;p3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u="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u="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u="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u="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u="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u="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u="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u="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u="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752600" y="195263"/>
            <a:ext cx="967105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3600" b="1" dirty="0" smtClean="0">
                <a:solidFill>
                  <a:srgbClr val="FEFEFE"/>
                </a:solidFill>
                <a:latin typeface="Lucida Sans"/>
                <a:ea typeface="Lucida Sans"/>
                <a:cs typeface="Lucida Sans"/>
                <a:sym typeface="Lucida Sans"/>
              </a:rPr>
              <a:t>Administración (Comandos útiles)</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1054099"/>
            <a:ext cx="10160000" cy="5672016"/>
          </a:xfrm>
          <a:prstGeom prst="rect">
            <a:avLst/>
          </a:prstGeom>
          <a:noFill/>
          <a:ln>
            <a:noFill/>
          </a:ln>
        </p:spPr>
        <p:txBody>
          <a:bodyPr spcFirstLastPara="1" wrap="square" lIns="91425" tIns="45700" rIns="91425" bIns="45700" anchor="t" anchorCtr="0">
            <a:normAutofit/>
          </a:bodyPr>
          <a:lstStyle/>
          <a:p>
            <a:pPr marL="469900" indent="-342900">
              <a:lnSpc>
                <a:spcPct val="150000"/>
              </a:lnSpc>
              <a:spcBef>
                <a:spcPts val="500"/>
              </a:spcBef>
              <a:buClr>
                <a:srgbClr val="29FB33"/>
              </a:buClr>
              <a:buFont typeface="Arial" panose="020B0604020202020204" pitchFamily="34" charset="0"/>
              <a:buChar char="•"/>
            </a:pPr>
            <a:r>
              <a:rPr lang="es-ES" sz="1800" dirty="0" err="1" smtClean="0">
                <a:solidFill>
                  <a:srgbClr val="00B050"/>
                </a:solidFill>
                <a:latin typeface="Arial"/>
                <a:ea typeface="Arial"/>
                <a:cs typeface="Arial"/>
                <a:sym typeface="Arial"/>
              </a:rPr>
              <a:t>watch</a:t>
            </a:r>
            <a:r>
              <a:rPr lang="es-ES" sz="1800" dirty="0" smtClean="0">
                <a:solidFill>
                  <a:srgbClr val="00B050"/>
                </a:solidFill>
                <a:latin typeface="Arial"/>
                <a:ea typeface="Arial"/>
                <a:cs typeface="Arial"/>
                <a:sym typeface="Arial"/>
              </a:rPr>
              <a:t> -n 1 &lt;comando a aplicar&gt;</a:t>
            </a:r>
            <a:r>
              <a:rPr lang="es-ES" sz="1800" dirty="0" smtClean="0">
                <a:solidFill>
                  <a:schemeClr val="bg1"/>
                </a:solidFill>
                <a:latin typeface="Arial"/>
                <a:ea typeface="Arial"/>
                <a:cs typeface="Arial"/>
                <a:sym typeface="Arial"/>
              </a:rPr>
              <a:t>: Permite hacer un monitoreo en tiempo real del directorio y aplicar un comando cuando vea un cambio, puede usarse con </a:t>
            </a:r>
            <a:r>
              <a:rPr lang="es-ES" sz="1800" dirty="0" err="1" smtClean="0">
                <a:solidFill>
                  <a:srgbClr val="00B050"/>
                </a:solidFill>
                <a:latin typeface="Arial"/>
                <a:ea typeface="Arial"/>
                <a:cs typeface="Arial"/>
                <a:sym typeface="Arial"/>
              </a:rPr>
              <a:t>ls</a:t>
            </a:r>
            <a:r>
              <a:rPr lang="es-ES" sz="1800" dirty="0" smtClean="0">
                <a:solidFill>
                  <a:srgbClr val="00B050"/>
                </a:solidFill>
                <a:latin typeface="Arial"/>
                <a:ea typeface="Arial"/>
                <a:cs typeface="Arial"/>
                <a:sym typeface="Arial"/>
              </a:rPr>
              <a:t> –l. </a:t>
            </a:r>
            <a:r>
              <a:rPr lang="es-ES" sz="1800" dirty="0" smtClean="0">
                <a:solidFill>
                  <a:schemeClr val="bg1"/>
                </a:solidFill>
                <a:latin typeface="Arial"/>
                <a:ea typeface="Arial"/>
                <a:cs typeface="Arial"/>
                <a:sym typeface="Arial"/>
              </a:rPr>
              <a:t>Con el parámetro -n establecemos el tiempo de monitoreo en segundos.</a:t>
            </a:r>
          </a:p>
          <a:p>
            <a:pPr marL="469900" indent="-34290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r>
              <a:rPr lang="es-ES" sz="1800" dirty="0" err="1" smtClean="0">
                <a:solidFill>
                  <a:srgbClr val="00B050"/>
                </a:solidFill>
                <a:latin typeface="Arial"/>
                <a:ea typeface="Arial"/>
                <a:cs typeface="Arial"/>
                <a:sym typeface="Arial"/>
              </a:rPr>
              <a:t>diff</a:t>
            </a:r>
            <a:r>
              <a:rPr lang="es-ES" sz="1800" dirty="0" smtClean="0">
                <a:solidFill>
                  <a:srgbClr val="00B050"/>
                </a:solidFill>
                <a:latin typeface="Arial"/>
                <a:ea typeface="Arial"/>
                <a:cs typeface="Arial"/>
                <a:sym typeface="Arial"/>
              </a:rPr>
              <a:t> ./fichero1  ./fichero2</a:t>
            </a:r>
            <a:r>
              <a:rPr lang="es-ES" sz="1800" dirty="0" smtClean="0">
                <a:solidFill>
                  <a:schemeClr val="bg1"/>
                </a:solidFill>
                <a:latin typeface="Arial"/>
                <a:ea typeface="Arial"/>
                <a:cs typeface="Arial"/>
                <a:sym typeface="Arial"/>
              </a:rPr>
              <a:t>: Diferencias entre dos ficheros con información casi igual, mostrará que estaba antes en uno y que se añadió en el otro con  &lt; (se quitó) y &gt; (se añadió)</a:t>
            </a:r>
          </a:p>
          <a:p>
            <a:pPr marL="469900" indent="-34290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r>
              <a:rPr lang="es-ES" sz="1800" dirty="0" err="1" smtClean="0">
                <a:solidFill>
                  <a:srgbClr val="00B050"/>
                </a:solidFill>
                <a:latin typeface="Arial"/>
                <a:ea typeface="Arial"/>
                <a:cs typeface="Arial"/>
                <a:sym typeface="Arial"/>
              </a:rPr>
              <a:t>who</a:t>
            </a:r>
            <a:r>
              <a:rPr lang="es-ES" sz="1800" dirty="0" smtClean="0">
                <a:solidFill>
                  <a:srgbClr val="00B050"/>
                </a:solidFill>
                <a:latin typeface="Arial"/>
                <a:ea typeface="Arial"/>
                <a:cs typeface="Arial"/>
                <a:sym typeface="Arial"/>
              </a:rPr>
              <a:t> </a:t>
            </a:r>
            <a:r>
              <a:rPr lang="es-ES" sz="1800" dirty="0" smtClean="0">
                <a:solidFill>
                  <a:schemeClr val="bg1"/>
                </a:solidFill>
                <a:latin typeface="Arial"/>
                <a:ea typeface="Arial"/>
                <a:cs typeface="Arial"/>
                <a:sym typeface="Arial"/>
              </a:rPr>
              <a:t>: Este proceso lista que usuarios están activos en el sistema operativo.</a:t>
            </a:r>
          </a:p>
          <a:p>
            <a:pPr marL="469900" indent="-34290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r>
              <a:rPr lang="es-ES" sz="1800" dirty="0" err="1" smtClean="0">
                <a:solidFill>
                  <a:srgbClr val="00B050"/>
                </a:solidFill>
                <a:latin typeface="Arial"/>
                <a:ea typeface="Arial"/>
                <a:cs typeface="Arial"/>
                <a:sym typeface="Arial"/>
              </a:rPr>
              <a:t>stat</a:t>
            </a:r>
            <a:r>
              <a:rPr lang="es-ES" sz="1800" dirty="0" smtClean="0">
                <a:solidFill>
                  <a:srgbClr val="00B050"/>
                </a:solidFill>
                <a:latin typeface="Arial"/>
                <a:ea typeface="Arial"/>
                <a:cs typeface="Arial"/>
                <a:sym typeface="Arial"/>
              </a:rPr>
              <a:t> </a:t>
            </a:r>
            <a:r>
              <a:rPr lang="es-ES" sz="1800" dirty="0" smtClean="0">
                <a:solidFill>
                  <a:srgbClr val="FFC000"/>
                </a:solidFill>
                <a:latin typeface="Arial"/>
                <a:ea typeface="Arial"/>
                <a:cs typeface="Arial"/>
                <a:sym typeface="Arial"/>
              </a:rPr>
              <a:t>./fichero </a:t>
            </a:r>
            <a:r>
              <a:rPr lang="es-ES" sz="1800" dirty="0" smtClean="0">
                <a:solidFill>
                  <a:schemeClr val="bg1"/>
                </a:solidFill>
                <a:latin typeface="Arial"/>
                <a:ea typeface="Arial"/>
                <a:cs typeface="Arial"/>
                <a:sym typeface="Arial"/>
              </a:rPr>
              <a:t>: Muestra información adicional del archivo, fecha de modificación etc.</a:t>
            </a:r>
          </a:p>
          <a:p>
            <a:pPr marL="469900" indent="-34290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1800" dirty="0" smtClean="0">
              <a:solidFill>
                <a:srgbClr val="00B050"/>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3600" b="1" dirty="0" smtClean="0">
                <a:solidFill>
                  <a:srgbClr val="FEFEFE"/>
                </a:solidFill>
                <a:latin typeface="Lucida Sans"/>
                <a:ea typeface="Lucida Sans"/>
                <a:cs typeface="Lucida Sans"/>
                <a:sym typeface="Lucida Sans"/>
              </a:rPr>
              <a:t>Pasaje a notación base64 </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98819" y="1299308"/>
            <a:ext cx="10160000" cy="5778500"/>
          </a:xfrm>
          <a:prstGeom prst="rect">
            <a:avLst/>
          </a:prstGeom>
          <a:noFill/>
          <a:ln>
            <a:noFill/>
          </a:ln>
        </p:spPr>
        <p:txBody>
          <a:bodyPr spcFirstLastPara="1" wrap="square" lIns="91425" tIns="45700" rIns="91425" bIns="45700" anchor="t" anchorCtr="0">
            <a:normAutofit/>
          </a:bodyPr>
          <a:lstStyle/>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Vemos como es el pasaje de una notación a base64 utilizando el comando </a:t>
            </a:r>
            <a:r>
              <a:rPr lang="es-ES" sz="2000" dirty="0" smtClean="0">
                <a:solidFill>
                  <a:srgbClr val="00B050"/>
                </a:solidFill>
                <a:latin typeface="Arial"/>
                <a:ea typeface="Arial"/>
                <a:cs typeface="Arial"/>
                <a:sym typeface="Arial"/>
              </a:rPr>
              <a:t>base64</a:t>
            </a:r>
          </a:p>
          <a:p>
            <a:pPr marL="342900" indent="-215900">
              <a:lnSpc>
                <a:spcPct val="100000"/>
              </a:lnSpc>
              <a:spcBef>
                <a:spcPts val="500"/>
              </a:spcBef>
              <a:buClr>
                <a:srgbClr val="29FB33"/>
              </a:buClr>
            </a:pP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rgbClr val="00B050"/>
                </a:solidFill>
                <a:latin typeface="Arial"/>
                <a:ea typeface="Arial"/>
                <a:cs typeface="Arial"/>
                <a:sym typeface="Arial"/>
              </a:rPr>
              <a:t>	base64 </a:t>
            </a:r>
            <a:r>
              <a:rPr lang="es-ES" sz="2000" dirty="0" smtClean="0">
                <a:solidFill>
                  <a:srgbClr val="FFC000"/>
                </a:solidFill>
                <a:latin typeface="Arial"/>
                <a:ea typeface="Arial"/>
                <a:cs typeface="Arial"/>
                <a:sym typeface="Arial"/>
              </a:rPr>
              <a:t>./fichero</a:t>
            </a:r>
            <a:r>
              <a:rPr lang="es-ES" sz="2000" dirty="0" smtClean="0">
                <a:solidFill>
                  <a:srgbClr val="00B050"/>
                </a:solidFill>
                <a:latin typeface="Arial"/>
                <a:ea typeface="Arial"/>
                <a:cs typeface="Arial"/>
                <a:sym typeface="Arial"/>
              </a:rPr>
              <a:t> </a:t>
            </a: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	o</a:t>
            </a:r>
          </a:p>
          <a:p>
            <a:pPr marL="342900" indent="-215900">
              <a:lnSpc>
                <a:spcPct val="100000"/>
              </a:lnSpc>
              <a:spcBef>
                <a:spcPts val="500"/>
              </a:spcBef>
              <a:buClr>
                <a:srgbClr val="29FB33"/>
              </a:buClr>
            </a:pPr>
            <a:r>
              <a:rPr lang="es-ES" sz="2000" dirty="0">
                <a:solidFill>
                  <a:srgbClr val="00B050"/>
                </a:solidFill>
                <a:latin typeface="Arial"/>
                <a:ea typeface="Arial"/>
                <a:cs typeface="Arial"/>
                <a:sym typeface="Arial"/>
              </a:rPr>
              <a:t> </a:t>
            </a: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cat</a:t>
            </a:r>
            <a:r>
              <a:rPr lang="es-ES" sz="2000" dirty="0" smtClean="0">
                <a:solidFill>
                  <a:srgbClr val="00B050"/>
                </a:solidFill>
                <a:latin typeface="Arial"/>
                <a:ea typeface="Arial"/>
                <a:cs typeface="Arial"/>
                <a:sym typeface="Arial"/>
              </a:rPr>
              <a:t> </a:t>
            </a:r>
            <a:r>
              <a:rPr lang="es-ES" sz="2000" dirty="0" smtClean="0">
                <a:solidFill>
                  <a:srgbClr val="FFC000"/>
                </a:solidFill>
                <a:latin typeface="Arial"/>
                <a:ea typeface="Arial"/>
                <a:cs typeface="Arial"/>
                <a:sym typeface="Arial"/>
              </a:rPr>
              <a:t>./fichero</a:t>
            </a:r>
            <a:r>
              <a:rPr lang="es-ES" sz="2000" dirty="0" smtClean="0">
                <a:solidFill>
                  <a:srgbClr val="00B050"/>
                </a:solidFill>
                <a:latin typeface="Arial"/>
                <a:ea typeface="Arial"/>
                <a:cs typeface="Arial"/>
                <a:sym typeface="Arial"/>
              </a:rPr>
              <a:t> | base64</a:t>
            </a:r>
          </a:p>
          <a:p>
            <a:pPr marL="342900" indent="-215900">
              <a:lnSpc>
                <a:spcPct val="100000"/>
              </a:lnSpc>
              <a:spcBef>
                <a:spcPts val="500"/>
              </a:spcBef>
              <a:buClr>
                <a:srgbClr val="29FB33"/>
              </a:buClr>
            </a:pP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   Mostramos por consola el fichero en base64, ahora para revertir un texto en hexadecimal sería:</a:t>
            </a:r>
          </a:p>
          <a:p>
            <a:pPr marL="342900" indent="-215900">
              <a:lnSpc>
                <a:spcPct val="100000"/>
              </a:lnSpc>
              <a:spcBef>
                <a:spcPts val="500"/>
              </a:spcBef>
              <a:buClr>
                <a:srgbClr val="29FB33"/>
              </a:buClr>
            </a:pPr>
            <a:endParaRPr lang="es-ES" sz="2000" dirty="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rgbClr val="00B050"/>
                </a:solidFill>
                <a:latin typeface="Arial"/>
                <a:ea typeface="Arial"/>
                <a:cs typeface="Arial"/>
                <a:sym typeface="Arial"/>
              </a:rPr>
              <a:t>	base64 -d </a:t>
            </a:r>
            <a:r>
              <a:rPr lang="es-ES" sz="2000" dirty="0">
                <a:solidFill>
                  <a:srgbClr val="FFC000"/>
                </a:solidFill>
                <a:latin typeface="Arial"/>
                <a:ea typeface="Arial"/>
                <a:cs typeface="Arial"/>
                <a:sym typeface="Arial"/>
              </a:rPr>
              <a:t>./</a:t>
            </a:r>
            <a:r>
              <a:rPr lang="es-ES" sz="2000" dirty="0" err="1" smtClean="0">
                <a:solidFill>
                  <a:srgbClr val="FFC000"/>
                </a:solidFill>
                <a:latin typeface="Arial"/>
                <a:ea typeface="Arial"/>
                <a:cs typeface="Arial"/>
                <a:sym typeface="Arial"/>
              </a:rPr>
              <a:t>ficherohex</a:t>
            </a:r>
            <a:endParaRPr lang="es-ES" sz="2000" dirty="0" smtClean="0">
              <a:solidFill>
                <a:srgbClr val="FFC00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cat</a:t>
            </a:r>
            <a:r>
              <a:rPr lang="es-ES" sz="2000" dirty="0" smtClean="0">
                <a:solidFill>
                  <a:srgbClr val="00B050"/>
                </a:solidFill>
                <a:latin typeface="Arial"/>
                <a:ea typeface="Arial"/>
                <a:cs typeface="Arial"/>
                <a:sym typeface="Arial"/>
              </a:rPr>
              <a:t> </a:t>
            </a:r>
            <a:r>
              <a:rPr lang="es-ES" sz="2000" dirty="0">
                <a:solidFill>
                  <a:srgbClr val="FFC000"/>
                </a:solidFill>
                <a:latin typeface="Arial"/>
                <a:ea typeface="Arial"/>
                <a:cs typeface="Arial"/>
                <a:sym typeface="Arial"/>
              </a:rPr>
              <a:t>./</a:t>
            </a:r>
            <a:r>
              <a:rPr lang="es-ES" sz="2000" dirty="0" err="1" smtClean="0">
                <a:solidFill>
                  <a:srgbClr val="FFC000"/>
                </a:solidFill>
                <a:latin typeface="Arial"/>
                <a:ea typeface="Arial"/>
                <a:cs typeface="Arial"/>
                <a:sym typeface="Arial"/>
              </a:rPr>
              <a:t>ficherohex</a:t>
            </a:r>
            <a:r>
              <a:rPr lang="es-ES" sz="2000" dirty="0" smtClean="0">
                <a:solidFill>
                  <a:srgbClr val="00B050"/>
                </a:solidFill>
                <a:latin typeface="Arial"/>
                <a:ea typeface="Arial"/>
                <a:cs typeface="Arial"/>
                <a:sym typeface="Arial"/>
              </a:rPr>
              <a:t> </a:t>
            </a:r>
            <a:r>
              <a:rPr lang="es-ES" sz="2000" dirty="0">
                <a:solidFill>
                  <a:srgbClr val="00B050"/>
                </a:solidFill>
                <a:latin typeface="Arial"/>
                <a:ea typeface="Arial"/>
                <a:cs typeface="Arial"/>
                <a:sym typeface="Arial"/>
              </a:rPr>
              <a:t>| </a:t>
            </a:r>
            <a:r>
              <a:rPr lang="es-ES" sz="2000" dirty="0" smtClean="0">
                <a:solidFill>
                  <a:srgbClr val="00B050"/>
                </a:solidFill>
                <a:latin typeface="Arial"/>
                <a:ea typeface="Arial"/>
                <a:cs typeface="Arial"/>
                <a:sym typeface="Arial"/>
              </a:rPr>
              <a:t>base64 -d</a:t>
            </a:r>
          </a:p>
          <a:p>
            <a:pPr marL="342900" indent="-215900">
              <a:lnSpc>
                <a:spcPct val="100000"/>
              </a:lnSpc>
              <a:spcBef>
                <a:spcPts val="500"/>
              </a:spcBef>
              <a:buClr>
                <a:srgbClr val="29FB33"/>
              </a:buClr>
            </a:pPr>
            <a:endParaRPr lang="es-ES" sz="2000" dirty="0">
              <a:solidFill>
                <a:srgbClr val="00B050"/>
              </a:solidFill>
              <a:latin typeface="Arial"/>
              <a:ea typeface="Arial"/>
              <a:cs typeface="Arial"/>
              <a:sym typeface="Arial"/>
            </a:endParaRPr>
          </a:p>
          <a:p>
            <a:pPr marL="342900" indent="-215900">
              <a:lnSpc>
                <a:spcPct val="100000"/>
              </a:lnSpc>
              <a:spcBef>
                <a:spcPts val="500"/>
              </a:spcBef>
              <a:buClr>
                <a:srgbClr val="29FB33"/>
              </a:buClr>
            </a:pPr>
            <a:endParaRPr lang="es-ES" sz="2000" dirty="0">
              <a:solidFill>
                <a:srgbClr val="00B050"/>
              </a:solidFill>
              <a:latin typeface="Arial"/>
              <a:ea typeface="Arial"/>
              <a:cs typeface="Arial"/>
              <a:sym typeface="Arial"/>
            </a:endParaRPr>
          </a:p>
          <a:p>
            <a:pPr marL="342900" indent="-215900">
              <a:lnSpc>
                <a:spcPct val="100000"/>
              </a:lnSpc>
              <a:spcBef>
                <a:spcPts val="500"/>
              </a:spcBef>
              <a:buClr>
                <a:srgbClr val="29FB33"/>
              </a:buClr>
            </a:pP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16492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3600" b="1" dirty="0" smtClean="0">
                <a:solidFill>
                  <a:srgbClr val="FEFEFE"/>
                </a:solidFill>
                <a:latin typeface="Lucida Sans"/>
                <a:ea typeface="Lucida Sans"/>
                <a:cs typeface="Lucida Sans"/>
                <a:sym typeface="Lucida Sans"/>
              </a:rPr>
              <a:t>Servidores SSH 1°</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965201"/>
            <a:ext cx="10160000" cy="5778500"/>
          </a:xfrm>
          <a:prstGeom prst="rect">
            <a:avLst/>
          </a:prstGeom>
          <a:noFill/>
          <a:ln>
            <a:noFill/>
          </a:ln>
        </p:spPr>
        <p:txBody>
          <a:bodyPr spcFirstLastPara="1" wrap="square" lIns="91425" tIns="45700" rIns="91425" bIns="45700" anchor="t" anchorCtr="0">
            <a:normAutofit lnSpcReduction="10000"/>
          </a:bodyPr>
          <a:lstStyle/>
          <a:p>
            <a:pPr marL="469900" indent="-34290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Un servidor SSH nos permite conectarnos a un equipo de forma remota a través de consola, el acceso es a la cuenta de usuario que monto el servidor en el sistema operativo de dicho equipo, por tanto lo que precisamos es el nombre de la cuenta y la contraseña, la sintaxis es la siguiente:</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ssh</a:t>
            </a:r>
            <a:r>
              <a:rPr lang="es-ES" sz="1800" dirty="0" smtClean="0">
                <a:solidFill>
                  <a:schemeClr val="bg1"/>
                </a:solidFill>
                <a:latin typeface="Arial"/>
                <a:ea typeface="Arial"/>
                <a:cs typeface="Arial"/>
                <a:sym typeface="Arial"/>
              </a:rPr>
              <a:t> </a:t>
            </a:r>
            <a:r>
              <a:rPr lang="es-ES" sz="1800" dirty="0" err="1" smtClean="0">
                <a:solidFill>
                  <a:srgbClr val="FFC000"/>
                </a:solidFill>
                <a:latin typeface="Arial"/>
                <a:ea typeface="Arial"/>
                <a:cs typeface="Arial"/>
                <a:sym typeface="Arial"/>
              </a:rPr>
              <a:t>nombreusuario</a:t>
            </a:r>
            <a:r>
              <a:rPr lang="es-ES" sz="1800" dirty="0" err="1" smtClean="0">
                <a:solidFill>
                  <a:srgbClr val="00B050"/>
                </a:solidFill>
                <a:latin typeface="Arial"/>
                <a:ea typeface="Arial"/>
                <a:cs typeface="Arial"/>
                <a:sym typeface="Arial"/>
              </a:rPr>
              <a:t>@</a:t>
            </a:r>
            <a:r>
              <a:rPr lang="es-ES" sz="1800" dirty="0" err="1" smtClean="0">
                <a:solidFill>
                  <a:srgbClr val="FFC000"/>
                </a:solidFill>
                <a:latin typeface="Arial"/>
                <a:ea typeface="Arial"/>
                <a:cs typeface="Arial"/>
                <a:sym typeface="Arial"/>
              </a:rPr>
              <a:t>ip</a:t>
            </a:r>
            <a:r>
              <a:rPr lang="es-ES" sz="1800" dirty="0" smtClean="0">
                <a:solidFill>
                  <a:srgbClr val="FFC000"/>
                </a:solidFill>
                <a:latin typeface="Arial"/>
                <a:ea typeface="Arial"/>
                <a:cs typeface="Arial"/>
                <a:sym typeface="Arial"/>
              </a:rPr>
              <a:t>/</a:t>
            </a:r>
            <a:r>
              <a:rPr lang="es-ES" sz="1800" dirty="0" err="1" smtClean="0">
                <a:solidFill>
                  <a:srgbClr val="FFC000"/>
                </a:solidFill>
                <a:latin typeface="Arial"/>
                <a:ea typeface="Arial"/>
                <a:cs typeface="Arial"/>
                <a:sym typeface="Arial"/>
              </a:rPr>
              <a:t>direccion</a:t>
            </a:r>
            <a:r>
              <a:rPr lang="es-ES" sz="1800" dirty="0" smtClean="0">
                <a:solidFill>
                  <a:schemeClr val="bg1"/>
                </a:solidFill>
                <a:latin typeface="Arial"/>
                <a:ea typeface="Arial"/>
                <a:cs typeface="Arial"/>
                <a:sym typeface="Arial"/>
              </a:rPr>
              <a:t>  </a:t>
            </a:r>
            <a:r>
              <a:rPr lang="es-ES" sz="1800" dirty="0" smtClean="0">
                <a:solidFill>
                  <a:srgbClr val="00B050"/>
                </a:solidFill>
                <a:latin typeface="Arial"/>
                <a:ea typeface="Arial"/>
                <a:cs typeface="Arial"/>
                <a:sym typeface="Arial"/>
              </a:rPr>
              <a:t>-p</a:t>
            </a:r>
            <a:r>
              <a:rPr lang="es-ES" sz="1800" dirty="0" smtClean="0">
                <a:solidFill>
                  <a:schemeClr val="bg1"/>
                </a:solidFill>
                <a:latin typeface="Arial"/>
                <a:ea typeface="Arial"/>
                <a:cs typeface="Arial"/>
                <a:sym typeface="Arial"/>
              </a:rPr>
              <a:t> </a:t>
            </a:r>
            <a:r>
              <a:rPr lang="es-ES" sz="1800" dirty="0" smtClean="0">
                <a:solidFill>
                  <a:srgbClr val="FFC000"/>
                </a:solidFill>
                <a:latin typeface="Arial"/>
                <a:ea typeface="Arial"/>
                <a:cs typeface="Arial"/>
                <a:sym typeface="Arial"/>
              </a:rPr>
              <a:t>puerto</a:t>
            </a: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En </a:t>
            </a:r>
            <a:r>
              <a:rPr lang="es-ES" sz="1800" dirty="0" err="1" smtClean="0">
                <a:solidFill>
                  <a:schemeClr val="bg1"/>
                </a:solidFill>
                <a:latin typeface="Arial"/>
                <a:ea typeface="Arial"/>
                <a:cs typeface="Arial"/>
                <a:sym typeface="Arial"/>
              </a:rPr>
              <a:t>ip</a:t>
            </a:r>
            <a:r>
              <a:rPr lang="es-ES" sz="1800" dirty="0" smtClean="0">
                <a:solidFill>
                  <a:schemeClr val="bg1"/>
                </a:solidFill>
                <a:latin typeface="Arial"/>
                <a:ea typeface="Arial"/>
                <a:cs typeface="Arial"/>
                <a:sym typeface="Arial"/>
              </a:rPr>
              <a:t>/dirección dependerá si tiene nombre de dominio, si no lo tiene irá la </a:t>
            </a:r>
            <a:r>
              <a:rPr lang="es-ES" sz="1800" dirty="0" err="1" smtClean="0">
                <a:solidFill>
                  <a:schemeClr val="bg1"/>
                </a:solidFill>
                <a:latin typeface="Arial"/>
                <a:ea typeface="Arial"/>
                <a:cs typeface="Arial"/>
                <a:sym typeface="Arial"/>
              </a:rPr>
              <a:t>ip</a:t>
            </a:r>
            <a:r>
              <a:rPr lang="es-ES" sz="1800" dirty="0" smtClean="0">
                <a:solidFill>
                  <a:schemeClr val="bg1"/>
                </a:solidFill>
                <a:latin typeface="Arial"/>
                <a:ea typeface="Arial"/>
                <a:cs typeface="Arial"/>
                <a:sym typeface="Arial"/>
              </a:rPr>
              <a:t> del equipo servidor, luego nos pedirá la contraseña y la escribimos.</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La otra forma de conectarse si se tiene </a:t>
            </a:r>
            <a:r>
              <a:rPr lang="es-ES" sz="1800" dirty="0" err="1" smtClean="0">
                <a:solidFill>
                  <a:schemeClr val="bg1"/>
                </a:solidFill>
                <a:latin typeface="Arial"/>
                <a:ea typeface="Arial"/>
                <a:cs typeface="Arial"/>
                <a:sym typeface="Arial"/>
              </a:rPr>
              <a:t>sshpass</a:t>
            </a:r>
            <a:r>
              <a:rPr lang="es-ES" sz="1800" dirty="0" smtClean="0">
                <a:solidFill>
                  <a:schemeClr val="bg1"/>
                </a:solidFill>
                <a:latin typeface="Arial"/>
                <a:ea typeface="Arial"/>
                <a:cs typeface="Arial"/>
                <a:sym typeface="Arial"/>
              </a:rPr>
              <a:t> instalado en nuestro sistema es todo en una línea </a:t>
            </a:r>
          </a:p>
          <a:p>
            <a:pPr marL="127000" indent="0">
              <a:lnSpc>
                <a:spcPct val="150000"/>
              </a:lnSpc>
              <a:spcBef>
                <a:spcPts val="500"/>
              </a:spcBef>
              <a:buClr>
                <a:srgbClr val="29FB33"/>
              </a:buClr>
            </a:pP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sshpass</a:t>
            </a:r>
            <a:r>
              <a:rPr lang="es-ES" sz="1800" dirty="0" smtClean="0">
                <a:solidFill>
                  <a:srgbClr val="00B050"/>
                </a:solidFill>
                <a:latin typeface="Arial"/>
                <a:ea typeface="Arial"/>
                <a:cs typeface="Arial"/>
                <a:sym typeface="Arial"/>
              </a:rPr>
              <a:t> -p</a:t>
            </a:r>
            <a:r>
              <a:rPr lang="es-ES" sz="1800" dirty="0" smtClean="0">
                <a:solidFill>
                  <a:schemeClr val="bg1"/>
                </a:solidFill>
                <a:latin typeface="Arial"/>
                <a:ea typeface="Arial"/>
                <a:cs typeface="Arial"/>
                <a:sym typeface="Arial"/>
              </a:rPr>
              <a:t> </a:t>
            </a:r>
            <a:r>
              <a:rPr lang="es-ES" sz="1800" dirty="0" smtClean="0">
                <a:solidFill>
                  <a:srgbClr val="FFC000"/>
                </a:solidFill>
                <a:latin typeface="Arial"/>
                <a:ea typeface="Arial"/>
                <a:cs typeface="Arial"/>
                <a:sym typeface="Arial"/>
              </a:rPr>
              <a:t>“contraseña”</a:t>
            </a:r>
            <a:r>
              <a:rPr lang="es-ES" sz="1800" dirty="0" smtClean="0">
                <a:solidFill>
                  <a:schemeClr val="bg1"/>
                </a:solidFill>
                <a:latin typeface="Arial"/>
                <a:ea typeface="Arial"/>
                <a:cs typeface="Arial"/>
                <a:sym typeface="Arial"/>
              </a:rPr>
              <a:t> </a:t>
            </a:r>
            <a:r>
              <a:rPr lang="es-ES" sz="1800" dirty="0" smtClean="0">
                <a:solidFill>
                  <a:srgbClr val="00B050"/>
                </a:solidFill>
                <a:latin typeface="Arial"/>
                <a:ea typeface="Arial"/>
                <a:cs typeface="Arial"/>
                <a:sym typeface="Arial"/>
              </a:rPr>
              <a:t>-</a:t>
            </a:r>
            <a:r>
              <a:rPr lang="es-ES" sz="1800" dirty="0" err="1" smtClean="0">
                <a:solidFill>
                  <a:srgbClr val="00B050"/>
                </a:solidFill>
                <a:latin typeface="Arial"/>
                <a:ea typeface="Arial"/>
                <a:cs typeface="Arial"/>
                <a:sym typeface="Arial"/>
              </a:rPr>
              <a:t>ssh</a:t>
            </a:r>
            <a:r>
              <a:rPr lang="es-ES" sz="1800" dirty="0" smtClean="0">
                <a:solidFill>
                  <a:schemeClr val="bg1"/>
                </a:solidFill>
                <a:latin typeface="Arial"/>
                <a:ea typeface="Arial"/>
                <a:cs typeface="Arial"/>
                <a:sym typeface="Arial"/>
              </a:rPr>
              <a:t> </a:t>
            </a:r>
            <a:r>
              <a:rPr lang="es-ES" sz="1800" dirty="0" err="1">
                <a:solidFill>
                  <a:srgbClr val="FFC000"/>
                </a:solidFill>
                <a:latin typeface="Arial"/>
                <a:ea typeface="Arial"/>
                <a:cs typeface="Arial"/>
                <a:sym typeface="Arial"/>
              </a:rPr>
              <a:t>nombreusuario</a:t>
            </a:r>
            <a:r>
              <a:rPr lang="es-ES" sz="1800" dirty="0" err="1">
                <a:solidFill>
                  <a:srgbClr val="00B050"/>
                </a:solidFill>
                <a:latin typeface="Arial"/>
                <a:ea typeface="Arial"/>
                <a:cs typeface="Arial"/>
                <a:sym typeface="Arial"/>
              </a:rPr>
              <a:t>@</a:t>
            </a:r>
            <a:r>
              <a:rPr lang="es-ES" sz="1800" dirty="0" err="1">
                <a:solidFill>
                  <a:srgbClr val="FFC000"/>
                </a:solidFill>
                <a:latin typeface="Arial"/>
                <a:ea typeface="Arial"/>
                <a:cs typeface="Arial"/>
                <a:sym typeface="Arial"/>
              </a:rPr>
              <a:t>ip</a:t>
            </a:r>
            <a:r>
              <a:rPr lang="es-ES" sz="1800" dirty="0">
                <a:solidFill>
                  <a:srgbClr val="FFC000"/>
                </a:solidFill>
                <a:latin typeface="Arial"/>
                <a:ea typeface="Arial"/>
                <a:cs typeface="Arial"/>
                <a:sym typeface="Arial"/>
              </a:rPr>
              <a:t>/</a:t>
            </a:r>
            <a:r>
              <a:rPr lang="es-ES" sz="1800" dirty="0" err="1">
                <a:solidFill>
                  <a:srgbClr val="FFC000"/>
                </a:solidFill>
                <a:latin typeface="Arial"/>
                <a:ea typeface="Arial"/>
                <a:cs typeface="Arial"/>
                <a:sym typeface="Arial"/>
              </a:rPr>
              <a:t>direccion</a:t>
            </a:r>
            <a:r>
              <a:rPr lang="es-ES" sz="1800" dirty="0">
                <a:solidFill>
                  <a:schemeClr val="bg1"/>
                </a:solidFill>
                <a:latin typeface="Arial"/>
                <a:ea typeface="Arial"/>
                <a:cs typeface="Arial"/>
                <a:sym typeface="Arial"/>
              </a:rPr>
              <a:t>  </a:t>
            </a:r>
            <a:r>
              <a:rPr lang="es-ES" sz="1800" dirty="0">
                <a:solidFill>
                  <a:srgbClr val="00B050"/>
                </a:solidFill>
                <a:latin typeface="Arial"/>
                <a:ea typeface="Arial"/>
                <a:cs typeface="Arial"/>
                <a:sym typeface="Arial"/>
              </a:rPr>
              <a:t>-p</a:t>
            </a:r>
            <a:r>
              <a:rPr lang="es-ES" sz="1800" dirty="0">
                <a:solidFill>
                  <a:schemeClr val="bg1"/>
                </a:solidFill>
                <a:latin typeface="Arial"/>
                <a:ea typeface="Arial"/>
                <a:cs typeface="Arial"/>
                <a:sym typeface="Arial"/>
              </a:rPr>
              <a:t> </a:t>
            </a:r>
            <a:r>
              <a:rPr lang="es-ES" sz="1800" dirty="0" smtClean="0">
                <a:solidFill>
                  <a:srgbClr val="FFC000"/>
                </a:solidFill>
                <a:latin typeface="Arial"/>
                <a:ea typeface="Arial"/>
                <a:cs typeface="Arial"/>
                <a:sym typeface="Arial"/>
              </a:rPr>
              <a:t>puerto</a:t>
            </a: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Si las credenciales son correctas ingresaremos directamente al servidor.</a:t>
            </a:r>
            <a:endParaRPr lang="es-ES" sz="18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12517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Servidores </a:t>
            </a:r>
            <a:r>
              <a:rPr lang="es-ES" sz="3600" b="1" dirty="0">
                <a:solidFill>
                  <a:srgbClr val="FEFEFE"/>
                </a:solidFill>
                <a:latin typeface="Lucida Sans"/>
                <a:ea typeface="Lucida Sans"/>
                <a:cs typeface="Lucida Sans"/>
                <a:sym typeface="Lucida Sans"/>
              </a:rPr>
              <a:t>SSH 2° </a:t>
            </a:r>
            <a:r>
              <a:rPr lang="es-ES" sz="3600" b="1" dirty="0" smtClean="0">
                <a:solidFill>
                  <a:srgbClr val="FEFEFE"/>
                </a:solidFill>
                <a:latin typeface="Lucida Sans"/>
                <a:ea typeface="Lucida Sans"/>
                <a:cs typeface="Lucida Sans"/>
                <a:sym typeface="Lucida Sans"/>
              </a:rPr>
              <a:t>(Montar servidor)</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965201"/>
            <a:ext cx="10160000" cy="5778500"/>
          </a:xfrm>
          <a:prstGeom prst="rect">
            <a:avLst/>
          </a:prstGeom>
          <a:noFill/>
          <a:ln>
            <a:noFill/>
          </a:ln>
        </p:spPr>
        <p:txBody>
          <a:bodyPr spcFirstLastPara="1" wrap="square" lIns="91425" tIns="45700" rIns="91425" bIns="45700" anchor="t" anchorCtr="0">
            <a:normAutofit/>
          </a:bodyPr>
          <a:lstStyle/>
          <a:p>
            <a:pPr marL="469900" indent="-34290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Para crear un servidor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bastará con tener el programa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sshd</a:t>
            </a:r>
            <a:r>
              <a:rPr lang="es-ES" sz="1800" dirty="0">
                <a:solidFill>
                  <a:schemeClr val="bg1"/>
                </a:solidFill>
                <a:latin typeface="Arial"/>
                <a:ea typeface="Arial"/>
                <a:cs typeface="Arial"/>
                <a:sym typeface="Arial"/>
              </a:rPr>
              <a:t>,</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Openssh</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Openssh</a:t>
            </a:r>
            <a:r>
              <a:rPr lang="es-ES" sz="1800" dirty="0" smtClean="0">
                <a:solidFill>
                  <a:schemeClr val="bg1"/>
                </a:solidFill>
                <a:latin typeface="Arial"/>
                <a:ea typeface="Arial"/>
                <a:cs typeface="Arial"/>
                <a:sym typeface="Arial"/>
              </a:rPr>
              <a:t>-server)  instalado en el sistema operativo, generalmente suele venir por defecto, si no se encuentra investigar su instalación (Es muy sencilla), primero levantamos el servicio con:</a:t>
            </a:r>
          </a:p>
          <a:p>
            <a:pPr marL="469900" indent="-34290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	</a:t>
            </a:r>
            <a:r>
              <a:rPr lang="es-ES" sz="1800" dirty="0" smtClean="0">
                <a:solidFill>
                  <a:srgbClr val="00B050"/>
                </a:solidFill>
                <a:latin typeface="Arial"/>
                <a:ea typeface="Arial"/>
                <a:cs typeface="Arial"/>
                <a:sym typeface="Arial"/>
              </a:rPr>
              <a:t>sudo </a:t>
            </a:r>
            <a:r>
              <a:rPr lang="es-ES" sz="1800" dirty="0" err="1" smtClean="0">
                <a:solidFill>
                  <a:srgbClr val="00B050"/>
                </a:solidFill>
                <a:latin typeface="Arial"/>
                <a:ea typeface="Arial"/>
                <a:cs typeface="Arial"/>
                <a:sym typeface="Arial"/>
              </a:rPr>
              <a:t>systemctl</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start</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ssh</a:t>
            </a:r>
            <a:r>
              <a:rPr lang="es-ES" sz="1800" dirty="0" smtClean="0">
                <a:solidFill>
                  <a:srgbClr val="00B050"/>
                </a:solidFill>
                <a:latin typeface="Arial"/>
                <a:ea typeface="Arial"/>
                <a:cs typeface="Arial"/>
                <a:sym typeface="Arial"/>
              </a:rPr>
              <a:t>(puede variar) </a:t>
            </a:r>
          </a:p>
          <a:p>
            <a:pPr marL="469900" indent="-342900">
              <a:lnSpc>
                <a:spcPct val="150000"/>
              </a:lnSpc>
              <a:spcBef>
                <a:spcPts val="500"/>
              </a:spcBef>
              <a:buClr>
                <a:srgbClr val="29FB33"/>
              </a:buClr>
              <a:buFont typeface="Arial" panose="020B0604020202020204" pitchFamily="34" charset="0"/>
              <a:buChar char="•"/>
            </a:pPr>
            <a:r>
              <a:rPr lang="es-ES" sz="1800" dirty="0" smtClean="0">
                <a:solidFill>
                  <a:srgbClr val="00B050"/>
                </a:solidFill>
                <a:latin typeface="Arial"/>
                <a:ea typeface="Arial"/>
                <a:cs typeface="Arial"/>
                <a:sym typeface="Arial"/>
              </a:rPr>
              <a:t>        sudo </a:t>
            </a:r>
            <a:r>
              <a:rPr lang="es-ES" sz="1800" dirty="0" err="1" smtClean="0">
                <a:solidFill>
                  <a:srgbClr val="00B050"/>
                </a:solidFill>
                <a:latin typeface="Arial"/>
                <a:ea typeface="Arial"/>
                <a:cs typeface="Arial"/>
                <a:sym typeface="Arial"/>
              </a:rPr>
              <a:t>service</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ssh</a:t>
            </a:r>
            <a:r>
              <a:rPr lang="es-ES" sz="1800" dirty="0" smtClean="0">
                <a:solidFill>
                  <a:srgbClr val="00B050"/>
                </a:solidFill>
                <a:latin typeface="Arial"/>
                <a:ea typeface="Arial"/>
                <a:cs typeface="Arial"/>
                <a:sym typeface="Arial"/>
              </a:rPr>
              <a:t>(puede </a:t>
            </a:r>
            <a:r>
              <a:rPr lang="es-ES" sz="1800" dirty="0">
                <a:solidFill>
                  <a:srgbClr val="00B050"/>
                </a:solidFill>
                <a:latin typeface="Arial"/>
                <a:ea typeface="Arial"/>
                <a:cs typeface="Arial"/>
                <a:sym typeface="Arial"/>
              </a:rPr>
              <a:t>variar) </a:t>
            </a:r>
            <a:r>
              <a:rPr lang="es-ES" sz="1800" dirty="0" err="1" smtClean="0">
                <a:solidFill>
                  <a:srgbClr val="00B050"/>
                </a:solidFill>
                <a:latin typeface="Arial"/>
                <a:ea typeface="Arial"/>
                <a:cs typeface="Arial"/>
                <a:sym typeface="Arial"/>
              </a:rPr>
              <a:t>start</a:t>
            </a:r>
            <a:endParaRPr lang="es-ES" sz="1800" dirty="0" smtClean="0">
              <a:solidFill>
                <a:srgbClr val="00B050"/>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Seguido pedirá la contraseña.</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Por defecto el servidor arranca en el puerto 22, si queremos modificar los valores debemos modificar el archivo /</a:t>
            </a:r>
            <a:r>
              <a:rPr lang="es-ES" sz="1800" dirty="0" err="1" smtClean="0">
                <a:solidFill>
                  <a:schemeClr val="bg1"/>
                </a:solidFill>
                <a:latin typeface="Arial"/>
                <a:ea typeface="Arial"/>
                <a:cs typeface="Arial"/>
                <a:sym typeface="Arial"/>
              </a:rPr>
              <a:t>etc</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sshd_config</a:t>
            </a:r>
            <a:r>
              <a:rPr lang="es-ES" sz="1800" dirty="0" smtClean="0">
                <a:solidFill>
                  <a:schemeClr val="bg1"/>
                </a:solidFill>
                <a:latin typeface="Arial"/>
                <a:ea typeface="Arial"/>
                <a:cs typeface="Arial"/>
                <a:sym typeface="Arial"/>
              </a:rPr>
              <a:t>/.</a:t>
            </a: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Si estamos en un sistema operativo con firewall propio quizás sea necesario permitir la aplicación, por ejemplo en el caso de Ubuntu el comando sudo </a:t>
            </a:r>
            <a:r>
              <a:rPr lang="es-ES" sz="1800" dirty="0" err="1" smtClean="0">
                <a:solidFill>
                  <a:schemeClr val="bg1"/>
                </a:solidFill>
                <a:latin typeface="Arial"/>
                <a:ea typeface="Arial"/>
                <a:cs typeface="Arial"/>
                <a:sym typeface="Arial"/>
              </a:rPr>
              <a:t>ufw</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allow</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nos lo permitirá hacer (</a:t>
            </a:r>
            <a:r>
              <a:rPr lang="es-ES" sz="1800" dirty="0" err="1" smtClean="0">
                <a:solidFill>
                  <a:schemeClr val="bg1"/>
                </a:solidFill>
                <a:latin typeface="Arial"/>
                <a:ea typeface="Arial"/>
                <a:cs typeface="Arial"/>
                <a:sym typeface="Arial"/>
              </a:rPr>
              <a:t>ufw</a:t>
            </a:r>
            <a:r>
              <a:rPr lang="es-ES" sz="1800" dirty="0" smtClean="0">
                <a:solidFill>
                  <a:schemeClr val="bg1"/>
                </a:solidFill>
                <a:latin typeface="Arial"/>
                <a:ea typeface="Arial"/>
                <a:cs typeface="Arial"/>
                <a:sym typeface="Arial"/>
              </a:rPr>
              <a:t> es el firewall de Ubuntu)</a:t>
            </a:r>
          </a:p>
        </p:txBody>
      </p:sp>
    </p:spTree>
    <p:extLst>
      <p:ext uri="{BB962C8B-B14F-4D97-AF65-F5344CB8AC3E}">
        <p14:creationId xmlns:p14="http://schemas.microsoft.com/office/powerpoint/2010/main" val="289533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Servidores </a:t>
            </a:r>
            <a:r>
              <a:rPr lang="es-ES" sz="3600" b="1" dirty="0">
                <a:solidFill>
                  <a:srgbClr val="FEFEFE"/>
                </a:solidFill>
                <a:latin typeface="Lucida Sans"/>
                <a:ea typeface="Lucida Sans"/>
                <a:cs typeface="Lucida Sans"/>
                <a:sym typeface="Lucida Sans"/>
              </a:rPr>
              <a:t>SSH </a:t>
            </a:r>
            <a:r>
              <a:rPr lang="es-ES" sz="3600" b="1" dirty="0" smtClean="0">
                <a:solidFill>
                  <a:srgbClr val="FEFEFE"/>
                </a:solidFill>
                <a:latin typeface="Lucida Sans"/>
                <a:ea typeface="Lucida Sans"/>
                <a:cs typeface="Lucida Sans"/>
                <a:sym typeface="Lucida Sans"/>
              </a:rPr>
              <a:t>3° (Par de claves)</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122973" y="692640"/>
            <a:ext cx="10160000" cy="6165360"/>
          </a:xfrm>
          <a:prstGeom prst="rect">
            <a:avLst/>
          </a:prstGeom>
          <a:noFill/>
          <a:ln>
            <a:noFill/>
          </a:ln>
        </p:spPr>
        <p:txBody>
          <a:bodyPr spcFirstLastPara="1" wrap="square" lIns="91425" tIns="45700" rIns="91425" bIns="45700" anchor="t" anchorCtr="0">
            <a:normAutofit fontScale="85000" lnSpcReduction="20000"/>
          </a:bodyPr>
          <a:lstStyle/>
          <a:p>
            <a:pPr marL="469900" indent="-34290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Este es un tema avanzado en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por lo que puede ser tedioso de aprender, puede ser necesario leerlo y practicar con esto varias veces.</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En la configuración de nuestro servidor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en la carpeta ./</a:t>
            </a:r>
            <a:r>
              <a:rPr lang="es-ES" sz="1800" dirty="0" err="1" smtClean="0">
                <a:solidFill>
                  <a:schemeClr val="bg1"/>
                </a:solidFill>
                <a:latin typeface="Arial"/>
                <a:ea typeface="Arial"/>
                <a:cs typeface="Arial"/>
                <a:sym typeface="Arial"/>
              </a:rPr>
              <a:t>config</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podemos generar 3 archivos que nos permiten manejar el acceso a nuestro servidor.</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Uno es </a:t>
            </a:r>
            <a:r>
              <a:rPr lang="es-ES" sz="1800" dirty="0" smtClean="0">
                <a:solidFill>
                  <a:srgbClr val="FFC000"/>
                </a:solidFill>
                <a:latin typeface="Arial"/>
                <a:ea typeface="Arial"/>
                <a:cs typeface="Arial"/>
                <a:sym typeface="Arial"/>
              </a:rPr>
              <a:t>id_rsa.pub</a:t>
            </a:r>
            <a:r>
              <a:rPr lang="es-ES" sz="1800" dirty="0" smtClean="0">
                <a:solidFill>
                  <a:schemeClr val="bg1"/>
                </a:solidFill>
                <a:latin typeface="Arial"/>
                <a:ea typeface="Arial"/>
                <a:cs typeface="Arial"/>
                <a:sym typeface="Arial"/>
              </a:rPr>
              <a:t>, el segundo </a:t>
            </a:r>
            <a:r>
              <a:rPr lang="es-ES" sz="1800" dirty="0" err="1" smtClean="0">
                <a:solidFill>
                  <a:srgbClr val="FFC000"/>
                </a:solidFill>
                <a:latin typeface="Arial"/>
                <a:ea typeface="Arial"/>
                <a:cs typeface="Arial"/>
                <a:sym typeface="Arial"/>
              </a:rPr>
              <a:t>id_rsa</a:t>
            </a:r>
            <a:r>
              <a:rPr lang="es-ES" sz="1800" dirty="0" smtClean="0">
                <a:solidFill>
                  <a:schemeClr val="bg1"/>
                </a:solidFill>
                <a:latin typeface="Arial"/>
                <a:ea typeface="Arial"/>
                <a:cs typeface="Arial"/>
                <a:sym typeface="Arial"/>
              </a:rPr>
              <a:t> y el tercero </a:t>
            </a:r>
            <a:r>
              <a:rPr lang="es-ES" sz="1800" dirty="0" err="1" smtClean="0">
                <a:solidFill>
                  <a:srgbClr val="FFC000"/>
                </a:solidFill>
                <a:latin typeface="Arial"/>
                <a:ea typeface="Arial"/>
                <a:cs typeface="Arial"/>
                <a:sym typeface="Arial"/>
              </a:rPr>
              <a:t>authorized_keys</a:t>
            </a:r>
            <a:r>
              <a:rPr lang="es-ES" sz="1800" dirty="0" smtClean="0">
                <a:solidFill>
                  <a:srgbClr val="FFC000"/>
                </a:solidFill>
                <a:latin typeface="Arial"/>
                <a:ea typeface="Arial"/>
                <a:cs typeface="Arial"/>
                <a:sym typeface="Arial"/>
              </a:rPr>
              <a:t> </a:t>
            </a: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Este par de claves se genera dentro de la carpeta </a:t>
            </a:r>
            <a:r>
              <a:rPr lang="es-ES" sz="1800" dirty="0">
                <a:solidFill>
                  <a:schemeClr val="bg1"/>
                </a:solidFill>
                <a:latin typeface="Arial"/>
                <a:ea typeface="Arial"/>
                <a:cs typeface="Arial"/>
                <a:sym typeface="Arial"/>
              </a:rPr>
              <a:t>./</a:t>
            </a:r>
            <a:r>
              <a:rPr lang="es-ES" sz="1800" dirty="0" err="1">
                <a:solidFill>
                  <a:schemeClr val="bg1"/>
                </a:solidFill>
                <a:latin typeface="Arial"/>
                <a:ea typeface="Arial"/>
                <a:cs typeface="Arial"/>
                <a:sym typeface="Arial"/>
              </a:rPr>
              <a:t>config</a:t>
            </a:r>
            <a:r>
              <a:rPr lang="es-ES" sz="1800" dirty="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con el comando </a:t>
            </a:r>
            <a:r>
              <a:rPr lang="es-ES" sz="1800" dirty="0" err="1" smtClean="0">
                <a:solidFill>
                  <a:srgbClr val="00B050"/>
                </a:solidFill>
                <a:latin typeface="Arial"/>
                <a:ea typeface="Arial"/>
                <a:cs typeface="Arial"/>
                <a:sym typeface="Arial"/>
              </a:rPr>
              <a:t>ssh-keygen</a:t>
            </a:r>
            <a:r>
              <a:rPr lang="es-ES" sz="1800" dirty="0" smtClean="0">
                <a:solidFill>
                  <a:srgbClr val="00B050"/>
                </a:solidFill>
                <a:latin typeface="Arial"/>
                <a:ea typeface="Arial"/>
                <a:cs typeface="Arial"/>
                <a:sym typeface="Arial"/>
              </a:rPr>
              <a:t> (tipo de 									</a:t>
            </a:r>
            <a:r>
              <a:rPr lang="es-ES" sz="1800" smtClean="0">
                <a:solidFill>
                  <a:srgbClr val="00B050"/>
                </a:solidFill>
                <a:latin typeface="Arial"/>
                <a:ea typeface="Arial"/>
                <a:cs typeface="Arial"/>
                <a:sym typeface="Arial"/>
              </a:rPr>
              <a:t>cifrado-opcional)</a:t>
            </a:r>
            <a:endParaRPr lang="es-ES" sz="1800" dirty="0" smtClean="0">
              <a:solidFill>
                <a:srgbClr val="FFC000"/>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El archivo </a:t>
            </a:r>
            <a:r>
              <a:rPr lang="es-ES" sz="1800" dirty="0" smtClean="0">
                <a:solidFill>
                  <a:srgbClr val="FFC000"/>
                </a:solidFill>
                <a:latin typeface="Arial"/>
                <a:ea typeface="Arial"/>
                <a:cs typeface="Arial"/>
                <a:sym typeface="Arial"/>
              </a:rPr>
              <a:t>id_rsa.pub</a:t>
            </a:r>
            <a:r>
              <a:rPr lang="es-ES" sz="1800" dirty="0" smtClean="0">
                <a:solidFill>
                  <a:schemeClr val="bg1"/>
                </a:solidFill>
                <a:latin typeface="Arial"/>
                <a:ea typeface="Arial"/>
                <a:cs typeface="Arial"/>
                <a:sym typeface="Arial"/>
              </a:rPr>
              <a:t>, es la clave pública, es mas un archivo que genera un equipo que se quiere conectar a un servidor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para el servidor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su propia clave pública no tiene gran utilidad.</a:t>
            </a: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El archivo </a:t>
            </a:r>
            <a:r>
              <a:rPr lang="es-ES" sz="1800" dirty="0" err="1" smtClean="0">
                <a:solidFill>
                  <a:srgbClr val="FFC000"/>
                </a:solidFill>
                <a:latin typeface="Arial"/>
                <a:ea typeface="Arial"/>
                <a:cs typeface="Arial"/>
                <a:sym typeface="Arial"/>
              </a:rPr>
              <a:t>id_rsa</a:t>
            </a:r>
            <a:r>
              <a:rPr lang="es-ES" sz="1800" dirty="0" smtClean="0">
                <a:solidFill>
                  <a:schemeClr val="bg1"/>
                </a:solidFill>
                <a:latin typeface="Arial"/>
                <a:ea typeface="Arial"/>
                <a:cs typeface="Arial"/>
                <a:sym typeface="Arial"/>
              </a:rPr>
              <a:t> es la clave privada del servidor, este archivo es delicado ya que el cliente que lo posea, se puede conectar de forma remota sin contraseña</a:t>
            </a: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a:solidFill>
                  <a:schemeClr val="bg1"/>
                </a:solidFill>
                <a:latin typeface="Arial"/>
                <a:ea typeface="Arial"/>
                <a:cs typeface="Arial"/>
                <a:sym typeface="Arial"/>
              </a:rPr>
              <a:t>El archivo </a:t>
            </a:r>
            <a:r>
              <a:rPr lang="es-ES" sz="1800" dirty="0" err="1" smtClean="0">
                <a:solidFill>
                  <a:srgbClr val="FFC000"/>
                </a:solidFill>
                <a:latin typeface="Arial"/>
                <a:ea typeface="Arial"/>
                <a:cs typeface="Arial"/>
                <a:sym typeface="Arial"/>
              </a:rPr>
              <a:t>authorized_keys</a:t>
            </a:r>
            <a:r>
              <a:rPr lang="es-ES" sz="1800" dirty="0" smtClean="0">
                <a:solidFill>
                  <a:srgbClr val="FFC000"/>
                </a:solidFill>
                <a:latin typeface="Arial"/>
                <a:ea typeface="Arial"/>
                <a:cs typeface="Arial"/>
                <a:sym typeface="Arial"/>
              </a:rPr>
              <a:t> </a:t>
            </a:r>
            <a:r>
              <a:rPr lang="es-ES" sz="1800" dirty="0" smtClean="0">
                <a:solidFill>
                  <a:schemeClr val="bg1"/>
                </a:solidFill>
                <a:latin typeface="Arial"/>
                <a:ea typeface="Arial"/>
                <a:cs typeface="Arial"/>
                <a:sym typeface="Arial"/>
              </a:rPr>
              <a:t>es un fichero donde irán listadas una debajo de la otra, las claves públicas de distintos equipo remotos que se quieran conectar sin proporcionar contraseña, si yo coloco mi clave pública de mi equipo en el archivo </a:t>
            </a:r>
            <a:r>
              <a:rPr lang="es-ES" sz="1800" dirty="0" err="1" smtClean="0">
                <a:solidFill>
                  <a:srgbClr val="FFC000"/>
                </a:solidFill>
                <a:latin typeface="Arial"/>
                <a:ea typeface="Arial"/>
                <a:cs typeface="Arial"/>
                <a:sym typeface="Arial"/>
              </a:rPr>
              <a:t>authorized_keys</a:t>
            </a:r>
            <a:r>
              <a:rPr lang="es-ES" sz="1800" dirty="0" smtClean="0">
                <a:solidFill>
                  <a:schemeClr val="bg1"/>
                </a:solidFill>
                <a:latin typeface="Arial"/>
                <a:ea typeface="Arial"/>
                <a:cs typeface="Arial"/>
                <a:sym typeface="Arial"/>
              </a:rPr>
              <a:t> del servidor entraré sin contraseña, </a:t>
            </a: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p:txBody>
      </p:sp>
    </p:spTree>
    <p:extLst>
      <p:ext uri="{BB962C8B-B14F-4D97-AF65-F5344CB8AC3E}">
        <p14:creationId xmlns:p14="http://schemas.microsoft.com/office/powerpoint/2010/main" val="71481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Servidores </a:t>
            </a:r>
            <a:r>
              <a:rPr lang="es-ES" sz="3600" b="1" dirty="0">
                <a:solidFill>
                  <a:srgbClr val="FEFEFE"/>
                </a:solidFill>
                <a:latin typeface="Lucida Sans"/>
                <a:ea typeface="Lucida Sans"/>
                <a:cs typeface="Lucida Sans"/>
                <a:sym typeface="Lucida Sans"/>
              </a:rPr>
              <a:t>SSH </a:t>
            </a:r>
            <a:r>
              <a:rPr lang="es-ES" sz="3600" b="1" dirty="0" smtClean="0">
                <a:solidFill>
                  <a:srgbClr val="FEFEFE"/>
                </a:solidFill>
                <a:latin typeface="Lucida Sans"/>
                <a:ea typeface="Lucida Sans"/>
                <a:cs typeface="Lucida Sans"/>
                <a:sym typeface="Lucida Sans"/>
              </a:rPr>
              <a:t>4° (Clave privada)</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965201"/>
            <a:ext cx="10160000" cy="5778500"/>
          </a:xfrm>
          <a:prstGeom prst="rect">
            <a:avLst/>
          </a:prstGeom>
          <a:noFill/>
          <a:ln>
            <a:noFill/>
          </a:ln>
        </p:spPr>
        <p:txBody>
          <a:bodyPr spcFirstLastPara="1" wrap="square" lIns="91425" tIns="45700" rIns="91425" bIns="45700" anchor="t" anchorCtr="0">
            <a:normAutofit lnSpcReduction="10000"/>
          </a:bodyPr>
          <a:lstStyle/>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Para que una clave privada </a:t>
            </a:r>
            <a:r>
              <a:rPr lang="es-ES" sz="1800" dirty="0" err="1" smtClean="0">
                <a:solidFill>
                  <a:srgbClr val="FFC000"/>
                </a:solidFill>
                <a:latin typeface="Arial"/>
                <a:ea typeface="Arial"/>
                <a:cs typeface="Arial"/>
                <a:sym typeface="Arial"/>
              </a:rPr>
              <a:t>id_rsa</a:t>
            </a:r>
            <a:r>
              <a:rPr lang="es-ES" sz="1800" dirty="0" smtClean="0">
                <a:solidFill>
                  <a:schemeClr val="bg1"/>
                </a:solidFill>
                <a:latin typeface="Arial"/>
                <a:ea typeface="Arial"/>
                <a:cs typeface="Arial"/>
                <a:sym typeface="Arial"/>
              </a:rPr>
              <a:t>, se convierta en una llave de acceso</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(El usuario puede ingresar utilizando el archivo para no proporcionar contraseña) primero el servidor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no solo que debió crear su para de claves con </a:t>
            </a:r>
            <a:r>
              <a:rPr lang="es-ES" sz="1800" dirty="0" err="1" smtClean="0">
                <a:solidFill>
                  <a:srgbClr val="00B050"/>
                </a:solidFill>
                <a:latin typeface="Arial"/>
                <a:ea typeface="Arial"/>
                <a:cs typeface="Arial"/>
                <a:sym typeface="Arial"/>
              </a:rPr>
              <a:t>ssh-keygen</a:t>
            </a:r>
            <a:r>
              <a:rPr lang="es-ES" sz="1800" dirty="0" smtClean="0">
                <a:solidFill>
                  <a:srgbClr val="00B050"/>
                </a:solidFill>
                <a:latin typeface="Arial"/>
                <a:ea typeface="Arial"/>
                <a:cs typeface="Arial"/>
                <a:sym typeface="Arial"/>
              </a:rPr>
              <a:t> </a:t>
            </a:r>
            <a:r>
              <a:rPr lang="es-ES" sz="1800" dirty="0" smtClean="0">
                <a:solidFill>
                  <a:schemeClr val="bg1"/>
                </a:solidFill>
                <a:latin typeface="Arial"/>
                <a:ea typeface="Arial"/>
                <a:cs typeface="Arial"/>
                <a:sym typeface="Arial"/>
              </a:rPr>
              <a:t>si no que además debe</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realizar el siguiente comando de configuración:</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ssh</a:t>
            </a:r>
            <a:r>
              <a:rPr lang="es-ES" sz="1800" dirty="0" smtClean="0">
                <a:solidFill>
                  <a:srgbClr val="00B050"/>
                </a:solidFill>
                <a:latin typeface="Arial"/>
                <a:ea typeface="Arial"/>
                <a:cs typeface="Arial"/>
                <a:sym typeface="Arial"/>
              </a:rPr>
              <a:t>-</a:t>
            </a:r>
            <a:r>
              <a:rPr lang="es-ES" sz="1800" dirty="0" err="1" smtClean="0">
                <a:solidFill>
                  <a:srgbClr val="00B050"/>
                </a:solidFill>
                <a:latin typeface="Arial"/>
                <a:ea typeface="Arial"/>
                <a:cs typeface="Arial"/>
                <a:sym typeface="Arial"/>
              </a:rPr>
              <a:t>copy</a:t>
            </a:r>
            <a:r>
              <a:rPr lang="es-ES" sz="1800" dirty="0" smtClean="0">
                <a:solidFill>
                  <a:srgbClr val="00B050"/>
                </a:solidFill>
                <a:latin typeface="Arial"/>
                <a:ea typeface="Arial"/>
                <a:cs typeface="Arial"/>
                <a:sym typeface="Arial"/>
              </a:rPr>
              <a:t>-id  -i  </a:t>
            </a:r>
            <a:r>
              <a:rPr lang="es-ES" sz="1800" dirty="0" smtClean="0">
                <a:solidFill>
                  <a:srgbClr val="FFC000"/>
                </a:solidFill>
                <a:latin typeface="Arial"/>
                <a:ea typeface="Arial"/>
                <a:cs typeface="Arial"/>
                <a:sym typeface="Arial"/>
              </a:rPr>
              <a:t>./</a:t>
            </a:r>
            <a:r>
              <a:rPr lang="es-ES" sz="1800" dirty="0" err="1" smtClean="0">
                <a:solidFill>
                  <a:srgbClr val="FFC000"/>
                </a:solidFill>
                <a:latin typeface="Arial"/>
                <a:ea typeface="Arial"/>
                <a:cs typeface="Arial"/>
                <a:sym typeface="Arial"/>
              </a:rPr>
              <a:t>id_rsa</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Ahora si un equipo remoto copia este archivo en su sistema, le da permisos 600 (Lectura y escritura del propietario) se puede conectar sin contraseña al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de la siguiente manera</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ssh</a:t>
            </a:r>
            <a:r>
              <a:rPr lang="es-ES" sz="1800" dirty="0" smtClean="0">
                <a:solidFill>
                  <a:srgbClr val="00B050"/>
                </a:solidFill>
                <a:latin typeface="Arial"/>
                <a:ea typeface="Arial"/>
                <a:cs typeface="Arial"/>
                <a:sym typeface="Arial"/>
              </a:rPr>
              <a:t>   -i   </a:t>
            </a:r>
            <a:r>
              <a:rPr lang="es-ES" sz="1800" dirty="0" smtClean="0">
                <a:solidFill>
                  <a:srgbClr val="FFC000"/>
                </a:solidFill>
                <a:latin typeface="Arial"/>
                <a:ea typeface="Arial"/>
                <a:cs typeface="Arial"/>
                <a:sym typeface="Arial"/>
              </a:rPr>
              <a:t>./</a:t>
            </a:r>
            <a:r>
              <a:rPr lang="es-ES" sz="1800" dirty="0" err="1" smtClean="0">
                <a:solidFill>
                  <a:srgbClr val="FFC000"/>
                </a:solidFill>
                <a:latin typeface="Arial"/>
                <a:ea typeface="Arial"/>
                <a:cs typeface="Arial"/>
                <a:sym typeface="Arial"/>
              </a:rPr>
              <a:t>copiadelid_rsa</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nombrecuentadelservidor@ipservidor</a:t>
            </a:r>
            <a:r>
              <a:rPr lang="es-ES" sz="1800" dirty="0" smtClean="0">
                <a:solidFill>
                  <a:schemeClr val="bg1"/>
                </a:solidFill>
                <a:latin typeface="Arial"/>
                <a:ea typeface="Arial"/>
                <a:cs typeface="Arial"/>
                <a:sym typeface="Arial"/>
              </a:rPr>
              <a:t> -p  puerto</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Tener en cuenta que si el par de claves se creo con </a:t>
            </a:r>
            <a:r>
              <a:rPr lang="es-ES" sz="1800" dirty="0" err="1" smtClean="0">
                <a:solidFill>
                  <a:schemeClr val="bg1"/>
                </a:solidFill>
                <a:latin typeface="Arial"/>
                <a:ea typeface="Arial"/>
                <a:cs typeface="Arial"/>
                <a:sym typeface="Arial"/>
              </a:rPr>
              <a:t>passphrase</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ssh-agent</a:t>
            </a:r>
            <a:r>
              <a:rPr lang="es-ES" sz="1800" dirty="0" smtClean="0">
                <a:solidFill>
                  <a:schemeClr val="bg1"/>
                </a:solidFill>
                <a:latin typeface="Arial"/>
                <a:ea typeface="Arial"/>
                <a:cs typeface="Arial"/>
                <a:sym typeface="Arial"/>
              </a:rPr>
              <a:t> o </a:t>
            </a:r>
            <a:r>
              <a:rPr lang="es-ES" sz="1800" dirty="0" err="1" smtClean="0">
                <a:solidFill>
                  <a:schemeClr val="bg1"/>
                </a:solidFill>
                <a:latin typeface="Arial"/>
                <a:ea typeface="Arial"/>
                <a:cs typeface="Arial"/>
                <a:sym typeface="Arial"/>
              </a:rPr>
              <a:t>ssh-add</a:t>
            </a:r>
            <a:r>
              <a:rPr lang="es-ES" sz="1800" dirty="0" smtClean="0">
                <a:solidFill>
                  <a:schemeClr val="bg1"/>
                </a:solidFill>
                <a:latin typeface="Arial"/>
                <a:ea typeface="Arial"/>
                <a:cs typeface="Arial"/>
                <a:sym typeface="Arial"/>
              </a:rPr>
              <a:t>), siempre pedirá una contraseña extra, para entrar al servidor.</a:t>
            </a: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p:txBody>
      </p:sp>
    </p:spTree>
    <p:extLst>
      <p:ext uri="{BB962C8B-B14F-4D97-AF65-F5344CB8AC3E}">
        <p14:creationId xmlns:p14="http://schemas.microsoft.com/office/powerpoint/2010/main" val="397642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Puertos en el SO 1°</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122972" y="1563078"/>
            <a:ext cx="10160000" cy="5110284"/>
          </a:xfrm>
          <a:prstGeom prst="rect">
            <a:avLst/>
          </a:prstGeom>
          <a:noFill/>
          <a:ln>
            <a:noFill/>
          </a:ln>
        </p:spPr>
        <p:txBody>
          <a:bodyPr spcFirstLastPara="1" wrap="square" lIns="91425" tIns="45700" rIns="91425" bIns="45700" anchor="t" anchorCtr="0">
            <a:normAutofit/>
          </a:bodyPr>
          <a:lstStyle/>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Los puertos son el canales por que cual ciertas aplicaciones permiten la conexión a nuestro equipo a través de la red, la cantidad de puertos existentes es de 65536.</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Ciertas aplicaciones, servidores  o protocolos que tienen puertos conocidos por defecto, como el </a:t>
            </a:r>
            <a:r>
              <a:rPr lang="es-ES" sz="1800" dirty="0" err="1" smtClean="0">
                <a:solidFill>
                  <a:schemeClr val="bg1"/>
                </a:solidFill>
                <a:latin typeface="Arial"/>
                <a:ea typeface="Arial"/>
                <a:cs typeface="Arial"/>
                <a:sym typeface="Arial"/>
              </a:rPr>
              <a:t>ssh</a:t>
            </a:r>
            <a:r>
              <a:rPr lang="es-ES" sz="1800" dirty="0" smtClean="0">
                <a:solidFill>
                  <a:schemeClr val="bg1"/>
                </a:solidFill>
                <a:latin typeface="Arial"/>
                <a:ea typeface="Arial"/>
                <a:cs typeface="Arial"/>
                <a:sym typeface="Arial"/>
              </a:rPr>
              <a:t> (22) o aplicaciones web (80).</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Que un puerto este abierto en un equipo significa que dicho equipo abre un canal para recibir conexiones</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Nota: Cuando queremos hacer pruebas con nuestro equipo debemos utilizar el </a:t>
            </a:r>
            <a:r>
              <a:rPr lang="es-ES" sz="1800" dirty="0" err="1" smtClean="0">
                <a:solidFill>
                  <a:srgbClr val="FFC000"/>
                </a:solidFill>
                <a:latin typeface="Arial"/>
                <a:ea typeface="Arial"/>
                <a:cs typeface="Arial"/>
                <a:sym typeface="Arial"/>
              </a:rPr>
              <a:t>localhost</a:t>
            </a:r>
            <a:r>
              <a:rPr lang="es-ES" sz="1800" dirty="0" smtClean="0">
                <a:solidFill>
                  <a:schemeClr val="bg1"/>
                </a:solidFill>
                <a:latin typeface="Arial"/>
                <a:ea typeface="Arial"/>
                <a:cs typeface="Arial"/>
                <a:sym typeface="Arial"/>
              </a:rPr>
              <a:t>, el </a:t>
            </a:r>
            <a:r>
              <a:rPr lang="es-ES" sz="1800" dirty="0" err="1" smtClean="0">
                <a:solidFill>
                  <a:schemeClr val="bg1"/>
                </a:solidFill>
                <a:latin typeface="Arial"/>
                <a:ea typeface="Arial"/>
                <a:cs typeface="Arial"/>
                <a:sym typeface="Arial"/>
              </a:rPr>
              <a:t>localhost</a:t>
            </a:r>
            <a:r>
              <a:rPr lang="es-ES" sz="1800" dirty="0" smtClean="0">
                <a:solidFill>
                  <a:schemeClr val="bg1"/>
                </a:solidFill>
                <a:latin typeface="Arial"/>
                <a:ea typeface="Arial"/>
                <a:cs typeface="Arial"/>
                <a:sym typeface="Arial"/>
              </a:rPr>
              <a:t> o </a:t>
            </a:r>
            <a:r>
              <a:rPr lang="es-ES" sz="1800" dirty="0" err="1" smtClean="0">
                <a:solidFill>
                  <a:srgbClr val="FFC000"/>
                </a:solidFill>
                <a:latin typeface="Arial"/>
                <a:ea typeface="Arial"/>
                <a:cs typeface="Arial"/>
                <a:sym typeface="Arial"/>
              </a:rPr>
              <a:t>loopback</a:t>
            </a:r>
            <a:r>
              <a:rPr lang="es-ES" sz="1800" dirty="0" smtClean="0">
                <a:solidFill>
                  <a:schemeClr val="bg1"/>
                </a:solidFill>
                <a:latin typeface="Arial"/>
                <a:ea typeface="Arial"/>
                <a:cs typeface="Arial"/>
                <a:sym typeface="Arial"/>
              </a:rPr>
              <a:t>, es la </a:t>
            </a:r>
            <a:r>
              <a:rPr lang="es-ES" sz="1800" dirty="0" err="1" smtClean="0">
                <a:solidFill>
                  <a:schemeClr val="bg1"/>
                </a:solidFill>
                <a:latin typeface="Arial"/>
                <a:ea typeface="Arial"/>
                <a:cs typeface="Arial"/>
                <a:sym typeface="Arial"/>
              </a:rPr>
              <a:t>autoreferencia</a:t>
            </a:r>
            <a:r>
              <a:rPr lang="es-ES" sz="1800" dirty="0" smtClean="0">
                <a:solidFill>
                  <a:schemeClr val="bg1"/>
                </a:solidFill>
                <a:latin typeface="Arial"/>
                <a:ea typeface="Arial"/>
                <a:cs typeface="Arial"/>
                <a:sym typeface="Arial"/>
              </a:rPr>
              <a:t> al equipo, se representa como </a:t>
            </a:r>
            <a:r>
              <a:rPr lang="es-ES" sz="1800" dirty="0" smtClean="0">
                <a:solidFill>
                  <a:srgbClr val="FFC000"/>
                </a:solidFill>
                <a:latin typeface="Arial"/>
                <a:ea typeface="Arial"/>
                <a:cs typeface="Arial"/>
                <a:sym typeface="Arial"/>
              </a:rPr>
              <a:t>127.0.0.1</a:t>
            </a: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p:txBody>
      </p:sp>
    </p:spTree>
    <p:extLst>
      <p:ext uri="{BB962C8B-B14F-4D97-AF65-F5344CB8AC3E}">
        <p14:creationId xmlns:p14="http://schemas.microsoft.com/office/powerpoint/2010/main" val="406906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Puertos en el SO 2°</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633046" y="896815"/>
            <a:ext cx="11192608" cy="6101862"/>
          </a:xfrm>
          <a:prstGeom prst="rect">
            <a:avLst/>
          </a:prstGeom>
          <a:noFill/>
          <a:ln>
            <a:noFill/>
          </a:ln>
        </p:spPr>
        <p:txBody>
          <a:bodyPr spcFirstLastPara="1" wrap="square" lIns="91425" tIns="45700" rIns="91425" bIns="45700" anchor="t" anchorCtr="0">
            <a:normAutofit fontScale="92500" lnSpcReduction="20000"/>
          </a:bodyPr>
          <a:lstStyle/>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Para listar los puertos del sistema podemos hacer uso de comandos o de un </a:t>
            </a:r>
            <a:r>
              <a:rPr lang="es-ES" sz="1800" dirty="0" smtClean="0">
                <a:solidFill>
                  <a:schemeClr val="bg1"/>
                </a:solidFill>
                <a:latin typeface="Arial"/>
                <a:ea typeface="Arial"/>
                <a:cs typeface="Arial"/>
                <a:sym typeface="Arial"/>
              </a:rPr>
              <a:t>socket:</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err="1">
                <a:solidFill>
                  <a:schemeClr val="bg1"/>
                </a:solidFill>
                <a:latin typeface="Arial"/>
                <a:ea typeface="Arial"/>
                <a:cs typeface="Arial"/>
                <a:sym typeface="Arial"/>
              </a:rPr>
              <a:t>netstat</a:t>
            </a:r>
            <a:r>
              <a:rPr lang="es-ES" sz="1800" dirty="0">
                <a:solidFill>
                  <a:schemeClr val="bg1"/>
                </a:solidFill>
                <a:latin typeface="Arial"/>
                <a:ea typeface="Arial"/>
                <a:cs typeface="Arial"/>
                <a:sym typeface="Arial"/>
              </a:rPr>
              <a:t> –</a:t>
            </a:r>
            <a:r>
              <a:rPr lang="es-ES" sz="1800" dirty="0" err="1">
                <a:solidFill>
                  <a:schemeClr val="bg1"/>
                </a:solidFill>
                <a:latin typeface="Arial"/>
                <a:ea typeface="Arial"/>
                <a:cs typeface="Arial"/>
                <a:sym typeface="Arial"/>
              </a:rPr>
              <a:t>nat</a:t>
            </a:r>
            <a:r>
              <a:rPr lang="es-ES" sz="1800" dirty="0">
                <a:solidFill>
                  <a:schemeClr val="bg1"/>
                </a:solidFill>
                <a:latin typeface="Arial"/>
                <a:ea typeface="Arial"/>
                <a:cs typeface="Arial"/>
                <a:sym typeface="Arial"/>
              </a:rPr>
              <a:t>   -------- &gt; Es el comando mas utilizado para listar los puertos.</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err="1">
                <a:solidFill>
                  <a:schemeClr val="bg1"/>
                </a:solidFill>
                <a:latin typeface="Arial"/>
                <a:ea typeface="Arial"/>
                <a:cs typeface="Arial"/>
                <a:sym typeface="Arial"/>
              </a:rPr>
              <a:t>proc</a:t>
            </a:r>
            <a:r>
              <a:rPr lang="es-ES" sz="1800" dirty="0">
                <a:solidFill>
                  <a:schemeClr val="bg1"/>
                </a:solidFill>
                <a:latin typeface="Arial"/>
                <a:ea typeface="Arial"/>
                <a:cs typeface="Arial"/>
                <a:sym typeface="Arial"/>
              </a:rPr>
              <a:t>/net/</a:t>
            </a:r>
            <a:r>
              <a:rPr lang="es-ES" sz="1800" dirty="0" err="1">
                <a:solidFill>
                  <a:schemeClr val="bg1"/>
                </a:solidFill>
                <a:latin typeface="Arial"/>
                <a:ea typeface="Arial"/>
                <a:cs typeface="Arial"/>
                <a:sym typeface="Arial"/>
              </a:rPr>
              <a:t>tcp</a:t>
            </a:r>
            <a:r>
              <a:rPr lang="es-ES" sz="1800" dirty="0">
                <a:solidFill>
                  <a:schemeClr val="bg1"/>
                </a:solidFill>
                <a:latin typeface="Arial"/>
                <a:ea typeface="Arial"/>
                <a:cs typeface="Arial"/>
                <a:sym typeface="Arial"/>
              </a:rPr>
              <a:t>  -------- &gt; Muestra los puertos pero en hexadecimal (Poco práctico</a:t>
            </a:r>
            <a:r>
              <a:rPr lang="es-ES" sz="1800" dirty="0" smtClean="0">
                <a:solidFill>
                  <a:schemeClr val="bg1"/>
                </a:solidFill>
                <a:latin typeface="Arial"/>
                <a:ea typeface="Arial"/>
                <a:cs typeface="Arial"/>
                <a:sym typeface="Arial"/>
              </a:rPr>
              <a:t>)</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Si queremos probar si un puerto esta abierto, podemos utilizar el </a:t>
            </a:r>
            <a:r>
              <a:rPr lang="es-ES" sz="1800" dirty="0" smtClean="0">
                <a:solidFill>
                  <a:schemeClr val="bg1"/>
                </a:solidFill>
                <a:latin typeface="Arial"/>
                <a:ea typeface="Arial"/>
                <a:cs typeface="Arial"/>
                <a:sym typeface="Arial"/>
              </a:rPr>
              <a:t>socket </a:t>
            </a:r>
            <a:r>
              <a:rPr lang="es-ES" sz="1800" dirty="0">
                <a:solidFill>
                  <a:schemeClr val="bg1"/>
                </a:solidFill>
                <a:latin typeface="Arial"/>
                <a:ea typeface="Arial"/>
                <a:cs typeface="Arial"/>
                <a:sym typeface="Arial"/>
              </a:rPr>
              <a:t>/</a:t>
            </a:r>
            <a:r>
              <a:rPr lang="es-ES" sz="1800" dirty="0" err="1">
                <a:solidFill>
                  <a:schemeClr val="bg1"/>
                </a:solidFill>
                <a:latin typeface="Arial"/>
                <a:ea typeface="Arial"/>
                <a:cs typeface="Arial"/>
                <a:sym typeface="Arial"/>
              </a:rPr>
              <a:t>dev</a:t>
            </a:r>
            <a:r>
              <a:rPr lang="es-ES" sz="1800" dirty="0">
                <a:solidFill>
                  <a:schemeClr val="bg1"/>
                </a:solidFill>
                <a:latin typeface="Arial"/>
                <a:ea typeface="Arial"/>
                <a:cs typeface="Arial"/>
                <a:sym typeface="Arial"/>
              </a:rPr>
              <a:t>/</a:t>
            </a:r>
            <a:r>
              <a:rPr lang="es-ES" sz="1800" dirty="0" err="1">
                <a:solidFill>
                  <a:schemeClr val="bg1"/>
                </a:solidFill>
                <a:latin typeface="Arial"/>
                <a:ea typeface="Arial"/>
                <a:cs typeface="Arial"/>
                <a:sym typeface="Arial"/>
              </a:rPr>
              <a:t>tcp</a:t>
            </a:r>
            <a:r>
              <a:rPr lang="es-ES" sz="1800" dirty="0">
                <a:solidFill>
                  <a:schemeClr val="bg1"/>
                </a:solidFill>
                <a:latin typeface="Arial"/>
                <a:ea typeface="Arial"/>
                <a:cs typeface="Arial"/>
                <a:sym typeface="Arial"/>
              </a:rPr>
              <a:t>/, si estamos en </a:t>
            </a:r>
            <a:r>
              <a:rPr lang="es-ES" sz="1800" dirty="0" err="1">
                <a:solidFill>
                  <a:schemeClr val="bg1"/>
                </a:solidFill>
                <a:latin typeface="Arial"/>
                <a:ea typeface="Arial"/>
                <a:cs typeface="Arial"/>
                <a:sym typeface="Arial"/>
              </a:rPr>
              <a:t>bash</a:t>
            </a:r>
            <a:r>
              <a:rPr lang="es-ES" sz="1800" dirty="0">
                <a:solidFill>
                  <a:schemeClr val="bg1"/>
                </a:solidFill>
                <a:latin typeface="Arial"/>
                <a:ea typeface="Arial"/>
                <a:cs typeface="Arial"/>
                <a:sym typeface="Arial"/>
              </a:rPr>
              <a:t> en la versión </a:t>
            </a:r>
            <a:r>
              <a:rPr lang="en-US" sz="1800" dirty="0"/>
              <a:t>bash 2.04  </a:t>
            </a:r>
            <a:r>
              <a:rPr lang="es-ES" sz="1800" dirty="0">
                <a:solidFill>
                  <a:schemeClr val="bg1"/>
                </a:solidFill>
                <a:latin typeface="Arial"/>
                <a:ea typeface="Arial"/>
                <a:cs typeface="Arial"/>
                <a:sym typeface="Arial"/>
              </a:rPr>
              <a:t>o </a:t>
            </a:r>
            <a:r>
              <a:rPr lang="es-ES" sz="1800" dirty="0" smtClean="0">
                <a:solidFill>
                  <a:schemeClr val="bg1"/>
                </a:solidFill>
                <a:latin typeface="Arial"/>
                <a:ea typeface="Arial"/>
                <a:cs typeface="Arial"/>
                <a:sym typeface="Arial"/>
              </a:rPr>
              <a:t>superior. Con (</a:t>
            </a:r>
            <a:r>
              <a:rPr lang="es-ES" sz="1800" dirty="0" err="1" smtClean="0">
                <a:solidFill>
                  <a:schemeClr val="bg1"/>
                </a:solidFill>
                <a:latin typeface="Arial"/>
                <a:ea typeface="Arial"/>
                <a:cs typeface="Arial"/>
                <a:sym typeface="Arial"/>
              </a:rPr>
              <a:t>bash</a:t>
            </a:r>
            <a:r>
              <a:rPr lang="es-ES" sz="1800" dirty="0" smtClean="0">
                <a:solidFill>
                  <a:schemeClr val="bg1"/>
                </a:solidFill>
                <a:latin typeface="Arial"/>
                <a:ea typeface="Arial"/>
                <a:cs typeface="Arial"/>
                <a:sym typeface="Arial"/>
              </a:rPr>
              <a:t> --versión vemos la versión)</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Este socket, no es un fichero ni un directorio, nos permite realizar acciones a través de la red, tanto local como de internet  /</a:t>
            </a:r>
            <a:r>
              <a:rPr lang="es-ES" sz="1800" dirty="0" err="1" smtClean="0">
                <a:solidFill>
                  <a:schemeClr val="bg1"/>
                </a:solidFill>
                <a:latin typeface="Arial"/>
                <a:ea typeface="Arial"/>
                <a:cs typeface="Arial"/>
                <a:sym typeface="Arial"/>
              </a:rPr>
              <a:t>dev</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tcp</a:t>
            </a:r>
            <a:r>
              <a:rPr lang="es-ES" sz="1800" dirty="0" smtClean="0">
                <a:solidFill>
                  <a:schemeClr val="bg1"/>
                </a:solidFill>
                <a:latin typeface="Arial"/>
                <a:ea typeface="Arial"/>
                <a:cs typeface="Arial"/>
                <a:sym typeface="Arial"/>
              </a:rPr>
              <a:t>/</a:t>
            </a:r>
            <a:r>
              <a:rPr lang="es-ES" sz="1800" dirty="0" err="1" smtClean="0">
                <a:solidFill>
                  <a:srgbClr val="00B0F0"/>
                </a:solidFill>
                <a:latin typeface="Arial"/>
                <a:ea typeface="Arial"/>
                <a:cs typeface="Arial"/>
                <a:sym typeface="Arial"/>
              </a:rPr>
              <a:t>direccion</a:t>
            </a:r>
            <a:r>
              <a:rPr lang="es-ES" sz="1800" dirty="0" smtClean="0">
                <a:solidFill>
                  <a:schemeClr val="bg1"/>
                </a:solidFill>
                <a:latin typeface="Arial"/>
                <a:ea typeface="Arial"/>
                <a:cs typeface="Arial"/>
                <a:sym typeface="Arial"/>
              </a:rPr>
              <a:t>/</a:t>
            </a:r>
            <a:r>
              <a:rPr lang="es-ES" sz="1800" dirty="0" err="1" smtClean="0">
                <a:solidFill>
                  <a:srgbClr val="FF0000"/>
                </a:solidFill>
                <a:latin typeface="Arial"/>
                <a:ea typeface="Arial"/>
                <a:cs typeface="Arial"/>
                <a:sym typeface="Arial"/>
              </a:rPr>
              <a:t>nroPuerto</a:t>
            </a:r>
            <a:endParaRPr lang="es-ES" sz="1800" dirty="0" smtClean="0">
              <a:solidFill>
                <a:srgbClr val="FF0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Con:  </a:t>
            </a:r>
            <a:r>
              <a:rPr lang="es-ES" sz="1800" dirty="0" smtClean="0">
                <a:solidFill>
                  <a:srgbClr val="00B050"/>
                </a:solidFill>
                <a:latin typeface="Arial"/>
                <a:ea typeface="Arial"/>
                <a:cs typeface="Arial"/>
                <a:sym typeface="Arial"/>
              </a:rPr>
              <a:t>echo “” &gt;</a:t>
            </a:r>
            <a:r>
              <a:rPr lang="es-ES" sz="1800" dirty="0" smtClean="0">
                <a:solidFill>
                  <a:schemeClr val="bg1"/>
                </a:solidFill>
                <a:latin typeface="Arial"/>
                <a:ea typeface="Arial"/>
                <a:cs typeface="Arial"/>
                <a:sym typeface="Arial"/>
              </a:rPr>
              <a:t>   /</a:t>
            </a:r>
            <a:r>
              <a:rPr lang="es-ES" sz="1800" dirty="0" err="1" smtClean="0">
                <a:solidFill>
                  <a:schemeClr val="bg1"/>
                </a:solidFill>
                <a:latin typeface="Arial"/>
                <a:ea typeface="Arial"/>
                <a:cs typeface="Arial"/>
                <a:sym typeface="Arial"/>
              </a:rPr>
              <a:t>dev</a:t>
            </a:r>
            <a:r>
              <a:rPr lang="es-ES" sz="1800" dirty="0" smtClean="0">
                <a:solidFill>
                  <a:schemeClr val="bg1"/>
                </a:solidFill>
                <a:latin typeface="Arial"/>
                <a:ea typeface="Arial"/>
                <a:cs typeface="Arial"/>
                <a:sym typeface="Arial"/>
              </a:rPr>
              <a:t>/</a:t>
            </a:r>
            <a:r>
              <a:rPr lang="es-ES" sz="1800" dirty="0" smtClean="0">
                <a:solidFill>
                  <a:srgbClr val="00B0F0"/>
                </a:solidFill>
                <a:latin typeface="Arial"/>
                <a:ea typeface="Arial"/>
                <a:cs typeface="Arial"/>
                <a:sym typeface="Arial"/>
              </a:rPr>
              <a:t>127.0.0.1</a:t>
            </a:r>
            <a:r>
              <a:rPr lang="es-ES" sz="1800" dirty="0" smtClean="0">
                <a:solidFill>
                  <a:schemeClr val="bg1"/>
                </a:solidFill>
                <a:latin typeface="Arial"/>
                <a:ea typeface="Arial"/>
                <a:cs typeface="Arial"/>
                <a:sym typeface="Arial"/>
              </a:rPr>
              <a:t>/</a:t>
            </a:r>
            <a:r>
              <a:rPr lang="es-ES" sz="1800" dirty="0" err="1" smtClean="0">
                <a:solidFill>
                  <a:srgbClr val="FF0000"/>
                </a:solidFill>
                <a:latin typeface="Arial"/>
                <a:ea typeface="Arial"/>
                <a:cs typeface="Arial"/>
                <a:sym typeface="Arial"/>
              </a:rPr>
              <a:t>nroPuerto</a:t>
            </a:r>
            <a:r>
              <a:rPr lang="es-ES" sz="1800" dirty="0" smtClean="0">
                <a:solidFill>
                  <a:srgbClr val="FF0000"/>
                </a:solidFill>
                <a:latin typeface="Arial"/>
                <a:ea typeface="Arial"/>
                <a:cs typeface="Arial"/>
                <a:sym typeface="Arial"/>
              </a:rPr>
              <a:t>   </a:t>
            </a:r>
            <a:r>
              <a:rPr lang="es-ES" sz="1800" dirty="0" smtClean="0">
                <a:solidFill>
                  <a:srgbClr val="00B050"/>
                </a:solidFill>
                <a:latin typeface="Arial"/>
                <a:ea typeface="Arial"/>
                <a:cs typeface="Arial"/>
                <a:sym typeface="Arial"/>
              </a:rPr>
              <a:t>&amp;&amp;   echo </a:t>
            </a:r>
            <a:r>
              <a:rPr lang="es-ES" sz="1800" dirty="0" smtClean="0">
                <a:solidFill>
                  <a:schemeClr val="bg1"/>
                </a:solidFill>
                <a:latin typeface="Arial"/>
                <a:ea typeface="Arial"/>
                <a:cs typeface="Arial"/>
                <a:sym typeface="Arial"/>
              </a:rPr>
              <a:t>“Abierto” </a:t>
            </a:r>
            <a:r>
              <a:rPr lang="es-ES" sz="1800" dirty="0" smtClean="0">
                <a:solidFill>
                  <a:srgbClr val="00B050"/>
                </a:solidFill>
                <a:latin typeface="Arial"/>
                <a:ea typeface="Arial"/>
                <a:cs typeface="Arial"/>
                <a:sym typeface="Arial"/>
              </a:rPr>
              <a:t>||</a:t>
            </a:r>
            <a:r>
              <a:rPr lang="es-ES" sz="1800" dirty="0" smtClean="0">
                <a:solidFill>
                  <a:schemeClr val="bg1"/>
                </a:solidFill>
                <a:latin typeface="Arial"/>
                <a:ea typeface="Arial"/>
                <a:cs typeface="Arial"/>
                <a:sym typeface="Arial"/>
              </a:rPr>
              <a:t> </a:t>
            </a:r>
            <a:r>
              <a:rPr lang="es-ES" sz="1800" dirty="0">
                <a:solidFill>
                  <a:srgbClr val="00B050"/>
                </a:solidFill>
                <a:latin typeface="Arial"/>
                <a:ea typeface="Arial"/>
                <a:cs typeface="Arial"/>
                <a:sym typeface="Arial"/>
              </a:rPr>
              <a:t>echo</a:t>
            </a:r>
            <a:r>
              <a:rPr lang="es-ES" sz="1800" dirty="0" smtClean="0">
                <a:solidFill>
                  <a:schemeClr val="bg1"/>
                </a:solidFill>
                <a:latin typeface="Arial"/>
                <a:ea typeface="Arial"/>
                <a:cs typeface="Arial"/>
                <a:sym typeface="Arial"/>
              </a:rPr>
              <a:t> “Cerrado”</a:t>
            </a: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Realizamos el equivalente a una traza ICMP (Ping) a esa dirección en el puerto seleccionado</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En este caso jugamos con los códigos de estado &amp;&amp; </a:t>
            </a:r>
            <a:r>
              <a:rPr lang="es-ES" sz="1800" dirty="0" smtClean="0">
                <a:solidFill>
                  <a:schemeClr val="bg1"/>
                </a:solidFill>
                <a:latin typeface="Arial"/>
                <a:ea typeface="Arial"/>
                <a:cs typeface="Arial"/>
                <a:sym typeface="Wingdings" panose="05000000000000000000" pitchFamily="2" charset="2"/>
              </a:rPr>
              <a:t> positivo  ||  negativo, mostrando un mensaje, nos indicará que el puerto esta abierto, podemos usar un script recorriendo los 65536 puertos y aplicando el comando por cada uno, Pista   </a:t>
            </a:r>
            <a:r>
              <a:rPr lang="es-ES" sz="1800" dirty="0" err="1" smtClean="0">
                <a:solidFill>
                  <a:schemeClr val="bg1"/>
                </a:solidFill>
                <a:latin typeface="Arial"/>
                <a:ea typeface="Arial"/>
                <a:cs typeface="Arial"/>
                <a:sym typeface="Wingdings" panose="05000000000000000000" pitchFamily="2" charset="2"/>
              </a:rPr>
              <a:t>for</a:t>
            </a:r>
            <a:r>
              <a:rPr lang="es-ES" sz="1800" dirty="0" smtClean="0">
                <a:solidFill>
                  <a:schemeClr val="bg1"/>
                </a:solidFill>
                <a:latin typeface="Arial"/>
                <a:ea typeface="Arial"/>
                <a:cs typeface="Arial"/>
                <a:sym typeface="Wingdings" panose="05000000000000000000" pitchFamily="2" charset="2"/>
              </a:rPr>
              <a:t> </a:t>
            </a:r>
            <a:r>
              <a:rPr lang="es-ES" sz="1800" dirty="0" err="1" smtClean="0">
                <a:solidFill>
                  <a:schemeClr val="bg1"/>
                </a:solidFill>
                <a:latin typeface="Arial"/>
                <a:ea typeface="Arial"/>
                <a:cs typeface="Arial"/>
                <a:sym typeface="Wingdings" panose="05000000000000000000" pitchFamily="2" charset="2"/>
              </a:rPr>
              <a:t>port</a:t>
            </a:r>
            <a:r>
              <a:rPr lang="es-ES" sz="1800" dirty="0" smtClean="0">
                <a:solidFill>
                  <a:schemeClr val="bg1"/>
                </a:solidFill>
                <a:latin typeface="Arial"/>
                <a:ea typeface="Arial"/>
                <a:cs typeface="Arial"/>
                <a:sym typeface="Wingdings" panose="05000000000000000000" pitchFamily="2" charset="2"/>
              </a:rPr>
              <a:t> in $(</a:t>
            </a:r>
            <a:r>
              <a:rPr lang="es-ES" sz="1800" dirty="0" err="1" smtClean="0">
                <a:solidFill>
                  <a:schemeClr val="bg1"/>
                </a:solidFill>
                <a:latin typeface="Arial"/>
                <a:ea typeface="Arial"/>
                <a:cs typeface="Arial"/>
                <a:sym typeface="Wingdings" panose="05000000000000000000" pitchFamily="2" charset="2"/>
              </a:rPr>
              <a:t>seq</a:t>
            </a:r>
            <a:r>
              <a:rPr lang="es-ES" sz="1800" dirty="0" smtClean="0">
                <a:solidFill>
                  <a:schemeClr val="bg1"/>
                </a:solidFill>
                <a:latin typeface="Arial"/>
                <a:ea typeface="Arial"/>
                <a:cs typeface="Arial"/>
                <a:sym typeface="Wingdings" panose="05000000000000000000" pitchFamily="2" charset="2"/>
              </a:rPr>
              <a:t> 1 65536) do …</a:t>
            </a: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p:txBody>
      </p:sp>
    </p:spTree>
    <p:extLst>
      <p:ext uri="{BB962C8B-B14F-4D97-AF65-F5344CB8AC3E}">
        <p14:creationId xmlns:p14="http://schemas.microsoft.com/office/powerpoint/2010/main" val="409154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Hosts en la red </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722765" y="913593"/>
            <a:ext cx="11192608" cy="6101862"/>
          </a:xfrm>
          <a:prstGeom prst="rect">
            <a:avLst/>
          </a:prstGeom>
          <a:noFill/>
          <a:ln>
            <a:noFill/>
          </a:ln>
        </p:spPr>
        <p:txBody>
          <a:bodyPr spcFirstLastPara="1" wrap="square" lIns="91425" tIns="45700" rIns="91425" bIns="45700" anchor="t" anchorCtr="0">
            <a:normAutofit/>
          </a:bodyPr>
          <a:lstStyle/>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600" dirty="0">
                <a:solidFill>
                  <a:schemeClr val="bg1"/>
                </a:solidFill>
                <a:latin typeface="Arial"/>
                <a:ea typeface="Arial"/>
                <a:cs typeface="Arial"/>
                <a:sym typeface="Arial"/>
              </a:rPr>
              <a:t>Si queremos </a:t>
            </a:r>
            <a:r>
              <a:rPr lang="es-ES" sz="1600" dirty="0" smtClean="0">
                <a:solidFill>
                  <a:schemeClr val="bg1"/>
                </a:solidFill>
                <a:latin typeface="Arial"/>
                <a:ea typeface="Arial"/>
                <a:cs typeface="Arial"/>
                <a:sym typeface="Arial"/>
              </a:rPr>
              <a:t>verificar hosts en nuestra red debemos ver nuestra </a:t>
            </a:r>
            <a:r>
              <a:rPr lang="es-ES" sz="1600" dirty="0" err="1" smtClean="0">
                <a:solidFill>
                  <a:schemeClr val="bg1"/>
                </a:solidFill>
                <a:latin typeface="Arial"/>
                <a:ea typeface="Arial"/>
                <a:cs typeface="Arial"/>
                <a:sym typeface="Arial"/>
              </a:rPr>
              <a:t>ip</a:t>
            </a:r>
            <a:r>
              <a:rPr lang="es-ES" sz="1600" dirty="0" smtClean="0">
                <a:solidFill>
                  <a:schemeClr val="bg1"/>
                </a:solidFill>
                <a:latin typeface="Arial"/>
                <a:ea typeface="Arial"/>
                <a:cs typeface="Arial"/>
                <a:sym typeface="Arial"/>
              </a:rPr>
              <a:t> y máscara de subred,</a:t>
            </a:r>
          </a:p>
          <a:p>
            <a:pPr marL="127000" indent="0">
              <a:lnSpc>
                <a:spcPct val="150000"/>
              </a:lnSpc>
              <a:spcBef>
                <a:spcPts val="500"/>
              </a:spcBef>
              <a:buClr>
                <a:srgbClr val="29FB33"/>
              </a:buClr>
            </a:pPr>
            <a:r>
              <a:rPr lang="es-ES" sz="1600" dirty="0" smtClean="0">
                <a:solidFill>
                  <a:schemeClr val="bg1"/>
                </a:solidFill>
                <a:latin typeface="Arial"/>
                <a:ea typeface="Arial"/>
                <a:cs typeface="Arial"/>
                <a:sym typeface="Arial"/>
              </a:rPr>
              <a:t>	utilizando el comando </a:t>
            </a:r>
            <a:r>
              <a:rPr lang="es-ES" sz="1600" dirty="0" err="1" smtClean="0">
                <a:solidFill>
                  <a:srgbClr val="00B050"/>
                </a:solidFill>
                <a:latin typeface="Arial"/>
                <a:ea typeface="Arial"/>
                <a:cs typeface="Arial"/>
                <a:sym typeface="Arial"/>
              </a:rPr>
              <a:t>ifconfig</a:t>
            </a:r>
            <a:r>
              <a:rPr lang="es-ES" sz="1600" dirty="0" smtClean="0">
                <a:solidFill>
                  <a:schemeClr val="bg1"/>
                </a:solidFill>
                <a:latin typeface="Arial"/>
                <a:ea typeface="Arial"/>
                <a:cs typeface="Arial"/>
                <a:sym typeface="Arial"/>
              </a:rPr>
              <a:t> o </a:t>
            </a:r>
            <a:r>
              <a:rPr lang="es-ES" sz="1600" dirty="0" err="1" smtClean="0">
                <a:solidFill>
                  <a:srgbClr val="00B050"/>
                </a:solidFill>
                <a:latin typeface="Arial"/>
                <a:ea typeface="Arial"/>
                <a:cs typeface="Arial"/>
                <a:sym typeface="Arial"/>
              </a:rPr>
              <a:t>ip</a:t>
            </a:r>
            <a:r>
              <a:rPr lang="es-ES" sz="1600" dirty="0" smtClean="0">
                <a:solidFill>
                  <a:srgbClr val="00B050"/>
                </a:solidFill>
                <a:latin typeface="Arial"/>
                <a:ea typeface="Arial"/>
                <a:cs typeface="Arial"/>
                <a:sym typeface="Arial"/>
              </a:rPr>
              <a:t> a</a:t>
            </a:r>
            <a:endParaRPr lang="es-ES" sz="1600" dirty="0">
              <a:solidFill>
                <a:srgbClr val="00B050"/>
              </a:solidFill>
              <a:latin typeface="Arial"/>
              <a:ea typeface="Arial"/>
              <a:cs typeface="Arial"/>
              <a:sym typeface="Arial"/>
            </a:endParaRPr>
          </a:p>
          <a:p>
            <a:pPr marL="127000" indent="0">
              <a:lnSpc>
                <a:spcPct val="150000"/>
              </a:lnSpc>
              <a:spcBef>
                <a:spcPts val="500"/>
              </a:spcBef>
              <a:buClr>
                <a:srgbClr val="29FB33"/>
              </a:buClr>
            </a:pPr>
            <a:r>
              <a:rPr lang="es-ES" sz="1600" dirty="0">
                <a:solidFill>
                  <a:schemeClr val="bg1"/>
                </a:solidFill>
                <a:latin typeface="Arial"/>
                <a:ea typeface="Arial"/>
                <a:cs typeface="Arial"/>
                <a:sym typeface="Arial"/>
              </a:rPr>
              <a:t> De esta forma utilizando el </a:t>
            </a:r>
            <a:r>
              <a:rPr lang="es-ES" sz="1600" dirty="0" smtClean="0">
                <a:solidFill>
                  <a:schemeClr val="bg1"/>
                </a:solidFill>
                <a:latin typeface="Arial"/>
                <a:ea typeface="Arial"/>
                <a:cs typeface="Arial"/>
                <a:sym typeface="Arial"/>
              </a:rPr>
              <a:t>comando ping y un bucle que recorra los 254 host del segmento de red que queremos, hacemos un ping a cada host por ejemplo:</a:t>
            </a:r>
          </a:p>
          <a:p>
            <a:pPr marL="127000" indent="0">
              <a:lnSpc>
                <a:spcPct val="150000"/>
              </a:lnSpc>
              <a:spcBef>
                <a:spcPts val="500"/>
              </a:spcBef>
              <a:buClr>
                <a:srgbClr val="29FB33"/>
              </a:buClr>
            </a:pPr>
            <a:endParaRPr lang="es-ES" sz="16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600" dirty="0">
                <a:solidFill>
                  <a:schemeClr val="bg1"/>
                </a:solidFill>
                <a:latin typeface="Arial"/>
                <a:ea typeface="Arial"/>
                <a:cs typeface="Arial"/>
                <a:sym typeface="Arial"/>
              </a:rPr>
              <a:t>	</a:t>
            </a:r>
            <a:r>
              <a:rPr lang="es-ES" sz="1600" dirty="0" err="1" smtClean="0">
                <a:solidFill>
                  <a:srgbClr val="00B050"/>
                </a:solidFill>
                <a:latin typeface="Arial"/>
                <a:ea typeface="Arial"/>
                <a:cs typeface="Arial"/>
                <a:sym typeface="Arial"/>
              </a:rPr>
              <a:t>ip_base</a:t>
            </a:r>
            <a:r>
              <a:rPr lang="es-ES" sz="1600" dirty="0" smtClean="0">
                <a:solidFill>
                  <a:srgbClr val="00B050"/>
                </a:solidFill>
                <a:latin typeface="Arial"/>
                <a:ea typeface="Arial"/>
                <a:cs typeface="Arial"/>
                <a:sym typeface="Arial"/>
              </a:rPr>
              <a:t>=</a:t>
            </a:r>
            <a:r>
              <a:rPr lang="es-ES" sz="1600" dirty="0" smtClean="0">
                <a:solidFill>
                  <a:srgbClr val="00B0F0"/>
                </a:solidFill>
                <a:latin typeface="Arial"/>
                <a:ea typeface="Arial"/>
                <a:cs typeface="Arial"/>
                <a:sym typeface="Arial"/>
              </a:rPr>
              <a:t>$(</a:t>
            </a:r>
            <a:r>
              <a:rPr lang="es-ES" sz="1600" dirty="0" smtClean="0">
                <a:solidFill>
                  <a:srgbClr val="00B050"/>
                </a:solidFill>
                <a:latin typeface="Arial"/>
                <a:ea typeface="Arial"/>
                <a:cs typeface="Arial"/>
                <a:sym typeface="Arial"/>
              </a:rPr>
              <a:t> </a:t>
            </a:r>
            <a:r>
              <a:rPr lang="es-ES" sz="1600" dirty="0" err="1">
                <a:solidFill>
                  <a:srgbClr val="00B050"/>
                </a:solidFill>
                <a:latin typeface="Arial"/>
                <a:ea typeface="Arial"/>
                <a:cs typeface="Arial"/>
                <a:sym typeface="Arial"/>
              </a:rPr>
              <a:t>ip</a:t>
            </a:r>
            <a:r>
              <a:rPr lang="es-ES" sz="1600" dirty="0">
                <a:solidFill>
                  <a:srgbClr val="00B050"/>
                </a:solidFill>
                <a:latin typeface="Arial"/>
                <a:ea typeface="Arial"/>
                <a:cs typeface="Arial"/>
                <a:sym typeface="Arial"/>
              </a:rPr>
              <a:t> a | </a:t>
            </a:r>
            <a:r>
              <a:rPr lang="es-ES" sz="1600" dirty="0" err="1">
                <a:solidFill>
                  <a:srgbClr val="00B050"/>
                </a:solidFill>
                <a:latin typeface="Arial"/>
                <a:ea typeface="Arial"/>
                <a:cs typeface="Arial"/>
                <a:sym typeface="Arial"/>
              </a:rPr>
              <a:t>tail</a:t>
            </a:r>
            <a:r>
              <a:rPr lang="es-ES" sz="1600" dirty="0">
                <a:solidFill>
                  <a:srgbClr val="00B050"/>
                </a:solidFill>
                <a:latin typeface="Arial"/>
                <a:ea typeface="Arial"/>
                <a:cs typeface="Arial"/>
                <a:sym typeface="Arial"/>
              </a:rPr>
              <a:t> -n 4 | head -n 1 | </a:t>
            </a:r>
            <a:r>
              <a:rPr lang="es-ES" sz="1600" dirty="0" err="1">
                <a:solidFill>
                  <a:srgbClr val="00B050"/>
                </a:solidFill>
                <a:latin typeface="Arial"/>
                <a:ea typeface="Arial"/>
                <a:cs typeface="Arial"/>
                <a:sym typeface="Arial"/>
              </a:rPr>
              <a:t>awk</a:t>
            </a:r>
            <a:r>
              <a:rPr lang="es-ES" sz="1600" dirty="0">
                <a:solidFill>
                  <a:srgbClr val="00B050"/>
                </a:solidFill>
                <a:latin typeface="Arial"/>
                <a:ea typeface="Arial"/>
                <a:cs typeface="Arial"/>
                <a:sym typeface="Arial"/>
              </a:rPr>
              <a:t> '{</a:t>
            </a:r>
            <a:r>
              <a:rPr lang="es-ES" sz="1600" dirty="0" err="1">
                <a:solidFill>
                  <a:srgbClr val="00B050"/>
                </a:solidFill>
                <a:latin typeface="Arial"/>
                <a:ea typeface="Arial"/>
                <a:cs typeface="Arial"/>
                <a:sym typeface="Arial"/>
              </a:rPr>
              <a:t>print</a:t>
            </a:r>
            <a:r>
              <a:rPr lang="es-ES" sz="1600" dirty="0">
                <a:solidFill>
                  <a:srgbClr val="00B050"/>
                </a:solidFill>
                <a:latin typeface="Arial"/>
                <a:ea typeface="Arial"/>
                <a:cs typeface="Arial"/>
                <a:sym typeface="Arial"/>
              </a:rPr>
              <a:t> $2}' | </a:t>
            </a:r>
            <a:r>
              <a:rPr lang="es-ES" sz="1600" dirty="0" err="1">
                <a:solidFill>
                  <a:srgbClr val="00B050"/>
                </a:solidFill>
                <a:latin typeface="Arial"/>
                <a:ea typeface="Arial"/>
                <a:cs typeface="Arial"/>
                <a:sym typeface="Arial"/>
              </a:rPr>
              <a:t>cut</a:t>
            </a:r>
            <a:r>
              <a:rPr lang="es-ES" sz="1600" dirty="0">
                <a:solidFill>
                  <a:srgbClr val="00B050"/>
                </a:solidFill>
                <a:latin typeface="Arial"/>
                <a:ea typeface="Arial"/>
                <a:cs typeface="Arial"/>
                <a:sym typeface="Arial"/>
              </a:rPr>
              <a:t> -d "." -f 1-3 </a:t>
            </a:r>
            <a:r>
              <a:rPr lang="es-ES" sz="1600" dirty="0" smtClean="0">
                <a:solidFill>
                  <a:srgbClr val="00B0F0"/>
                </a:solidFill>
                <a:latin typeface="Arial"/>
                <a:ea typeface="Arial"/>
                <a:cs typeface="Arial"/>
                <a:sym typeface="Arial"/>
              </a:rPr>
              <a:t>)</a:t>
            </a:r>
            <a:r>
              <a:rPr lang="es-ES" sz="1600" dirty="0" smtClean="0">
                <a:solidFill>
                  <a:srgbClr val="00B050"/>
                </a:solidFill>
                <a:latin typeface="Arial"/>
                <a:ea typeface="Arial"/>
                <a:cs typeface="Arial"/>
                <a:sym typeface="Arial"/>
              </a:rPr>
              <a:t>    </a:t>
            </a:r>
            <a:r>
              <a:rPr lang="es-ES" sz="1600" dirty="0" smtClean="0">
                <a:solidFill>
                  <a:schemeClr val="bg2">
                    <a:lumMod val="60000"/>
                    <a:lumOff val="40000"/>
                  </a:schemeClr>
                </a:solidFill>
                <a:latin typeface="Arial"/>
                <a:ea typeface="Arial"/>
                <a:cs typeface="Arial"/>
                <a:sym typeface="Arial"/>
              </a:rPr>
              <a:t>//guardamos la base de la </a:t>
            </a:r>
            <a:r>
              <a:rPr lang="es-ES" sz="1600" dirty="0" err="1" smtClean="0">
                <a:solidFill>
                  <a:schemeClr val="bg2">
                    <a:lumMod val="60000"/>
                    <a:lumOff val="40000"/>
                  </a:schemeClr>
                </a:solidFill>
                <a:latin typeface="Arial"/>
                <a:ea typeface="Arial"/>
                <a:cs typeface="Arial"/>
                <a:sym typeface="Arial"/>
              </a:rPr>
              <a:t>ip</a:t>
            </a:r>
            <a:endParaRPr lang="es-ES" sz="1600" dirty="0" smtClean="0">
              <a:solidFill>
                <a:schemeClr val="bg2">
                  <a:lumMod val="60000"/>
                  <a:lumOff val="40000"/>
                </a:schemeClr>
              </a:solidFill>
              <a:latin typeface="Arial"/>
              <a:ea typeface="Arial"/>
              <a:cs typeface="Arial"/>
              <a:sym typeface="Arial"/>
            </a:endParaRPr>
          </a:p>
          <a:p>
            <a:pPr marL="127000" indent="0">
              <a:lnSpc>
                <a:spcPct val="150000"/>
              </a:lnSpc>
              <a:spcBef>
                <a:spcPts val="500"/>
              </a:spcBef>
              <a:buClr>
                <a:srgbClr val="29FB33"/>
              </a:buClr>
            </a:pPr>
            <a:r>
              <a:rPr lang="es-ES" sz="1600" dirty="0" smtClean="0">
                <a:solidFill>
                  <a:schemeClr val="bg1"/>
                </a:solidFill>
                <a:latin typeface="Arial"/>
                <a:ea typeface="Arial"/>
                <a:cs typeface="Arial"/>
                <a:sym typeface="Arial"/>
              </a:rPr>
              <a:t>	</a:t>
            </a:r>
            <a:r>
              <a:rPr lang="es-ES" sz="1600" dirty="0" err="1" smtClean="0">
                <a:solidFill>
                  <a:srgbClr val="00B050"/>
                </a:solidFill>
                <a:latin typeface="Arial"/>
                <a:ea typeface="Arial"/>
                <a:cs typeface="Arial"/>
                <a:sym typeface="Arial"/>
              </a:rPr>
              <a:t>for</a:t>
            </a:r>
            <a:r>
              <a:rPr lang="es-ES" sz="1600" dirty="0" smtClean="0">
                <a:solidFill>
                  <a:schemeClr val="bg1"/>
                </a:solidFill>
                <a:latin typeface="Arial"/>
                <a:ea typeface="Arial"/>
                <a:cs typeface="Arial"/>
                <a:sym typeface="Arial"/>
              </a:rPr>
              <a:t> </a:t>
            </a:r>
            <a:r>
              <a:rPr lang="es-ES" sz="1600" dirty="0" smtClean="0">
                <a:solidFill>
                  <a:srgbClr val="00B0F0"/>
                </a:solidFill>
                <a:latin typeface="Arial"/>
                <a:ea typeface="Arial"/>
                <a:cs typeface="Arial"/>
                <a:sym typeface="Arial"/>
              </a:rPr>
              <a:t>host</a:t>
            </a:r>
            <a:r>
              <a:rPr lang="es-ES" sz="1600" dirty="0" smtClean="0">
                <a:solidFill>
                  <a:schemeClr val="bg1"/>
                </a:solidFill>
                <a:latin typeface="Arial"/>
                <a:ea typeface="Arial"/>
                <a:cs typeface="Arial"/>
                <a:sym typeface="Arial"/>
              </a:rPr>
              <a:t> </a:t>
            </a:r>
            <a:r>
              <a:rPr lang="es-ES" sz="1600" dirty="0" smtClean="0">
                <a:solidFill>
                  <a:srgbClr val="00B050"/>
                </a:solidFill>
                <a:latin typeface="Arial"/>
                <a:ea typeface="Arial"/>
                <a:cs typeface="Arial"/>
                <a:sym typeface="Arial"/>
              </a:rPr>
              <a:t>in $(</a:t>
            </a:r>
            <a:r>
              <a:rPr lang="es-ES" sz="1600" dirty="0" err="1" smtClean="0">
                <a:solidFill>
                  <a:srgbClr val="00B050"/>
                </a:solidFill>
                <a:latin typeface="Arial"/>
                <a:ea typeface="Arial"/>
                <a:cs typeface="Arial"/>
                <a:sym typeface="Arial"/>
              </a:rPr>
              <a:t>seq</a:t>
            </a:r>
            <a:r>
              <a:rPr lang="es-ES" sz="1600" dirty="0" smtClean="0">
                <a:solidFill>
                  <a:srgbClr val="00B050"/>
                </a:solidFill>
                <a:latin typeface="Arial"/>
                <a:ea typeface="Arial"/>
                <a:cs typeface="Arial"/>
                <a:sym typeface="Arial"/>
              </a:rPr>
              <a:t> 1 254) do</a:t>
            </a:r>
            <a:r>
              <a:rPr lang="es-ES" sz="1600" dirty="0" smtClean="0">
                <a:solidFill>
                  <a:schemeClr val="bg1"/>
                </a:solidFill>
                <a:latin typeface="Arial"/>
                <a:ea typeface="Arial"/>
                <a:cs typeface="Arial"/>
                <a:sym typeface="Arial"/>
              </a:rPr>
              <a:t>;</a:t>
            </a:r>
          </a:p>
          <a:p>
            <a:pPr marL="127000" indent="0">
              <a:lnSpc>
                <a:spcPct val="150000"/>
              </a:lnSpc>
              <a:spcBef>
                <a:spcPts val="500"/>
              </a:spcBef>
              <a:buClr>
                <a:srgbClr val="29FB33"/>
              </a:buClr>
            </a:pPr>
            <a:r>
              <a:rPr lang="es-ES" sz="1600" dirty="0" smtClean="0">
                <a:solidFill>
                  <a:schemeClr val="bg1"/>
                </a:solidFill>
                <a:latin typeface="Arial"/>
                <a:ea typeface="Arial"/>
                <a:cs typeface="Arial"/>
                <a:sym typeface="Arial"/>
              </a:rPr>
              <a:t>	</a:t>
            </a:r>
            <a:r>
              <a:rPr lang="es-ES" sz="1600" dirty="0">
                <a:solidFill>
                  <a:schemeClr val="bg1"/>
                </a:solidFill>
                <a:latin typeface="Arial"/>
                <a:ea typeface="Arial"/>
                <a:cs typeface="Arial"/>
                <a:sym typeface="Arial"/>
              </a:rPr>
              <a:t>	</a:t>
            </a:r>
            <a:r>
              <a:rPr lang="es-ES" sz="1600" dirty="0" smtClean="0">
                <a:solidFill>
                  <a:schemeClr val="bg1"/>
                </a:solidFill>
                <a:latin typeface="Arial"/>
                <a:ea typeface="Arial"/>
                <a:cs typeface="Arial"/>
                <a:sym typeface="Arial"/>
              </a:rPr>
              <a:t> </a:t>
            </a:r>
            <a:r>
              <a:rPr lang="en-US" sz="1600" dirty="0" smtClean="0">
                <a:solidFill>
                  <a:srgbClr val="00B050"/>
                </a:solidFill>
                <a:latin typeface="Arial"/>
                <a:ea typeface="Arial"/>
                <a:cs typeface="Arial"/>
                <a:sym typeface="Arial"/>
              </a:rPr>
              <a:t>( timeout </a:t>
            </a:r>
            <a:r>
              <a:rPr lang="en-US" sz="1600" dirty="0">
                <a:solidFill>
                  <a:srgbClr val="00B050"/>
                </a:solidFill>
                <a:latin typeface="Arial"/>
                <a:ea typeface="Arial"/>
                <a:cs typeface="Arial"/>
                <a:sym typeface="Arial"/>
              </a:rPr>
              <a:t>1 ping -c 1 </a:t>
            </a:r>
            <a:r>
              <a:rPr lang="en-US" sz="1600" dirty="0">
                <a:solidFill>
                  <a:srgbClr val="00B0F0"/>
                </a:solidFill>
                <a:latin typeface="Arial"/>
                <a:ea typeface="Arial"/>
                <a:cs typeface="Arial"/>
                <a:sym typeface="Arial"/>
              </a:rPr>
              <a:t>"${</a:t>
            </a:r>
            <a:r>
              <a:rPr lang="en-US" sz="1600" dirty="0" err="1">
                <a:solidFill>
                  <a:srgbClr val="00B0F0"/>
                </a:solidFill>
                <a:latin typeface="Arial"/>
                <a:ea typeface="Arial"/>
                <a:cs typeface="Arial"/>
                <a:sym typeface="Arial"/>
              </a:rPr>
              <a:t>ip_base</a:t>
            </a:r>
            <a:r>
              <a:rPr lang="en-US" sz="1600" dirty="0">
                <a:solidFill>
                  <a:srgbClr val="00B0F0"/>
                </a:solidFill>
                <a:latin typeface="Arial"/>
                <a:ea typeface="Arial"/>
                <a:cs typeface="Arial"/>
                <a:sym typeface="Arial"/>
              </a:rPr>
              <a:t>}.$</a:t>
            </a:r>
            <a:r>
              <a:rPr lang="en-US" sz="1600" dirty="0" smtClean="0">
                <a:solidFill>
                  <a:srgbClr val="00B0F0"/>
                </a:solidFill>
                <a:latin typeface="Arial"/>
                <a:ea typeface="Arial"/>
                <a:cs typeface="Arial"/>
                <a:sym typeface="Arial"/>
              </a:rPr>
              <a:t>host</a:t>
            </a:r>
            <a:r>
              <a:rPr lang="en-US" sz="1600" dirty="0" smtClean="0">
                <a:solidFill>
                  <a:srgbClr val="00B050"/>
                </a:solidFill>
                <a:latin typeface="Arial"/>
                <a:ea typeface="Arial"/>
                <a:cs typeface="Arial"/>
                <a:sym typeface="Arial"/>
              </a:rPr>
              <a:t>“ ) &amp;&gt;/</a:t>
            </a:r>
            <a:r>
              <a:rPr lang="en-US" sz="1600" dirty="0">
                <a:solidFill>
                  <a:srgbClr val="00B050"/>
                </a:solidFill>
                <a:latin typeface="Arial"/>
                <a:ea typeface="Arial"/>
                <a:cs typeface="Arial"/>
                <a:sym typeface="Arial"/>
              </a:rPr>
              <a:t>dev/null </a:t>
            </a:r>
            <a:r>
              <a:rPr lang="en-US" sz="1600" dirty="0" smtClean="0">
                <a:solidFill>
                  <a:srgbClr val="00B050"/>
                </a:solidFill>
                <a:latin typeface="Arial"/>
                <a:ea typeface="Arial"/>
                <a:cs typeface="Arial"/>
                <a:sym typeface="Arial"/>
              </a:rPr>
              <a:t> &amp;&amp; echo “host -- </a:t>
            </a:r>
            <a:r>
              <a:rPr lang="es-ES" sz="1600" dirty="0" smtClean="0">
                <a:solidFill>
                  <a:srgbClr val="00B050"/>
                </a:solidFill>
                <a:latin typeface="Arial"/>
                <a:ea typeface="Arial"/>
                <a:cs typeface="Arial"/>
                <a:sym typeface="Arial"/>
              </a:rPr>
              <a:t>&gt; </a:t>
            </a:r>
            <a:r>
              <a:rPr lang="en-US" sz="1600" dirty="0">
                <a:solidFill>
                  <a:srgbClr val="00B0F0"/>
                </a:solidFill>
                <a:latin typeface="Arial"/>
                <a:ea typeface="Arial"/>
                <a:cs typeface="Arial"/>
                <a:sym typeface="Arial"/>
              </a:rPr>
              <a:t>$</a:t>
            </a:r>
            <a:r>
              <a:rPr lang="en-US" sz="1600" dirty="0" smtClean="0">
                <a:solidFill>
                  <a:srgbClr val="00B0F0"/>
                </a:solidFill>
                <a:latin typeface="Arial"/>
                <a:ea typeface="Arial"/>
                <a:cs typeface="Arial"/>
                <a:sym typeface="Arial"/>
              </a:rPr>
              <a:t>host </a:t>
            </a:r>
            <a:r>
              <a:rPr lang="en-US" sz="1600" dirty="0">
                <a:solidFill>
                  <a:srgbClr val="00B050"/>
                </a:solidFill>
                <a:latin typeface="Arial"/>
                <a:ea typeface="Arial"/>
                <a:cs typeface="Arial"/>
                <a:sym typeface="Arial"/>
              </a:rPr>
              <a:t>-- </a:t>
            </a:r>
            <a:r>
              <a:rPr lang="es-ES" sz="1600" dirty="0" smtClean="0">
                <a:solidFill>
                  <a:srgbClr val="00B050"/>
                </a:solidFill>
                <a:latin typeface="Arial"/>
                <a:ea typeface="Arial"/>
                <a:cs typeface="Arial"/>
                <a:sym typeface="Arial"/>
              </a:rPr>
              <a:t>&gt; ACTIVO</a:t>
            </a:r>
            <a:r>
              <a:rPr lang="en-US" sz="1600" dirty="0" smtClean="0">
                <a:solidFill>
                  <a:srgbClr val="00B050"/>
                </a:solidFill>
                <a:latin typeface="Arial"/>
                <a:ea typeface="Arial"/>
                <a:cs typeface="Arial"/>
                <a:sym typeface="Arial"/>
              </a:rPr>
              <a:t>”</a:t>
            </a:r>
          </a:p>
          <a:p>
            <a:pPr marL="127000" indent="0">
              <a:lnSpc>
                <a:spcPct val="150000"/>
              </a:lnSpc>
              <a:spcBef>
                <a:spcPts val="500"/>
              </a:spcBef>
              <a:buClr>
                <a:srgbClr val="29FB33"/>
              </a:buClr>
            </a:pPr>
            <a:r>
              <a:rPr lang="es-ES" sz="1600" dirty="0" smtClean="0">
                <a:solidFill>
                  <a:srgbClr val="00B050"/>
                </a:solidFill>
                <a:latin typeface="Arial"/>
                <a:ea typeface="Arial"/>
                <a:cs typeface="Arial"/>
                <a:sym typeface="Arial"/>
              </a:rPr>
              <a:t>	done</a:t>
            </a:r>
            <a:endParaRPr lang="en-US" sz="1600" dirty="0">
              <a:solidFill>
                <a:srgbClr val="00B050"/>
              </a:solidFill>
              <a:latin typeface="Arial"/>
              <a:ea typeface="Arial"/>
              <a:cs typeface="Arial"/>
              <a:sym typeface="Arial"/>
            </a:endParaRPr>
          </a:p>
          <a:p>
            <a:pPr marL="127000" indent="0">
              <a:lnSpc>
                <a:spcPct val="150000"/>
              </a:lnSpc>
              <a:spcBef>
                <a:spcPts val="500"/>
              </a:spcBef>
              <a:buClr>
                <a:srgbClr val="29FB33"/>
              </a:buClr>
            </a:pPr>
            <a:r>
              <a:rPr lang="es-ES" sz="1600" dirty="0" smtClean="0">
                <a:solidFill>
                  <a:schemeClr val="bg1"/>
                </a:solidFill>
                <a:latin typeface="Arial"/>
                <a:ea typeface="Arial"/>
                <a:cs typeface="Arial"/>
                <a:sym typeface="Arial"/>
              </a:rPr>
              <a:t>Con </a:t>
            </a:r>
            <a:r>
              <a:rPr lang="es-ES" sz="1600" dirty="0" err="1" smtClean="0">
                <a:solidFill>
                  <a:schemeClr val="bg1"/>
                </a:solidFill>
                <a:latin typeface="Arial"/>
                <a:ea typeface="Arial"/>
                <a:cs typeface="Arial"/>
                <a:sym typeface="Arial"/>
              </a:rPr>
              <a:t>timeout</a:t>
            </a:r>
            <a:r>
              <a:rPr lang="es-ES" sz="1600" dirty="0" smtClean="0">
                <a:solidFill>
                  <a:schemeClr val="bg1"/>
                </a:solidFill>
                <a:latin typeface="Arial"/>
                <a:ea typeface="Arial"/>
                <a:cs typeface="Arial"/>
                <a:sym typeface="Arial"/>
              </a:rPr>
              <a:t> establecemos tiempo de espera de 1 </a:t>
            </a:r>
            <a:r>
              <a:rPr lang="es-ES" sz="1600" dirty="0" err="1" smtClean="0">
                <a:solidFill>
                  <a:schemeClr val="bg1"/>
                </a:solidFill>
                <a:latin typeface="Arial"/>
                <a:ea typeface="Arial"/>
                <a:cs typeface="Arial"/>
                <a:sym typeface="Arial"/>
              </a:rPr>
              <a:t>seg</a:t>
            </a:r>
            <a:endParaRPr lang="es-ES" sz="16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600" dirty="0" smtClean="0">
                <a:solidFill>
                  <a:schemeClr val="bg1"/>
                </a:solidFill>
                <a:latin typeface="Arial"/>
                <a:ea typeface="Arial"/>
                <a:cs typeface="Arial"/>
                <a:sym typeface="Arial"/>
              </a:rPr>
              <a:t>Con  -c número, establecemos la cantidad de paquetes que envía el ping, en este caso solo 1</a:t>
            </a:r>
          </a:p>
          <a:p>
            <a:pPr marL="127000" indent="0">
              <a:lnSpc>
                <a:spcPct val="150000"/>
              </a:lnSpc>
              <a:spcBef>
                <a:spcPts val="500"/>
              </a:spcBef>
              <a:buClr>
                <a:srgbClr val="29FB33"/>
              </a:buClr>
            </a:pPr>
            <a:r>
              <a:rPr lang="es-ES" sz="1600" dirty="0" smtClean="0">
                <a:solidFill>
                  <a:schemeClr val="bg1"/>
                </a:solidFill>
                <a:latin typeface="Arial"/>
                <a:ea typeface="Arial"/>
                <a:cs typeface="Arial"/>
                <a:sym typeface="Arial"/>
              </a:rPr>
              <a:t>Con -q el ping hará una salida silenciosa sin </a:t>
            </a:r>
            <a:r>
              <a:rPr lang="es-ES" sz="1600" dirty="0" err="1" smtClean="0">
                <a:solidFill>
                  <a:schemeClr val="bg1"/>
                </a:solidFill>
                <a:latin typeface="Arial"/>
                <a:ea typeface="Arial"/>
                <a:cs typeface="Arial"/>
                <a:sym typeface="Arial"/>
              </a:rPr>
              <a:t>stdout</a:t>
            </a:r>
            <a:r>
              <a:rPr lang="es-ES" sz="1600" dirty="0" smtClean="0">
                <a:solidFill>
                  <a:schemeClr val="bg1"/>
                </a:solidFill>
                <a:latin typeface="Arial"/>
                <a:ea typeface="Arial"/>
                <a:cs typeface="Arial"/>
                <a:sym typeface="Arial"/>
              </a:rPr>
              <a:t> ( Existen mas parámetros de ping para investigar )</a:t>
            </a:r>
          </a:p>
        </p:txBody>
      </p:sp>
    </p:spTree>
    <p:extLst>
      <p:ext uri="{BB962C8B-B14F-4D97-AF65-F5344CB8AC3E}">
        <p14:creationId xmlns:p14="http://schemas.microsoft.com/office/powerpoint/2010/main" val="36061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503593" y="136259"/>
            <a:ext cx="9671050" cy="48539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a:solidFill>
                  <a:srgbClr val="FEFEFE"/>
                </a:solidFill>
                <a:latin typeface="Lucida Sans"/>
                <a:ea typeface="Lucida Sans"/>
                <a:cs typeface="Lucida Sans"/>
                <a:sym typeface="Lucida Sans"/>
              </a:rPr>
              <a:t>Netcat 1</a:t>
            </a:r>
            <a:r>
              <a:rPr lang="es-ES" sz="2800" b="1" smtClean="0">
                <a:solidFill>
                  <a:srgbClr val="FEFEFE"/>
                </a:solidFill>
                <a:latin typeface="Lucida Sans"/>
                <a:ea typeface="Lucida Sans"/>
                <a:cs typeface="Lucida Sans"/>
                <a:sym typeface="Lucida Sans"/>
              </a:rPr>
              <a:t>° crear </a:t>
            </a:r>
            <a:r>
              <a:rPr lang="es-ES" sz="2800" b="1">
                <a:solidFill>
                  <a:srgbClr val="FEFEFE"/>
                </a:solidFill>
                <a:latin typeface="Lucida Sans"/>
                <a:ea typeface="Lucida Sans"/>
                <a:cs typeface="Lucida Sans"/>
                <a:sym typeface="Lucida Sans"/>
              </a:rPr>
              <a:t>servidor de escucha</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654341" y="687897"/>
            <a:ext cx="11383861" cy="6258026"/>
          </a:xfrm>
          <a:prstGeom prst="rect">
            <a:avLst/>
          </a:prstGeom>
          <a:noFill/>
          <a:ln>
            <a:noFill/>
          </a:ln>
        </p:spPr>
        <p:txBody>
          <a:bodyPr spcFirstLastPara="1" wrap="square" lIns="91425" tIns="45700" rIns="91425" bIns="45700" anchor="t" anchorCtr="0">
            <a:normAutofit lnSpcReduction="10000"/>
          </a:bodyPr>
          <a:lstStyle/>
          <a:p>
            <a:pPr marL="127000" indent="0">
              <a:lnSpc>
                <a:spcPct val="150000"/>
              </a:lnSpc>
              <a:spcBef>
                <a:spcPts val="500"/>
              </a:spcBef>
              <a:buClr>
                <a:srgbClr val="29FB33"/>
              </a:buClr>
            </a:pPr>
            <a:endParaRPr lang="es-ES" sz="2300" dirty="0" smtClean="0">
              <a:solidFill>
                <a:schemeClr val="bg1"/>
              </a:solidFill>
              <a:latin typeface="Bahnschrift" panose="020B0502040204020203" pitchFamily="34" charset="0"/>
              <a:ea typeface="Arial"/>
              <a:cs typeface="Arial"/>
              <a:sym typeface="Arial"/>
            </a:endParaRPr>
          </a:p>
          <a:p>
            <a:r>
              <a:rPr lang="es-ES" sz="2000" smtClean="0">
                <a:solidFill>
                  <a:schemeClr val="bg1"/>
                </a:solidFill>
                <a:latin typeface="Bahnschrift" panose="020B0502040204020203" pitchFamily="34" charset="0"/>
              </a:rPr>
              <a:t>	Netcat es un programa que nos permite ejecutar comandos en la red, asociado dichos comandos a diferentes equipos y puertos, de esta forma podemos crear pequeños servidores para transferir ficheros y comunicar equipos entre un sinfín de cosas, por defecto opera con el protocolo tcp/ip.</a:t>
            </a:r>
            <a:endParaRPr lang="es-ES" sz="2300" smtClean="0">
              <a:solidFill>
                <a:schemeClr val="bg1"/>
              </a:solidFill>
              <a:latin typeface="Bahnschrift" panose="020B0502040204020203" pitchFamily="34" charset="0"/>
            </a:endParaRPr>
          </a:p>
          <a:p>
            <a:pPr>
              <a:buFont typeface="Arial" panose="020B0604020202020204" pitchFamily="34" charset="0"/>
              <a:buChar char="•"/>
            </a:pPr>
            <a:r>
              <a:rPr lang="es-ES" sz="2300" smtClean="0">
                <a:solidFill>
                  <a:schemeClr val="bg1"/>
                </a:solidFill>
                <a:latin typeface="Bahnschrift" panose="020B0502040204020203" pitchFamily="34" charset="0"/>
              </a:rPr>
              <a:t>Escuchar un puerto del equipo actual con netcat (Esto permite manejar las solicitudes que nos llegan a dicho puerto)</a:t>
            </a:r>
          </a:p>
          <a:p>
            <a:pPr>
              <a:buFont typeface="Arial" panose="020B0604020202020204" pitchFamily="34" charset="0"/>
              <a:buChar char="•"/>
            </a:pPr>
            <a:r>
              <a:rPr lang="es-ES" sz="2300" smtClean="0">
                <a:solidFill>
                  <a:srgbClr val="00B050"/>
                </a:solidFill>
                <a:latin typeface="Bahnschrift" panose="020B0502040204020203" pitchFamily="34" charset="0"/>
              </a:rPr>
              <a:t>nc –nlvp </a:t>
            </a:r>
            <a:r>
              <a:rPr lang="es-ES" sz="2300" smtClean="0">
                <a:solidFill>
                  <a:srgbClr val="FFFF00"/>
                </a:solidFill>
                <a:latin typeface="Bahnschrift" panose="020B0502040204020203" pitchFamily="34" charset="0"/>
              </a:rPr>
              <a:t>8080</a:t>
            </a:r>
            <a:r>
              <a:rPr lang="es-ES" sz="2300" smtClean="0">
                <a:solidFill>
                  <a:schemeClr val="bg1"/>
                </a:solidFill>
                <a:latin typeface="Bahnschrift" panose="020B0502040204020203" pitchFamily="34" charset="0"/>
              </a:rPr>
              <a:t>  </a:t>
            </a:r>
            <a:r>
              <a:rPr lang="es-ES" sz="1600"/>
              <a:t/>
            </a:r>
            <a:br>
              <a:rPr lang="es-ES" sz="1600"/>
            </a:br>
            <a:endParaRPr lang="es-ES" sz="1600">
              <a:solidFill>
                <a:schemeClr val="bg1"/>
              </a:solidFill>
              <a:latin typeface="Bahnschrift" panose="020B0502040204020203" pitchFamily="34" charset="0"/>
            </a:endParaRPr>
          </a:p>
          <a:p>
            <a:r>
              <a:rPr lang="es-ES" sz="1800"/>
              <a:t/>
            </a:r>
            <a:br>
              <a:rPr lang="es-ES" sz="1800"/>
            </a:br>
            <a:endParaRPr lang="es-ES" sz="1800" dirty="0">
              <a:solidFill>
                <a:schemeClr val="bg1"/>
              </a:solidFill>
              <a:latin typeface="Bahnschrift" panose="020B0502040204020203" pitchFamily="34" charset="0"/>
              <a:ea typeface="Arial"/>
              <a:cs typeface="Arial"/>
              <a:sym typeface="Arial"/>
            </a:endParaRPr>
          </a:p>
          <a:p>
            <a:pPr marL="127000" indent="0">
              <a:lnSpc>
                <a:spcPct val="150000"/>
              </a:lnSpc>
              <a:spcBef>
                <a:spcPts val="500"/>
              </a:spcBef>
              <a:buClr>
                <a:srgbClr val="29FB33"/>
              </a:buClr>
            </a:pPr>
            <a:r>
              <a:rPr lang="es-ES" sz="1800" smtClean="0">
                <a:solidFill>
                  <a:schemeClr val="bg1"/>
                </a:solidFill>
                <a:latin typeface="Bahnschrift" panose="020B0502040204020203" pitchFamily="34" charset="0"/>
              </a:rPr>
              <a:t>Para establecer la conexión desde el cliente:</a:t>
            </a:r>
          </a:p>
          <a:p>
            <a:pPr marL="127000" indent="0">
              <a:lnSpc>
                <a:spcPct val="150000"/>
              </a:lnSpc>
              <a:spcBef>
                <a:spcPts val="500"/>
              </a:spcBef>
              <a:buClr>
                <a:srgbClr val="29FB33"/>
              </a:buClr>
            </a:pPr>
            <a:r>
              <a:rPr lang="es-ES" sz="2400">
                <a:solidFill>
                  <a:schemeClr val="bg1"/>
                </a:solidFill>
                <a:latin typeface="Bahnschrift" panose="020B0502040204020203" pitchFamily="34" charset="0"/>
              </a:rPr>
              <a:t>	</a:t>
            </a:r>
            <a:r>
              <a:rPr lang="es-ES" sz="2400">
                <a:solidFill>
                  <a:srgbClr val="00B050"/>
                </a:solidFill>
                <a:latin typeface="Bahnschrift" panose="020B0502040204020203" pitchFamily="34" charset="0"/>
              </a:rPr>
              <a:t> nc </a:t>
            </a:r>
            <a:r>
              <a:rPr lang="es-ES" sz="2400" smtClean="0">
                <a:solidFill>
                  <a:srgbClr val="00B050"/>
                </a:solidFill>
                <a:latin typeface="Bahnschrift" panose="020B0502040204020203" pitchFamily="34" charset="0"/>
              </a:rPr>
              <a:t>ipservidor </a:t>
            </a:r>
            <a:r>
              <a:rPr lang="es-ES" sz="2400" smtClean="0">
                <a:solidFill>
                  <a:srgbClr val="FFFF00"/>
                </a:solidFill>
                <a:latin typeface="Bahnschrift" panose="020B0502040204020203" pitchFamily="34" charset="0"/>
              </a:rPr>
              <a:t>8080</a:t>
            </a:r>
            <a:r>
              <a:rPr lang="es-ES" sz="2400" smtClean="0">
                <a:solidFill>
                  <a:srgbClr val="00B050"/>
                </a:solidFill>
                <a:latin typeface="Bahnschrift" panose="020B0502040204020203" pitchFamily="34" charset="0"/>
              </a:rPr>
              <a:t>   </a:t>
            </a:r>
            <a:endParaRPr lang="es-ES" sz="2400">
              <a:solidFill>
                <a:schemeClr val="bg1"/>
              </a:solidFill>
              <a:latin typeface="Bahnschrift" panose="020B0502040204020203" pitchFamily="34" charset="0"/>
            </a:endParaRPr>
          </a:p>
          <a:p>
            <a:pPr marL="127000" indent="0">
              <a:lnSpc>
                <a:spcPct val="150000"/>
              </a:lnSpc>
              <a:spcBef>
                <a:spcPts val="500"/>
              </a:spcBef>
              <a:buClr>
                <a:srgbClr val="29FB33"/>
              </a:buClr>
            </a:pPr>
            <a:r>
              <a:rPr lang="es-ES" sz="1800" smtClean="0">
                <a:solidFill>
                  <a:schemeClr val="bg1"/>
                </a:solidFill>
                <a:latin typeface="Bahnschrift" panose="020B0502040204020203" pitchFamily="34" charset="0"/>
              </a:rPr>
              <a:t>De esta forma básica, los comandos que enviemos los recibirá el servidor y de la misma forma el cliente recibirá lo que el servidor envíe</a:t>
            </a:r>
            <a:endParaRPr lang="es-ES" sz="1800">
              <a:solidFill>
                <a:schemeClr val="bg1"/>
              </a:solidFill>
              <a:latin typeface="Bahnschrift" panose="020B0502040204020203" pitchFamily="34" charset="0"/>
            </a:endParaRP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2" name="CuadroTexto 1"/>
          <p:cNvSpPr txBox="1"/>
          <p:nvPr/>
        </p:nvSpPr>
        <p:spPr>
          <a:xfrm>
            <a:off x="3335704" y="3691156"/>
            <a:ext cx="5486400" cy="95410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kumimoji="0" lang="es-ES" sz="1400" b="0" i="0" u="none" strike="noStrike" kern="0" cap="none" spc="0" normalizeH="0" baseline="0" noProof="0" smtClean="0">
                <a:ln>
                  <a:noFill/>
                </a:ln>
                <a:solidFill>
                  <a:srgbClr val="FFFFFF"/>
                </a:solidFill>
                <a:effectLst/>
                <a:uLnTx/>
                <a:uFillTx/>
                <a:latin typeface="Bahnschrift" panose="020B0502040204020203" pitchFamily="34" charset="0"/>
                <a:cs typeface="Arial"/>
                <a:sym typeface="Arial"/>
              </a:rPr>
              <a:t>-n : Deshabilita resolución dns (utiliza solo ips)</a:t>
            </a:r>
          </a:p>
          <a:p>
            <a:pPr marL="342900" marR="0" lvl="0" indent="-342900" algn="l" defTabSz="9144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kumimoji="0" lang="es-ES" sz="1400" b="0" i="0" u="none" strike="noStrike" kern="0" cap="none" spc="0" normalizeH="0" baseline="0" noProof="0" smtClean="0">
                <a:ln>
                  <a:noFill/>
                </a:ln>
                <a:solidFill>
                  <a:srgbClr val="FFFFFF"/>
                </a:solidFill>
                <a:effectLst/>
                <a:uLnTx/>
                <a:uFillTx/>
                <a:latin typeface="Bahnschrift" panose="020B0502040204020203" pitchFamily="34" charset="0"/>
                <a:cs typeface="Arial"/>
                <a:sym typeface="Arial"/>
              </a:rPr>
              <a:t>-v : Indica mayor verbose, osea mas información de salida</a:t>
            </a:r>
          </a:p>
          <a:p>
            <a:pPr marL="342900" marR="0" lvl="0" indent="-342900" algn="l" defTabSz="9144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kumimoji="0" lang="es-ES" sz="1400" b="0" i="0" u="none" strike="noStrike" kern="0" cap="none" spc="0" normalizeH="0" baseline="0" noProof="0" smtClean="0">
                <a:ln>
                  <a:noFill/>
                </a:ln>
                <a:solidFill>
                  <a:srgbClr val="FFFFFF"/>
                </a:solidFill>
                <a:effectLst/>
                <a:uLnTx/>
                <a:uFillTx/>
                <a:latin typeface="Bahnschrift" panose="020B0502040204020203" pitchFamily="34" charset="0"/>
                <a:cs typeface="Arial"/>
                <a:sym typeface="Arial"/>
              </a:rPr>
              <a:t>-l : Modo escucha, para recibir conexiones</a:t>
            </a:r>
          </a:p>
          <a:p>
            <a:pPr marL="342900" marR="0" lvl="0" indent="-342900" algn="l" defTabSz="9144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kumimoji="0" lang="es-ES" sz="1400" b="0" i="0" u="none" strike="noStrike" kern="0" cap="none" spc="0" normalizeH="0" baseline="0" noProof="0" smtClean="0">
                <a:ln>
                  <a:noFill/>
                </a:ln>
                <a:solidFill>
                  <a:srgbClr val="FFFFFF"/>
                </a:solidFill>
                <a:effectLst/>
                <a:uLnTx/>
                <a:uFillTx/>
                <a:latin typeface="Bahnschrift" panose="020B0502040204020203" pitchFamily="34" charset="0"/>
                <a:cs typeface="Arial"/>
                <a:sym typeface="Arial"/>
              </a:rPr>
              <a:t>-p: Puerto de escucha (En este caso 8080)</a:t>
            </a:r>
            <a:endParaRPr kumimoji="0" lang="en-US" sz="1400" b="0" i="0" u="none" strike="noStrike" kern="0" cap="none" spc="0" normalizeH="0" baseline="0" noProof="0">
              <a:ln>
                <a:noFill/>
              </a:ln>
              <a:solidFill>
                <a:srgbClr val="FFFFFF"/>
              </a:solidFill>
              <a:effectLst/>
              <a:uLnTx/>
              <a:uFillTx/>
              <a:latin typeface="Bahnschrift" panose="020B0502040204020203" pitchFamily="34" charset="0"/>
              <a:cs typeface="Arial"/>
              <a:sym typeface="Arial"/>
            </a:endParaRPr>
          </a:p>
        </p:txBody>
      </p:sp>
    </p:spTree>
    <p:extLst>
      <p:ext uri="{BB962C8B-B14F-4D97-AF65-F5344CB8AC3E}">
        <p14:creationId xmlns:p14="http://schemas.microsoft.com/office/powerpoint/2010/main" val="874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Netcat 2 ° Enviar ficheros a travez /dev/tcp</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fontScale="92500"/>
          </a:bodyPr>
          <a:lstStyle/>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Si queremos obtener ficheros de un equipo remoto en nuestra red, una forma de hacerlo es crear un servidor con </a:t>
            </a:r>
            <a:r>
              <a:rPr lang="es-ES" sz="1800" dirty="0" err="1" smtClean="0">
                <a:solidFill>
                  <a:schemeClr val="bg1"/>
                </a:solidFill>
                <a:latin typeface="Arial"/>
                <a:ea typeface="Arial"/>
                <a:cs typeface="Arial"/>
                <a:sym typeface="Arial"/>
              </a:rPr>
              <a:t>netcat</a:t>
            </a:r>
            <a:r>
              <a:rPr lang="es-ES" sz="1800" dirty="0" smtClean="0">
                <a:solidFill>
                  <a:schemeClr val="bg1"/>
                </a:solidFill>
                <a:latin typeface="Arial"/>
                <a:ea typeface="Arial"/>
                <a:cs typeface="Arial"/>
                <a:sym typeface="Arial"/>
              </a:rPr>
              <a:t> en nuestro equipo, ese servidor crea un archivo que esta a la escucha y recibe toda la información.</a:t>
            </a: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Luego desde el equipo remoto, mediante /</a:t>
            </a:r>
            <a:r>
              <a:rPr lang="es-ES" sz="1800" dirty="0" err="1" smtClean="0">
                <a:solidFill>
                  <a:schemeClr val="bg1"/>
                </a:solidFill>
                <a:latin typeface="Arial"/>
                <a:ea typeface="Arial"/>
                <a:cs typeface="Arial"/>
                <a:sym typeface="Arial"/>
              </a:rPr>
              <a:t>dev</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tcp</a:t>
            </a:r>
            <a:r>
              <a:rPr lang="es-ES" sz="1800" dirty="0" smtClean="0">
                <a:solidFill>
                  <a:schemeClr val="bg1"/>
                </a:solidFill>
                <a:latin typeface="Arial"/>
                <a:ea typeface="Arial"/>
                <a:cs typeface="Arial"/>
                <a:sym typeface="Arial"/>
              </a:rPr>
              <a:t>/</a:t>
            </a:r>
            <a:r>
              <a:rPr lang="es-ES" sz="1800" dirty="0" err="1" smtClean="0">
                <a:solidFill>
                  <a:schemeClr val="bg1"/>
                </a:solidFill>
                <a:latin typeface="Arial"/>
                <a:ea typeface="Arial"/>
                <a:cs typeface="Arial"/>
                <a:sym typeface="Arial"/>
              </a:rPr>
              <a:t>port</a:t>
            </a:r>
            <a:r>
              <a:rPr lang="es-ES" sz="1800" dirty="0" smtClean="0">
                <a:solidFill>
                  <a:schemeClr val="bg1"/>
                </a:solidFill>
                <a:latin typeface="Arial"/>
                <a:ea typeface="Arial"/>
                <a:cs typeface="Arial"/>
                <a:sym typeface="Arial"/>
              </a:rPr>
              <a:t>, enviamos el fichero a nuestro servidor cabe aclarar que debemos hacer uso de una </a:t>
            </a:r>
            <a:r>
              <a:rPr lang="es-ES" sz="1800" dirty="0" err="1" smtClean="0">
                <a:solidFill>
                  <a:schemeClr val="bg1"/>
                </a:solidFill>
                <a:latin typeface="Arial"/>
                <a:ea typeface="Arial"/>
                <a:cs typeface="Arial"/>
                <a:sym typeface="Arial"/>
              </a:rPr>
              <a:t>bash</a:t>
            </a:r>
            <a:r>
              <a:rPr lang="es-ES" sz="1800" dirty="0" smtClean="0">
                <a:solidFill>
                  <a:schemeClr val="bg1"/>
                </a:solidFill>
                <a:latin typeface="Arial"/>
                <a:ea typeface="Arial"/>
                <a:cs typeface="Arial"/>
                <a:sym typeface="Arial"/>
              </a:rPr>
              <a:t> en el equipo remoto.</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Primero creamos el servidor en nuestro equipo y el fichero que recibirá los datos ( </a:t>
            </a:r>
            <a:r>
              <a:rPr lang="es-ES" sz="1800" dirty="0" err="1" smtClean="0">
                <a:solidFill>
                  <a:schemeClr val="bg1"/>
                </a:solidFill>
                <a:latin typeface="Arial"/>
                <a:ea typeface="Arial"/>
                <a:cs typeface="Arial"/>
                <a:sym typeface="Arial"/>
              </a:rPr>
              <a:t>ip</a:t>
            </a:r>
            <a:r>
              <a:rPr lang="es-ES" sz="1800" dirty="0" smtClean="0">
                <a:solidFill>
                  <a:schemeClr val="bg1"/>
                </a:solidFill>
                <a:latin typeface="Arial"/>
                <a:ea typeface="Arial"/>
                <a:cs typeface="Arial"/>
                <a:sym typeface="Arial"/>
              </a:rPr>
              <a:t> : 192.168.1.50 ): </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nc</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nlvp</a:t>
            </a:r>
            <a:r>
              <a:rPr lang="es-ES" sz="1800" dirty="0" smtClean="0">
                <a:solidFill>
                  <a:srgbClr val="00B050"/>
                </a:solidFill>
                <a:latin typeface="Arial"/>
                <a:ea typeface="Arial"/>
                <a:cs typeface="Arial"/>
                <a:sym typeface="Arial"/>
              </a:rPr>
              <a:t> </a:t>
            </a:r>
            <a:r>
              <a:rPr lang="es-ES" sz="1800" dirty="0" smtClean="0">
                <a:solidFill>
                  <a:srgbClr val="00B0F0"/>
                </a:solidFill>
                <a:latin typeface="Arial"/>
                <a:ea typeface="Arial"/>
                <a:cs typeface="Arial"/>
                <a:sym typeface="Arial"/>
              </a:rPr>
              <a:t>400</a:t>
            </a:r>
            <a:r>
              <a:rPr lang="es-ES" sz="1800" dirty="0" smtClean="0">
                <a:solidFill>
                  <a:srgbClr val="00B050"/>
                </a:solidFill>
                <a:latin typeface="Arial"/>
                <a:ea typeface="Arial"/>
                <a:cs typeface="Arial"/>
                <a:sym typeface="Arial"/>
              </a:rPr>
              <a:t> &gt; </a:t>
            </a:r>
            <a:r>
              <a:rPr lang="es-ES" sz="1800" dirty="0" smtClean="0">
                <a:solidFill>
                  <a:srgbClr val="FFFF00"/>
                </a:solidFill>
                <a:latin typeface="Arial"/>
                <a:ea typeface="Arial"/>
                <a:cs typeface="Arial"/>
                <a:sym typeface="Arial"/>
              </a:rPr>
              <a:t>ficheroarecibir.txt</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Luego enviamos el archivo en el equipo remoto: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cat</a:t>
            </a:r>
            <a:r>
              <a:rPr lang="es-ES" sz="1800" dirty="0" smtClean="0">
                <a:solidFill>
                  <a:srgbClr val="00B050"/>
                </a:solidFill>
                <a:latin typeface="Arial"/>
                <a:ea typeface="Arial"/>
                <a:cs typeface="Arial"/>
                <a:sym typeface="Arial"/>
              </a:rPr>
              <a:t> </a:t>
            </a:r>
            <a:r>
              <a:rPr lang="es-ES" sz="1800" dirty="0" smtClean="0">
                <a:solidFill>
                  <a:srgbClr val="FFFF00"/>
                </a:solidFill>
                <a:latin typeface="Arial"/>
                <a:ea typeface="Arial"/>
                <a:cs typeface="Arial"/>
                <a:sym typeface="Arial"/>
              </a:rPr>
              <a:t>ficheroarecibir.txt</a:t>
            </a:r>
            <a:r>
              <a:rPr lang="es-ES" sz="1800" dirty="0" smtClean="0">
                <a:solidFill>
                  <a:srgbClr val="00B050"/>
                </a:solidFill>
                <a:latin typeface="Arial"/>
                <a:ea typeface="Arial"/>
                <a:cs typeface="Arial"/>
                <a:sym typeface="Arial"/>
              </a:rPr>
              <a:t> &gt; /</a:t>
            </a:r>
            <a:r>
              <a:rPr lang="es-ES" sz="1800" dirty="0" err="1" smtClean="0">
                <a:solidFill>
                  <a:srgbClr val="00B050"/>
                </a:solidFill>
                <a:latin typeface="Arial"/>
                <a:ea typeface="Arial"/>
                <a:cs typeface="Arial"/>
                <a:sym typeface="Arial"/>
              </a:rPr>
              <a:t>dev</a:t>
            </a:r>
            <a:r>
              <a:rPr lang="es-ES" sz="1800" dirty="0" smtClean="0">
                <a:solidFill>
                  <a:srgbClr val="00B050"/>
                </a:solidFill>
                <a:latin typeface="Arial"/>
                <a:ea typeface="Arial"/>
                <a:cs typeface="Arial"/>
                <a:sym typeface="Arial"/>
              </a:rPr>
              <a:t>/</a:t>
            </a:r>
            <a:r>
              <a:rPr lang="es-ES" sz="1800" dirty="0" err="1" smtClean="0">
                <a:solidFill>
                  <a:srgbClr val="00B050"/>
                </a:solidFill>
                <a:latin typeface="Arial"/>
                <a:ea typeface="Arial"/>
                <a:cs typeface="Arial"/>
                <a:sym typeface="Arial"/>
              </a:rPr>
              <a:t>tcp</a:t>
            </a:r>
            <a:r>
              <a:rPr lang="es-ES" sz="1800" dirty="0" smtClean="0">
                <a:solidFill>
                  <a:srgbClr val="00B050"/>
                </a:solidFill>
                <a:latin typeface="Arial"/>
                <a:ea typeface="Arial"/>
                <a:cs typeface="Arial"/>
                <a:sym typeface="Arial"/>
              </a:rPr>
              <a:t>/</a:t>
            </a:r>
            <a:r>
              <a:rPr lang="es-ES" sz="1800" dirty="0">
                <a:solidFill>
                  <a:schemeClr val="bg1"/>
                </a:solidFill>
                <a:latin typeface="Arial"/>
                <a:ea typeface="Arial"/>
                <a:cs typeface="Arial"/>
                <a:sym typeface="Arial"/>
              </a:rPr>
              <a:t> 192.168.1.50 </a:t>
            </a:r>
            <a:r>
              <a:rPr lang="es-ES" sz="1800" dirty="0" smtClean="0">
                <a:solidFill>
                  <a:srgbClr val="00B050"/>
                </a:solidFill>
                <a:latin typeface="Arial"/>
                <a:ea typeface="Arial"/>
                <a:cs typeface="Arial"/>
                <a:sym typeface="Arial"/>
              </a:rPr>
              <a:t>/</a:t>
            </a:r>
            <a:r>
              <a:rPr lang="es-ES" sz="1800" dirty="0" smtClean="0">
                <a:solidFill>
                  <a:srgbClr val="00B0F0"/>
                </a:solidFill>
                <a:latin typeface="Arial"/>
                <a:ea typeface="Arial"/>
                <a:cs typeface="Arial"/>
                <a:sym typeface="Arial"/>
              </a:rPr>
              <a:t>400</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87664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3600" b="1" dirty="0" smtClean="0">
                <a:solidFill>
                  <a:srgbClr val="FEFEFE"/>
                </a:solidFill>
                <a:latin typeface="Lucida Sans"/>
                <a:ea typeface="Lucida Sans"/>
                <a:cs typeface="Lucida Sans"/>
                <a:sym typeface="Lucida Sans"/>
              </a:rPr>
              <a:t>Administración (</a:t>
            </a:r>
            <a:r>
              <a:rPr lang="es-ES" sz="3600" b="1" dirty="0">
                <a:solidFill>
                  <a:srgbClr val="FEFEFE"/>
                </a:solidFill>
                <a:latin typeface="Lucida Sans"/>
                <a:ea typeface="Lucida Sans"/>
                <a:cs typeface="Lucida Sans"/>
                <a:sym typeface="Lucida Sans"/>
              </a:rPr>
              <a:t>Procesos</a:t>
            </a:r>
            <a:r>
              <a:rPr lang="es-ES" sz="3600" b="1" dirty="0" smtClean="0">
                <a:solidFill>
                  <a:srgbClr val="FEFEFE"/>
                </a:solidFill>
                <a:latin typeface="Lucida Sans"/>
                <a:ea typeface="Lucida Sans"/>
                <a:cs typeface="Lucida Sans"/>
                <a:sym typeface="Lucida Sans"/>
              </a:rPr>
              <a:t>)</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965201"/>
            <a:ext cx="10160000" cy="5778500"/>
          </a:xfrm>
          <a:prstGeom prst="rect">
            <a:avLst/>
          </a:prstGeom>
          <a:noFill/>
          <a:ln>
            <a:noFill/>
          </a:ln>
        </p:spPr>
        <p:txBody>
          <a:bodyPr spcFirstLastPara="1" wrap="square" lIns="91425" tIns="45700" rIns="91425" bIns="45700" anchor="t" anchorCtr="0">
            <a:normAutofit fontScale="77500" lnSpcReduction="20000"/>
          </a:bodyPr>
          <a:lstStyle/>
          <a:p>
            <a:pPr marL="342900" indent="-215900">
              <a:lnSpc>
                <a:spcPct val="100000"/>
              </a:lnSpc>
              <a:spcBef>
                <a:spcPts val="500"/>
              </a:spcBef>
              <a:buClr>
                <a:srgbClr val="29FB33"/>
              </a:buClr>
            </a:pPr>
            <a:r>
              <a:rPr lang="es-ES" sz="2000" dirty="0" smtClean="0">
                <a:solidFill>
                  <a:schemeClr val="lt1"/>
                </a:solidFill>
                <a:latin typeface="Arial"/>
                <a:ea typeface="Arial"/>
                <a:cs typeface="Arial"/>
                <a:sym typeface="Arial"/>
              </a:rPr>
              <a:t>El comando que permite interactuar con procesos es </a:t>
            </a:r>
            <a:r>
              <a:rPr lang="es-ES" sz="2000" dirty="0" err="1" smtClean="0">
                <a:solidFill>
                  <a:srgbClr val="00B050"/>
                </a:solidFill>
                <a:latin typeface="Arial"/>
                <a:ea typeface="Arial"/>
                <a:cs typeface="Arial"/>
                <a:sym typeface="Arial"/>
              </a:rPr>
              <a:t>ps</a:t>
            </a:r>
            <a:r>
              <a:rPr lang="es-ES" sz="2000" dirty="0" smtClean="0">
                <a:solidFill>
                  <a:srgbClr val="00B050"/>
                </a:solidFill>
                <a:latin typeface="Arial"/>
                <a:ea typeface="Arial"/>
                <a:cs typeface="Arial"/>
                <a:sym typeface="Arial"/>
              </a:rPr>
              <a:t> </a:t>
            </a:r>
            <a:r>
              <a:rPr lang="es-ES" sz="2000" dirty="0" smtClean="0">
                <a:solidFill>
                  <a:schemeClr val="bg1"/>
                </a:solidFill>
                <a:latin typeface="Arial"/>
                <a:ea typeface="Arial"/>
                <a:cs typeface="Arial"/>
                <a:sym typeface="Arial"/>
              </a:rPr>
              <a:t>luego se le añaden opciones,</a:t>
            </a: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hay que tener en cuenta que los procesos tienen un id llamado </a:t>
            </a:r>
            <a:r>
              <a:rPr lang="es-ES" sz="2000" dirty="0" err="1" smtClean="0">
                <a:solidFill>
                  <a:schemeClr val="bg1"/>
                </a:solidFill>
                <a:latin typeface="Arial"/>
                <a:ea typeface="Arial"/>
                <a:cs typeface="Arial"/>
                <a:sym typeface="Arial"/>
              </a:rPr>
              <a:t>pid</a:t>
            </a:r>
            <a:r>
              <a:rPr lang="es-ES" sz="2000" dirty="0" smtClean="0">
                <a:solidFill>
                  <a:schemeClr val="bg1"/>
                </a:solidFill>
                <a:latin typeface="Arial"/>
                <a:ea typeface="Arial"/>
                <a:cs typeface="Arial"/>
                <a:sym typeface="Arial"/>
              </a:rPr>
              <a:t>, se puede aplicar comandos en relación al nombre del proceso o al </a:t>
            </a:r>
            <a:r>
              <a:rPr lang="es-ES" sz="2000" dirty="0" err="1" smtClean="0">
                <a:solidFill>
                  <a:schemeClr val="bg1"/>
                </a:solidFill>
                <a:latin typeface="Arial"/>
                <a:ea typeface="Arial"/>
                <a:cs typeface="Arial"/>
                <a:sym typeface="Arial"/>
              </a:rPr>
              <a:t>pid</a:t>
            </a:r>
            <a:r>
              <a:rPr lang="es-ES" sz="2000" dirty="0" smtClean="0">
                <a:solidFill>
                  <a:schemeClr val="bg1"/>
                </a:solidFill>
                <a:latin typeface="Arial"/>
                <a:ea typeface="Arial"/>
                <a:cs typeface="Arial"/>
                <a:sym typeface="Arial"/>
              </a:rPr>
              <a:t>.</a:t>
            </a:r>
          </a:p>
          <a:p>
            <a:pPr marL="342900" indent="-215900">
              <a:lnSpc>
                <a:spcPct val="100000"/>
              </a:lnSpc>
              <a:spcBef>
                <a:spcPts val="500"/>
              </a:spcBef>
              <a:buClr>
                <a:srgbClr val="29FB33"/>
              </a:buClr>
            </a:pPr>
            <a:endParaRPr lang="es-ES" sz="2000" dirty="0" smtClean="0">
              <a:solidFill>
                <a:schemeClr val="bg1"/>
              </a:solidFill>
              <a:latin typeface="Arial"/>
              <a:ea typeface="Arial"/>
              <a:cs typeface="Arial"/>
              <a:sym typeface="Arial"/>
            </a:endParaRPr>
          </a:p>
          <a:p>
            <a:pPr marL="469900" indent="-342900">
              <a:lnSpc>
                <a:spcPct val="100000"/>
              </a:lnSpc>
              <a:spcBef>
                <a:spcPts val="500"/>
              </a:spcBef>
              <a:buClr>
                <a:srgbClr val="29FB33"/>
              </a:buClr>
              <a:buFont typeface="Arial" panose="020B0604020202020204" pitchFamily="34" charset="0"/>
              <a:buChar char="•"/>
            </a:pPr>
            <a:r>
              <a:rPr lang="es-ES" sz="2000" dirty="0" err="1" smtClean="0">
                <a:solidFill>
                  <a:srgbClr val="00B050"/>
                </a:solidFill>
                <a:latin typeface="Arial"/>
                <a:ea typeface="Arial"/>
                <a:cs typeface="Arial"/>
                <a:sym typeface="Arial"/>
              </a:rPr>
              <a:t>ps</a:t>
            </a: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faux</a:t>
            </a:r>
            <a:r>
              <a:rPr lang="es-ES" sz="2000" dirty="0" smtClean="0">
                <a:solidFill>
                  <a:srgbClr val="00B050"/>
                </a:solidFill>
                <a:latin typeface="Arial"/>
                <a:ea typeface="Arial"/>
                <a:cs typeface="Arial"/>
                <a:sym typeface="Arial"/>
              </a:rPr>
              <a:t> </a:t>
            </a:r>
            <a:r>
              <a:rPr lang="es-ES" sz="2000" dirty="0" smtClean="0">
                <a:solidFill>
                  <a:schemeClr val="bg1"/>
                </a:solidFill>
                <a:latin typeface="Arial"/>
                <a:ea typeface="Arial"/>
                <a:cs typeface="Arial"/>
                <a:sym typeface="Arial"/>
              </a:rPr>
              <a:t>: Muestra todos los procesos del sistema.</a:t>
            </a:r>
          </a:p>
          <a:p>
            <a:pPr marL="469900" indent="-342900">
              <a:lnSpc>
                <a:spcPct val="100000"/>
              </a:lnSpc>
              <a:spcBef>
                <a:spcPts val="500"/>
              </a:spcBef>
              <a:buClr>
                <a:srgbClr val="29FB33"/>
              </a:buClr>
              <a:buFont typeface="Arial" panose="020B0604020202020204" pitchFamily="34" charset="0"/>
              <a:buChar char="•"/>
            </a:pPr>
            <a:r>
              <a:rPr lang="es-ES" sz="2000" dirty="0" err="1" smtClean="0">
                <a:solidFill>
                  <a:srgbClr val="00B050"/>
                </a:solidFill>
                <a:latin typeface="Arial"/>
                <a:ea typeface="Arial"/>
                <a:cs typeface="Arial"/>
                <a:sym typeface="Arial"/>
              </a:rPr>
              <a:t>exec</a:t>
            </a:r>
            <a:r>
              <a:rPr lang="es-ES" sz="2000" dirty="0" smtClean="0">
                <a:solidFill>
                  <a:srgbClr val="00B050"/>
                </a:solidFill>
                <a:latin typeface="Arial"/>
                <a:ea typeface="Arial"/>
                <a:cs typeface="Arial"/>
                <a:sym typeface="Arial"/>
              </a:rPr>
              <a:t> &lt;comando/programa&gt;</a:t>
            </a:r>
            <a:r>
              <a:rPr lang="es-ES" sz="2000" dirty="0" smtClean="0">
                <a:solidFill>
                  <a:schemeClr val="bg1"/>
                </a:solidFill>
                <a:latin typeface="Arial"/>
                <a:ea typeface="Arial"/>
                <a:cs typeface="Arial"/>
                <a:sym typeface="Arial"/>
              </a:rPr>
              <a:t>: Ejecuta un proceso reemplazando el proceso actual (consola), sin crear un proceso nuevo.</a:t>
            </a:r>
          </a:p>
          <a:p>
            <a:pPr marL="469900" indent="-342900">
              <a:lnSpc>
                <a:spcPct val="150000"/>
              </a:lnSpc>
              <a:spcBef>
                <a:spcPts val="500"/>
              </a:spcBef>
              <a:buClr>
                <a:srgbClr val="29FB33"/>
              </a:buClr>
              <a:buFont typeface="Arial" panose="020B0604020202020204" pitchFamily="34" charset="0"/>
              <a:buChar char="•"/>
            </a:pPr>
            <a:r>
              <a:rPr lang="es-ES" sz="2000" dirty="0" err="1" smtClean="0">
                <a:solidFill>
                  <a:srgbClr val="00B050"/>
                </a:solidFill>
                <a:latin typeface="Arial"/>
                <a:ea typeface="Arial"/>
                <a:cs typeface="Arial"/>
                <a:sym typeface="Arial"/>
              </a:rPr>
              <a:t>ps</a:t>
            </a: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eH</a:t>
            </a:r>
            <a:r>
              <a:rPr lang="es-ES" sz="2000" dirty="0" smtClean="0">
                <a:solidFill>
                  <a:srgbClr val="00B050"/>
                </a:solidFill>
                <a:latin typeface="Arial"/>
                <a:ea typeface="Arial"/>
                <a:cs typeface="Arial"/>
                <a:sym typeface="Arial"/>
              </a:rPr>
              <a:t> </a:t>
            </a:r>
            <a:r>
              <a:rPr lang="es-ES" sz="2000" dirty="0" smtClean="0">
                <a:solidFill>
                  <a:schemeClr val="bg1"/>
                </a:solidFill>
                <a:latin typeface="Arial"/>
                <a:ea typeface="Arial"/>
                <a:cs typeface="Arial"/>
                <a:sym typeface="Arial"/>
              </a:rPr>
              <a:t>: Muestra procesos y subprocesos de usuarios de forma jerárquica.</a:t>
            </a:r>
          </a:p>
          <a:p>
            <a:pPr marL="127000" indent="0">
              <a:lnSpc>
                <a:spcPct val="150000"/>
              </a:lnSpc>
              <a:spcBef>
                <a:spcPts val="500"/>
              </a:spcBef>
              <a:buClr>
                <a:srgbClr val="29FB33"/>
              </a:buClr>
            </a:pPr>
            <a:r>
              <a:rPr lang="es-ES" sz="2000" dirty="0" smtClean="0">
                <a:solidFill>
                  <a:schemeClr val="bg1"/>
                </a:solidFill>
                <a:latin typeface="Arial"/>
                <a:ea typeface="Arial"/>
                <a:cs typeface="Arial"/>
                <a:sym typeface="Arial"/>
              </a:rPr>
              <a:t>	(</a:t>
            </a:r>
            <a:r>
              <a:rPr lang="en-US" b="1" i="1" dirty="0"/>
              <a:t>-</a:t>
            </a:r>
            <a:r>
              <a:rPr lang="en-US" b="1" i="1" dirty="0" smtClean="0"/>
              <a:t>e : </a:t>
            </a:r>
            <a:r>
              <a:rPr lang="es-ES" sz="2000" dirty="0" smtClean="0">
                <a:solidFill>
                  <a:schemeClr val="bg1"/>
                </a:solidFill>
                <a:latin typeface="Arial"/>
                <a:ea typeface="Arial"/>
                <a:cs typeface="Arial"/>
                <a:sym typeface="Arial"/>
              </a:rPr>
              <a:t>Procesos de todos los usuarios </a:t>
            </a:r>
            <a:r>
              <a:rPr lang="en-US" b="1" i="1" dirty="0" smtClean="0"/>
              <a:t>–H:</a:t>
            </a:r>
            <a:r>
              <a:rPr lang="es-ES" sz="2000" dirty="0" smtClean="0">
                <a:solidFill>
                  <a:schemeClr val="bg1"/>
                </a:solidFill>
                <a:latin typeface="Arial"/>
                <a:ea typeface="Arial"/>
                <a:cs typeface="Arial"/>
                <a:sym typeface="Arial"/>
              </a:rPr>
              <a:t>Muestra la jerarquía)</a:t>
            </a:r>
            <a:r>
              <a:rPr lang="es-ES" sz="2000" dirty="0" smtClean="0">
                <a:solidFill>
                  <a:srgbClr val="00B050"/>
                </a:solidFill>
                <a:latin typeface="Arial"/>
                <a:ea typeface="Arial"/>
                <a:cs typeface="Arial"/>
                <a:sym typeface="Arial"/>
              </a:rPr>
              <a:t> </a:t>
            </a:r>
          </a:p>
          <a:p>
            <a:pPr marL="469900" indent="-342900">
              <a:lnSpc>
                <a:spcPct val="150000"/>
              </a:lnSpc>
              <a:spcBef>
                <a:spcPts val="500"/>
              </a:spcBef>
              <a:buClr>
                <a:srgbClr val="29FB33"/>
              </a:buClr>
              <a:buFont typeface="Arial" panose="020B0604020202020204" pitchFamily="34" charset="0"/>
              <a:buChar char="•"/>
            </a:pPr>
            <a:r>
              <a:rPr lang="es-ES" sz="2000" dirty="0" smtClean="0">
                <a:solidFill>
                  <a:srgbClr val="00B050"/>
                </a:solidFill>
                <a:latin typeface="Arial"/>
                <a:ea typeface="Arial"/>
                <a:cs typeface="Arial"/>
                <a:sym typeface="Arial"/>
              </a:rPr>
              <a:t>top</a:t>
            </a:r>
            <a:r>
              <a:rPr lang="es-ES" sz="2000" dirty="0" smtClean="0">
                <a:solidFill>
                  <a:schemeClr val="bg1"/>
                </a:solidFill>
                <a:latin typeface="Arial"/>
                <a:ea typeface="Arial"/>
                <a:cs typeface="Arial"/>
                <a:sym typeface="Arial"/>
              </a:rPr>
              <a:t> : Se utiliza de la misma forma que</a:t>
            </a: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ps</a:t>
            </a:r>
            <a:r>
              <a:rPr lang="es-ES" sz="2000" dirty="0" smtClean="0">
                <a:solidFill>
                  <a:srgbClr val="00B050"/>
                </a:solidFill>
                <a:latin typeface="Arial"/>
                <a:ea typeface="Arial"/>
                <a:cs typeface="Arial"/>
                <a:sym typeface="Arial"/>
              </a:rPr>
              <a:t> </a:t>
            </a:r>
            <a:r>
              <a:rPr lang="es-ES" sz="2000" dirty="0" smtClean="0">
                <a:solidFill>
                  <a:schemeClr val="bg1"/>
                </a:solidFill>
                <a:latin typeface="Arial"/>
                <a:ea typeface="Arial"/>
                <a:cs typeface="Arial"/>
                <a:sym typeface="Arial"/>
              </a:rPr>
              <a:t>y con las mismas opciones, pero de forma</a:t>
            </a:r>
            <a:endParaRPr lang="es-ES" sz="20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smtClean="0">
                <a:solidFill>
                  <a:schemeClr val="bg1"/>
                </a:solidFill>
                <a:latin typeface="Arial"/>
                <a:ea typeface="Arial"/>
                <a:cs typeface="Arial"/>
                <a:sym typeface="Arial"/>
              </a:rPr>
              <a:t>	monitoreada (tiempo real)</a:t>
            </a:r>
          </a:p>
          <a:p>
            <a:pPr marL="469900" indent="-342900">
              <a:lnSpc>
                <a:spcPct val="150000"/>
              </a:lnSpc>
              <a:spcBef>
                <a:spcPts val="500"/>
              </a:spcBef>
              <a:buClr>
                <a:srgbClr val="29FB33"/>
              </a:buClr>
              <a:buFont typeface="Arial" panose="020B0604020202020204" pitchFamily="34" charset="0"/>
              <a:buChar char="•"/>
            </a:pPr>
            <a:r>
              <a:rPr lang="es-ES" sz="2000" dirty="0" err="1" smtClean="0">
                <a:solidFill>
                  <a:srgbClr val="00B050"/>
                </a:solidFill>
                <a:latin typeface="Arial"/>
                <a:ea typeface="Arial"/>
                <a:cs typeface="Arial"/>
                <a:sym typeface="Arial"/>
              </a:rPr>
              <a:t>ps</a:t>
            </a:r>
            <a:r>
              <a:rPr lang="es-ES" sz="2000" dirty="0" smtClean="0">
                <a:solidFill>
                  <a:srgbClr val="00B050"/>
                </a:solidFill>
                <a:latin typeface="Arial"/>
                <a:ea typeface="Arial"/>
                <a:cs typeface="Arial"/>
                <a:sym typeface="Arial"/>
              </a:rPr>
              <a:t> –u &lt;</a:t>
            </a:r>
            <a:r>
              <a:rPr lang="es-ES" sz="2000" dirty="0" err="1" smtClean="0">
                <a:solidFill>
                  <a:srgbClr val="00B050"/>
                </a:solidFill>
                <a:latin typeface="Arial"/>
                <a:ea typeface="Arial"/>
                <a:cs typeface="Arial"/>
                <a:sym typeface="Arial"/>
              </a:rPr>
              <a:t>nombreusuario</a:t>
            </a:r>
            <a:r>
              <a:rPr lang="es-ES" sz="2000" dirty="0" smtClean="0">
                <a:solidFill>
                  <a:srgbClr val="00B050"/>
                </a:solidFill>
                <a:latin typeface="Arial"/>
                <a:ea typeface="Arial"/>
                <a:cs typeface="Arial"/>
                <a:sym typeface="Arial"/>
              </a:rPr>
              <a:t>&gt;</a:t>
            </a:r>
            <a:r>
              <a:rPr lang="es-ES" sz="2000" dirty="0" smtClean="0">
                <a:solidFill>
                  <a:schemeClr val="bg1"/>
                </a:solidFill>
                <a:latin typeface="Arial"/>
                <a:ea typeface="Arial"/>
                <a:cs typeface="Arial"/>
                <a:sym typeface="Arial"/>
              </a:rPr>
              <a:t>: Lista de procesos relativos a un usuario</a:t>
            </a:r>
          </a:p>
          <a:p>
            <a:pPr marL="469900" indent="-342900">
              <a:lnSpc>
                <a:spcPct val="150000"/>
              </a:lnSpc>
              <a:spcBef>
                <a:spcPts val="500"/>
              </a:spcBef>
              <a:buClr>
                <a:srgbClr val="29FB33"/>
              </a:buClr>
              <a:buFont typeface="Arial" panose="020B0604020202020204" pitchFamily="34" charset="0"/>
              <a:buChar char="•"/>
            </a:pPr>
            <a:r>
              <a:rPr lang="es-ES" sz="2000" dirty="0" err="1" smtClean="0">
                <a:solidFill>
                  <a:srgbClr val="00B050"/>
                </a:solidFill>
                <a:latin typeface="Arial"/>
                <a:ea typeface="Arial"/>
                <a:cs typeface="Arial"/>
                <a:sym typeface="Arial"/>
              </a:rPr>
              <a:t>kill</a:t>
            </a:r>
            <a:r>
              <a:rPr lang="es-ES" sz="2000" dirty="0" smtClean="0">
                <a:solidFill>
                  <a:srgbClr val="00B050"/>
                </a:solidFill>
                <a:latin typeface="Arial"/>
                <a:ea typeface="Arial"/>
                <a:cs typeface="Arial"/>
                <a:sym typeface="Arial"/>
              </a:rPr>
              <a:t> &lt;</a:t>
            </a:r>
            <a:r>
              <a:rPr lang="es-ES" sz="2000" dirty="0" err="1" smtClean="0">
                <a:solidFill>
                  <a:srgbClr val="00B050"/>
                </a:solidFill>
                <a:latin typeface="Arial"/>
                <a:ea typeface="Arial"/>
                <a:cs typeface="Arial"/>
                <a:sym typeface="Arial"/>
              </a:rPr>
              <a:t>pid</a:t>
            </a:r>
            <a:r>
              <a:rPr lang="es-ES" sz="2000" dirty="0" smtClean="0">
                <a:solidFill>
                  <a:srgbClr val="00B050"/>
                </a:solidFill>
                <a:latin typeface="Arial"/>
                <a:ea typeface="Arial"/>
                <a:cs typeface="Arial"/>
                <a:sym typeface="Arial"/>
              </a:rPr>
              <a:t>&gt; </a:t>
            </a:r>
            <a:r>
              <a:rPr lang="es-ES" sz="2000" dirty="0" smtClean="0">
                <a:solidFill>
                  <a:schemeClr val="bg1"/>
                </a:solidFill>
                <a:latin typeface="Arial"/>
                <a:ea typeface="Arial"/>
                <a:cs typeface="Arial"/>
                <a:sym typeface="Arial"/>
              </a:rPr>
              <a:t>: Cerrar proceso por </a:t>
            </a:r>
            <a:r>
              <a:rPr lang="es-ES" sz="2000" dirty="0" err="1" smtClean="0">
                <a:solidFill>
                  <a:schemeClr val="bg1"/>
                </a:solidFill>
                <a:latin typeface="Arial"/>
                <a:ea typeface="Arial"/>
                <a:cs typeface="Arial"/>
                <a:sym typeface="Arial"/>
              </a:rPr>
              <a:t>pid</a:t>
            </a: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r>
              <a:rPr lang="es-ES" sz="2000" dirty="0" err="1">
                <a:solidFill>
                  <a:srgbClr val="00B050"/>
                </a:solidFill>
                <a:latin typeface="Arial"/>
                <a:ea typeface="Arial"/>
                <a:cs typeface="Arial"/>
                <a:sym typeface="Arial"/>
              </a:rPr>
              <a:t>kill</a:t>
            </a:r>
            <a:r>
              <a:rPr lang="es-ES" sz="2000" dirty="0">
                <a:solidFill>
                  <a:srgbClr val="00B050"/>
                </a:solidFill>
                <a:latin typeface="Arial"/>
                <a:ea typeface="Arial"/>
                <a:cs typeface="Arial"/>
                <a:sym typeface="Arial"/>
              </a:rPr>
              <a:t> </a:t>
            </a:r>
            <a:r>
              <a:rPr lang="es-ES" sz="2000" dirty="0" smtClean="0">
                <a:solidFill>
                  <a:srgbClr val="00B050"/>
                </a:solidFill>
                <a:latin typeface="Arial"/>
                <a:ea typeface="Arial"/>
                <a:cs typeface="Arial"/>
                <a:sym typeface="Arial"/>
              </a:rPr>
              <a:t>SIGKILL&lt;</a:t>
            </a:r>
            <a:r>
              <a:rPr lang="es-ES" sz="2000" dirty="0" err="1" smtClean="0">
                <a:solidFill>
                  <a:srgbClr val="00B050"/>
                </a:solidFill>
                <a:latin typeface="Arial"/>
                <a:ea typeface="Arial"/>
                <a:cs typeface="Arial"/>
                <a:sym typeface="Arial"/>
              </a:rPr>
              <a:t>pid</a:t>
            </a:r>
            <a:r>
              <a:rPr lang="es-ES" sz="2000" dirty="0">
                <a:solidFill>
                  <a:srgbClr val="00B050"/>
                </a:solidFill>
                <a:latin typeface="Arial"/>
                <a:ea typeface="Arial"/>
                <a:cs typeface="Arial"/>
                <a:sym typeface="Arial"/>
              </a:rPr>
              <a:t>&gt; </a:t>
            </a:r>
            <a:r>
              <a:rPr lang="es-ES" sz="2000" dirty="0">
                <a:solidFill>
                  <a:schemeClr val="bg1"/>
                </a:solidFill>
                <a:latin typeface="Arial"/>
                <a:ea typeface="Arial"/>
                <a:cs typeface="Arial"/>
                <a:sym typeface="Arial"/>
              </a:rPr>
              <a:t>: Cerrar </a:t>
            </a:r>
            <a:r>
              <a:rPr lang="es-ES" sz="2000" dirty="0" smtClean="0">
                <a:solidFill>
                  <a:schemeClr val="bg1"/>
                </a:solidFill>
                <a:latin typeface="Arial"/>
                <a:ea typeface="Arial"/>
                <a:cs typeface="Arial"/>
                <a:sym typeface="Arial"/>
              </a:rPr>
              <a:t>proceso por </a:t>
            </a:r>
            <a:r>
              <a:rPr lang="es-ES" sz="2000" dirty="0" err="1" smtClean="0">
                <a:solidFill>
                  <a:schemeClr val="bg1"/>
                </a:solidFill>
                <a:latin typeface="Arial"/>
                <a:ea typeface="Arial"/>
                <a:cs typeface="Arial"/>
                <a:sym typeface="Arial"/>
              </a:rPr>
              <a:t>pid</a:t>
            </a:r>
            <a:r>
              <a:rPr lang="es-ES" sz="2000" dirty="0" smtClean="0">
                <a:solidFill>
                  <a:schemeClr val="bg1"/>
                </a:solidFill>
                <a:latin typeface="Arial"/>
                <a:ea typeface="Arial"/>
                <a:cs typeface="Arial"/>
                <a:sym typeface="Arial"/>
              </a:rPr>
              <a:t> a la fuerza</a:t>
            </a:r>
          </a:p>
          <a:p>
            <a:pPr marL="469900" indent="-342900">
              <a:lnSpc>
                <a:spcPct val="150000"/>
              </a:lnSpc>
              <a:spcBef>
                <a:spcPts val="500"/>
              </a:spcBef>
              <a:buClr>
                <a:srgbClr val="29FB33"/>
              </a:buClr>
              <a:buFont typeface="Arial" panose="020B0604020202020204" pitchFamily="34" charset="0"/>
              <a:buChar char="•"/>
            </a:pPr>
            <a:r>
              <a:rPr lang="es-ES" sz="2000" dirty="0" err="1" smtClean="0">
                <a:solidFill>
                  <a:srgbClr val="00B050"/>
                </a:solidFill>
                <a:latin typeface="Arial"/>
                <a:ea typeface="Arial"/>
                <a:cs typeface="Arial"/>
                <a:sym typeface="Arial"/>
              </a:rPr>
              <a:t>pkill</a:t>
            </a:r>
            <a:r>
              <a:rPr lang="es-ES" sz="2000" dirty="0" smtClean="0">
                <a:solidFill>
                  <a:srgbClr val="00B050"/>
                </a:solidFill>
                <a:latin typeface="Arial"/>
                <a:ea typeface="Arial"/>
                <a:cs typeface="Arial"/>
                <a:sym typeface="Arial"/>
              </a:rPr>
              <a:t> &lt;nombre proceso &gt; </a:t>
            </a:r>
            <a:r>
              <a:rPr lang="es-ES" sz="2000" dirty="0">
                <a:solidFill>
                  <a:schemeClr val="bg1"/>
                </a:solidFill>
                <a:latin typeface="Arial"/>
                <a:ea typeface="Arial"/>
                <a:cs typeface="Arial"/>
                <a:sym typeface="Arial"/>
              </a:rPr>
              <a:t>: Cerrar </a:t>
            </a:r>
            <a:r>
              <a:rPr lang="es-ES" sz="2000" dirty="0" smtClean="0">
                <a:solidFill>
                  <a:schemeClr val="bg1"/>
                </a:solidFill>
                <a:latin typeface="Arial"/>
                <a:ea typeface="Arial"/>
                <a:cs typeface="Arial"/>
                <a:sym typeface="Arial"/>
              </a:rPr>
              <a:t>proceso por nombre </a:t>
            </a:r>
            <a:r>
              <a:rPr lang="es-ES" sz="2000" dirty="0">
                <a:solidFill>
                  <a:schemeClr val="bg1"/>
                </a:solidFill>
                <a:latin typeface="Arial"/>
                <a:ea typeface="Arial"/>
                <a:cs typeface="Arial"/>
                <a:sym typeface="Arial"/>
              </a:rPr>
              <a:t>o nombre parcial del proceso</a:t>
            </a: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smtClean="0">
                <a:solidFill>
                  <a:schemeClr val="bg1"/>
                </a:solidFill>
                <a:latin typeface="Arial"/>
                <a:ea typeface="Arial"/>
                <a:cs typeface="Arial"/>
                <a:sym typeface="Arial"/>
              </a:rPr>
              <a:t>Se pueden cerrar múltiples procesos con los comandos mencionados anteriormente solo que en el </a:t>
            </a:r>
            <a:r>
              <a:rPr lang="es-ES" sz="2000" dirty="0" err="1" smtClean="0">
                <a:solidFill>
                  <a:schemeClr val="bg1"/>
                </a:solidFill>
                <a:latin typeface="Arial"/>
                <a:ea typeface="Arial"/>
                <a:cs typeface="Arial"/>
                <a:sym typeface="Arial"/>
              </a:rPr>
              <a:t>pid</a:t>
            </a:r>
            <a:r>
              <a:rPr lang="es-ES" sz="2000" dirty="0" smtClean="0">
                <a:solidFill>
                  <a:schemeClr val="bg1"/>
                </a:solidFill>
                <a:latin typeface="Arial"/>
                <a:ea typeface="Arial"/>
                <a:cs typeface="Arial"/>
                <a:sym typeface="Arial"/>
              </a:rPr>
              <a:t> del procesos se colocan varios separados por espacio</a:t>
            </a:r>
            <a:endParaRPr lang="es-ES" sz="2000" dirty="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152174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Netcat 3 ° Enviar entrada definida en netcat</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lnSpcReduction="10000"/>
          </a:bodyPr>
          <a:lstStyle/>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Si queremos definir con anticipación el input que recibe un servidor con </a:t>
            </a:r>
            <a:r>
              <a:rPr lang="es-ES" sz="1800" dirty="0" err="1" smtClean="0">
                <a:solidFill>
                  <a:schemeClr val="bg1"/>
                </a:solidFill>
                <a:latin typeface="Arial"/>
                <a:ea typeface="Arial"/>
                <a:cs typeface="Arial"/>
                <a:sym typeface="Arial"/>
              </a:rPr>
              <a:t>netcat</a:t>
            </a:r>
            <a:r>
              <a:rPr lang="es-ES" sz="1800" dirty="0" smtClean="0">
                <a:solidFill>
                  <a:schemeClr val="bg1"/>
                </a:solidFill>
                <a:latin typeface="Arial"/>
                <a:ea typeface="Arial"/>
                <a:cs typeface="Arial"/>
                <a:sym typeface="Arial"/>
              </a:rPr>
              <a:t> por ejemplo ( usuario y contraseña ) podemos  hacerlo de la siguiente manera</a:t>
            </a: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rgbClr val="00B050"/>
                </a:solidFill>
                <a:latin typeface="Arial"/>
                <a:ea typeface="Arial"/>
                <a:cs typeface="Arial"/>
                <a:sym typeface="Arial"/>
              </a:rPr>
              <a:t>echo </a:t>
            </a:r>
            <a:r>
              <a:rPr lang="es-ES" sz="1800" dirty="0" smtClean="0">
                <a:solidFill>
                  <a:srgbClr val="FFC000"/>
                </a:solidFill>
                <a:latin typeface="Arial"/>
                <a:ea typeface="Arial"/>
                <a:cs typeface="Arial"/>
                <a:sym typeface="Arial"/>
              </a:rPr>
              <a:t>“usuario contraseña” </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netcat</a:t>
            </a:r>
            <a:r>
              <a:rPr lang="es-ES" sz="1800" dirty="0" smtClean="0">
                <a:solidFill>
                  <a:srgbClr val="00B050"/>
                </a:solidFill>
                <a:latin typeface="Arial"/>
                <a:ea typeface="Arial"/>
                <a:cs typeface="Arial"/>
                <a:sym typeface="Arial"/>
              </a:rPr>
              <a:t> </a:t>
            </a:r>
            <a:r>
              <a:rPr lang="es-ES" sz="1800" dirty="0" err="1" smtClean="0">
                <a:solidFill>
                  <a:srgbClr val="00B050"/>
                </a:solidFill>
                <a:latin typeface="Arial"/>
                <a:ea typeface="Arial"/>
                <a:cs typeface="Arial"/>
                <a:sym typeface="Arial"/>
              </a:rPr>
              <a:t>ipservidor</a:t>
            </a:r>
            <a:r>
              <a:rPr lang="es-ES" sz="1800" dirty="0" smtClean="0">
                <a:solidFill>
                  <a:srgbClr val="00B050"/>
                </a:solidFill>
                <a:latin typeface="Arial"/>
                <a:ea typeface="Arial"/>
                <a:cs typeface="Arial"/>
                <a:sym typeface="Arial"/>
              </a:rPr>
              <a:t> </a:t>
            </a:r>
            <a:r>
              <a:rPr lang="es-ES" sz="1800" dirty="0" smtClean="0">
                <a:solidFill>
                  <a:srgbClr val="00B0F0"/>
                </a:solidFill>
                <a:latin typeface="Arial"/>
                <a:ea typeface="Arial"/>
                <a:cs typeface="Arial"/>
                <a:sym typeface="Arial"/>
              </a:rPr>
              <a:t>4000</a:t>
            </a:r>
          </a:p>
          <a:p>
            <a:pPr marL="127000" indent="0">
              <a:lnSpc>
                <a:spcPct val="150000"/>
              </a:lnSpc>
              <a:spcBef>
                <a:spcPts val="500"/>
              </a:spcBef>
              <a:buClr>
                <a:srgbClr val="29FB33"/>
              </a:buClr>
            </a:pPr>
            <a:endParaRPr lang="es-ES" sz="1800" dirty="0" smtClean="0">
              <a:solidFill>
                <a:srgbClr val="00B0F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00B0F0"/>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De similar forma podemos aplicar un diccionario, utilizando un fichero .</a:t>
            </a:r>
            <a:r>
              <a:rPr lang="es-ES" sz="1800" dirty="0" err="1" smtClean="0">
                <a:solidFill>
                  <a:schemeClr val="bg1"/>
                </a:solidFill>
                <a:latin typeface="Arial"/>
                <a:ea typeface="Arial"/>
                <a:cs typeface="Arial"/>
                <a:sym typeface="Arial"/>
              </a:rPr>
              <a:t>txt</a:t>
            </a:r>
            <a:r>
              <a:rPr lang="es-ES" sz="1800" dirty="0" smtClean="0">
                <a:solidFill>
                  <a:schemeClr val="bg1"/>
                </a:solidFill>
                <a:latin typeface="Arial"/>
                <a:ea typeface="Arial"/>
                <a:cs typeface="Arial"/>
                <a:sym typeface="Arial"/>
              </a:rPr>
              <a:t> que tenga por cada línea una contraseña o texto para probar. Por ejemplo:</a:t>
            </a:r>
          </a:p>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err="1" smtClean="0">
                <a:solidFill>
                  <a:srgbClr val="00B050"/>
                </a:solidFill>
                <a:latin typeface="Arial"/>
                <a:ea typeface="Arial"/>
                <a:cs typeface="Arial"/>
                <a:sym typeface="Arial"/>
              </a:rPr>
              <a:t>cat</a:t>
            </a:r>
            <a:r>
              <a:rPr lang="es-ES" sz="1800" dirty="0" smtClean="0">
                <a:solidFill>
                  <a:srgbClr val="00B050"/>
                </a:solidFill>
                <a:latin typeface="Arial"/>
                <a:ea typeface="Arial"/>
                <a:cs typeface="Arial"/>
                <a:sym typeface="Arial"/>
              </a:rPr>
              <a:t> </a:t>
            </a:r>
            <a:r>
              <a:rPr lang="es-ES" sz="1800" dirty="0" smtClean="0">
                <a:solidFill>
                  <a:srgbClr val="FFC000"/>
                </a:solidFill>
                <a:latin typeface="Arial"/>
                <a:ea typeface="Arial"/>
                <a:cs typeface="Arial"/>
                <a:sym typeface="Arial"/>
              </a:rPr>
              <a:t>passwords.txt</a:t>
            </a:r>
            <a:r>
              <a:rPr lang="es-ES" sz="1800" dirty="0" smtClean="0">
                <a:solidFill>
                  <a:srgbClr val="00B050"/>
                </a:solidFill>
                <a:latin typeface="Arial"/>
                <a:ea typeface="Arial"/>
                <a:cs typeface="Arial"/>
                <a:sym typeface="Arial"/>
              </a:rPr>
              <a:t> | </a:t>
            </a:r>
            <a:r>
              <a:rPr lang="es-ES" sz="1800" dirty="0" err="1">
                <a:solidFill>
                  <a:srgbClr val="00B050"/>
                </a:solidFill>
                <a:latin typeface="Arial"/>
                <a:ea typeface="Arial"/>
                <a:cs typeface="Arial"/>
                <a:sym typeface="Arial"/>
              </a:rPr>
              <a:t>netcat</a:t>
            </a:r>
            <a:r>
              <a:rPr lang="es-ES" sz="1800" dirty="0">
                <a:solidFill>
                  <a:srgbClr val="00B050"/>
                </a:solidFill>
                <a:latin typeface="Arial"/>
                <a:ea typeface="Arial"/>
                <a:cs typeface="Arial"/>
                <a:sym typeface="Arial"/>
              </a:rPr>
              <a:t> </a:t>
            </a:r>
            <a:r>
              <a:rPr lang="es-ES" sz="1800" dirty="0" err="1">
                <a:solidFill>
                  <a:srgbClr val="00B050"/>
                </a:solidFill>
                <a:latin typeface="Arial"/>
                <a:ea typeface="Arial"/>
                <a:cs typeface="Arial"/>
                <a:sym typeface="Arial"/>
              </a:rPr>
              <a:t>ipservidor</a:t>
            </a:r>
            <a:r>
              <a:rPr lang="es-ES" sz="1800" dirty="0">
                <a:solidFill>
                  <a:srgbClr val="00B050"/>
                </a:solidFill>
                <a:latin typeface="Arial"/>
                <a:ea typeface="Arial"/>
                <a:cs typeface="Arial"/>
                <a:sym typeface="Arial"/>
              </a:rPr>
              <a:t> </a:t>
            </a:r>
            <a:r>
              <a:rPr lang="es-ES" sz="1800" dirty="0">
                <a:solidFill>
                  <a:srgbClr val="00B0F0"/>
                </a:solidFill>
                <a:latin typeface="Arial"/>
                <a:ea typeface="Arial"/>
                <a:cs typeface="Arial"/>
                <a:sym typeface="Arial"/>
              </a:rPr>
              <a:t>4000</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464405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Diapositiva aun en desarrollo….</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	</a:t>
            </a: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1800" dirty="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106" name="Google Shape;106;p1"/>
          <p:cNvSpPr txBox="1"/>
          <p:nvPr/>
        </p:nvSpPr>
        <p:spPr>
          <a:xfrm>
            <a:off x="1345223" y="6011129"/>
            <a:ext cx="9467362" cy="36929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220330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3600" b="1" dirty="0" smtClean="0">
                <a:solidFill>
                  <a:srgbClr val="FEFEFE"/>
                </a:solidFill>
                <a:latin typeface="Lucida Sans"/>
                <a:ea typeface="Lucida Sans"/>
                <a:cs typeface="Lucida Sans"/>
                <a:sym typeface="Lucida Sans"/>
              </a:rPr>
              <a:t>Administración (servicios)</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965201"/>
            <a:ext cx="10160000" cy="5778500"/>
          </a:xfrm>
          <a:prstGeom prst="rect">
            <a:avLst/>
          </a:prstGeom>
          <a:noFill/>
          <a:ln>
            <a:noFill/>
          </a:ln>
        </p:spPr>
        <p:txBody>
          <a:bodyPr spcFirstLastPara="1" wrap="square" lIns="91425" tIns="45700" rIns="91425" bIns="45700" anchor="t" anchorCtr="0">
            <a:normAutofit/>
          </a:bodyPr>
          <a:lstStyle/>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  Los servicios son programas que le permiten al sistema y al usuario hacer uso de determinadas funcionalidades, el poder activar y desactivar estos programas, es lo que nos permite montar diferentes herramientas en el sistema. Los comandos principales son </a:t>
            </a:r>
            <a:r>
              <a:rPr lang="es-ES" sz="2000" dirty="0" err="1" smtClean="0">
                <a:solidFill>
                  <a:srgbClr val="00B050"/>
                </a:solidFill>
                <a:latin typeface="Arial"/>
                <a:ea typeface="Arial"/>
                <a:cs typeface="Arial"/>
                <a:sym typeface="Arial"/>
              </a:rPr>
              <a:t>service</a:t>
            </a:r>
            <a:r>
              <a:rPr lang="es-ES" sz="2000" dirty="0" smtClean="0">
                <a:solidFill>
                  <a:srgbClr val="00B050"/>
                </a:solidFill>
                <a:latin typeface="Arial"/>
                <a:ea typeface="Arial"/>
                <a:cs typeface="Arial"/>
                <a:sym typeface="Arial"/>
              </a:rPr>
              <a:t> </a:t>
            </a:r>
            <a:r>
              <a:rPr lang="es-ES" sz="2000" dirty="0" smtClean="0">
                <a:solidFill>
                  <a:schemeClr val="bg1"/>
                </a:solidFill>
                <a:latin typeface="Arial"/>
                <a:ea typeface="Arial"/>
                <a:cs typeface="Arial"/>
                <a:sym typeface="Arial"/>
              </a:rPr>
              <a:t> y  </a:t>
            </a:r>
            <a:r>
              <a:rPr lang="es-ES" sz="2000" dirty="0" err="1" smtClean="0">
                <a:solidFill>
                  <a:srgbClr val="00B050"/>
                </a:solidFill>
                <a:latin typeface="Arial"/>
                <a:ea typeface="Arial"/>
                <a:cs typeface="Arial"/>
                <a:sym typeface="Arial"/>
              </a:rPr>
              <a:t>systemctl</a:t>
            </a:r>
            <a:r>
              <a:rPr lang="es-ES" sz="2000" dirty="0" smtClean="0">
                <a:solidFill>
                  <a:srgbClr val="00B050"/>
                </a:solidFill>
                <a:latin typeface="Arial"/>
                <a:ea typeface="Arial"/>
                <a:cs typeface="Arial"/>
                <a:sym typeface="Arial"/>
              </a:rPr>
              <a:t> </a:t>
            </a:r>
            <a:r>
              <a:rPr lang="es-ES" sz="2000" dirty="0" smtClean="0">
                <a:solidFill>
                  <a:schemeClr val="bg1"/>
                </a:solidFill>
                <a:latin typeface="Arial"/>
                <a:ea typeface="Arial"/>
                <a:cs typeface="Arial"/>
                <a:sym typeface="Arial"/>
              </a:rPr>
              <a:t>Este último es como una versión con altos privilegios de </a:t>
            </a:r>
            <a:r>
              <a:rPr lang="es-ES" sz="2000" dirty="0" err="1" smtClean="0">
                <a:solidFill>
                  <a:srgbClr val="00B050"/>
                </a:solidFill>
                <a:latin typeface="Arial"/>
                <a:ea typeface="Arial"/>
                <a:cs typeface="Arial"/>
                <a:sym typeface="Arial"/>
              </a:rPr>
              <a:t>service</a:t>
            </a: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Sintaxis:</a:t>
            </a:r>
          </a:p>
          <a:p>
            <a:pPr marL="127000" indent="0">
              <a:lnSpc>
                <a:spcPct val="100000"/>
              </a:lnSpc>
              <a:spcBef>
                <a:spcPts val="500"/>
              </a:spcBef>
              <a:buClr>
                <a:srgbClr val="29FB33"/>
              </a:buClr>
            </a:pPr>
            <a:r>
              <a:rPr lang="es-ES" sz="2000" dirty="0" smtClean="0">
                <a:solidFill>
                  <a:schemeClr val="bg1"/>
                </a:solidFill>
                <a:latin typeface="Arial"/>
                <a:ea typeface="Arial"/>
                <a:cs typeface="Arial"/>
                <a:sym typeface="Arial"/>
              </a:rPr>
              <a:t>	</a:t>
            </a:r>
            <a:r>
              <a:rPr lang="es-ES" sz="2000" dirty="0" err="1" smtClean="0">
                <a:solidFill>
                  <a:schemeClr val="bg1"/>
                </a:solidFill>
                <a:latin typeface="Arial"/>
                <a:ea typeface="Arial"/>
                <a:cs typeface="Arial"/>
                <a:sym typeface="Arial"/>
              </a:rPr>
              <a:t>systemctl</a:t>
            </a:r>
            <a:r>
              <a:rPr lang="es-ES" sz="2000" dirty="0" smtClean="0">
                <a:solidFill>
                  <a:schemeClr val="bg1"/>
                </a:solidFill>
                <a:latin typeface="Arial"/>
                <a:ea typeface="Arial"/>
                <a:cs typeface="Arial"/>
                <a:sym typeface="Arial"/>
              </a:rPr>
              <a:t>: </a:t>
            </a:r>
            <a:r>
              <a:rPr lang="es-ES" sz="2000" dirty="0" err="1" smtClean="0">
                <a:solidFill>
                  <a:srgbClr val="00B050"/>
                </a:solidFill>
                <a:latin typeface="Arial"/>
                <a:ea typeface="Arial"/>
                <a:cs typeface="Arial"/>
                <a:sym typeface="Arial"/>
              </a:rPr>
              <a:t>systemctl</a:t>
            </a:r>
            <a:r>
              <a:rPr lang="es-ES" sz="2000" dirty="0" smtClean="0">
                <a:solidFill>
                  <a:srgbClr val="00B050"/>
                </a:solidFill>
                <a:latin typeface="Arial"/>
                <a:ea typeface="Arial"/>
                <a:cs typeface="Arial"/>
                <a:sym typeface="Arial"/>
              </a:rPr>
              <a:t> &lt;opciones&gt; &lt;</a:t>
            </a:r>
            <a:r>
              <a:rPr lang="es-ES" sz="2000" dirty="0" err="1" smtClean="0">
                <a:solidFill>
                  <a:srgbClr val="00B050"/>
                </a:solidFill>
                <a:latin typeface="Arial"/>
                <a:ea typeface="Arial"/>
                <a:cs typeface="Arial"/>
                <a:sym typeface="Arial"/>
              </a:rPr>
              <a:t>nombreservicio</a:t>
            </a:r>
            <a:r>
              <a:rPr lang="es-ES" sz="2000" dirty="0" smtClean="0">
                <a:solidFill>
                  <a:srgbClr val="00B050"/>
                </a:solidFill>
                <a:latin typeface="Arial"/>
                <a:ea typeface="Arial"/>
                <a:cs typeface="Arial"/>
                <a:sym typeface="Arial"/>
              </a:rPr>
              <a:t>&gt;</a:t>
            </a:r>
          </a:p>
          <a:p>
            <a:pPr marL="127000" indent="0">
              <a:lnSpc>
                <a:spcPct val="100000"/>
              </a:lnSpc>
              <a:spcBef>
                <a:spcPts val="500"/>
              </a:spcBef>
              <a:buClr>
                <a:srgbClr val="29FB33"/>
              </a:buClr>
            </a:pPr>
            <a:r>
              <a:rPr lang="es-ES" sz="2000" dirty="0" smtClean="0">
                <a:solidFill>
                  <a:srgbClr val="00B050"/>
                </a:solidFill>
                <a:latin typeface="Arial"/>
                <a:ea typeface="Arial"/>
                <a:cs typeface="Arial"/>
                <a:sym typeface="Arial"/>
              </a:rPr>
              <a:t>	</a:t>
            </a:r>
            <a:r>
              <a:rPr lang="es-ES" sz="2000" dirty="0">
                <a:solidFill>
                  <a:schemeClr val="bg1"/>
                </a:solidFill>
                <a:latin typeface="Arial"/>
                <a:ea typeface="Arial"/>
                <a:cs typeface="Arial"/>
                <a:sym typeface="Arial"/>
              </a:rPr>
              <a:t> </a:t>
            </a:r>
            <a:r>
              <a:rPr lang="es-ES" sz="2000" dirty="0" err="1" smtClean="0">
                <a:solidFill>
                  <a:schemeClr val="bg1"/>
                </a:solidFill>
                <a:latin typeface="Arial"/>
                <a:ea typeface="Arial"/>
                <a:cs typeface="Arial"/>
                <a:sym typeface="Arial"/>
              </a:rPr>
              <a:t>service</a:t>
            </a:r>
            <a:r>
              <a:rPr lang="es-ES" sz="2000" dirty="0" smtClean="0">
                <a:solidFill>
                  <a:schemeClr val="bg1"/>
                </a:solidFill>
                <a:latin typeface="Arial"/>
                <a:ea typeface="Arial"/>
                <a:cs typeface="Arial"/>
                <a:sym typeface="Arial"/>
              </a:rPr>
              <a:t>: </a:t>
            </a:r>
            <a:r>
              <a:rPr lang="es-ES" sz="2000" dirty="0" err="1" smtClean="0">
                <a:solidFill>
                  <a:srgbClr val="00B050"/>
                </a:solidFill>
                <a:latin typeface="Arial"/>
                <a:ea typeface="Arial"/>
                <a:cs typeface="Arial"/>
                <a:sym typeface="Arial"/>
              </a:rPr>
              <a:t>service</a:t>
            </a:r>
            <a:r>
              <a:rPr lang="es-ES" sz="2000" dirty="0" smtClean="0">
                <a:solidFill>
                  <a:srgbClr val="00B050"/>
                </a:solidFill>
                <a:latin typeface="Arial"/>
                <a:ea typeface="Arial"/>
                <a:cs typeface="Arial"/>
                <a:sym typeface="Arial"/>
              </a:rPr>
              <a:t> &lt;</a:t>
            </a:r>
            <a:r>
              <a:rPr lang="es-ES" sz="2000" dirty="0" err="1" smtClean="0">
                <a:solidFill>
                  <a:srgbClr val="00B050"/>
                </a:solidFill>
                <a:latin typeface="Arial"/>
                <a:ea typeface="Arial"/>
                <a:cs typeface="Arial"/>
                <a:sym typeface="Arial"/>
              </a:rPr>
              <a:t>nombreservicio</a:t>
            </a:r>
            <a:r>
              <a:rPr lang="es-ES" sz="2000" dirty="0" smtClean="0">
                <a:solidFill>
                  <a:srgbClr val="00B050"/>
                </a:solidFill>
                <a:latin typeface="Arial"/>
                <a:ea typeface="Arial"/>
                <a:cs typeface="Arial"/>
                <a:sym typeface="Arial"/>
              </a:rPr>
              <a:t>&gt; &lt;opciones&gt; </a:t>
            </a:r>
          </a:p>
          <a:p>
            <a:pPr marL="127000" indent="0">
              <a:lnSpc>
                <a:spcPct val="100000"/>
              </a:lnSpc>
              <a:spcBef>
                <a:spcPts val="500"/>
              </a:spcBef>
              <a:buClr>
                <a:srgbClr val="29FB33"/>
              </a:buClr>
            </a:pPr>
            <a:endParaRPr lang="es-ES" sz="2000" dirty="0">
              <a:solidFill>
                <a:srgbClr val="00B050"/>
              </a:solidFill>
              <a:latin typeface="Arial"/>
              <a:ea typeface="Arial"/>
              <a:cs typeface="Arial"/>
              <a:sym typeface="Arial"/>
            </a:endParaRPr>
          </a:p>
          <a:p>
            <a:pPr marL="127000" indent="0">
              <a:lnSpc>
                <a:spcPct val="100000"/>
              </a:lnSpc>
              <a:spcBef>
                <a:spcPts val="500"/>
              </a:spcBef>
              <a:buClr>
                <a:srgbClr val="29FB33"/>
              </a:buClr>
            </a:pPr>
            <a:r>
              <a:rPr lang="es-ES" sz="2000" dirty="0" smtClean="0">
                <a:solidFill>
                  <a:schemeClr val="bg1"/>
                </a:solidFill>
                <a:latin typeface="Arial"/>
                <a:ea typeface="Arial"/>
                <a:cs typeface="Arial"/>
                <a:sym typeface="Arial"/>
              </a:rPr>
              <a:t>	Las opciones mas básicas son:</a:t>
            </a:r>
            <a:endParaRPr lang="es-ES" sz="2000" dirty="0">
              <a:solidFill>
                <a:schemeClr val="bg1"/>
              </a:solidFill>
              <a:latin typeface="Arial"/>
              <a:ea typeface="Arial"/>
              <a:cs typeface="Arial"/>
              <a:sym typeface="Arial"/>
            </a:endParaRPr>
          </a:p>
          <a:p>
            <a:pPr marL="127000" indent="0">
              <a:lnSpc>
                <a:spcPct val="100000"/>
              </a:lnSpc>
              <a:spcBef>
                <a:spcPts val="500"/>
              </a:spcBef>
              <a:buClr>
                <a:srgbClr val="29FB33"/>
              </a:buCl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r>
              <a:rPr lang="es-ES" sz="2000" dirty="0" smtClean="0">
                <a:solidFill>
                  <a:schemeClr val="bg1"/>
                </a:solidFill>
                <a:latin typeface="Arial"/>
                <a:ea typeface="Arial"/>
                <a:cs typeface="Arial"/>
                <a:sym typeface="Arial"/>
              </a:rPr>
              <a:t>Con </a:t>
            </a:r>
            <a:r>
              <a:rPr lang="es-ES" sz="2000" dirty="0" err="1" smtClean="0">
                <a:solidFill>
                  <a:schemeClr val="bg1"/>
                </a:solidFill>
                <a:latin typeface="Arial"/>
                <a:ea typeface="Arial"/>
                <a:cs typeface="Arial"/>
                <a:sym typeface="Arial"/>
              </a:rPr>
              <a:t>systemctl</a:t>
            </a:r>
            <a:r>
              <a:rPr lang="es-ES" sz="2000" dirty="0" smtClean="0">
                <a:solidFill>
                  <a:schemeClr val="bg1"/>
                </a:solidFill>
                <a:latin typeface="Arial"/>
                <a:ea typeface="Arial"/>
                <a:cs typeface="Arial"/>
                <a:sym typeface="Arial"/>
              </a:rPr>
              <a:t> podremos controlar entre otras cosas que procesos inician con el sistema.</a:t>
            </a: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
        <p:nvSpPr>
          <p:cNvPr id="2" name="CuadroTexto 1"/>
          <p:cNvSpPr txBox="1"/>
          <p:nvPr/>
        </p:nvSpPr>
        <p:spPr>
          <a:xfrm>
            <a:off x="6224955" y="3771899"/>
            <a:ext cx="1573822" cy="1477328"/>
          </a:xfrm>
          <a:prstGeom prst="rect">
            <a:avLst/>
          </a:prstGeom>
          <a:noFill/>
        </p:spPr>
        <p:txBody>
          <a:bodyPr wrap="square" rtlCol="0">
            <a:spAutoFit/>
          </a:bodyPr>
          <a:lstStyle/>
          <a:p>
            <a:pPr marL="285750" indent="-285750">
              <a:buFont typeface="Arial" panose="020B0604020202020204" pitchFamily="34" charset="0"/>
              <a:buChar char="•"/>
            </a:pPr>
            <a:r>
              <a:rPr lang="es-ES" sz="1800" dirty="0" smtClean="0">
                <a:solidFill>
                  <a:schemeClr val="bg1"/>
                </a:solidFill>
                <a:latin typeface="Bahnschrift" panose="020B0502040204020203" pitchFamily="34" charset="0"/>
              </a:rPr>
              <a:t>status</a:t>
            </a:r>
          </a:p>
          <a:p>
            <a:pPr marL="285750" indent="-285750">
              <a:buFont typeface="Arial" panose="020B0604020202020204" pitchFamily="34" charset="0"/>
              <a:buChar char="•"/>
            </a:pPr>
            <a:r>
              <a:rPr lang="es-ES" sz="1800" dirty="0" err="1" smtClean="0">
                <a:solidFill>
                  <a:schemeClr val="bg1"/>
                </a:solidFill>
                <a:latin typeface="Bahnschrift" panose="020B0502040204020203" pitchFamily="34" charset="0"/>
              </a:rPr>
              <a:t>start</a:t>
            </a:r>
            <a:endParaRPr lang="es-ES" sz="1800" dirty="0" smtClean="0">
              <a:solidFill>
                <a:schemeClr val="bg1"/>
              </a:solidFill>
              <a:latin typeface="Bahnschrift" panose="020B0502040204020203" pitchFamily="34" charset="0"/>
            </a:endParaRPr>
          </a:p>
          <a:p>
            <a:pPr marL="285750" indent="-285750">
              <a:buFont typeface="Arial" panose="020B0604020202020204" pitchFamily="34" charset="0"/>
              <a:buChar char="•"/>
            </a:pPr>
            <a:r>
              <a:rPr lang="es-ES" sz="1800" dirty="0" smtClean="0">
                <a:solidFill>
                  <a:schemeClr val="bg1"/>
                </a:solidFill>
                <a:latin typeface="Bahnschrift" panose="020B0502040204020203" pitchFamily="34" charset="0"/>
              </a:rPr>
              <a:t>stop</a:t>
            </a:r>
          </a:p>
          <a:p>
            <a:pPr marL="285750" indent="-285750">
              <a:buFont typeface="Arial" panose="020B0604020202020204" pitchFamily="34" charset="0"/>
              <a:buChar char="•"/>
            </a:pPr>
            <a:r>
              <a:rPr lang="es-ES" sz="1800" dirty="0" err="1" smtClean="0">
                <a:solidFill>
                  <a:schemeClr val="bg1"/>
                </a:solidFill>
                <a:latin typeface="Bahnschrift" panose="020B0502040204020203" pitchFamily="34" charset="0"/>
              </a:rPr>
              <a:t>restart</a:t>
            </a:r>
            <a:endParaRPr lang="es-ES" sz="1800" dirty="0" smtClean="0">
              <a:solidFill>
                <a:schemeClr val="bg1"/>
              </a:solidFill>
              <a:latin typeface="Bahnschrift" panose="020B0502040204020203" pitchFamily="34" charset="0"/>
            </a:endParaRPr>
          </a:p>
          <a:p>
            <a:pPr marL="285750" indent="-285750">
              <a:buFont typeface="Arial" panose="020B0604020202020204" pitchFamily="34" charset="0"/>
              <a:buChar char="•"/>
            </a:pPr>
            <a:r>
              <a:rPr lang="es-ES" sz="1800" dirty="0" err="1" smtClean="0">
                <a:solidFill>
                  <a:schemeClr val="bg1"/>
                </a:solidFill>
                <a:latin typeface="Bahnschrift" panose="020B0502040204020203" pitchFamily="34" charset="0"/>
              </a:rPr>
              <a:t>reload</a:t>
            </a:r>
            <a:endParaRPr lang="en-US" sz="18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24629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3600" b="1" smtClean="0">
                <a:solidFill>
                  <a:srgbClr val="FEFEFE"/>
                </a:solidFill>
                <a:latin typeface="Lucida Sans"/>
                <a:ea typeface="Lucida Sans"/>
                <a:cs typeface="Lucida Sans"/>
                <a:sym typeface="Lucida Sans"/>
              </a:rPr>
              <a:t>Montar unidades externas</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63650" y="965201"/>
            <a:ext cx="10160000" cy="5778500"/>
          </a:xfrm>
          <a:prstGeom prst="rect">
            <a:avLst/>
          </a:prstGeom>
          <a:noFill/>
          <a:ln>
            <a:noFill/>
          </a:ln>
        </p:spPr>
        <p:txBody>
          <a:bodyPr spcFirstLastPara="1" wrap="square" lIns="91425" tIns="45700" rIns="91425" bIns="45700" anchor="t" anchorCtr="0">
            <a:normAutofit/>
          </a:bodyPr>
          <a:lstStyle/>
          <a:p>
            <a:pPr marL="342900" indent="-215900">
              <a:lnSpc>
                <a:spcPct val="100000"/>
              </a:lnSpc>
              <a:spcBef>
                <a:spcPts val="500"/>
              </a:spcBef>
              <a:buClr>
                <a:srgbClr val="29FB33"/>
              </a:buClr>
            </a:pPr>
            <a:r>
              <a:rPr lang="es-ES" sz="2000" smtClean="0">
                <a:solidFill>
                  <a:schemeClr val="bg1"/>
                </a:solidFill>
                <a:latin typeface="Arial"/>
                <a:ea typeface="Arial"/>
                <a:cs typeface="Arial"/>
                <a:sym typeface="Arial"/>
              </a:rPr>
              <a:t>Para montar un medio extraíble y operar con el:</a:t>
            </a:r>
          </a:p>
          <a:p>
            <a:pPr marL="342900" indent="-215900">
              <a:lnSpc>
                <a:spcPct val="100000"/>
              </a:lnSpc>
              <a:spcBef>
                <a:spcPts val="500"/>
              </a:spcBef>
              <a:buClr>
                <a:srgbClr val="29FB33"/>
              </a:buClr>
            </a:pPr>
            <a:endParaRPr lang="es-ES" sz="2000" smtClean="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smtClean="0">
                <a:solidFill>
                  <a:schemeClr val="bg1"/>
                </a:solidFill>
                <a:latin typeface="Arial"/>
                <a:ea typeface="Arial"/>
                <a:cs typeface="Arial"/>
                <a:sym typeface="Arial"/>
              </a:rPr>
              <a:t>Listamos los dispositivos con el comando: </a:t>
            </a:r>
          </a:p>
          <a:p>
            <a:pPr marL="342900" indent="-215900">
              <a:lnSpc>
                <a:spcPct val="100000"/>
              </a:lnSpc>
              <a:spcBef>
                <a:spcPts val="500"/>
              </a:spcBef>
              <a:buClr>
                <a:srgbClr val="29FB33"/>
              </a:buClr>
            </a:pPr>
            <a:r>
              <a:rPr lang="es-ES" sz="2000" smtClean="0">
                <a:solidFill>
                  <a:schemeClr val="bg1"/>
                </a:solidFill>
                <a:latin typeface="Arial"/>
                <a:ea typeface="Arial"/>
                <a:cs typeface="Arial"/>
                <a:sym typeface="Arial"/>
              </a:rPr>
              <a:t>	</a:t>
            </a:r>
            <a:r>
              <a:rPr lang="es-ES" sz="2000">
                <a:solidFill>
                  <a:schemeClr val="bg1"/>
                </a:solidFill>
                <a:latin typeface="Arial"/>
                <a:ea typeface="Arial"/>
                <a:cs typeface="Arial"/>
                <a:sym typeface="Arial"/>
              </a:rPr>
              <a:t>	</a:t>
            </a:r>
            <a:r>
              <a:rPr lang="es-ES" sz="2000" smtClean="0">
                <a:solidFill>
                  <a:srgbClr val="92D050"/>
                </a:solidFill>
                <a:latin typeface="Arial"/>
                <a:ea typeface="Arial"/>
                <a:cs typeface="Arial"/>
                <a:sym typeface="Arial"/>
              </a:rPr>
              <a:t> lsblk    </a:t>
            </a:r>
            <a:r>
              <a:rPr lang="es-ES" sz="2000" smtClean="0">
                <a:solidFill>
                  <a:schemeClr val="bg1"/>
                </a:solidFill>
                <a:latin typeface="Arial"/>
                <a:ea typeface="Arial"/>
                <a:cs typeface="Arial"/>
                <a:sym typeface="Arial"/>
              </a:rPr>
              <a:t>		 ----- &gt; Al ejecutarlo se mostrarán las particiones también</a:t>
            </a:r>
            <a:endParaRPr lang="es-ES" sz="2000">
              <a:solidFill>
                <a:schemeClr val="bg1"/>
              </a:solidFill>
              <a:latin typeface="Arial"/>
              <a:ea typeface="Arial"/>
              <a:cs typeface="Arial"/>
              <a:sym typeface="Arial"/>
            </a:endParaRPr>
          </a:p>
          <a:p>
            <a:pPr marL="342900" indent="-215900">
              <a:lnSpc>
                <a:spcPct val="100000"/>
              </a:lnSpc>
              <a:spcBef>
                <a:spcPts val="500"/>
              </a:spcBef>
              <a:buClr>
                <a:srgbClr val="29FB33"/>
              </a:buClr>
            </a:pPr>
            <a:endParaRPr lang="es-ES" sz="200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smtClean="0">
                <a:solidFill>
                  <a:schemeClr val="bg1"/>
                </a:solidFill>
                <a:latin typeface="Arial"/>
                <a:ea typeface="Arial"/>
                <a:cs typeface="Arial"/>
                <a:sym typeface="Arial"/>
              </a:rPr>
              <a:t>Montamos la partición que queremos con:</a:t>
            </a:r>
          </a:p>
          <a:p>
            <a:pPr marL="342900" indent="-215900">
              <a:lnSpc>
                <a:spcPct val="100000"/>
              </a:lnSpc>
              <a:spcBef>
                <a:spcPts val="500"/>
              </a:spcBef>
              <a:buClr>
                <a:srgbClr val="29FB33"/>
              </a:buClr>
            </a:pPr>
            <a:r>
              <a:rPr lang="es-ES" sz="2000">
                <a:solidFill>
                  <a:schemeClr val="bg1"/>
                </a:solidFill>
                <a:latin typeface="Arial"/>
                <a:ea typeface="Arial"/>
                <a:cs typeface="Arial"/>
                <a:sym typeface="Arial"/>
              </a:rPr>
              <a:t>	</a:t>
            </a:r>
            <a:r>
              <a:rPr lang="es-ES" sz="2000" smtClean="0">
                <a:solidFill>
                  <a:schemeClr val="bg1"/>
                </a:solidFill>
                <a:latin typeface="Arial"/>
                <a:ea typeface="Arial"/>
                <a:cs typeface="Arial"/>
                <a:sym typeface="Arial"/>
              </a:rPr>
              <a:t>	 </a:t>
            </a:r>
            <a:r>
              <a:rPr lang="es-ES" sz="2000" smtClean="0">
                <a:solidFill>
                  <a:srgbClr val="92D050"/>
                </a:solidFill>
                <a:latin typeface="Arial"/>
                <a:ea typeface="Arial"/>
                <a:cs typeface="Arial"/>
                <a:sym typeface="Arial"/>
              </a:rPr>
              <a:t>mount </a:t>
            </a:r>
            <a:r>
              <a:rPr lang="es-ES" sz="2000">
                <a:solidFill>
                  <a:srgbClr val="92D050"/>
                </a:solidFill>
                <a:latin typeface="Arial"/>
                <a:ea typeface="Arial"/>
                <a:cs typeface="Arial"/>
                <a:sym typeface="Arial"/>
              </a:rPr>
              <a:t>/</a:t>
            </a:r>
            <a:r>
              <a:rPr lang="es-ES" sz="2000" smtClean="0">
                <a:solidFill>
                  <a:srgbClr val="92D050"/>
                </a:solidFill>
                <a:latin typeface="Arial"/>
                <a:ea typeface="Arial"/>
                <a:cs typeface="Arial"/>
                <a:sym typeface="Arial"/>
              </a:rPr>
              <a:t>dev/</a:t>
            </a:r>
            <a:r>
              <a:rPr lang="es-ES" sz="2000" smtClean="0">
                <a:solidFill>
                  <a:srgbClr val="00B0F0"/>
                </a:solidFill>
                <a:latin typeface="Arial"/>
                <a:ea typeface="Arial"/>
                <a:cs typeface="Arial"/>
                <a:sym typeface="Arial"/>
              </a:rPr>
              <a:t>nombreparticion</a:t>
            </a:r>
            <a:r>
              <a:rPr lang="es-ES" sz="2000" smtClean="0">
                <a:solidFill>
                  <a:srgbClr val="92D050"/>
                </a:solidFill>
                <a:latin typeface="Arial"/>
                <a:ea typeface="Arial"/>
                <a:cs typeface="Arial"/>
                <a:sym typeface="Arial"/>
              </a:rPr>
              <a:t> </a:t>
            </a:r>
            <a:r>
              <a:rPr lang="es-ES" sz="2000">
                <a:solidFill>
                  <a:srgbClr val="92D050"/>
                </a:solidFill>
                <a:latin typeface="Arial"/>
                <a:ea typeface="Arial"/>
                <a:cs typeface="Arial"/>
                <a:sym typeface="Arial"/>
              </a:rPr>
              <a:t>/</a:t>
            </a:r>
            <a:r>
              <a:rPr lang="es-ES" sz="2000" smtClean="0">
                <a:solidFill>
                  <a:srgbClr val="92D050"/>
                </a:solidFill>
                <a:latin typeface="Arial"/>
                <a:ea typeface="Arial"/>
                <a:cs typeface="Arial"/>
                <a:sym typeface="Arial"/>
              </a:rPr>
              <a:t>mnt  </a:t>
            </a:r>
            <a:r>
              <a:rPr lang="es-ES" sz="2000" smtClean="0">
                <a:solidFill>
                  <a:schemeClr val="bg1"/>
                </a:solidFill>
                <a:latin typeface="Arial"/>
                <a:ea typeface="Arial"/>
                <a:cs typeface="Arial"/>
                <a:sym typeface="Arial"/>
              </a:rPr>
              <a:t>La partición se monta en /mnt</a:t>
            </a:r>
          </a:p>
          <a:p>
            <a:pPr marL="342900" indent="-215900">
              <a:lnSpc>
                <a:spcPct val="100000"/>
              </a:lnSpc>
              <a:spcBef>
                <a:spcPts val="500"/>
              </a:spcBef>
              <a:buClr>
                <a:srgbClr val="29FB33"/>
              </a:buClr>
            </a:pPr>
            <a:endParaRPr lang="es-ES" sz="2000" smtClean="0">
              <a:solidFill>
                <a:srgbClr val="92D050"/>
              </a:solidFill>
              <a:latin typeface="Arial"/>
              <a:ea typeface="Arial"/>
              <a:cs typeface="Arial"/>
              <a:sym typeface="Arial"/>
            </a:endParaRPr>
          </a:p>
          <a:p>
            <a:pPr marL="342900" indent="-215900">
              <a:lnSpc>
                <a:spcPct val="100000"/>
              </a:lnSpc>
              <a:spcBef>
                <a:spcPts val="500"/>
              </a:spcBef>
              <a:buClr>
                <a:srgbClr val="29FB33"/>
              </a:buClr>
            </a:pPr>
            <a:r>
              <a:rPr lang="es-ES" sz="2000" smtClean="0">
                <a:solidFill>
                  <a:schemeClr val="bg1"/>
                </a:solidFill>
                <a:latin typeface="Arial"/>
                <a:ea typeface="Arial"/>
                <a:cs typeface="Arial"/>
                <a:sym typeface="Arial"/>
              </a:rPr>
              <a:t>Ingresamos al directorio donde se encuentra la unidad con:</a:t>
            </a:r>
            <a:endParaRPr lang="es-ES" sz="200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a:solidFill>
                  <a:schemeClr val="bg1"/>
                </a:solidFill>
                <a:latin typeface="Arial"/>
                <a:ea typeface="Arial"/>
                <a:cs typeface="Arial"/>
                <a:sym typeface="Arial"/>
              </a:rPr>
              <a:t>		</a:t>
            </a:r>
            <a:r>
              <a:rPr lang="es-ES" sz="2000">
                <a:solidFill>
                  <a:schemeClr val="bg1"/>
                </a:solidFill>
                <a:latin typeface="Arial"/>
                <a:ea typeface="Arial"/>
                <a:cs typeface="Arial"/>
                <a:sym typeface="Arial"/>
              </a:rPr>
              <a:t> </a:t>
            </a:r>
            <a:r>
              <a:rPr lang="es-ES" sz="2000" smtClean="0">
                <a:solidFill>
                  <a:srgbClr val="92D050"/>
                </a:solidFill>
                <a:latin typeface="Arial"/>
                <a:ea typeface="Arial"/>
                <a:cs typeface="Arial"/>
                <a:sym typeface="Arial"/>
              </a:rPr>
              <a:t>cd /mnt</a:t>
            </a:r>
            <a:endParaRPr lang="es-ES" sz="2000">
              <a:solidFill>
                <a:schemeClr val="bg1"/>
              </a:solidFill>
              <a:latin typeface="Arial"/>
              <a:ea typeface="Arial"/>
              <a:cs typeface="Arial"/>
              <a:sym typeface="Arial"/>
            </a:endParaRPr>
          </a:p>
          <a:p>
            <a:pPr marL="342900" indent="-215900">
              <a:lnSpc>
                <a:spcPct val="100000"/>
              </a:lnSpc>
              <a:spcBef>
                <a:spcPts val="500"/>
              </a:spcBef>
              <a:buClr>
                <a:srgbClr val="29FB33"/>
              </a:buClr>
            </a:pPr>
            <a:endParaRPr lang="es-ES" sz="2000" smtClean="0">
              <a:solidFill>
                <a:srgbClr val="92D050"/>
              </a:solidFill>
              <a:latin typeface="Arial"/>
              <a:ea typeface="Arial"/>
              <a:cs typeface="Arial"/>
              <a:sym typeface="Arial"/>
            </a:endParaRPr>
          </a:p>
          <a:p>
            <a:pPr marL="342900" indent="-215900">
              <a:lnSpc>
                <a:spcPct val="100000"/>
              </a:lnSpc>
              <a:spcBef>
                <a:spcPts val="500"/>
              </a:spcBef>
              <a:buClr>
                <a:srgbClr val="29FB33"/>
              </a:buClr>
            </a:pPr>
            <a:endParaRPr lang="es-ES" sz="200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smtClean="0">
                <a:solidFill>
                  <a:schemeClr val="bg1"/>
                </a:solidFill>
                <a:latin typeface="Arial"/>
                <a:ea typeface="Arial"/>
                <a:cs typeface="Arial"/>
                <a:sym typeface="Arial"/>
              </a:rPr>
              <a:t>Desmontamos la unidad con:</a:t>
            </a:r>
          </a:p>
          <a:p>
            <a:pPr marL="342900" indent="-215900">
              <a:lnSpc>
                <a:spcPct val="100000"/>
              </a:lnSpc>
              <a:spcBef>
                <a:spcPts val="500"/>
              </a:spcBef>
              <a:buClr>
                <a:srgbClr val="29FB33"/>
              </a:buClr>
            </a:pPr>
            <a:r>
              <a:rPr lang="es-ES" sz="2000">
                <a:solidFill>
                  <a:schemeClr val="bg1"/>
                </a:solidFill>
                <a:latin typeface="Arial"/>
                <a:ea typeface="Arial"/>
                <a:cs typeface="Arial"/>
                <a:sym typeface="Arial"/>
              </a:rPr>
              <a:t>	</a:t>
            </a:r>
            <a:r>
              <a:rPr lang="es-ES" sz="2000" smtClean="0">
                <a:solidFill>
                  <a:schemeClr val="bg1"/>
                </a:solidFill>
                <a:latin typeface="Arial"/>
                <a:ea typeface="Arial"/>
                <a:cs typeface="Arial"/>
                <a:sym typeface="Arial"/>
              </a:rPr>
              <a:t>	</a:t>
            </a:r>
            <a:r>
              <a:rPr lang="es-ES" sz="2000" smtClean="0">
                <a:solidFill>
                  <a:srgbClr val="92D050"/>
                </a:solidFill>
                <a:latin typeface="Arial"/>
                <a:ea typeface="Arial"/>
                <a:cs typeface="Arial"/>
                <a:sym typeface="Arial"/>
              </a:rPr>
              <a:t> </a:t>
            </a:r>
            <a:r>
              <a:rPr lang="es-ES" sz="2000">
                <a:solidFill>
                  <a:srgbClr val="92D050"/>
                </a:solidFill>
                <a:latin typeface="Arial"/>
                <a:ea typeface="Arial"/>
                <a:cs typeface="Arial"/>
                <a:sym typeface="Arial"/>
              </a:rPr>
              <a:t>umount </a:t>
            </a:r>
            <a:r>
              <a:rPr lang="es-ES" sz="2000">
                <a:solidFill>
                  <a:srgbClr val="92D050"/>
                </a:solidFill>
                <a:latin typeface="Arial"/>
                <a:ea typeface="Arial"/>
                <a:cs typeface="Arial"/>
                <a:sym typeface="Arial"/>
              </a:rPr>
              <a:t>/</a:t>
            </a:r>
            <a:r>
              <a:rPr lang="es-ES" sz="2000" smtClean="0">
                <a:solidFill>
                  <a:srgbClr val="92D050"/>
                </a:solidFill>
                <a:latin typeface="Arial"/>
                <a:ea typeface="Arial"/>
                <a:cs typeface="Arial"/>
                <a:sym typeface="Arial"/>
              </a:rPr>
              <a:t>dev/</a:t>
            </a:r>
            <a:r>
              <a:rPr lang="es-ES" sz="2000" smtClean="0">
                <a:solidFill>
                  <a:srgbClr val="00B0F0"/>
                </a:solidFill>
                <a:latin typeface="Arial"/>
                <a:ea typeface="Arial"/>
                <a:cs typeface="Arial"/>
                <a:sym typeface="Arial"/>
              </a:rPr>
              <a:t>nombreparticion</a:t>
            </a:r>
            <a:r>
              <a:rPr lang="es-ES" sz="2000" smtClean="0">
                <a:solidFill>
                  <a:srgbClr val="92D050"/>
                </a:solidFill>
                <a:latin typeface="Arial"/>
                <a:ea typeface="Arial"/>
                <a:cs typeface="Arial"/>
                <a:sym typeface="Arial"/>
              </a:rPr>
              <a:t> </a:t>
            </a:r>
            <a:r>
              <a:rPr lang="es-ES" sz="2000">
                <a:solidFill>
                  <a:srgbClr val="92D050"/>
                </a:solidFill>
                <a:latin typeface="Arial"/>
                <a:ea typeface="Arial"/>
                <a:cs typeface="Arial"/>
                <a:sym typeface="Arial"/>
              </a:rPr>
              <a:t>/mnt</a:t>
            </a:r>
            <a:endParaRPr lang="es-ES" sz="2000" dirty="0" smtClean="0">
              <a:solidFill>
                <a:srgbClr val="92D050"/>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104222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Administración (Tareas cron )1</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fontScale="92500" lnSpcReduction="20000"/>
          </a:bodyPr>
          <a:lstStyle/>
          <a:p>
            <a:pPr marL="412750" indent="-285750">
              <a:lnSpc>
                <a:spcPct val="150000"/>
              </a:lnSpc>
              <a:spcBef>
                <a:spcPts val="500"/>
              </a:spcBef>
              <a:buClr>
                <a:srgbClr val="29FB33"/>
              </a:buClr>
              <a:buFont typeface="Arial" panose="020B0604020202020204" pitchFamily="34" charset="0"/>
              <a:buChar char="•"/>
            </a:pPr>
            <a:endParaRPr lang="es-ES" sz="1800" dirty="0" smtClean="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endParaRPr lang="es-ES" sz="1800" dirty="0">
              <a:solidFill>
                <a:schemeClr val="bg1"/>
              </a:solidFill>
              <a:latin typeface="Arial"/>
              <a:ea typeface="Arial"/>
              <a:cs typeface="Arial"/>
              <a:sym typeface="Arial"/>
            </a:endParaRPr>
          </a:p>
          <a:p>
            <a:pPr marL="412750" indent="-285750">
              <a:lnSpc>
                <a:spcPct val="150000"/>
              </a:lnSpc>
              <a:spcBef>
                <a:spcPts val="500"/>
              </a:spcBef>
              <a:buClr>
                <a:srgbClr val="29FB33"/>
              </a:buClr>
              <a:buFont typeface="Arial" panose="020B0604020202020204" pitchFamily="34" charset="0"/>
              <a:buChar char="•"/>
            </a:pPr>
            <a:r>
              <a:rPr lang="es-ES" sz="1800" dirty="0" smtClean="0">
                <a:solidFill>
                  <a:schemeClr val="bg1"/>
                </a:solidFill>
                <a:latin typeface="Arial"/>
                <a:ea typeface="Arial"/>
                <a:cs typeface="Arial"/>
                <a:sym typeface="Arial"/>
              </a:rPr>
              <a:t>Cron es un demonio que se ejecuta al iniciarse el sistema operativo y observa el directorio </a:t>
            </a:r>
            <a:r>
              <a:rPr lang="es-ES" sz="2400" dirty="0" smtClean="0">
                <a:solidFill>
                  <a:srgbClr val="00B0F0"/>
                </a:solidFill>
                <a:latin typeface="Arial"/>
                <a:ea typeface="Arial"/>
                <a:cs typeface="Arial"/>
                <a:sym typeface="Arial"/>
              </a:rPr>
              <a:t>/</a:t>
            </a:r>
            <a:r>
              <a:rPr lang="es-ES" sz="2400" dirty="0" err="1" smtClean="0">
                <a:solidFill>
                  <a:srgbClr val="00B0F0"/>
                </a:solidFill>
                <a:latin typeface="Arial"/>
                <a:ea typeface="Arial"/>
                <a:cs typeface="Arial"/>
                <a:sym typeface="Arial"/>
              </a:rPr>
              <a:t>etc</a:t>
            </a:r>
            <a:r>
              <a:rPr lang="es-ES" sz="2400" dirty="0" smtClean="0">
                <a:solidFill>
                  <a:srgbClr val="00B0F0"/>
                </a:solidFill>
                <a:latin typeface="Arial"/>
                <a:ea typeface="Arial"/>
                <a:cs typeface="Arial"/>
                <a:sym typeface="Arial"/>
              </a:rPr>
              <a:t>/</a:t>
            </a:r>
            <a:r>
              <a:rPr lang="es-ES" sz="2400" dirty="0" err="1" smtClean="0">
                <a:solidFill>
                  <a:srgbClr val="00B0F0"/>
                </a:solidFill>
                <a:latin typeface="Arial"/>
                <a:ea typeface="Arial"/>
                <a:cs typeface="Arial"/>
                <a:sym typeface="Arial"/>
              </a:rPr>
              <a:t>cron.d</a:t>
            </a:r>
            <a:r>
              <a:rPr lang="es-ES" sz="2400" dirty="0" smtClean="0">
                <a:solidFill>
                  <a:srgbClr val="00B0F0"/>
                </a:solidFill>
                <a:latin typeface="Arial"/>
                <a:ea typeface="Arial"/>
                <a:cs typeface="Arial"/>
                <a:sym typeface="Arial"/>
              </a:rPr>
              <a:t> </a:t>
            </a:r>
            <a:r>
              <a:rPr lang="es-ES" sz="1800" dirty="0" smtClean="0">
                <a:solidFill>
                  <a:schemeClr val="bg1"/>
                </a:solidFill>
                <a:latin typeface="Arial"/>
                <a:ea typeface="Arial"/>
                <a:cs typeface="Arial"/>
                <a:sym typeface="Arial"/>
              </a:rPr>
              <a:t>donde están las tareas en forma de ficheros.</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Estos ficheros denominados </a:t>
            </a:r>
            <a:r>
              <a:rPr lang="es-ES" sz="1800" dirty="0" err="1" smtClean="0">
                <a:solidFill>
                  <a:schemeClr val="bg1"/>
                </a:solidFill>
                <a:latin typeface="Arial"/>
                <a:ea typeface="Arial"/>
                <a:cs typeface="Arial"/>
                <a:sym typeface="Arial"/>
              </a:rPr>
              <a:t>crontabs</a:t>
            </a:r>
            <a:r>
              <a:rPr lang="es-ES" sz="1800" dirty="0" smtClean="0">
                <a:solidFill>
                  <a:schemeClr val="bg1"/>
                </a:solidFill>
                <a:latin typeface="Arial"/>
                <a:ea typeface="Arial"/>
                <a:cs typeface="Arial"/>
                <a:sym typeface="Arial"/>
              </a:rPr>
              <a:t> que tienen una configuración que cada cierto tiempo ejecutan algún otro fichero con cierta funcionalidad pueden ser ( </a:t>
            </a:r>
            <a:r>
              <a:rPr lang="es-ES" sz="1800" dirty="0" err="1" smtClean="0">
                <a:solidFill>
                  <a:schemeClr val="bg1"/>
                </a:solidFill>
                <a:latin typeface="Arial"/>
                <a:ea typeface="Arial"/>
                <a:cs typeface="Arial"/>
                <a:sym typeface="Arial"/>
              </a:rPr>
              <a:t>Backups</a:t>
            </a:r>
            <a:r>
              <a:rPr lang="es-ES" sz="1800" dirty="0" smtClean="0">
                <a:solidFill>
                  <a:schemeClr val="bg1"/>
                </a:solidFill>
                <a:latin typeface="Arial"/>
                <a:ea typeface="Arial"/>
                <a:cs typeface="Arial"/>
                <a:sym typeface="Arial"/>
              </a:rPr>
              <a:t>, ejecución de archivos, </a:t>
            </a:r>
            <a:r>
              <a:rPr lang="es-ES" sz="1800" dirty="0" err="1" smtClean="0">
                <a:solidFill>
                  <a:schemeClr val="bg1"/>
                </a:solidFill>
                <a:latin typeface="Arial"/>
                <a:ea typeface="Arial"/>
                <a:cs typeface="Arial"/>
                <a:sym typeface="Arial"/>
              </a:rPr>
              <a:t>etc</a:t>
            </a:r>
            <a:r>
              <a:rPr lang="es-ES" sz="1800" dirty="0" smtClean="0">
                <a:solidFill>
                  <a:schemeClr val="bg1"/>
                </a:solidFill>
                <a:latin typeface="Arial"/>
                <a:ea typeface="Arial"/>
                <a:cs typeface="Arial"/>
                <a:sym typeface="Arial"/>
              </a:rPr>
              <a:t> ), Un ejemplo de como se crea un fichero </a:t>
            </a:r>
            <a:r>
              <a:rPr lang="es-ES" sz="1800" dirty="0" err="1" smtClean="0">
                <a:solidFill>
                  <a:schemeClr val="bg1"/>
                </a:solidFill>
                <a:latin typeface="Arial"/>
                <a:ea typeface="Arial"/>
                <a:cs typeface="Arial"/>
                <a:sym typeface="Arial"/>
              </a:rPr>
              <a:t>crontab</a:t>
            </a:r>
            <a:r>
              <a:rPr lang="es-ES" sz="1800" dirty="0" smtClean="0">
                <a:solidFill>
                  <a:schemeClr val="bg1"/>
                </a:solidFill>
                <a:latin typeface="Arial"/>
                <a:ea typeface="Arial"/>
                <a:cs typeface="Arial"/>
                <a:sym typeface="Arial"/>
              </a:rPr>
              <a:t> sería:</a:t>
            </a:r>
          </a:p>
          <a:p>
            <a:pPr marL="127000" indent="0">
              <a:lnSpc>
                <a:spcPct val="150000"/>
              </a:lnSpc>
              <a:spcBef>
                <a:spcPts val="500"/>
              </a:spcBef>
              <a:buClr>
                <a:srgbClr val="29FB33"/>
              </a:buClr>
            </a:pPr>
            <a:endParaRPr lang="es-ES" sz="18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  *  *  *  *    seba   [ </a:t>
            </a:r>
            <a:r>
              <a:rPr lang="es-ES" sz="1800" dirty="0" smtClean="0">
                <a:solidFill>
                  <a:schemeClr val="bg1"/>
                </a:solidFill>
                <a:latin typeface="Arial"/>
                <a:ea typeface="Arial"/>
                <a:cs typeface="Arial"/>
                <a:sym typeface="Arial"/>
              </a:rPr>
              <a:t>-x </a:t>
            </a:r>
            <a:r>
              <a:rPr lang="es-ES" sz="1800" dirty="0">
                <a:solidFill>
                  <a:schemeClr val="bg1"/>
                </a:solidFill>
                <a:latin typeface="Arial"/>
                <a:ea typeface="Arial"/>
                <a:cs typeface="Arial"/>
                <a:sym typeface="Arial"/>
              </a:rPr>
              <a:t>/usr/share/makeDirs.sh ]</a:t>
            </a:r>
          </a:p>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a:t>
            </a:r>
            <a:r>
              <a:rPr lang="es-ES" sz="1800" dirty="0" smtClean="0">
                <a:solidFill>
                  <a:schemeClr val="bg1"/>
                </a:solidFill>
                <a:latin typeface="Arial"/>
                <a:ea typeface="Arial"/>
                <a:cs typeface="Arial"/>
                <a:sym typeface="Arial"/>
              </a:rPr>
              <a:t>			</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r>
              <a:rPr lang="es-ES" sz="2000" dirty="0" smtClean="0">
                <a:solidFill>
                  <a:schemeClr val="bg1"/>
                </a:solidFill>
                <a:latin typeface="Arial"/>
                <a:ea typeface="Arial"/>
                <a:cs typeface="Arial"/>
                <a:sym typeface="Arial"/>
              </a:rPr>
              <a:t>Los asteriscos definen la configuración de ejecución luego se define con que usuario se ejecuta y entre los corchetes definimos el parámetro –x de ejecución y la ruta absoluta del fichero que queremos ejecutar</a:t>
            </a: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6167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dirty="0" smtClean="0">
                <a:solidFill>
                  <a:srgbClr val="FEFEFE"/>
                </a:solidFill>
                <a:latin typeface="Lucida Sans"/>
                <a:ea typeface="Lucida Sans"/>
                <a:cs typeface="Lucida Sans"/>
                <a:sym typeface="Lucida Sans"/>
              </a:rPr>
              <a:t>Tareas cron 2 Ejemplo 1</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fontScale="85000" lnSpcReduction="20000"/>
          </a:bodyPr>
          <a:lstStyle/>
          <a:p>
            <a:pPr marL="127000" indent="0">
              <a:lnSpc>
                <a:spcPct val="150000"/>
              </a:lnSpc>
              <a:spcBef>
                <a:spcPts val="500"/>
              </a:spcBef>
              <a:buClr>
                <a:srgbClr val="29FB33"/>
              </a:buClr>
            </a:pPr>
            <a:r>
              <a:rPr lang="es-ES" sz="1800" dirty="0">
                <a:solidFill>
                  <a:schemeClr val="bg1"/>
                </a:solidFill>
                <a:latin typeface="Arial"/>
                <a:ea typeface="Arial"/>
                <a:cs typeface="Arial"/>
                <a:sym typeface="Arial"/>
              </a:rPr>
              <a:t>*	*	*	*	*</a:t>
            </a:r>
          </a:p>
          <a:p>
            <a:pPr marL="127000" indent="0">
              <a:lnSpc>
                <a:spcPct val="150000"/>
              </a:lnSpc>
              <a:spcBef>
                <a:spcPts val="500"/>
              </a:spcBef>
              <a:buClr>
                <a:srgbClr val="29FB33"/>
              </a:buClr>
            </a:pPr>
            <a:r>
              <a:rPr lang="es-ES" sz="1800" dirty="0" smtClean="0">
                <a:solidFill>
                  <a:schemeClr val="bg1"/>
                </a:solidFill>
                <a:latin typeface="Arial"/>
                <a:ea typeface="Arial"/>
                <a:cs typeface="Arial"/>
                <a:sym typeface="Arial"/>
              </a:rPr>
              <a:t>min   </a:t>
            </a:r>
            <a:r>
              <a:rPr lang="es-ES" sz="1800" dirty="0">
                <a:solidFill>
                  <a:schemeClr val="bg1"/>
                </a:solidFill>
                <a:latin typeface="Arial"/>
                <a:ea typeface="Arial"/>
                <a:cs typeface="Arial"/>
                <a:sym typeface="Arial"/>
              </a:rPr>
              <a:t>hora    d/mes   n°/mes  n° d/semana</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a:solidFill>
                  <a:schemeClr val="bg1"/>
                </a:solidFill>
                <a:latin typeface="Arial"/>
                <a:ea typeface="Arial"/>
                <a:cs typeface="Arial"/>
                <a:sym typeface="Arial"/>
              </a:rPr>
              <a:t>EJEMPLOS:</a:t>
            </a:r>
          </a:p>
          <a:p>
            <a:pPr marL="127000" indent="0">
              <a:lnSpc>
                <a:spcPct val="150000"/>
              </a:lnSpc>
              <a:spcBef>
                <a:spcPts val="500"/>
              </a:spcBef>
              <a:buClr>
                <a:srgbClr val="29FB33"/>
              </a:buClr>
            </a:pPr>
            <a:endParaRPr lang="es-ES" sz="20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a:solidFill>
                  <a:schemeClr val="bg1"/>
                </a:solidFill>
                <a:latin typeface="Arial"/>
                <a:ea typeface="Arial"/>
                <a:cs typeface="Arial"/>
                <a:sym typeface="Arial"/>
              </a:rPr>
              <a:t>5 * * * *  	A los 5m de cada hora</a:t>
            </a:r>
          </a:p>
          <a:p>
            <a:pPr marL="127000" indent="0">
              <a:lnSpc>
                <a:spcPct val="150000"/>
              </a:lnSpc>
              <a:spcBef>
                <a:spcPts val="500"/>
              </a:spcBef>
              <a:buClr>
                <a:srgbClr val="29FB33"/>
              </a:buClr>
            </a:pPr>
            <a:endParaRPr lang="es-ES" sz="20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a:solidFill>
                  <a:schemeClr val="bg1"/>
                </a:solidFill>
                <a:latin typeface="Arial"/>
                <a:ea typeface="Arial"/>
                <a:cs typeface="Arial"/>
                <a:sym typeface="Arial"/>
              </a:rPr>
              <a:t>*/5 * * * *  	Cada 5 minutos</a:t>
            </a:r>
          </a:p>
          <a:p>
            <a:pPr marL="127000" indent="0">
              <a:lnSpc>
                <a:spcPct val="150000"/>
              </a:lnSpc>
              <a:spcBef>
                <a:spcPts val="500"/>
              </a:spcBef>
              <a:buClr>
                <a:srgbClr val="29FB33"/>
              </a:buClr>
            </a:pPr>
            <a:endParaRPr lang="es-ES" sz="20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a:solidFill>
                  <a:schemeClr val="bg1"/>
                </a:solidFill>
                <a:latin typeface="Arial"/>
                <a:ea typeface="Arial"/>
                <a:cs typeface="Arial"/>
                <a:sym typeface="Arial"/>
              </a:rPr>
              <a:t>* 2 * * *	</a:t>
            </a:r>
            <a:r>
              <a:rPr lang="es-ES" sz="2000" dirty="0" smtClean="0">
                <a:solidFill>
                  <a:schemeClr val="bg1"/>
                </a:solidFill>
                <a:latin typeface="Arial"/>
                <a:ea typeface="Arial"/>
                <a:cs typeface="Arial"/>
                <a:sym typeface="Arial"/>
              </a:rPr>
              <a:t>	Cada </a:t>
            </a:r>
            <a:r>
              <a:rPr lang="es-ES" sz="2000" dirty="0">
                <a:solidFill>
                  <a:schemeClr val="bg1"/>
                </a:solidFill>
                <a:latin typeface="Arial"/>
                <a:ea typeface="Arial"/>
                <a:cs typeface="Arial"/>
                <a:sym typeface="Arial"/>
              </a:rPr>
              <a:t>1 minuto durante 2:00 a 2:59 (Durante 1 </a:t>
            </a:r>
            <a:r>
              <a:rPr lang="es-ES" sz="2000" dirty="0" err="1">
                <a:solidFill>
                  <a:schemeClr val="bg1"/>
                </a:solidFill>
                <a:latin typeface="Arial"/>
                <a:ea typeface="Arial"/>
                <a:cs typeface="Arial"/>
                <a:sym typeface="Arial"/>
              </a:rPr>
              <a:t>hr</a:t>
            </a:r>
            <a:r>
              <a:rPr lang="es-ES" sz="2000" dirty="0">
                <a:solidFill>
                  <a:schemeClr val="bg1"/>
                </a:solidFill>
                <a:latin typeface="Arial"/>
                <a:ea typeface="Arial"/>
                <a:cs typeface="Arial"/>
                <a:sym typeface="Arial"/>
              </a:rPr>
              <a:t> se ejecuta la tarea c/1 </a:t>
            </a:r>
            <a:r>
              <a:rPr lang="es-ES" sz="2000" dirty="0" err="1">
                <a:solidFill>
                  <a:schemeClr val="bg1"/>
                </a:solidFill>
                <a:latin typeface="Arial"/>
                <a:ea typeface="Arial"/>
                <a:cs typeface="Arial"/>
                <a:sym typeface="Arial"/>
              </a:rPr>
              <a:t>miniuto</a:t>
            </a:r>
            <a:r>
              <a:rPr lang="es-ES" sz="2000" dirty="0">
                <a:solidFill>
                  <a:schemeClr val="bg1"/>
                </a:solidFill>
                <a:latin typeface="Arial"/>
                <a:ea typeface="Arial"/>
                <a:cs typeface="Arial"/>
                <a:sym typeface="Arial"/>
              </a:rPr>
              <a:t>)</a:t>
            </a:r>
          </a:p>
          <a:p>
            <a:pPr marL="127000" indent="0">
              <a:lnSpc>
                <a:spcPct val="150000"/>
              </a:lnSpc>
              <a:spcBef>
                <a:spcPts val="500"/>
              </a:spcBef>
              <a:buClr>
                <a:srgbClr val="29FB33"/>
              </a:buClr>
            </a:pPr>
            <a:endParaRPr lang="es-ES" sz="20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a:solidFill>
                  <a:schemeClr val="bg1"/>
                </a:solidFill>
                <a:latin typeface="Arial"/>
                <a:ea typeface="Arial"/>
                <a:cs typeface="Arial"/>
                <a:sym typeface="Arial"/>
              </a:rPr>
              <a:t>2 14 * * *	A las 14:02 minutos se ejecuta</a:t>
            </a:r>
          </a:p>
          <a:p>
            <a:pPr marL="127000" indent="0">
              <a:lnSpc>
                <a:spcPct val="150000"/>
              </a:lnSpc>
              <a:spcBef>
                <a:spcPts val="500"/>
              </a:spcBef>
              <a:buClr>
                <a:srgbClr val="29FB33"/>
              </a:buClr>
            </a:pPr>
            <a:endParaRPr lang="es-ES" sz="2000" dirty="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dirty="0">
                <a:solidFill>
                  <a:schemeClr val="bg1"/>
                </a:solidFill>
                <a:latin typeface="Arial"/>
                <a:ea typeface="Arial"/>
                <a:cs typeface="Arial"/>
                <a:sym typeface="Arial"/>
              </a:rPr>
              <a:t>*/2 14 * * *	Cada dos minutos de 14:00 a 14:59</a:t>
            </a: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399773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Tareas cron 3 Ejemplo 2</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fontScale="85000" lnSpcReduction="20000"/>
          </a:bodyPr>
          <a:lstStyle/>
          <a:p>
            <a:pPr marL="127000" indent="0">
              <a:lnSpc>
                <a:spcPct val="150000"/>
              </a:lnSpc>
              <a:spcBef>
                <a:spcPts val="500"/>
              </a:spcBef>
              <a:buClr>
                <a:srgbClr val="29FB33"/>
              </a:buClr>
            </a:pPr>
            <a:r>
              <a:rPr lang="es-ES" sz="1800">
                <a:solidFill>
                  <a:schemeClr val="bg1"/>
                </a:solidFill>
                <a:latin typeface="Arial"/>
                <a:ea typeface="Arial"/>
                <a:cs typeface="Arial"/>
                <a:sym typeface="Arial"/>
              </a:rPr>
              <a:t>*	*	*	*	*</a:t>
            </a: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min   </a:t>
            </a:r>
            <a:r>
              <a:rPr lang="es-ES" sz="1800">
                <a:solidFill>
                  <a:schemeClr val="bg1"/>
                </a:solidFill>
                <a:latin typeface="Arial"/>
                <a:ea typeface="Arial"/>
                <a:cs typeface="Arial"/>
                <a:sym typeface="Arial"/>
              </a:rPr>
              <a:t>hora    d/mes   n°/mes  n° d/semana</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EJEMPLOS:</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*/2 */2 * * * 	Cada dos minutos cada dos horas </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 * 2 * *	</a:t>
            </a:r>
            <a:r>
              <a:rPr lang="es-ES" sz="2000" smtClean="0">
                <a:solidFill>
                  <a:schemeClr val="bg1"/>
                </a:solidFill>
                <a:latin typeface="Arial"/>
                <a:ea typeface="Arial"/>
                <a:cs typeface="Arial"/>
                <a:sym typeface="Arial"/>
              </a:rPr>
              <a:t>	Día </a:t>
            </a:r>
            <a:r>
              <a:rPr lang="es-ES" sz="2000">
                <a:solidFill>
                  <a:schemeClr val="bg1"/>
                </a:solidFill>
                <a:latin typeface="Arial"/>
                <a:ea typeface="Arial"/>
                <a:cs typeface="Arial"/>
                <a:sym typeface="Arial"/>
              </a:rPr>
              <a:t>2 de todos los meses</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 * */2 * *	Cada 2 días</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 * * 2 *	</a:t>
            </a:r>
            <a:r>
              <a:rPr lang="es-ES" sz="2000" smtClean="0">
                <a:solidFill>
                  <a:schemeClr val="bg1"/>
                </a:solidFill>
                <a:latin typeface="Arial"/>
                <a:ea typeface="Arial"/>
                <a:cs typeface="Arial"/>
                <a:sym typeface="Arial"/>
              </a:rPr>
              <a:t>	Cada </a:t>
            </a:r>
            <a:r>
              <a:rPr lang="es-ES" sz="2000">
                <a:solidFill>
                  <a:schemeClr val="bg1"/>
                </a:solidFill>
                <a:latin typeface="Arial"/>
                <a:ea typeface="Arial"/>
                <a:cs typeface="Arial"/>
                <a:sym typeface="Arial"/>
              </a:rPr>
              <a:t>minuto de Febrero</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5 10 */2 6 *	A las 10:5 cada dos dias en el mes de junio</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310877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444870" y="204057"/>
            <a:ext cx="9671050" cy="559342"/>
          </a:xfrm>
          <a:prstGeom prst="rect">
            <a:avLst/>
          </a:prstGeom>
          <a:noFill/>
          <a:ln>
            <a:noFill/>
          </a:ln>
        </p:spPr>
        <p:txBody>
          <a:bodyPr spcFirstLastPara="1" wrap="square" lIns="91425" tIns="45700" rIns="91425" bIns="45700" anchor="b" anchorCtr="0">
            <a:normAutofit/>
          </a:bodyPr>
          <a:lstStyle/>
          <a:p>
            <a:pPr lvl="0" algn="ctr">
              <a:buClr>
                <a:srgbClr val="FEFEFE"/>
              </a:buClr>
              <a:buSzPts val="4400"/>
            </a:pPr>
            <a:r>
              <a:rPr lang="es-ES" sz="2800" b="1" smtClean="0">
                <a:solidFill>
                  <a:srgbClr val="FEFEFE"/>
                </a:solidFill>
                <a:latin typeface="Lucida Sans"/>
                <a:ea typeface="Lucida Sans"/>
                <a:cs typeface="Lucida Sans"/>
                <a:sym typeface="Lucida Sans"/>
              </a:rPr>
              <a:t>Tareas cron 4 Ejemplo 3</a:t>
            </a:r>
            <a:endParaRPr sz="28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246872" y="852763"/>
            <a:ext cx="10160000" cy="5891824"/>
          </a:xfrm>
          <a:prstGeom prst="rect">
            <a:avLst/>
          </a:prstGeom>
          <a:noFill/>
          <a:ln>
            <a:noFill/>
          </a:ln>
        </p:spPr>
        <p:txBody>
          <a:bodyPr spcFirstLastPara="1" wrap="square" lIns="91425" tIns="45700" rIns="91425" bIns="45700" anchor="t" anchorCtr="0">
            <a:normAutofit/>
          </a:bodyPr>
          <a:lstStyle/>
          <a:p>
            <a:pPr marL="127000" indent="0">
              <a:lnSpc>
                <a:spcPct val="150000"/>
              </a:lnSpc>
              <a:spcBef>
                <a:spcPts val="500"/>
              </a:spcBef>
              <a:buClr>
                <a:srgbClr val="29FB33"/>
              </a:buClr>
            </a:pPr>
            <a:r>
              <a:rPr lang="es-ES" sz="1800">
                <a:solidFill>
                  <a:schemeClr val="bg1"/>
                </a:solidFill>
                <a:latin typeface="Arial"/>
                <a:ea typeface="Arial"/>
                <a:cs typeface="Arial"/>
                <a:sym typeface="Arial"/>
              </a:rPr>
              <a:t>*	*	*	*	*</a:t>
            </a:r>
          </a:p>
          <a:p>
            <a:pPr marL="127000" indent="0">
              <a:lnSpc>
                <a:spcPct val="150000"/>
              </a:lnSpc>
              <a:spcBef>
                <a:spcPts val="500"/>
              </a:spcBef>
              <a:buClr>
                <a:srgbClr val="29FB33"/>
              </a:buClr>
            </a:pPr>
            <a:r>
              <a:rPr lang="es-ES" sz="1800" smtClean="0">
                <a:solidFill>
                  <a:schemeClr val="bg1"/>
                </a:solidFill>
                <a:latin typeface="Arial"/>
                <a:ea typeface="Arial"/>
                <a:cs typeface="Arial"/>
                <a:sym typeface="Arial"/>
              </a:rPr>
              <a:t>min   </a:t>
            </a:r>
            <a:r>
              <a:rPr lang="es-ES" sz="1800">
                <a:solidFill>
                  <a:schemeClr val="bg1"/>
                </a:solidFill>
                <a:latin typeface="Arial"/>
                <a:ea typeface="Arial"/>
                <a:cs typeface="Arial"/>
                <a:sym typeface="Arial"/>
              </a:rPr>
              <a:t>hora    d/mes   n°/mes  n° d/semana</a:t>
            </a:r>
            <a:endParaRPr lang="es-ES" sz="1800" dirty="0" smtClean="0">
              <a:solidFill>
                <a:srgbClr val="FFC000"/>
              </a:solidFill>
              <a:latin typeface="Arial"/>
              <a:ea typeface="Arial"/>
              <a:cs typeface="Arial"/>
              <a:sym typeface="Arial"/>
            </a:endParaRPr>
          </a:p>
          <a:p>
            <a:pPr marL="127000" indent="0">
              <a:lnSpc>
                <a:spcPct val="150000"/>
              </a:lnSpc>
              <a:spcBef>
                <a:spcPts val="500"/>
              </a:spcBef>
              <a:buClr>
                <a:srgbClr val="29FB33"/>
              </a:buClr>
            </a:pPr>
            <a:endParaRPr lang="es-ES" sz="18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EJEMPLOS:</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 * * * 1  	Cada minuto del dia lunes</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 * * * L	Cada minuto del dia sabado</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r>
              <a:rPr lang="es-ES" sz="2000">
                <a:solidFill>
                  <a:schemeClr val="bg1"/>
                </a:solidFill>
                <a:latin typeface="Arial"/>
                <a:ea typeface="Arial"/>
                <a:cs typeface="Arial"/>
                <a:sym typeface="Arial"/>
              </a:rPr>
              <a:t>* * L * *	Cada minuto del ultimo día del mes</a:t>
            </a: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260536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682261" y="0"/>
            <a:ext cx="9671050" cy="76993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EFEFE"/>
              </a:buClr>
              <a:buSzPts val="4400"/>
              <a:buFont typeface="Lucida Sans"/>
              <a:buNone/>
            </a:pPr>
            <a:r>
              <a:rPr lang="es-ES" sz="3600" b="1" dirty="0" smtClean="0">
                <a:solidFill>
                  <a:srgbClr val="FEFEFE"/>
                </a:solidFill>
                <a:latin typeface="Lucida Sans"/>
                <a:ea typeface="Lucida Sans"/>
                <a:cs typeface="Lucida Sans"/>
                <a:sym typeface="Lucida Sans"/>
              </a:rPr>
              <a:t>Pasaje a notación hexadecimal </a:t>
            </a:r>
            <a:endParaRPr sz="3600" b="1" dirty="0">
              <a:solidFill>
                <a:srgbClr val="FEFEFE"/>
              </a:solidFill>
              <a:latin typeface="Lucida Sans"/>
              <a:ea typeface="Lucida Sans"/>
              <a:cs typeface="Lucida Sans"/>
              <a:sym typeface="Lucida Sans"/>
            </a:endParaRPr>
          </a:p>
        </p:txBody>
      </p:sp>
      <p:sp>
        <p:nvSpPr>
          <p:cNvPr id="103" name="Google Shape;103;p1"/>
          <p:cNvSpPr txBox="1">
            <a:spLocks noGrp="1"/>
          </p:cNvSpPr>
          <p:nvPr>
            <p:ph type="subTitle" idx="1"/>
          </p:nvPr>
        </p:nvSpPr>
        <p:spPr>
          <a:xfrm>
            <a:off x="1437786" y="868485"/>
            <a:ext cx="10160000" cy="5778500"/>
          </a:xfrm>
          <a:prstGeom prst="rect">
            <a:avLst/>
          </a:prstGeom>
          <a:noFill/>
          <a:ln>
            <a:noFill/>
          </a:ln>
        </p:spPr>
        <p:txBody>
          <a:bodyPr spcFirstLastPara="1" wrap="square" lIns="91425" tIns="45700" rIns="91425" bIns="45700" anchor="t" anchorCtr="0">
            <a:normAutofit fontScale="92500" lnSpcReduction="20000"/>
          </a:bodyPr>
          <a:lstStyle/>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   Por diferentes motivos podemos encontrar ficheros u outputs que estén en diferentes notaciones, ya sea por que una aplicación así lo requiere, o se quiere esconder (No cifrar) cierto contenido</a:t>
            </a:r>
          </a:p>
          <a:p>
            <a:pPr marL="342900" indent="-215900">
              <a:lnSpc>
                <a:spcPct val="100000"/>
              </a:lnSpc>
              <a:spcBef>
                <a:spcPts val="500"/>
              </a:spcBef>
              <a:buClr>
                <a:srgbClr val="29FB33"/>
              </a:buClr>
            </a:pPr>
            <a:endParaRPr lang="es-ES" sz="2000" dirty="0" smtClean="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Vemos como es el pasaje de una notación a hexadecimal utilizando el comando </a:t>
            </a:r>
            <a:r>
              <a:rPr lang="es-ES" sz="2000" dirty="0" err="1" smtClean="0">
                <a:solidFill>
                  <a:srgbClr val="00B050"/>
                </a:solidFill>
                <a:latin typeface="Arial"/>
                <a:ea typeface="Arial"/>
                <a:cs typeface="Arial"/>
                <a:sym typeface="Arial"/>
              </a:rPr>
              <a:t>xxd</a:t>
            </a: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xxd</a:t>
            </a:r>
            <a:r>
              <a:rPr lang="es-ES" sz="2000" dirty="0" smtClean="0">
                <a:solidFill>
                  <a:srgbClr val="00B050"/>
                </a:solidFill>
                <a:latin typeface="Arial"/>
                <a:ea typeface="Arial"/>
                <a:cs typeface="Arial"/>
                <a:sym typeface="Arial"/>
              </a:rPr>
              <a:t> </a:t>
            </a:r>
            <a:r>
              <a:rPr lang="es-ES" sz="2000" dirty="0" smtClean="0">
                <a:solidFill>
                  <a:srgbClr val="FFC000"/>
                </a:solidFill>
                <a:latin typeface="Arial"/>
                <a:ea typeface="Arial"/>
                <a:cs typeface="Arial"/>
                <a:sym typeface="Arial"/>
              </a:rPr>
              <a:t>./fichero</a:t>
            </a:r>
            <a:r>
              <a:rPr lang="es-ES" sz="2000" dirty="0" smtClean="0">
                <a:solidFill>
                  <a:srgbClr val="00B050"/>
                </a:solidFill>
                <a:latin typeface="Arial"/>
                <a:ea typeface="Arial"/>
                <a:cs typeface="Arial"/>
                <a:sym typeface="Arial"/>
              </a:rPr>
              <a:t> </a:t>
            </a: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	o</a:t>
            </a:r>
          </a:p>
          <a:p>
            <a:pPr marL="342900" indent="-215900">
              <a:lnSpc>
                <a:spcPct val="100000"/>
              </a:lnSpc>
              <a:spcBef>
                <a:spcPts val="500"/>
              </a:spcBef>
              <a:buClr>
                <a:srgbClr val="29FB33"/>
              </a:buClr>
            </a:pPr>
            <a:r>
              <a:rPr lang="es-ES" sz="2000" dirty="0">
                <a:solidFill>
                  <a:srgbClr val="00B050"/>
                </a:solidFill>
                <a:latin typeface="Arial"/>
                <a:ea typeface="Arial"/>
                <a:cs typeface="Arial"/>
                <a:sym typeface="Arial"/>
              </a:rPr>
              <a:t> </a:t>
            </a: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cat</a:t>
            </a:r>
            <a:r>
              <a:rPr lang="es-ES" sz="2000" dirty="0" smtClean="0">
                <a:solidFill>
                  <a:srgbClr val="00B050"/>
                </a:solidFill>
                <a:latin typeface="Arial"/>
                <a:ea typeface="Arial"/>
                <a:cs typeface="Arial"/>
                <a:sym typeface="Arial"/>
              </a:rPr>
              <a:t> </a:t>
            </a:r>
            <a:r>
              <a:rPr lang="es-ES" sz="2000" dirty="0" smtClean="0">
                <a:solidFill>
                  <a:srgbClr val="FFC000"/>
                </a:solidFill>
                <a:latin typeface="Arial"/>
                <a:ea typeface="Arial"/>
                <a:cs typeface="Arial"/>
                <a:sym typeface="Arial"/>
              </a:rPr>
              <a:t>./fichero</a:t>
            </a:r>
            <a:r>
              <a:rPr lang="es-ES" sz="2000" dirty="0" smtClean="0">
                <a:solidFill>
                  <a:srgbClr val="00B050"/>
                </a:solidFill>
                <a:latin typeface="Arial"/>
                <a:ea typeface="Arial"/>
                <a:cs typeface="Arial"/>
                <a:sym typeface="Arial"/>
              </a:rPr>
              <a:t> | </a:t>
            </a:r>
            <a:r>
              <a:rPr lang="es-ES" sz="2000" dirty="0" err="1" smtClean="0">
                <a:solidFill>
                  <a:srgbClr val="00B050"/>
                </a:solidFill>
                <a:latin typeface="Arial"/>
                <a:ea typeface="Arial"/>
                <a:cs typeface="Arial"/>
                <a:sym typeface="Arial"/>
              </a:rPr>
              <a:t>xxd</a:t>
            </a: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   Mostramos por consola el fichero en hexadecimal, ahora para revertir un texto en hexadecimal sería:</a:t>
            </a:r>
          </a:p>
          <a:p>
            <a:pPr marL="342900" indent="-215900">
              <a:lnSpc>
                <a:spcPct val="100000"/>
              </a:lnSpc>
              <a:spcBef>
                <a:spcPts val="500"/>
              </a:spcBef>
              <a:buClr>
                <a:srgbClr val="29FB33"/>
              </a:buClr>
            </a:pPr>
            <a:endParaRPr lang="es-ES" sz="2000" dirty="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xxd</a:t>
            </a:r>
            <a:r>
              <a:rPr lang="es-ES" sz="2000" dirty="0" smtClean="0">
                <a:solidFill>
                  <a:srgbClr val="00B050"/>
                </a:solidFill>
                <a:latin typeface="Arial"/>
                <a:ea typeface="Arial"/>
                <a:cs typeface="Arial"/>
                <a:sym typeface="Arial"/>
              </a:rPr>
              <a:t> -r </a:t>
            </a:r>
            <a:r>
              <a:rPr lang="es-ES" sz="2000" dirty="0">
                <a:solidFill>
                  <a:srgbClr val="FFC000"/>
                </a:solidFill>
                <a:latin typeface="Arial"/>
                <a:ea typeface="Arial"/>
                <a:cs typeface="Arial"/>
                <a:sym typeface="Arial"/>
              </a:rPr>
              <a:t>./</a:t>
            </a:r>
            <a:r>
              <a:rPr lang="es-ES" sz="2000" dirty="0" err="1" smtClean="0">
                <a:solidFill>
                  <a:srgbClr val="FFC000"/>
                </a:solidFill>
                <a:latin typeface="Arial"/>
                <a:ea typeface="Arial"/>
                <a:cs typeface="Arial"/>
                <a:sym typeface="Arial"/>
              </a:rPr>
              <a:t>ficherohex</a:t>
            </a:r>
            <a:endParaRPr lang="es-ES" sz="2000" dirty="0" smtClean="0">
              <a:solidFill>
                <a:srgbClr val="FFC00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rgbClr val="00B050"/>
                </a:solidFill>
                <a:latin typeface="Arial"/>
                <a:ea typeface="Arial"/>
                <a:cs typeface="Arial"/>
                <a:sym typeface="Arial"/>
              </a:rPr>
              <a:t>	</a:t>
            </a:r>
            <a:r>
              <a:rPr lang="es-ES" sz="2000" dirty="0" err="1" smtClean="0">
                <a:solidFill>
                  <a:srgbClr val="00B050"/>
                </a:solidFill>
                <a:latin typeface="Arial"/>
                <a:ea typeface="Arial"/>
                <a:cs typeface="Arial"/>
                <a:sym typeface="Arial"/>
              </a:rPr>
              <a:t>cat</a:t>
            </a:r>
            <a:r>
              <a:rPr lang="es-ES" sz="2000" dirty="0" smtClean="0">
                <a:solidFill>
                  <a:srgbClr val="00B050"/>
                </a:solidFill>
                <a:latin typeface="Arial"/>
                <a:ea typeface="Arial"/>
                <a:cs typeface="Arial"/>
                <a:sym typeface="Arial"/>
              </a:rPr>
              <a:t> </a:t>
            </a:r>
            <a:r>
              <a:rPr lang="es-ES" sz="2000" dirty="0">
                <a:solidFill>
                  <a:srgbClr val="FFC000"/>
                </a:solidFill>
                <a:latin typeface="Arial"/>
                <a:ea typeface="Arial"/>
                <a:cs typeface="Arial"/>
                <a:sym typeface="Arial"/>
              </a:rPr>
              <a:t>./</a:t>
            </a:r>
            <a:r>
              <a:rPr lang="es-ES" sz="2000" dirty="0" err="1" smtClean="0">
                <a:solidFill>
                  <a:srgbClr val="FFC000"/>
                </a:solidFill>
                <a:latin typeface="Arial"/>
                <a:ea typeface="Arial"/>
                <a:cs typeface="Arial"/>
                <a:sym typeface="Arial"/>
              </a:rPr>
              <a:t>ficherohex</a:t>
            </a:r>
            <a:r>
              <a:rPr lang="es-ES" sz="2000" dirty="0" smtClean="0">
                <a:solidFill>
                  <a:srgbClr val="00B050"/>
                </a:solidFill>
                <a:latin typeface="Arial"/>
                <a:ea typeface="Arial"/>
                <a:cs typeface="Arial"/>
                <a:sym typeface="Arial"/>
              </a:rPr>
              <a:t> </a:t>
            </a:r>
            <a:r>
              <a:rPr lang="es-ES" sz="2000" dirty="0">
                <a:solidFill>
                  <a:srgbClr val="00B050"/>
                </a:solidFill>
                <a:latin typeface="Arial"/>
                <a:ea typeface="Arial"/>
                <a:cs typeface="Arial"/>
                <a:sym typeface="Arial"/>
              </a:rPr>
              <a:t>| </a:t>
            </a:r>
            <a:r>
              <a:rPr lang="es-ES" sz="2000" dirty="0" err="1">
                <a:solidFill>
                  <a:srgbClr val="00B050"/>
                </a:solidFill>
                <a:latin typeface="Arial"/>
                <a:ea typeface="Arial"/>
                <a:cs typeface="Arial"/>
                <a:sym typeface="Arial"/>
              </a:rPr>
              <a:t>xxd</a:t>
            </a:r>
            <a:endParaRPr lang="es-ES" sz="2000" dirty="0">
              <a:solidFill>
                <a:srgbClr val="00B050"/>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rgbClr val="00B050"/>
                </a:solidFill>
                <a:latin typeface="Arial"/>
                <a:ea typeface="Arial"/>
                <a:cs typeface="Arial"/>
                <a:sym typeface="Arial"/>
              </a:rPr>
              <a:t> </a:t>
            </a:r>
          </a:p>
          <a:p>
            <a:pPr marL="342900" indent="-215900">
              <a:lnSpc>
                <a:spcPct val="100000"/>
              </a:lnSpc>
              <a:spcBef>
                <a:spcPts val="500"/>
              </a:spcBef>
              <a:buClr>
                <a:srgbClr val="29FB33"/>
              </a:buClr>
            </a:pPr>
            <a:r>
              <a:rPr lang="es-ES" sz="2000" dirty="0">
                <a:solidFill>
                  <a:schemeClr val="bg1"/>
                </a:solidFill>
                <a:latin typeface="Arial"/>
                <a:ea typeface="Arial"/>
                <a:cs typeface="Arial"/>
                <a:sym typeface="Arial"/>
              </a:rPr>
              <a:t>Utilizando la opción -r  indicamos la reversión del </a:t>
            </a:r>
            <a:r>
              <a:rPr lang="es-ES" sz="2000" dirty="0" err="1">
                <a:solidFill>
                  <a:schemeClr val="bg1"/>
                </a:solidFill>
                <a:latin typeface="Arial"/>
                <a:ea typeface="Arial"/>
                <a:cs typeface="Arial"/>
                <a:sym typeface="Arial"/>
              </a:rPr>
              <a:t>dumpeo</a:t>
            </a:r>
            <a:r>
              <a:rPr lang="es-ES" sz="2000" dirty="0">
                <a:solidFill>
                  <a:schemeClr val="bg1"/>
                </a:solidFill>
                <a:latin typeface="Arial"/>
                <a:ea typeface="Arial"/>
                <a:cs typeface="Arial"/>
                <a:sym typeface="Arial"/>
              </a:rPr>
              <a:t> en hexadecimal</a:t>
            </a:r>
            <a:r>
              <a:rPr lang="es-ES" sz="2000" dirty="0" smtClean="0">
                <a:solidFill>
                  <a:schemeClr val="bg1"/>
                </a:solidFill>
                <a:latin typeface="Arial"/>
                <a:ea typeface="Arial"/>
                <a:cs typeface="Arial"/>
                <a:sym typeface="Arial"/>
              </a:rPr>
              <a:t>.</a:t>
            </a:r>
          </a:p>
          <a:p>
            <a:pPr marL="342900" indent="-215900">
              <a:lnSpc>
                <a:spcPct val="100000"/>
              </a:lnSpc>
              <a:spcBef>
                <a:spcPts val="500"/>
              </a:spcBef>
              <a:buClr>
                <a:srgbClr val="29FB33"/>
              </a:buClr>
            </a:pPr>
            <a:endParaRPr lang="es-ES" sz="2000" dirty="0">
              <a:solidFill>
                <a:schemeClr val="bg1"/>
              </a:solidFill>
              <a:latin typeface="Arial"/>
              <a:ea typeface="Arial"/>
              <a:cs typeface="Arial"/>
              <a:sym typeface="Arial"/>
            </a:endParaRPr>
          </a:p>
          <a:p>
            <a:pPr marL="342900" indent="-215900">
              <a:lnSpc>
                <a:spcPct val="100000"/>
              </a:lnSpc>
              <a:spcBef>
                <a:spcPts val="500"/>
              </a:spcBef>
              <a:buClr>
                <a:srgbClr val="29FB33"/>
              </a:buClr>
            </a:pPr>
            <a:r>
              <a:rPr lang="es-ES" sz="2000" dirty="0" smtClean="0">
                <a:solidFill>
                  <a:schemeClr val="bg1"/>
                </a:solidFill>
                <a:latin typeface="Arial"/>
                <a:ea typeface="Arial"/>
                <a:cs typeface="Arial"/>
                <a:sym typeface="Arial"/>
              </a:rPr>
              <a:t>Con la opción  </a:t>
            </a:r>
            <a:r>
              <a:rPr lang="es-ES" sz="2000" dirty="0" err="1" smtClean="0">
                <a:solidFill>
                  <a:srgbClr val="00B050"/>
                </a:solidFill>
                <a:latin typeface="Arial"/>
                <a:ea typeface="Arial"/>
                <a:cs typeface="Arial"/>
                <a:sym typeface="Arial"/>
              </a:rPr>
              <a:t>xxd</a:t>
            </a:r>
            <a:r>
              <a:rPr lang="es-ES" sz="2000" dirty="0" smtClean="0">
                <a:solidFill>
                  <a:srgbClr val="00B050"/>
                </a:solidFill>
                <a:latin typeface="Arial"/>
                <a:ea typeface="Arial"/>
                <a:cs typeface="Arial"/>
                <a:sym typeface="Arial"/>
              </a:rPr>
              <a:t> –p </a:t>
            </a:r>
            <a:r>
              <a:rPr lang="es-ES" sz="2000" dirty="0" smtClean="0">
                <a:solidFill>
                  <a:schemeClr val="bg1"/>
                </a:solidFill>
                <a:latin typeface="Arial"/>
                <a:ea typeface="Arial"/>
                <a:cs typeface="Arial"/>
                <a:sym typeface="Arial"/>
              </a:rPr>
              <a:t>podemos hacer el </a:t>
            </a:r>
            <a:r>
              <a:rPr lang="es-ES" sz="2000" dirty="0" err="1" smtClean="0">
                <a:solidFill>
                  <a:schemeClr val="bg1"/>
                </a:solidFill>
                <a:latin typeface="Arial"/>
                <a:ea typeface="Arial"/>
                <a:cs typeface="Arial"/>
                <a:sym typeface="Arial"/>
              </a:rPr>
              <a:t>dumpeo</a:t>
            </a:r>
            <a:r>
              <a:rPr lang="es-ES" sz="2000" dirty="0" smtClean="0">
                <a:solidFill>
                  <a:schemeClr val="bg1"/>
                </a:solidFill>
                <a:latin typeface="Arial"/>
                <a:ea typeface="Arial"/>
                <a:cs typeface="Arial"/>
                <a:sym typeface="Arial"/>
              </a:rPr>
              <a:t> pero con hexadecimal plano, pero de esta manera no es tan fácil revertirlo.</a:t>
            </a:r>
            <a:endParaRPr lang="es-ES" sz="2000" dirty="0">
              <a:solidFill>
                <a:srgbClr val="00B050"/>
              </a:solidFill>
              <a:latin typeface="Arial"/>
              <a:ea typeface="Arial"/>
              <a:cs typeface="Arial"/>
              <a:sym typeface="Arial"/>
            </a:endParaRPr>
          </a:p>
          <a:p>
            <a:pPr marL="342900" indent="-215900">
              <a:lnSpc>
                <a:spcPct val="100000"/>
              </a:lnSpc>
              <a:spcBef>
                <a:spcPts val="500"/>
              </a:spcBef>
              <a:buClr>
                <a:srgbClr val="29FB33"/>
              </a:buClr>
            </a:pPr>
            <a:endParaRPr lang="es-ES" sz="2000" dirty="0" smtClean="0">
              <a:solidFill>
                <a:srgbClr val="00B050"/>
              </a:solidFill>
              <a:latin typeface="Arial"/>
              <a:ea typeface="Arial"/>
              <a:cs typeface="Arial"/>
              <a:sym typeface="Arial"/>
            </a:endParaRPr>
          </a:p>
          <a:p>
            <a:pPr marL="342900" indent="-215900">
              <a:lnSpc>
                <a:spcPct val="100000"/>
              </a:lnSpc>
              <a:spcBef>
                <a:spcPts val="500"/>
              </a:spcBef>
              <a:buClr>
                <a:srgbClr val="29FB33"/>
              </a:buCl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469900" indent="-342900">
              <a:lnSpc>
                <a:spcPct val="150000"/>
              </a:lnSpc>
              <a:spcBef>
                <a:spcPts val="500"/>
              </a:spcBef>
              <a:buClr>
                <a:srgbClr val="29FB33"/>
              </a:buClr>
              <a:buFont typeface="Arial" panose="020B0604020202020204" pitchFamily="34" charset="0"/>
              <a:buChar char="•"/>
            </a:pPr>
            <a:endParaRPr lang="es-ES" sz="2000" dirty="0" smtClean="0">
              <a:solidFill>
                <a:schemeClr val="bg1"/>
              </a:solidFill>
              <a:latin typeface="Arial"/>
              <a:ea typeface="Arial"/>
              <a:cs typeface="Arial"/>
              <a:sym typeface="Arial"/>
            </a:endParaRPr>
          </a:p>
          <a:p>
            <a:pPr marL="127000" indent="0">
              <a:lnSpc>
                <a:spcPct val="150000"/>
              </a:lnSpc>
              <a:spcBef>
                <a:spcPts val="500"/>
              </a:spcBef>
              <a:buClr>
                <a:srgbClr val="29FB33"/>
              </a:buClr>
            </a:pPr>
            <a:endParaRPr lang="es-ES" sz="2000" dirty="0" smtClean="0">
              <a:solidFill>
                <a:srgbClr val="00B050"/>
              </a:solidFill>
              <a:latin typeface="Arial"/>
              <a:ea typeface="Arial"/>
              <a:cs typeface="Arial"/>
              <a:sym typeface="Arial"/>
            </a:endParaRPr>
          </a:p>
        </p:txBody>
      </p:sp>
    </p:spTree>
    <p:extLst>
      <p:ext uri="{BB962C8B-B14F-4D97-AF65-F5344CB8AC3E}">
        <p14:creationId xmlns:p14="http://schemas.microsoft.com/office/powerpoint/2010/main" val="54004891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1385</TotalTime>
  <Words>1044</Words>
  <Application>Microsoft Office PowerPoint</Application>
  <PresentationFormat>Panorámica</PresentationFormat>
  <Paragraphs>276</Paragraphs>
  <Slides>21</Slides>
  <Notes>21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21</vt:i4>
      </vt:variant>
    </vt:vector>
  </HeadingPairs>
  <TitlesOfParts>
    <vt:vector size="29" baseType="lpstr">
      <vt:lpstr>Wingdings</vt:lpstr>
      <vt:lpstr>Noto Sans Symbols</vt:lpstr>
      <vt:lpstr>Bahnschrift</vt:lpstr>
      <vt:lpstr>Lucida Sans</vt:lpstr>
      <vt:lpstr>Arial</vt:lpstr>
      <vt:lpstr>Century Schoolbook</vt:lpstr>
      <vt:lpstr>View</vt:lpstr>
      <vt:lpstr>View</vt:lpstr>
      <vt:lpstr>Administración (Comandos útiles)</vt:lpstr>
      <vt:lpstr>Administración (Procesos)</vt:lpstr>
      <vt:lpstr>Administración (servicios)</vt:lpstr>
      <vt:lpstr>Montar unidades externas</vt:lpstr>
      <vt:lpstr>Administración (Tareas cron )1</vt:lpstr>
      <vt:lpstr>Tareas cron 2 Ejemplo 1</vt:lpstr>
      <vt:lpstr>Tareas cron 3 Ejemplo 2</vt:lpstr>
      <vt:lpstr>Tareas cron 4 Ejemplo 3</vt:lpstr>
      <vt:lpstr>Pasaje a notación hexadecimal </vt:lpstr>
      <vt:lpstr>Pasaje a notación base64 </vt:lpstr>
      <vt:lpstr>Servidores SSH 1°</vt:lpstr>
      <vt:lpstr>Servidores SSH 2° (Montar servidor)</vt:lpstr>
      <vt:lpstr>Servidores SSH 3° (Par de claves)</vt:lpstr>
      <vt:lpstr>Servidores SSH 4° (Clave privada)</vt:lpstr>
      <vt:lpstr>Puertos en el SO 1°</vt:lpstr>
      <vt:lpstr>Puertos en el SO 2°</vt:lpstr>
      <vt:lpstr>Hosts en la red </vt:lpstr>
      <vt:lpstr>Netcat 1° crear servidor de escucha</vt:lpstr>
      <vt:lpstr>Netcat 2 ° Enviar ficheros a travez /dev/tcp</vt:lpstr>
      <vt:lpstr>Netcat 3 ° Enviar entrada definida en netcat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Inicio (Tener en cuenta)</dc:title>
  <dc:creator>Seba</dc:creator>
  <cp:lastModifiedBy>Seba</cp:lastModifiedBy>
  <cp:revision>129</cp:revision>
  <dcterms:created xsi:type="dcterms:W3CDTF">2023-02-11T19:11:54Z</dcterms:created>
  <dcterms:modified xsi:type="dcterms:W3CDTF">2023-03-19T21:29:09Z</dcterms:modified>
</cp:coreProperties>
</file>