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60" r:id="rId2"/>
    <p:sldId id="261" r:id="rId3"/>
    <p:sldId id="263" r:id="rId4"/>
    <p:sldId id="264" r:id="rId5"/>
    <p:sldId id="262" r:id="rId6"/>
    <p:sldId id="265" r:id="rId7"/>
    <p:sldId id="256" r:id="rId8"/>
    <p:sldId id="267" r:id="rId9"/>
    <p:sldId id="268" r:id="rId10"/>
    <p:sldId id="269" r:id="rId11"/>
    <p:sldId id="266" r:id="rId12"/>
    <p:sldId id="270" r:id="rId13"/>
    <p:sldId id="271" r:id="rId14"/>
    <p:sldId id="272" r:id="rId15"/>
    <p:sldId id="257" r:id="rId16"/>
  </p:sldIdLst>
  <p:sldSz cx="12192000" cy="6858000"/>
  <p:notesSz cx="6858000" cy="9144000"/>
  <p:embeddedFontLst>
    <p:embeddedFont>
      <p:font typeface="Bahnschrift" panose="020B0502040204020203" pitchFamily="34" charset="0"/>
      <p:regular r:id="rId18"/>
      <p:bold r:id="rId19"/>
    </p:embeddedFont>
    <p:embeddedFont>
      <p:font typeface="Century Schoolbook"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kAenC3HNm7fnCV2CxYuZzdoVg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346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920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8785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85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718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1035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1dd85b7a0c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 name="Google Shape;27;g1dd85b7a0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525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501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387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38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898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783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799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33"/>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3"/>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3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A5A5A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
        <p:nvSpPr>
          <p:cNvPr id="18" name="Google Shape;18;p33"/>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3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3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3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3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rgbClr val="F6F5F4"/>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3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F6F5F4"/>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3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tm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tmp"/><Relationship Id="rId4" Type="http://schemas.openxmlformats.org/officeDocument/2006/relationships/image" Target="../media/image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smtClean="0">
                <a:solidFill>
                  <a:srgbClr val="FEFEFE"/>
                </a:solidFill>
                <a:latin typeface="Lucida Sans"/>
                <a:ea typeface="Lucida Sans"/>
                <a:cs typeface="Lucida Sans"/>
                <a:sym typeface="Lucida Sans"/>
              </a:rPr>
              <a:t>Ip de red y máscara de subred 1°</a:t>
            </a:r>
            <a:endParaRPr sz="2800" b="1">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830510" y="597877"/>
            <a:ext cx="10989578" cy="6093069"/>
          </a:xfrm>
          <a:prstGeom prst="rect">
            <a:avLst/>
          </a:prstGeom>
          <a:noFill/>
          <a:ln>
            <a:noFill/>
          </a:ln>
        </p:spPr>
        <p:txBody>
          <a:bodyPr spcFirstLastPara="1" wrap="square" lIns="91425" tIns="45700" rIns="91425" bIns="45700" anchor="t" anchorCtr="0">
            <a:normAutofit fontScale="85000" lnSpcReduction="20000"/>
          </a:bodyPr>
          <a:lstStyle/>
          <a:p>
            <a:pPr marL="469900" lvl="0" indent="-342900">
              <a:lnSpc>
                <a:spcPct val="150000"/>
              </a:lnSpc>
              <a:spcBef>
                <a:spcPts val="500"/>
              </a:spcBef>
              <a:buClr>
                <a:srgbClr val="29FB33"/>
              </a:buClr>
              <a:buSzPct val="126164"/>
              <a:buFont typeface="Arial"/>
              <a:buChar char="•"/>
            </a:pPr>
            <a:r>
              <a:rPr lang="es-ES" sz="1900" dirty="0">
                <a:solidFill>
                  <a:schemeClr val="bg1"/>
                </a:solidFill>
                <a:latin typeface="Bahnschrift" panose="020B0502040204020203" pitchFamily="34" charset="0"/>
              </a:rPr>
              <a:t>La dirección IP de red establece el formato de las direcciones de red y determina en qué rango de números se encontrarán las direcciones IP de los host en la red</a:t>
            </a:r>
            <a:r>
              <a:rPr lang="es-ES" sz="1900" dirty="0" smtClean="0">
                <a:solidFill>
                  <a:schemeClr val="bg1"/>
                </a:solidFill>
                <a:latin typeface="Bahnschrift" panose="020B0502040204020203" pitchFamily="34" charset="0"/>
              </a:rPr>
              <a:t>.</a:t>
            </a:r>
          </a:p>
          <a:p>
            <a:pPr marL="469900" lvl="0" indent="-342900">
              <a:lnSpc>
                <a:spcPct val="150000"/>
              </a:lnSpc>
              <a:spcBef>
                <a:spcPts val="500"/>
              </a:spcBef>
              <a:buClr>
                <a:srgbClr val="29FB33"/>
              </a:buClr>
              <a:buSzPct val="126164"/>
              <a:buFont typeface="Arial"/>
              <a:buChar char="•"/>
            </a:pPr>
            <a:endParaRPr lang="es-ES" sz="1900" dirty="0" smtClean="0">
              <a:solidFill>
                <a:schemeClr val="bg1"/>
              </a:solidFill>
              <a:latin typeface="Bahnschrift" panose="020B0502040204020203" pitchFamily="34" charset="0"/>
            </a:endParaRPr>
          </a:p>
          <a:p>
            <a:pPr marL="469900" lvl="0" indent="-342900">
              <a:lnSpc>
                <a:spcPct val="150000"/>
              </a:lnSpc>
              <a:spcBef>
                <a:spcPts val="500"/>
              </a:spcBef>
              <a:buClr>
                <a:srgbClr val="29FB33"/>
              </a:buClr>
              <a:buSzPct val="126164"/>
              <a:buFont typeface="Arial"/>
              <a:buChar char="•"/>
            </a:pPr>
            <a:r>
              <a:rPr lang="es-ES" sz="1900" dirty="0" smtClean="0">
                <a:solidFill>
                  <a:schemeClr val="bg1"/>
                </a:solidFill>
                <a:latin typeface="Bahnschrift" panose="020B0502040204020203" pitchFamily="34" charset="0"/>
              </a:rPr>
              <a:t> </a:t>
            </a:r>
            <a:r>
              <a:rPr lang="es-ES" sz="1900" dirty="0">
                <a:solidFill>
                  <a:schemeClr val="bg1"/>
                </a:solidFill>
                <a:latin typeface="Bahnschrift" panose="020B0502040204020203" pitchFamily="34" charset="0"/>
              </a:rPr>
              <a:t>Esto está condicionado por la máscara de subred, que es una identificación que muestra información importante sobre la red, como su tipo (A, B o C), la cantidad de hosts posibles, si está dividida en subredes y si ha sufrido agregación de rutas.</a:t>
            </a:r>
            <a:endParaRPr lang="es-ES" sz="1900" dirty="0">
              <a:solidFill>
                <a:schemeClr val="bg1"/>
              </a:solidFill>
              <a:latin typeface="Bahnschrift" panose="020B0502040204020203" pitchFamily="34" charset="0"/>
              <a:ea typeface="Arial"/>
              <a:cs typeface="Arial"/>
              <a:sym typeface="Arial"/>
            </a:endParaRPr>
          </a:p>
          <a:p>
            <a:pPr marL="469900" lvl="0" indent="-342900" algn="l" rtl="0">
              <a:lnSpc>
                <a:spcPct val="150000"/>
              </a:lnSpc>
              <a:spcBef>
                <a:spcPts val="500"/>
              </a:spcBef>
              <a:spcAft>
                <a:spcPts val="0"/>
              </a:spcAft>
              <a:buClr>
                <a:srgbClr val="29FB33"/>
              </a:buClr>
              <a:buSzPct val="126164"/>
              <a:buFont typeface="Arial"/>
              <a:buChar char="•"/>
            </a:pPr>
            <a:endParaRPr sz="1600" dirty="0">
              <a:solidFill>
                <a:schemeClr val="lt1"/>
              </a:solidFill>
              <a:latin typeface="Arial"/>
              <a:ea typeface="Arial"/>
              <a:cs typeface="Arial"/>
              <a:sym typeface="Arial"/>
            </a:endParaRPr>
          </a:p>
          <a:p>
            <a:pPr marL="127000" lvl="0" indent="0">
              <a:lnSpc>
                <a:spcPct val="150000"/>
              </a:lnSpc>
              <a:spcBef>
                <a:spcPts val="500"/>
              </a:spcBef>
              <a:buClr>
                <a:srgbClr val="29FB33"/>
              </a:buClr>
              <a:buSzPct val="126164"/>
            </a:pPr>
            <a:r>
              <a:rPr lang="es-ES" dirty="0">
                <a:solidFill>
                  <a:schemeClr val="bg1"/>
                </a:solidFill>
                <a:latin typeface="Bahnschrift" panose="020B0502040204020203" pitchFamily="34" charset="0"/>
              </a:rPr>
              <a:t>Por ejemplo, la máscara de subred 255.255.255.0 se puede representar en binario como 11111111.11111111.11111111.00000000, donde los 1 indican la dirección de red y los 0 indican la dirección de hosts</a:t>
            </a:r>
            <a:r>
              <a:rPr lang="es-ES" dirty="0" smtClean="0">
                <a:solidFill>
                  <a:schemeClr val="bg1"/>
                </a:solidFill>
                <a:latin typeface="Bahnschrift" panose="020B0502040204020203" pitchFamily="34" charset="0"/>
              </a:rPr>
              <a:t>.</a:t>
            </a:r>
          </a:p>
          <a:p>
            <a:pPr marL="127000" lvl="0" indent="0">
              <a:lnSpc>
                <a:spcPct val="150000"/>
              </a:lnSpc>
              <a:spcBef>
                <a:spcPts val="500"/>
              </a:spcBef>
              <a:buClr>
                <a:srgbClr val="29FB33"/>
              </a:buClr>
              <a:buSzPct val="126164"/>
            </a:pPr>
            <a:endParaRPr lang="es-ES" dirty="0" smtClean="0">
              <a:solidFill>
                <a:schemeClr val="bg1"/>
              </a:solidFill>
              <a:latin typeface="Bahnschrift" panose="020B0502040204020203" pitchFamily="34" charset="0"/>
            </a:endParaRPr>
          </a:p>
          <a:p>
            <a:pPr marL="127000" lvl="0" indent="0">
              <a:lnSpc>
                <a:spcPct val="150000"/>
              </a:lnSpc>
              <a:spcBef>
                <a:spcPts val="500"/>
              </a:spcBef>
              <a:buClr>
                <a:srgbClr val="29FB33"/>
              </a:buClr>
              <a:buSzPct val="126164"/>
            </a:pPr>
            <a:r>
              <a:rPr lang="es-ES" dirty="0">
                <a:solidFill>
                  <a:schemeClr val="bg1"/>
                </a:solidFill>
                <a:latin typeface="Bahnschrift" panose="020B0502040204020203" pitchFamily="34" charset="0"/>
              </a:rPr>
              <a:t>Es importante tener en cuenta que cuando el número de un octeto de la máscara de subred es diferente a 0 o 255, esto significa que la red ha sufrido una modificación, como una agregación de rutas o </a:t>
            </a:r>
            <a:r>
              <a:rPr lang="es-ES" dirty="0" err="1">
                <a:solidFill>
                  <a:schemeClr val="bg1"/>
                </a:solidFill>
                <a:latin typeface="Bahnschrift" panose="020B0502040204020203" pitchFamily="34" charset="0"/>
              </a:rPr>
              <a:t>subnetting</a:t>
            </a:r>
            <a:r>
              <a:rPr lang="es-ES" dirty="0">
                <a:solidFill>
                  <a:schemeClr val="bg1"/>
                </a:solidFill>
                <a:latin typeface="Bahnschrift" panose="020B0502040204020203" pitchFamily="34" charset="0"/>
              </a:rPr>
              <a:t>. En estos casos, el octeto pertenece parcialmente a la red y parcialmente a los hosts.</a:t>
            </a:r>
            <a:endParaRPr lang="es-ES" sz="1500" dirty="0" smtClean="0">
              <a:solidFill>
                <a:schemeClr val="bg1"/>
              </a:solidFill>
              <a:latin typeface="Bahnschrift" panose="020B0502040204020203" pitchFamily="34" charset="0"/>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lang="es-ES" sz="21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2000" dirty="0"/>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429395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dirty="0" smtClean="0">
                <a:solidFill>
                  <a:srgbClr val="FEFEFE"/>
                </a:solidFill>
                <a:latin typeface="Lucida Sans"/>
                <a:ea typeface="Lucida Sans"/>
                <a:cs typeface="Lucida Sans"/>
                <a:sym typeface="Lucida Sans"/>
              </a:rPr>
              <a:t>Configuración de la red (Adaptadores 3°)</a:t>
            </a:r>
            <a:endParaRPr sz="2800" b="1" dirty="0">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492369" y="597877"/>
            <a:ext cx="11699631"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endParaRPr lang="es-ES" sz="16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Seleccionamos propiedades y aparecerá la pantalla, al hacer </a:t>
            </a:r>
            <a:r>
              <a:rPr lang="es-ES" sz="1800" dirty="0" err="1" smtClean="0">
                <a:solidFill>
                  <a:schemeClr val="lt1"/>
                </a:solidFill>
                <a:latin typeface="Arial"/>
                <a:ea typeface="Arial"/>
                <a:cs typeface="Arial"/>
                <a:sym typeface="Arial"/>
              </a:rPr>
              <a:t>click</a:t>
            </a:r>
            <a:r>
              <a:rPr lang="es-ES" sz="1800" dirty="0" smtClean="0">
                <a:solidFill>
                  <a:schemeClr val="lt1"/>
                </a:solidFill>
                <a:latin typeface="Arial"/>
                <a:ea typeface="Arial"/>
                <a:cs typeface="Arial"/>
                <a:sym typeface="Arial"/>
              </a:rPr>
              <a:t> en Protocolo de internet versión 4, aparece la ventana de configuración del adaptador con ipv4</a:t>
            </a:r>
            <a:endParaRPr lang="es-ES"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smtClean="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smtClean="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smtClean="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r>
              <a:rPr lang="es-ES" sz="1400" dirty="0" smtClean="0">
                <a:solidFill>
                  <a:schemeClr val="bg1"/>
                </a:solidFill>
                <a:latin typeface="Arial"/>
                <a:ea typeface="Arial"/>
                <a:cs typeface="Arial"/>
                <a:sym typeface="Arial"/>
              </a:rPr>
              <a:t>-Al obtener una </a:t>
            </a:r>
            <a:r>
              <a:rPr lang="es-ES" sz="1400" dirty="0" err="1" smtClean="0">
                <a:solidFill>
                  <a:schemeClr val="bg1"/>
                </a:solidFill>
                <a:latin typeface="Arial"/>
                <a:ea typeface="Arial"/>
                <a:cs typeface="Arial"/>
                <a:sym typeface="Arial"/>
              </a:rPr>
              <a:t>ip</a:t>
            </a:r>
            <a:r>
              <a:rPr lang="es-ES" sz="1400" dirty="0" smtClean="0">
                <a:solidFill>
                  <a:schemeClr val="bg1"/>
                </a:solidFill>
                <a:latin typeface="Arial"/>
                <a:ea typeface="Arial"/>
                <a:cs typeface="Arial"/>
                <a:sym typeface="Arial"/>
              </a:rPr>
              <a:t> dinámicamente, el adaptador buscará un </a:t>
            </a:r>
            <a:r>
              <a:rPr lang="es-ES" sz="1400" dirty="0" err="1" smtClean="0">
                <a:solidFill>
                  <a:schemeClr val="bg1"/>
                </a:solidFill>
                <a:latin typeface="Arial"/>
                <a:ea typeface="Arial"/>
                <a:cs typeface="Arial"/>
                <a:sym typeface="Arial"/>
              </a:rPr>
              <a:t>router</a:t>
            </a:r>
            <a:r>
              <a:rPr lang="es-ES" sz="1400" dirty="0" smtClean="0">
                <a:solidFill>
                  <a:schemeClr val="bg1"/>
                </a:solidFill>
                <a:latin typeface="Arial"/>
                <a:ea typeface="Arial"/>
                <a:cs typeface="Arial"/>
                <a:sym typeface="Arial"/>
              </a:rPr>
              <a:t> que le de </a:t>
            </a:r>
            <a:r>
              <a:rPr lang="es-ES" sz="1400" dirty="0" err="1" smtClean="0">
                <a:solidFill>
                  <a:schemeClr val="bg1"/>
                </a:solidFill>
                <a:latin typeface="Arial"/>
                <a:ea typeface="Arial"/>
                <a:cs typeface="Arial"/>
                <a:sym typeface="Arial"/>
              </a:rPr>
              <a:t>ip</a:t>
            </a:r>
            <a:r>
              <a:rPr lang="es-ES" sz="1400" dirty="0" smtClean="0">
                <a:solidFill>
                  <a:schemeClr val="bg1"/>
                </a:solidFill>
                <a:latin typeface="Arial"/>
                <a:ea typeface="Arial"/>
                <a:cs typeface="Arial"/>
                <a:sym typeface="Arial"/>
              </a:rPr>
              <a:t> y máscara de subred </a:t>
            </a:r>
            <a:r>
              <a:rPr lang="es-ES" sz="1400" dirty="0" err="1" smtClean="0">
                <a:solidFill>
                  <a:schemeClr val="bg1"/>
                </a:solidFill>
                <a:latin typeface="Arial"/>
                <a:ea typeface="Arial"/>
                <a:cs typeface="Arial"/>
                <a:sym typeface="Arial"/>
              </a:rPr>
              <a:t>atraves</a:t>
            </a:r>
            <a:r>
              <a:rPr lang="es-ES" sz="1400" dirty="0" smtClean="0">
                <a:solidFill>
                  <a:schemeClr val="bg1"/>
                </a:solidFill>
                <a:latin typeface="Arial"/>
                <a:ea typeface="Arial"/>
                <a:cs typeface="Arial"/>
                <a:sym typeface="Arial"/>
              </a:rPr>
              <a:t> del servidor </a:t>
            </a:r>
            <a:r>
              <a:rPr lang="es-ES" sz="1400" dirty="0" err="1" smtClean="0">
                <a:solidFill>
                  <a:schemeClr val="bg1"/>
                </a:solidFill>
                <a:latin typeface="Arial"/>
                <a:ea typeface="Arial"/>
                <a:cs typeface="Arial"/>
                <a:sym typeface="Arial"/>
              </a:rPr>
              <a:t>dhcp</a:t>
            </a:r>
            <a:r>
              <a:rPr lang="es-ES" sz="1400" dirty="0" smtClean="0">
                <a:solidFill>
                  <a:schemeClr val="bg1"/>
                </a:solidFill>
                <a:latin typeface="Arial"/>
                <a:ea typeface="Arial"/>
                <a:cs typeface="Arial"/>
                <a:sym typeface="Arial"/>
              </a:rPr>
              <a:t> del </a:t>
            </a:r>
            <a:r>
              <a:rPr lang="es-ES" sz="1400" dirty="0" err="1" smtClean="0">
                <a:solidFill>
                  <a:schemeClr val="bg1"/>
                </a:solidFill>
                <a:latin typeface="Arial"/>
                <a:ea typeface="Arial"/>
                <a:cs typeface="Arial"/>
                <a:sym typeface="Arial"/>
              </a:rPr>
              <a:t>router</a:t>
            </a:r>
            <a:endParaRPr lang="es-ES" sz="1400" dirty="0" smtClean="0">
              <a:solidFill>
                <a:schemeClr val="bg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r>
              <a:rPr lang="es-ES" sz="1400" dirty="0" smtClean="0">
                <a:solidFill>
                  <a:schemeClr val="bg1"/>
                </a:solidFill>
                <a:latin typeface="Arial"/>
                <a:ea typeface="Arial"/>
                <a:cs typeface="Arial"/>
                <a:sym typeface="Arial"/>
              </a:rPr>
              <a:t>El resto se muestra claramente, </a:t>
            </a:r>
            <a:r>
              <a:rPr lang="es-ES" sz="1400" dirty="0" err="1" smtClean="0">
                <a:solidFill>
                  <a:schemeClr val="bg1"/>
                </a:solidFill>
                <a:latin typeface="Arial"/>
                <a:ea typeface="Arial"/>
                <a:cs typeface="Arial"/>
                <a:sym typeface="Arial"/>
              </a:rPr>
              <a:t>ip</a:t>
            </a:r>
            <a:r>
              <a:rPr lang="es-ES" sz="1400" dirty="0" smtClean="0">
                <a:solidFill>
                  <a:schemeClr val="bg1"/>
                </a:solidFill>
                <a:latin typeface="Arial"/>
                <a:ea typeface="Arial"/>
                <a:cs typeface="Arial"/>
                <a:sym typeface="Arial"/>
              </a:rPr>
              <a:t>, máscara de subred, puerta de enlace (Dirección del </a:t>
            </a:r>
            <a:r>
              <a:rPr lang="es-ES" sz="1400" dirty="0" err="1" smtClean="0">
                <a:solidFill>
                  <a:schemeClr val="bg1"/>
                </a:solidFill>
                <a:latin typeface="Arial"/>
                <a:ea typeface="Arial"/>
                <a:cs typeface="Arial"/>
                <a:sym typeface="Arial"/>
              </a:rPr>
              <a:t>router</a:t>
            </a:r>
            <a:r>
              <a:rPr lang="es-ES" sz="1400" dirty="0" smtClean="0">
                <a:solidFill>
                  <a:schemeClr val="bg1"/>
                </a:solidFill>
                <a:latin typeface="Arial"/>
                <a:ea typeface="Arial"/>
                <a:cs typeface="Arial"/>
                <a:sym typeface="Arial"/>
              </a:rPr>
              <a:t> para obtener internet) y los servidores DNS que son para que cuando naveguemos en internet poder asociar una dirección </a:t>
            </a:r>
            <a:r>
              <a:rPr lang="es-ES" sz="1400" dirty="0" err="1" smtClean="0">
                <a:solidFill>
                  <a:schemeClr val="bg1"/>
                </a:solidFill>
                <a:latin typeface="Arial"/>
                <a:ea typeface="Arial"/>
                <a:cs typeface="Arial"/>
                <a:sym typeface="Arial"/>
              </a:rPr>
              <a:t>ip</a:t>
            </a:r>
            <a:r>
              <a:rPr lang="es-ES" sz="1400" dirty="0" smtClean="0">
                <a:solidFill>
                  <a:schemeClr val="bg1"/>
                </a:solidFill>
                <a:latin typeface="Arial"/>
                <a:ea typeface="Arial"/>
                <a:cs typeface="Arial"/>
                <a:sym typeface="Arial"/>
              </a:rPr>
              <a:t> a cierta dirección web, el servidor DNS en este caso será la misma dirección de la puerta de enlace como preferido, y como alternativo podemos usar uno cualquiera como por ejemplo 8.8.8.8 de google</a:t>
            </a:r>
            <a:endParaRPr sz="1400" dirty="0">
              <a:solidFill>
                <a:schemeClr val="bg1"/>
              </a:solidFill>
              <a:latin typeface="Arial"/>
              <a:ea typeface="Arial"/>
              <a:cs typeface="Arial"/>
              <a:sym typeface="Arial"/>
            </a:endParaRPr>
          </a:p>
        </p:txBody>
      </p:sp>
      <p:pic>
        <p:nvPicPr>
          <p:cNvPr id="2" name="Imagen 1"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624" y="2047196"/>
            <a:ext cx="1948961" cy="2549890"/>
          </a:xfrm>
          <a:prstGeom prst="rect">
            <a:avLst/>
          </a:prstGeom>
        </p:spPr>
      </p:pic>
      <p:pic>
        <p:nvPicPr>
          <p:cNvPr id="5" name="Imagen 4"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122" y="2047196"/>
            <a:ext cx="2431717" cy="2618324"/>
          </a:xfrm>
          <a:prstGeom prst="rect">
            <a:avLst/>
          </a:prstGeom>
        </p:spPr>
      </p:pic>
      <p:cxnSp>
        <p:nvCxnSpPr>
          <p:cNvPr id="10" name="Conector recto de flecha 9"/>
          <p:cNvCxnSpPr/>
          <p:nvPr/>
        </p:nvCxnSpPr>
        <p:spPr>
          <a:xfrm flipV="1">
            <a:off x="2971800" y="3393831"/>
            <a:ext cx="1837592" cy="8792"/>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825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483576"/>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dirty="0" smtClean="0">
                <a:solidFill>
                  <a:srgbClr val="FEFEFE"/>
                </a:solidFill>
                <a:latin typeface="Lucida Sans"/>
                <a:ea typeface="Lucida Sans"/>
                <a:cs typeface="Lucida Sans"/>
                <a:sym typeface="Lucida Sans"/>
              </a:rPr>
              <a:t>Ejemplo 1: Red básica 1</a:t>
            </a:r>
            <a:endParaRPr sz="2800" b="1" dirty="0">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638907" y="710224"/>
            <a:ext cx="11553093"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Podemos crear una red LAN de equipos solamente utilizando un </a:t>
            </a:r>
            <a:r>
              <a:rPr lang="es-ES" sz="1800" dirty="0" err="1" smtClean="0">
                <a:solidFill>
                  <a:schemeClr val="lt1"/>
                </a:solidFill>
                <a:latin typeface="Arial"/>
                <a:ea typeface="Arial"/>
                <a:cs typeface="Arial"/>
                <a:sym typeface="Arial"/>
              </a:rPr>
              <a:t>switch</a:t>
            </a:r>
            <a:r>
              <a:rPr lang="es-ES" sz="1800" dirty="0" smtClean="0">
                <a:solidFill>
                  <a:schemeClr val="lt1"/>
                </a:solidFill>
                <a:latin typeface="Arial"/>
                <a:ea typeface="Arial"/>
                <a:cs typeface="Arial"/>
                <a:sym typeface="Arial"/>
              </a:rPr>
              <a:t> y configurando los adaptadores de red en cada equipo, para ello deberán estar en el mismo rango de </a:t>
            </a:r>
            <a:r>
              <a:rPr lang="es-ES" sz="1800" dirty="0" err="1" smtClean="0">
                <a:solidFill>
                  <a:schemeClr val="lt1"/>
                </a:solidFill>
                <a:latin typeface="Arial"/>
                <a:ea typeface="Arial"/>
                <a:cs typeface="Arial"/>
                <a:sym typeface="Arial"/>
              </a:rPr>
              <a:t>ips</a:t>
            </a:r>
            <a:r>
              <a:rPr lang="es-ES" sz="1800" dirty="0" smtClean="0">
                <a:solidFill>
                  <a:schemeClr val="lt1"/>
                </a:solidFill>
                <a:latin typeface="Arial"/>
                <a:ea typeface="Arial"/>
                <a:cs typeface="Arial"/>
                <a:sym typeface="Arial"/>
              </a:rPr>
              <a:t> y con la misma máscara de sub red.</a:t>
            </a: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Vamos a configurar 3 equipos y un </a:t>
            </a:r>
            <a:r>
              <a:rPr lang="es-ES" sz="1800" dirty="0" err="1" smtClean="0">
                <a:solidFill>
                  <a:schemeClr val="lt1"/>
                </a:solidFill>
                <a:latin typeface="Arial"/>
                <a:ea typeface="Arial"/>
                <a:cs typeface="Arial"/>
                <a:sym typeface="Arial"/>
              </a:rPr>
              <a:t>switch</a:t>
            </a:r>
            <a:r>
              <a:rPr lang="es-ES" sz="1800" dirty="0" smtClean="0">
                <a:solidFill>
                  <a:schemeClr val="lt1"/>
                </a:solidFill>
                <a:latin typeface="Arial"/>
                <a:ea typeface="Arial"/>
                <a:cs typeface="Arial"/>
                <a:sym typeface="Arial"/>
              </a:rPr>
              <a:t>, en este caso no habrá conexión a internet ni un </a:t>
            </a:r>
            <a:r>
              <a:rPr lang="es-ES" sz="1800" dirty="0" err="1" smtClean="0">
                <a:solidFill>
                  <a:schemeClr val="lt1"/>
                </a:solidFill>
                <a:latin typeface="Arial"/>
                <a:ea typeface="Arial"/>
                <a:cs typeface="Arial"/>
                <a:sym typeface="Arial"/>
              </a:rPr>
              <a:t>router</a:t>
            </a:r>
            <a:r>
              <a:rPr lang="es-ES" sz="1800" dirty="0" smtClean="0">
                <a:solidFill>
                  <a:schemeClr val="lt1"/>
                </a:solidFill>
                <a:latin typeface="Arial"/>
                <a:ea typeface="Arial"/>
                <a:cs typeface="Arial"/>
                <a:sym typeface="Arial"/>
              </a:rPr>
              <a:t>. Ni servidor DHCP</a:t>
            </a: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pic>
        <p:nvPicPr>
          <p:cNvPr id="6" name="Imagen 5" descr="&lt;strong&gt;Switch&lt;/strong&gt; de &lt;strong&gt;red&lt;/strong&gt; | Internet y la web - Conexion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314" y="2793858"/>
            <a:ext cx="1471247" cy="391433"/>
          </a:xfrm>
          <a:prstGeom prst="rect">
            <a:avLst/>
          </a:prstGeom>
        </p:spPr>
      </p:pic>
      <p:pic>
        <p:nvPicPr>
          <p:cNvPr id="7" name="Imagen 6"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052" y="3970705"/>
            <a:ext cx="709246" cy="709246"/>
          </a:xfrm>
          <a:prstGeom prst="rect">
            <a:avLst/>
          </a:prstGeom>
        </p:spPr>
      </p:pic>
      <p:pic>
        <p:nvPicPr>
          <p:cNvPr id="12" name="Imagen 11"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938" y="4744917"/>
            <a:ext cx="709246" cy="709246"/>
          </a:xfrm>
          <a:prstGeom prst="rect">
            <a:avLst/>
          </a:prstGeom>
        </p:spPr>
      </p:pic>
      <p:pic>
        <p:nvPicPr>
          <p:cNvPr id="13" name="Imagen 12"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45" y="5526807"/>
            <a:ext cx="709246" cy="709246"/>
          </a:xfrm>
          <a:prstGeom prst="rect">
            <a:avLst/>
          </a:prstGeom>
        </p:spPr>
      </p:pic>
      <p:cxnSp>
        <p:nvCxnSpPr>
          <p:cNvPr id="11" name="Conector recto de flecha 10"/>
          <p:cNvCxnSpPr>
            <a:stCxn id="6" idx="1"/>
            <a:endCxn id="7" idx="0"/>
          </p:cNvCxnSpPr>
          <p:nvPr/>
        </p:nvCxnSpPr>
        <p:spPr>
          <a:xfrm flipH="1">
            <a:off x="1885675" y="2989575"/>
            <a:ext cx="1868639" cy="981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6" idx="2"/>
            <a:endCxn id="12" idx="0"/>
          </p:cNvCxnSpPr>
          <p:nvPr/>
        </p:nvCxnSpPr>
        <p:spPr>
          <a:xfrm flipH="1">
            <a:off x="3701561" y="3185291"/>
            <a:ext cx="788377" cy="155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4436588" y="2989574"/>
            <a:ext cx="794239" cy="2438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Imagen 17"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5976" y="2770384"/>
            <a:ext cx="2519914" cy="2877169"/>
          </a:xfrm>
          <a:prstGeom prst="rect">
            <a:avLst/>
          </a:prstGeom>
        </p:spPr>
      </p:pic>
      <p:sp>
        <p:nvSpPr>
          <p:cNvPr id="19" name="CuadroTexto 18"/>
          <p:cNvSpPr txBox="1"/>
          <p:nvPr/>
        </p:nvSpPr>
        <p:spPr>
          <a:xfrm>
            <a:off x="7605345" y="5808786"/>
            <a:ext cx="4185138" cy="738664"/>
          </a:xfrm>
          <a:prstGeom prst="rect">
            <a:avLst/>
          </a:prstGeom>
          <a:noFill/>
        </p:spPr>
        <p:txBody>
          <a:bodyPr wrap="square" rtlCol="0">
            <a:spAutoFit/>
          </a:bodyPr>
          <a:lstStyle/>
          <a:p>
            <a:r>
              <a:rPr lang="es-ES" dirty="0" smtClean="0">
                <a:solidFill>
                  <a:schemeClr val="bg1"/>
                </a:solidFill>
              </a:rPr>
              <a:t>Las </a:t>
            </a:r>
            <a:r>
              <a:rPr lang="es-ES" dirty="0" err="1" smtClean="0">
                <a:solidFill>
                  <a:schemeClr val="bg1"/>
                </a:solidFill>
              </a:rPr>
              <a:t>ips</a:t>
            </a:r>
            <a:r>
              <a:rPr lang="es-ES" dirty="0" smtClean="0">
                <a:solidFill>
                  <a:schemeClr val="bg1"/>
                </a:solidFill>
              </a:rPr>
              <a:t> de la red serán en este caso desde </a:t>
            </a:r>
          </a:p>
          <a:p>
            <a:r>
              <a:rPr lang="es-ES" dirty="0" smtClean="0">
                <a:solidFill>
                  <a:schemeClr val="bg1"/>
                </a:solidFill>
              </a:rPr>
              <a:t>192.168.0.0  hasta 192.168.0.254</a:t>
            </a:r>
          </a:p>
          <a:p>
            <a:r>
              <a:rPr lang="es-ES" dirty="0" smtClean="0">
                <a:solidFill>
                  <a:schemeClr val="bg1"/>
                </a:solidFill>
              </a:rPr>
              <a:t>Con capacidad de hasta 254 host </a:t>
            </a:r>
            <a:endParaRPr lang="en-US" dirty="0">
              <a:solidFill>
                <a:schemeClr val="bg1"/>
              </a:solidFill>
            </a:endParaRPr>
          </a:p>
        </p:txBody>
      </p:sp>
      <p:sp>
        <p:nvSpPr>
          <p:cNvPr id="20" name="CuadroTexto 19"/>
          <p:cNvSpPr txBox="1"/>
          <p:nvPr/>
        </p:nvSpPr>
        <p:spPr>
          <a:xfrm>
            <a:off x="1211873" y="4744917"/>
            <a:ext cx="1533984" cy="307777"/>
          </a:xfrm>
          <a:prstGeom prst="rect">
            <a:avLst/>
          </a:prstGeom>
          <a:noFill/>
        </p:spPr>
        <p:txBody>
          <a:bodyPr wrap="square" rtlCol="0">
            <a:spAutoFit/>
          </a:bodyPr>
          <a:lstStyle/>
          <a:p>
            <a:r>
              <a:rPr lang="es-ES" dirty="0" smtClean="0"/>
              <a:t>192.168.0.1</a:t>
            </a:r>
            <a:endParaRPr lang="en-US" dirty="0"/>
          </a:p>
        </p:txBody>
      </p:sp>
      <p:sp>
        <p:nvSpPr>
          <p:cNvPr id="25" name="CuadroTexto 24"/>
          <p:cNvSpPr txBox="1"/>
          <p:nvPr/>
        </p:nvSpPr>
        <p:spPr>
          <a:xfrm>
            <a:off x="3087838" y="5501009"/>
            <a:ext cx="1533984" cy="307777"/>
          </a:xfrm>
          <a:prstGeom prst="rect">
            <a:avLst/>
          </a:prstGeom>
          <a:noFill/>
        </p:spPr>
        <p:txBody>
          <a:bodyPr wrap="square" rtlCol="0">
            <a:spAutoFit/>
          </a:bodyPr>
          <a:lstStyle/>
          <a:p>
            <a:r>
              <a:rPr lang="es-ES" dirty="0" smtClean="0"/>
              <a:t>192.168.0.2</a:t>
            </a:r>
            <a:endParaRPr lang="en-US" dirty="0"/>
          </a:p>
        </p:txBody>
      </p:sp>
      <p:sp>
        <p:nvSpPr>
          <p:cNvPr id="26" name="CuadroTexto 25"/>
          <p:cNvSpPr txBox="1"/>
          <p:nvPr/>
        </p:nvSpPr>
        <p:spPr>
          <a:xfrm>
            <a:off x="4134170" y="6334495"/>
            <a:ext cx="1533984" cy="307777"/>
          </a:xfrm>
          <a:prstGeom prst="rect">
            <a:avLst/>
          </a:prstGeom>
          <a:noFill/>
        </p:spPr>
        <p:txBody>
          <a:bodyPr wrap="square" rtlCol="0">
            <a:spAutoFit/>
          </a:bodyPr>
          <a:lstStyle/>
          <a:p>
            <a:r>
              <a:rPr lang="es-ES" dirty="0" smtClean="0"/>
              <a:t>192.168.0.3</a:t>
            </a:r>
            <a:endParaRPr lang="en-US" dirty="0"/>
          </a:p>
        </p:txBody>
      </p:sp>
    </p:spTree>
    <p:extLst>
      <p:ext uri="{BB962C8B-B14F-4D97-AF65-F5344CB8AC3E}">
        <p14:creationId xmlns:p14="http://schemas.microsoft.com/office/powerpoint/2010/main" val="2796525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Red </a:t>
            </a:r>
            <a:r>
              <a:rPr lang="es-ES" sz="2800" b="1" dirty="0">
                <a:solidFill>
                  <a:srgbClr val="FEFEFE"/>
                </a:solidFill>
                <a:latin typeface="Lucida Sans"/>
                <a:ea typeface="Lucida Sans"/>
                <a:cs typeface="Lucida Sans"/>
                <a:sym typeface="Lucida Sans"/>
              </a:rPr>
              <a:t>básica </a:t>
            </a:r>
            <a:r>
              <a:rPr lang="es-ES" sz="2800" b="1" dirty="0" smtClean="0">
                <a:solidFill>
                  <a:srgbClr val="FEFEFE"/>
                </a:solidFill>
                <a:latin typeface="Lucida Sans"/>
                <a:ea typeface="Lucida Sans"/>
                <a:cs typeface="Lucida Sans"/>
                <a:sym typeface="Lucida Sans"/>
              </a:rPr>
              <a:t>2 (Múltiples redes)</a:t>
            </a:r>
            <a:endParaRPr sz="2800" b="1" dirty="0">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1263650" y="597877"/>
            <a:ext cx="10160000"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En el ejemplo anterior, los dispositivos pueden verse y comunicarse entre si, compartir información, uno de los equipos podría funcionar como servidor por ejemplo de archivos o juegos. </a:t>
            </a: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No podrá conectarse a internet, no habrá enrutamiento ni </a:t>
            </a:r>
            <a:r>
              <a:rPr lang="es-ES" sz="1600" dirty="0" err="1" smtClean="0">
                <a:solidFill>
                  <a:schemeClr val="lt1"/>
                </a:solidFill>
                <a:latin typeface="Arial"/>
                <a:ea typeface="Arial"/>
                <a:cs typeface="Arial"/>
                <a:sym typeface="Arial"/>
              </a:rPr>
              <a:t>nat</a:t>
            </a:r>
            <a:r>
              <a:rPr lang="es-ES" sz="1600" dirty="0" smtClean="0">
                <a:solidFill>
                  <a:schemeClr val="lt1"/>
                </a:solidFill>
                <a:latin typeface="Arial"/>
                <a:ea typeface="Arial"/>
                <a:cs typeface="Arial"/>
                <a:sym typeface="Arial"/>
              </a:rPr>
              <a:t>. (Temas que se verán mas adelante).</a:t>
            </a:r>
          </a:p>
          <a:p>
            <a:pPr marL="127000" lvl="0" indent="0" algn="l" rtl="0">
              <a:lnSpc>
                <a:spcPct val="150000"/>
              </a:lnSpc>
              <a:spcBef>
                <a:spcPts val="500"/>
              </a:spcBef>
              <a:spcAft>
                <a:spcPts val="0"/>
              </a:spcAft>
              <a:buClr>
                <a:srgbClr val="29FB33"/>
              </a:buClr>
              <a:buSzPct val="126164"/>
              <a:buNone/>
            </a:pPr>
            <a:endParaRPr lang="es-ES" sz="16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Ahora ¿Qué sucedería si dentro de esta misma conexión de equipos y </a:t>
            </a:r>
            <a:r>
              <a:rPr lang="es-ES" sz="1600" dirty="0" err="1" smtClean="0">
                <a:solidFill>
                  <a:schemeClr val="lt1"/>
                </a:solidFill>
                <a:latin typeface="Arial"/>
                <a:ea typeface="Arial"/>
                <a:cs typeface="Arial"/>
                <a:sym typeface="Arial"/>
              </a:rPr>
              <a:t>switch</a:t>
            </a:r>
            <a:r>
              <a:rPr lang="es-ES" sz="1600" dirty="0" smtClean="0">
                <a:solidFill>
                  <a:schemeClr val="lt1"/>
                </a:solidFill>
                <a:latin typeface="Arial"/>
                <a:ea typeface="Arial"/>
                <a:cs typeface="Arial"/>
                <a:sym typeface="Arial"/>
              </a:rPr>
              <a:t> hubiese equipos con distinta máscara de subred?</a:t>
            </a: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La respuesta a eso es que habría dos redes diferentes, aunque dependiendo del rango de </a:t>
            </a:r>
            <a:r>
              <a:rPr lang="es-ES" sz="1600" dirty="0" err="1" smtClean="0">
                <a:solidFill>
                  <a:schemeClr val="lt1"/>
                </a:solidFill>
                <a:latin typeface="Arial"/>
                <a:ea typeface="Arial"/>
                <a:cs typeface="Arial"/>
                <a:sym typeface="Arial"/>
              </a:rPr>
              <a:t>ips</a:t>
            </a:r>
            <a:r>
              <a:rPr lang="es-ES" sz="1600" dirty="0" smtClean="0">
                <a:solidFill>
                  <a:schemeClr val="lt1"/>
                </a:solidFill>
                <a:latin typeface="Arial"/>
                <a:ea typeface="Arial"/>
                <a:cs typeface="Arial"/>
                <a:sym typeface="Arial"/>
              </a:rPr>
              <a:t>, estas redes pueden cruzarse y verse entre ellas, lo cual puede ser poco eficiente y generar problemas. Vamos a ver el siguiente ejemplo</a:t>
            </a: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Una red como la anterior pero que tiene dos redes con diferente máscara de subred, pero una puede ver a otra y la otra no.</a:t>
            </a: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Arial"/>
            </a:endParaRPr>
          </a:p>
          <a:p>
            <a:pPr marL="127000" indent="0">
              <a:lnSpc>
                <a:spcPct val="150000"/>
              </a:lnSpc>
              <a:spcBef>
                <a:spcPts val="500"/>
              </a:spcBef>
              <a:buClr>
                <a:srgbClr val="29FB33"/>
              </a:buClr>
              <a:buSzPct val="126164"/>
            </a:pPr>
            <a:r>
              <a:rPr lang="es-ES" sz="1600" dirty="0" smtClean="0">
                <a:solidFill>
                  <a:schemeClr val="lt1"/>
                </a:solidFill>
                <a:latin typeface="Arial"/>
                <a:ea typeface="Arial"/>
                <a:cs typeface="Arial"/>
                <a:sym typeface="Arial"/>
              </a:rPr>
              <a:t>La red con máscara 255.255.255.0 (254 hosts) y la </a:t>
            </a:r>
            <a:r>
              <a:rPr lang="es-ES" sz="1600" dirty="0">
                <a:solidFill>
                  <a:schemeClr val="lt1"/>
                </a:solidFill>
                <a:latin typeface="Arial"/>
                <a:ea typeface="Arial"/>
                <a:cs typeface="Arial"/>
                <a:sym typeface="Arial"/>
              </a:rPr>
              <a:t>red con máscara </a:t>
            </a:r>
            <a:r>
              <a:rPr lang="es-ES" sz="1600" dirty="0" smtClean="0">
                <a:solidFill>
                  <a:schemeClr val="lt1"/>
                </a:solidFill>
                <a:latin typeface="Arial"/>
                <a:ea typeface="Arial"/>
                <a:cs typeface="Arial"/>
                <a:sym typeface="Arial"/>
              </a:rPr>
              <a:t>255.255.254.0 (512 </a:t>
            </a:r>
            <a:r>
              <a:rPr lang="es-ES" sz="1600" dirty="0">
                <a:solidFill>
                  <a:schemeClr val="lt1"/>
                </a:solidFill>
                <a:latin typeface="Arial"/>
                <a:ea typeface="Arial"/>
                <a:cs typeface="Arial"/>
                <a:sym typeface="Arial"/>
              </a:rPr>
              <a:t>hosts)</a:t>
            </a: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lang="es-ES"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869224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483576"/>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dirty="0" smtClean="0">
                <a:solidFill>
                  <a:srgbClr val="FEFEFE"/>
                </a:solidFill>
                <a:latin typeface="Lucida Sans"/>
                <a:ea typeface="Lucida Sans"/>
                <a:cs typeface="Lucida Sans"/>
                <a:sym typeface="Lucida Sans"/>
              </a:rPr>
              <a:t>Ejemplo 2: </a:t>
            </a:r>
            <a:r>
              <a:rPr lang="es-ES" sz="2800" b="1" dirty="0" err="1" smtClean="0">
                <a:solidFill>
                  <a:srgbClr val="FEFEFE"/>
                </a:solidFill>
                <a:latin typeface="Lucida Sans"/>
                <a:ea typeface="Lucida Sans"/>
                <a:cs typeface="Lucida Sans"/>
                <a:sym typeface="Lucida Sans"/>
              </a:rPr>
              <a:t>Multiples</a:t>
            </a:r>
            <a:r>
              <a:rPr lang="es-ES" sz="2800" b="1" dirty="0" smtClean="0">
                <a:solidFill>
                  <a:srgbClr val="FEFEFE"/>
                </a:solidFill>
                <a:latin typeface="Lucida Sans"/>
                <a:ea typeface="Lucida Sans"/>
                <a:cs typeface="Lucida Sans"/>
                <a:sym typeface="Lucida Sans"/>
              </a:rPr>
              <a:t> redes</a:t>
            </a:r>
            <a:endParaRPr sz="2800" b="1" dirty="0">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638907" y="710224"/>
            <a:ext cx="11553093" cy="6093069"/>
          </a:xfrm>
          <a:prstGeom prst="rect">
            <a:avLst/>
          </a:prstGeom>
          <a:noFill/>
          <a:ln>
            <a:noFill/>
          </a:ln>
        </p:spPr>
        <p:txBody>
          <a:bodyPr spcFirstLastPara="1" wrap="square" lIns="91425" tIns="45700" rIns="91425" bIns="45700" anchor="t" anchorCtr="0">
            <a:normAutofit fontScale="92500"/>
          </a:bodyPr>
          <a:lstStyle/>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smtClean="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smtClean="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smtClean="0">
              <a:solidFill>
                <a:srgbClr val="00B050"/>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lang="es-ES" sz="2000" dirty="0">
              <a:solidFill>
                <a:srgbClr val="00B050"/>
              </a:solidFill>
              <a:latin typeface="Arial"/>
              <a:ea typeface="Arial"/>
              <a:cs typeface="Arial"/>
              <a:sym typeface="Arial"/>
            </a:endParaRPr>
          </a:p>
          <a:p>
            <a:pPr marL="127000" lvl="0" indent="0">
              <a:lnSpc>
                <a:spcPct val="150000"/>
              </a:lnSpc>
              <a:spcBef>
                <a:spcPts val="500"/>
              </a:spcBef>
              <a:buClr>
                <a:srgbClr val="29FB33"/>
              </a:buClr>
              <a:buSzPct val="113548"/>
            </a:pPr>
            <a:r>
              <a:rPr lang="es-ES" sz="1600" dirty="0" smtClean="0">
                <a:solidFill>
                  <a:schemeClr val="bg1"/>
                </a:solidFill>
                <a:latin typeface="Arial"/>
                <a:ea typeface="Arial"/>
                <a:cs typeface="Arial"/>
                <a:sym typeface="Arial"/>
              </a:rPr>
              <a:t>En este caso la </a:t>
            </a:r>
            <a:r>
              <a:rPr lang="es-ES" sz="1600" dirty="0" smtClean="0">
                <a:solidFill>
                  <a:srgbClr val="00B0F0"/>
                </a:solidFill>
                <a:latin typeface="Arial"/>
                <a:ea typeface="Arial"/>
                <a:cs typeface="Arial"/>
                <a:sym typeface="Arial"/>
              </a:rPr>
              <a:t>red1</a:t>
            </a:r>
            <a:r>
              <a:rPr lang="es-ES" sz="1600" dirty="0" smtClean="0">
                <a:solidFill>
                  <a:schemeClr val="bg1"/>
                </a:solidFill>
                <a:latin typeface="Arial"/>
                <a:ea typeface="Arial"/>
                <a:cs typeface="Arial"/>
                <a:sym typeface="Arial"/>
              </a:rPr>
              <a:t>, va a ver equipos de 192.168.0.1 hasta 192.168.0.254 (254)</a:t>
            </a:r>
          </a:p>
          <a:p>
            <a:pPr marL="127000" indent="0">
              <a:lnSpc>
                <a:spcPct val="150000"/>
              </a:lnSpc>
              <a:spcBef>
                <a:spcPts val="500"/>
              </a:spcBef>
              <a:buClr>
                <a:srgbClr val="29FB33"/>
              </a:buClr>
              <a:buSzPct val="113548"/>
            </a:pPr>
            <a:r>
              <a:rPr lang="es-ES" sz="1600" dirty="0">
                <a:solidFill>
                  <a:schemeClr val="bg1"/>
                </a:solidFill>
                <a:latin typeface="Arial"/>
                <a:ea typeface="Arial"/>
                <a:cs typeface="Arial"/>
                <a:sym typeface="Arial"/>
              </a:rPr>
              <a:t>En este caso la </a:t>
            </a:r>
            <a:r>
              <a:rPr lang="es-ES" sz="1600" dirty="0" smtClean="0">
                <a:solidFill>
                  <a:srgbClr val="FF0000"/>
                </a:solidFill>
                <a:latin typeface="Arial"/>
                <a:ea typeface="Arial"/>
                <a:cs typeface="Arial"/>
                <a:sym typeface="Arial"/>
              </a:rPr>
              <a:t>red2</a:t>
            </a:r>
            <a:r>
              <a:rPr lang="es-ES" sz="1600" dirty="0" smtClean="0">
                <a:solidFill>
                  <a:schemeClr val="bg1"/>
                </a:solidFill>
                <a:latin typeface="Arial"/>
                <a:ea typeface="Arial"/>
                <a:cs typeface="Arial"/>
                <a:sym typeface="Arial"/>
              </a:rPr>
              <a:t>, </a:t>
            </a:r>
            <a:r>
              <a:rPr lang="es-ES" sz="1600" dirty="0">
                <a:solidFill>
                  <a:schemeClr val="bg1"/>
                </a:solidFill>
                <a:latin typeface="Arial"/>
                <a:ea typeface="Arial"/>
                <a:cs typeface="Arial"/>
                <a:sym typeface="Arial"/>
              </a:rPr>
              <a:t>va a ver </a:t>
            </a:r>
            <a:r>
              <a:rPr lang="es-ES" sz="1600" dirty="0" smtClean="0">
                <a:solidFill>
                  <a:schemeClr val="bg1"/>
                </a:solidFill>
                <a:latin typeface="Arial"/>
                <a:ea typeface="Arial"/>
                <a:cs typeface="Arial"/>
                <a:sym typeface="Arial"/>
              </a:rPr>
              <a:t>incluir </a:t>
            </a:r>
            <a:r>
              <a:rPr lang="es-ES" sz="1600" dirty="0">
                <a:solidFill>
                  <a:schemeClr val="bg1"/>
                </a:solidFill>
                <a:latin typeface="Arial"/>
                <a:ea typeface="Arial"/>
                <a:cs typeface="Arial"/>
                <a:sym typeface="Arial"/>
              </a:rPr>
              <a:t>de 192.168.0.1 hasta </a:t>
            </a:r>
            <a:r>
              <a:rPr lang="es-ES" sz="1600" dirty="0" smtClean="0">
                <a:solidFill>
                  <a:schemeClr val="bg1"/>
                </a:solidFill>
                <a:latin typeface="Arial"/>
                <a:ea typeface="Arial"/>
                <a:cs typeface="Arial"/>
                <a:sym typeface="Arial"/>
              </a:rPr>
              <a:t>192.168.1.254 (512 host incluidos los de la </a:t>
            </a:r>
            <a:r>
              <a:rPr lang="es-ES" sz="1600" dirty="0" smtClean="0">
                <a:solidFill>
                  <a:srgbClr val="00B0F0"/>
                </a:solidFill>
                <a:latin typeface="Arial"/>
                <a:ea typeface="Arial"/>
                <a:cs typeface="Arial"/>
                <a:sym typeface="Arial"/>
              </a:rPr>
              <a:t>red1</a:t>
            </a:r>
            <a:r>
              <a:rPr lang="es-ES" sz="1600" dirty="0" smtClean="0">
                <a:solidFill>
                  <a:schemeClr val="bg1"/>
                </a:solidFill>
                <a:latin typeface="Arial"/>
                <a:ea typeface="Arial"/>
                <a:cs typeface="Arial"/>
                <a:sym typeface="Arial"/>
              </a:rPr>
              <a:t>), pero la red1 no va a ver el segmento a partir de 192.168.1.0, </a:t>
            </a:r>
          </a:p>
          <a:p>
            <a:pPr marL="127000" indent="0">
              <a:lnSpc>
                <a:spcPct val="150000"/>
              </a:lnSpc>
              <a:spcBef>
                <a:spcPts val="500"/>
              </a:spcBef>
              <a:buClr>
                <a:srgbClr val="29FB33"/>
              </a:buClr>
              <a:buSzPct val="113548"/>
            </a:pPr>
            <a:r>
              <a:rPr lang="es-ES" sz="1600" dirty="0" smtClean="0">
                <a:solidFill>
                  <a:schemeClr val="bg1"/>
                </a:solidFill>
                <a:latin typeface="Arial"/>
                <a:ea typeface="Arial"/>
                <a:cs typeface="Arial"/>
                <a:sym typeface="Arial"/>
              </a:rPr>
              <a:t>La </a:t>
            </a:r>
            <a:r>
              <a:rPr lang="es-ES" sz="1600" dirty="0" smtClean="0">
                <a:solidFill>
                  <a:srgbClr val="FF0000"/>
                </a:solidFill>
                <a:latin typeface="Arial"/>
                <a:ea typeface="Arial"/>
                <a:cs typeface="Arial"/>
                <a:sym typeface="Arial"/>
              </a:rPr>
              <a:t>red2</a:t>
            </a:r>
            <a:r>
              <a:rPr lang="es-ES" sz="1600" dirty="0" smtClean="0">
                <a:solidFill>
                  <a:schemeClr val="bg1"/>
                </a:solidFill>
                <a:latin typeface="Arial"/>
                <a:ea typeface="Arial"/>
                <a:cs typeface="Arial"/>
                <a:sym typeface="Arial"/>
              </a:rPr>
              <a:t> va a poder comunicarse con la</a:t>
            </a:r>
            <a:r>
              <a:rPr lang="es-ES" sz="1600" dirty="0" smtClean="0">
                <a:solidFill>
                  <a:srgbClr val="00B0F0"/>
                </a:solidFill>
                <a:latin typeface="Arial"/>
                <a:ea typeface="Arial"/>
                <a:cs typeface="Arial"/>
                <a:sym typeface="Arial"/>
              </a:rPr>
              <a:t> red1</a:t>
            </a:r>
            <a:r>
              <a:rPr lang="es-ES" sz="1600" dirty="0" smtClean="0">
                <a:solidFill>
                  <a:schemeClr val="bg1"/>
                </a:solidFill>
                <a:latin typeface="Arial"/>
                <a:ea typeface="Arial"/>
                <a:cs typeface="Arial"/>
                <a:sym typeface="Arial"/>
              </a:rPr>
              <a:t>, pero al tener diferente máscara de subred es muy posible que la </a:t>
            </a:r>
            <a:r>
              <a:rPr lang="es-ES" sz="1600" dirty="0" smtClean="0">
                <a:solidFill>
                  <a:srgbClr val="00B0F0"/>
                </a:solidFill>
                <a:latin typeface="Arial"/>
                <a:ea typeface="Arial"/>
                <a:cs typeface="Arial"/>
                <a:sym typeface="Arial"/>
              </a:rPr>
              <a:t>red1</a:t>
            </a:r>
            <a:r>
              <a:rPr lang="es-ES" sz="1600" dirty="0" smtClean="0">
                <a:solidFill>
                  <a:schemeClr val="bg1"/>
                </a:solidFill>
                <a:latin typeface="Arial"/>
                <a:ea typeface="Arial"/>
                <a:cs typeface="Arial"/>
                <a:sym typeface="Arial"/>
              </a:rPr>
              <a:t> no reconozca los equipos de la </a:t>
            </a:r>
            <a:r>
              <a:rPr lang="es-ES" sz="1600" dirty="0" smtClean="0">
                <a:solidFill>
                  <a:srgbClr val="FF0000"/>
                </a:solidFill>
                <a:latin typeface="Arial"/>
                <a:ea typeface="Arial"/>
                <a:cs typeface="Arial"/>
                <a:sym typeface="Arial"/>
              </a:rPr>
              <a:t>red2</a:t>
            </a:r>
            <a:r>
              <a:rPr lang="es-ES" sz="1600" dirty="0" smtClean="0">
                <a:solidFill>
                  <a:schemeClr val="bg1"/>
                </a:solidFill>
                <a:latin typeface="Arial"/>
                <a:ea typeface="Arial"/>
                <a:cs typeface="Arial"/>
                <a:sym typeface="Arial"/>
              </a:rPr>
              <a:t> con máscara 255.255.254.0, ya que al ser diferente máscara no los tome como parte de la misma red.</a:t>
            </a:r>
          </a:p>
          <a:p>
            <a:pPr marL="127000" indent="0">
              <a:lnSpc>
                <a:spcPct val="150000"/>
              </a:lnSpc>
              <a:spcBef>
                <a:spcPts val="500"/>
              </a:spcBef>
              <a:buClr>
                <a:srgbClr val="29FB33"/>
              </a:buClr>
              <a:buSzPct val="113548"/>
            </a:pPr>
            <a:endParaRPr lang="es-ES" sz="1600" dirty="0">
              <a:solidFill>
                <a:schemeClr val="bg1"/>
              </a:solidFill>
              <a:latin typeface="Arial"/>
              <a:ea typeface="Arial"/>
              <a:cs typeface="Arial"/>
              <a:sym typeface="Arial"/>
            </a:endParaRPr>
          </a:p>
          <a:p>
            <a:pPr marL="127000" lvl="0" indent="0">
              <a:lnSpc>
                <a:spcPct val="150000"/>
              </a:lnSpc>
              <a:spcBef>
                <a:spcPts val="500"/>
              </a:spcBef>
              <a:buClr>
                <a:srgbClr val="29FB33"/>
              </a:buClr>
              <a:buSzPct val="113548"/>
            </a:pPr>
            <a:endParaRPr sz="1800" dirty="0">
              <a:solidFill>
                <a:schemeClr val="bg1"/>
              </a:solidFill>
              <a:latin typeface="Arial"/>
              <a:ea typeface="Arial"/>
              <a:cs typeface="Arial"/>
              <a:sym typeface="Arial"/>
            </a:endParaRPr>
          </a:p>
        </p:txBody>
      </p:sp>
      <p:pic>
        <p:nvPicPr>
          <p:cNvPr id="6" name="Imagen 5" descr="&lt;strong&gt;Switch&lt;/strong&gt; de &lt;strong&gt;red&lt;/strong&gt; | Internet y la web - Conexion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190" y="1258289"/>
            <a:ext cx="1471247" cy="391433"/>
          </a:xfrm>
          <a:prstGeom prst="rect">
            <a:avLst/>
          </a:prstGeom>
        </p:spPr>
      </p:pic>
      <p:pic>
        <p:nvPicPr>
          <p:cNvPr id="7" name="Imagen 6"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113" y="1993962"/>
            <a:ext cx="407650" cy="407650"/>
          </a:xfrm>
          <a:prstGeom prst="rect">
            <a:avLst/>
          </a:prstGeom>
        </p:spPr>
      </p:pic>
      <p:pic>
        <p:nvPicPr>
          <p:cNvPr id="12" name="Imagen 11"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491" y="2755961"/>
            <a:ext cx="457992" cy="457992"/>
          </a:xfrm>
          <a:prstGeom prst="rect">
            <a:avLst/>
          </a:prstGeom>
        </p:spPr>
      </p:pic>
      <p:pic>
        <p:nvPicPr>
          <p:cNvPr id="13" name="Imagen 12"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064" y="3461314"/>
            <a:ext cx="555655" cy="555655"/>
          </a:xfrm>
          <a:prstGeom prst="rect">
            <a:avLst/>
          </a:prstGeom>
        </p:spPr>
      </p:pic>
      <p:cxnSp>
        <p:nvCxnSpPr>
          <p:cNvPr id="11" name="Conector recto de flecha 10"/>
          <p:cNvCxnSpPr>
            <a:stCxn id="6" idx="1"/>
            <a:endCxn id="7" idx="0"/>
          </p:cNvCxnSpPr>
          <p:nvPr/>
        </p:nvCxnSpPr>
        <p:spPr>
          <a:xfrm flipH="1">
            <a:off x="3346938" y="1454006"/>
            <a:ext cx="1306252" cy="53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6" idx="1"/>
            <a:endCxn id="12" idx="0"/>
          </p:cNvCxnSpPr>
          <p:nvPr/>
        </p:nvCxnSpPr>
        <p:spPr>
          <a:xfrm flipH="1">
            <a:off x="3749487" y="1454006"/>
            <a:ext cx="903703" cy="1301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6" idx="1"/>
            <a:endCxn id="13" idx="0"/>
          </p:cNvCxnSpPr>
          <p:nvPr/>
        </p:nvCxnSpPr>
        <p:spPr>
          <a:xfrm flipH="1">
            <a:off x="4277892" y="1454006"/>
            <a:ext cx="375298" cy="2007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8630659" y="562468"/>
            <a:ext cx="2353407" cy="523220"/>
          </a:xfrm>
          <a:prstGeom prst="rect">
            <a:avLst/>
          </a:prstGeom>
          <a:noFill/>
        </p:spPr>
        <p:txBody>
          <a:bodyPr wrap="square" rtlCol="0">
            <a:spAutoFit/>
          </a:bodyPr>
          <a:lstStyle/>
          <a:p>
            <a:r>
              <a:rPr lang="es-ES" dirty="0" smtClean="0">
                <a:solidFill>
                  <a:schemeClr val="bg1"/>
                </a:solidFill>
              </a:rPr>
              <a:t>Configuración de uno de los dispositivos de esta red</a:t>
            </a:r>
            <a:endParaRPr lang="en-US" dirty="0">
              <a:solidFill>
                <a:schemeClr val="bg1"/>
              </a:solidFill>
            </a:endParaRPr>
          </a:p>
        </p:txBody>
      </p:sp>
      <p:pic>
        <p:nvPicPr>
          <p:cNvPr id="27" name="Imagen 26"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066" y="1018001"/>
            <a:ext cx="2386256" cy="2724562"/>
          </a:xfrm>
          <a:prstGeom prst="rect">
            <a:avLst/>
          </a:prstGeom>
        </p:spPr>
      </p:pic>
      <p:pic>
        <p:nvPicPr>
          <p:cNvPr id="29" name="Imagen 28"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140" y="1638737"/>
            <a:ext cx="407650" cy="407650"/>
          </a:xfrm>
          <a:prstGeom prst="rect">
            <a:avLst/>
          </a:prstGeom>
        </p:spPr>
      </p:pic>
      <p:pic>
        <p:nvPicPr>
          <p:cNvPr id="30" name="Imagen 29"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3878" y="2567250"/>
            <a:ext cx="457992" cy="457992"/>
          </a:xfrm>
          <a:prstGeom prst="rect">
            <a:avLst/>
          </a:prstGeom>
        </p:spPr>
      </p:pic>
      <p:pic>
        <p:nvPicPr>
          <p:cNvPr id="31" name="Imagen 30" descr="Clipart - Computer moni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228" y="3186908"/>
            <a:ext cx="555655" cy="555655"/>
          </a:xfrm>
          <a:prstGeom prst="rect">
            <a:avLst/>
          </a:prstGeom>
        </p:spPr>
      </p:pic>
      <p:cxnSp>
        <p:nvCxnSpPr>
          <p:cNvPr id="32" name="Conector recto de flecha 31"/>
          <p:cNvCxnSpPr>
            <a:stCxn id="6" idx="3"/>
            <a:endCxn id="30" idx="0"/>
          </p:cNvCxnSpPr>
          <p:nvPr/>
        </p:nvCxnSpPr>
        <p:spPr>
          <a:xfrm>
            <a:off x="6124437" y="1454006"/>
            <a:ext cx="1838437" cy="111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stCxn id="6" idx="3"/>
            <a:endCxn id="29" idx="0"/>
          </p:cNvCxnSpPr>
          <p:nvPr/>
        </p:nvCxnSpPr>
        <p:spPr>
          <a:xfrm>
            <a:off x="6124437" y="1454006"/>
            <a:ext cx="1987528" cy="184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6" idx="3"/>
            <a:endCxn id="31" idx="0"/>
          </p:cNvCxnSpPr>
          <p:nvPr/>
        </p:nvCxnSpPr>
        <p:spPr>
          <a:xfrm>
            <a:off x="6124437" y="1454006"/>
            <a:ext cx="1239619" cy="173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p:cNvSpPr txBox="1"/>
          <p:nvPr/>
        </p:nvSpPr>
        <p:spPr>
          <a:xfrm>
            <a:off x="776654" y="554847"/>
            <a:ext cx="2353407" cy="523220"/>
          </a:xfrm>
          <a:prstGeom prst="rect">
            <a:avLst/>
          </a:prstGeom>
          <a:noFill/>
        </p:spPr>
        <p:txBody>
          <a:bodyPr wrap="square" rtlCol="0">
            <a:spAutoFit/>
          </a:bodyPr>
          <a:lstStyle/>
          <a:p>
            <a:r>
              <a:rPr lang="es-ES" dirty="0" smtClean="0">
                <a:solidFill>
                  <a:schemeClr val="bg1"/>
                </a:solidFill>
              </a:rPr>
              <a:t>Configuración de uno de los dispositivos de esta red</a:t>
            </a:r>
            <a:endParaRPr lang="en-US" dirty="0">
              <a:solidFill>
                <a:schemeClr val="bg1"/>
              </a:solidFill>
            </a:endParaRPr>
          </a:p>
        </p:txBody>
      </p:sp>
      <p:sp>
        <p:nvSpPr>
          <p:cNvPr id="59" name="CuadroTexto 58"/>
          <p:cNvSpPr txBox="1"/>
          <p:nvPr/>
        </p:nvSpPr>
        <p:spPr>
          <a:xfrm>
            <a:off x="982641" y="3897940"/>
            <a:ext cx="1499128" cy="523220"/>
          </a:xfrm>
          <a:prstGeom prst="rect">
            <a:avLst/>
          </a:prstGeom>
          <a:noFill/>
        </p:spPr>
        <p:txBody>
          <a:bodyPr wrap="none" rtlCol="0">
            <a:spAutoFit/>
          </a:bodyPr>
          <a:lstStyle/>
          <a:p>
            <a:r>
              <a:rPr lang="es-ES" dirty="0" smtClean="0">
                <a:solidFill>
                  <a:srgbClr val="00B0F0"/>
                </a:solidFill>
              </a:rPr>
              <a:t>RED 1: </a:t>
            </a:r>
            <a:r>
              <a:rPr lang="es-ES" dirty="0" smtClean="0">
                <a:solidFill>
                  <a:schemeClr val="bg1"/>
                </a:solidFill>
              </a:rPr>
              <a:t>Máscara</a:t>
            </a:r>
          </a:p>
          <a:p>
            <a:r>
              <a:rPr lang="es-ES" dirty="0" smtClean="0">
                <a:solidFill>
                  <a:schemeClr val="bg1"/>
                </a:solidFill>
              </a:rPr>
              <a:t>255.255.255.0</a:t>
            </a:r>
            <a:endParaRPr lang="en-US" dirty="0">
              <a:solidFill>
                <a:schemeClr val="bg1"/>
              </a:solidFill>
            </a:endParaRPr>
          </a:p>
        </p:txBody>
      </p:sp>
      <p:sp>
        <p:nvSpPr>
          <p:cNvPr id="60" name="CuadroTexto 59"/>
          <p:cNvSpPr txBox="1"/>
          <p:nvPr/>
        </p:nvSpPr>
        <p:spPr>
          <a:xfrm>
            <a:off x="9281514" y="3929362"/>
            <a:ext cx="1449436" cy="523220"/>
          </a:xfrm>
          <a:prstGeom prst="rect">
            <a:avLst/>
          </a:prstGeom>
          <a:noFill/>
        </p:spPr>
        <p:txBody>
          <a:bodyPr wrap="none" rtlCol="0">
            <a:spAutoFit/>
          </a:bodyPr>
          <a:lstStyle/>
          <a:p>
            <a:r>
              <a:rPr lang="es-ES" dirty="0" smtClean="0">
                <a:solidFill>
                  <a:srgbClr val="FF0000"/>
                </a:solidFill>
              </a:rPr>
              <a:t>RED2</a:t>
            </a:r>
            <a:r>
              <a:rPr lang="es-ES" dirty="0" smtClean="0">
                <a:solidFill>
                  <a:schemeClr val="bg1"/>
                </a:solidFill>
              </a:rPr>
              <a:t>:Máscara</a:t>
            </a:r>
          </a:p>
          <a:p>
            <a:r>
              <a:rPr lang="es-ES" dirty="0" smtClean="0">
                <a:solidFill>
                  <a:schemeClr val="bg1"/>
                </a:solidFill>
              </a:rPr>
              <a:t>255.255.254.0</a:t>
            </a:r>
            <a:endParaRPr lang="en-US" dirty="0">
              <a:solidFill>
                <a:schemeClr val="bg1"/>
              </a:solidFill>
            </a:endParaRPr>
          </a:p>
        </p:txBody>
      </p:sp>
      <p:sp>
        <p:nvSpPr>
          <p:cNvPr id="61" name="CuadroTexto 60"/>
          <p:cNvSpPr txBox="1"/>
          <p:nvPr/>
        </p:nvSpPr>
        <p:spPr>
          <a:xfrm>
            <a:off x="3550763" y="3996952"/>
            <a:ext cx="1128835" cy="307777"/>
          </a:xfrm>
          <a:prstGeom prst="rect">
            <a:avLst/>
          </a:prstGeom>
          <a:noFill/>
        </p:spPr>
        <p:txBody>
          <a:bodyPr wrap="none" rtlCol="0">
            <a:spAutoFit/>
          </a:bodyPr>
          <a:lstStyle/>
          <a:p>
            <a:r>
              <a:rPr lang="es-ES" dirty="0" smtClean="0">
                <a:solidFill>
                  <a:schemeClr val="bg1"/>
                </a:solidFill>
              </a:rPr>
              <a:t>192.168.0.3</a:t>
            </a:r>
            <a:endParaRPr lang="en-US" dirty="0">
              <a:solidFill>
                <a:schemeClr val="bg1"/>
              </a:solidFill>
            </a:endParaRPr>
          </a:p>
        </p:txBody>
      </p:sp>
      <p:sp>
        <p:nvSpPr>
          <p:cNvPr id="62" name="CuadroTexto 61"/>
          <p:cNvSpPr txBox="1"/>
          <p:nvPr/>
        </p:nvSpPr>
        <p:spPr>
          <a:xfrm>
            <a:off x="3231980" y="3157124"/>
            <a:ext cx="1128835" cy="307777"/>
          </a:xfrm>
          <a:prstGeom prst="rect">
            <a:avLst/>
          </a:prstGeom>
          <a:noFill/>
        </p:spPr>
        <p:txBody>
          <a:bodyPr wrap="none" rtlCol="0">
            <a:spAutoFit/>
          </a:bodyPr>
          <a:lstStyle/>
          <a:p>
            <a:r>
              <a:rPr lang="es-ES" dirty="0" smtClean="0">
                <a:solidFill>
                  <a:schemeClr val="bg1"/>
                </a:solidFill>
              </a:rPr>
              <a:t>192.168.0.2</a:t>
            </a:r>
            <a:endParaRPr lang="en-US" dirty="0">
              <a:solidFill>
                <a:schemeClr val="bg1"/>
              </a:solidFill>
            </a:endParaRPr>
          </a:p>
        </p:txBody>
      </p:sp>
      <p:sp>
        <p:nvSpPr>
          <p:cNvPr id="63" name="CuadroTexto 62"/>
          <p:cNvSpPr txBox="1"/>
          <p:nvPr/>
        </p:nvSpPr>
        <p:spPr>
          <a:xfrm>
            <a:off x="3014062" y="2424898"/>
            <a:ext cx="1128835" cy="307777"/>
          </a:xfrm>
          <a:prstGeom prst="rect">
            <a:avLst/>
          </a:prstGeom>
          <a:noFill/>
        </p:spPr>
        <p:txBody>
          <a:bodyPr wrap="none" rtlCol="0">
            <a:spAutoFit/>
          </a:bodyPr>
          <a:lstStyle/>
          <a:p>
            <a:r>
              <a:rPr lang="es-ES" dirty="0" smtClean="0">
                <a:solidFill>
                  <a:schemeClr val="bg1"/>
                </a:solidFill>
              </a:rPr>
              <a:t>192.168.0.1</a:t>
            </a:r>
            <a:endParaRPr lang="en-US" dirty="0">
              <a:solidFill>
                <a:schemeClr val="bg1"/>
              </a:solidFill>
            </a:endParaRPr>
          </a:p>
        </p:txBody>
      </p:sp>
      <p:pic>
        <p:nvPicPr>
          <p:cNvPr id="64" name="Imagen 63" descr="Recorte de pantall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5303" y="1150092"/>
            <a:ext cx="2378643" cy="2747848"/>
          </a:xfrm>
          <a:prstGeom prst="rect">
            <a:avLst/>
          </a:prstGeom>
        </p:spPr>
      </p:pic>
      <p:sp>
        <p:nvSpPr>
          <p:cNvPr id="65" name="CuadroTexto 64"/>
          <p:cNvSpPr txBox="1"/>
          <p:nvPr/>
        </p:nvSpPr>
        <p:spPr>
          <a:xfrm>
            <a:off x="7512955" y="2071653"/>
            <a:ext cx="1228221" cy="307777"/>
          </a:xfrm>
          <a:prstGeom prst="rect">
            <a:avLst/>
          </a:prstGeom>
          <a:noFill/>
        </p:spPr>
        <p:txBody>
          <a:bodyPr wrap="none" rtlCol="0">
            <a:spAutoFit/>
          </a:bodyPr>
          <a:lstStyle/>
          <a:p>
            <a:r>
              <a:rPr lang="es-ES" dirty="0" smtClean="0">
                <a:solidFill>
                  <a:schemeClr val="bg1"/>
                </a:solidFill>
              </a:rPr>
              <a:t>192.168.0.11</a:t>
            </a:r>
            <a:endParaRPr lang="en-US" dirty="0">
              <a:solidFill>
                <a:schemeClr val="bg1"/>
              </a:solidFill>
            </a:endParaRPr>
          </a:p>
        </p:txBody>
      </p:sp>
      <p:sp>
        <p:nvSpPr>
          <p:cNvPr id="66" name="CuadroTexto 65"/>
          <p:cNvSpPr txBox="1"/>
          <p:nvPr/>
        </p:nvSpPr>
        <p:spPr>
          <a:xfrm>
            <a:off x="7501824" y="2955058"/>
            <a:ext cx="1228221" cy="307777"/>
          </a:xfrm>
          <a:prstGeom prst="rect">
            <a:avLst/>
          </a:prstGeom>
          <a:noFill/>
        </p:spPr>
        <p:txBody>
          <a:bodyPr wrap="none" rtlCol="0">
            <a:spAutoFit/>
          </a:bodyPr>
          <a:lstStyle/>
          <a:p>
            <a:r>
              <a:rPr lang="es-ES" dirty="0" smtClean="0">
                <a:solidFill>
                  <a:schemeClr val="bg1"/>
                </a:solidFill>
              </a:rPr>
              <a:t>192.168.0.12</a:t>
            </a:r>
            <a:endParaRPr lang="en-US" dirty="0">
              <a:solidFill>
                <a:schemeClr val="bg1"/>
              </a:solidFill>
            </a:endParaRPr>
          </a:p>
        </p:txBody>
      </p:sp>
      <p:sp>
        <p:nvSpPr>
          <p:cNvPr id="67" name="CuadroTexto 66"/>
          <p:cNvSpPr txBox="1"/>
          <p:nvPr/>
        </p:nvSpPr>
        <p:spPr>
          <a:xfrm>
            <a:off x="6834039" y="3762536"/>
            <a:ext cx="1228221" cy="307777"/>
          </a:xfrm>
          <a:prstGeom prst="rect">
            <a:avLst/>
          </a:prstGeom>
          <a:noFill/>
        </p:spPr>
        <p:txBody>
          <a:bodyPr wrap="none" rtlCol="0">
            <a:spAutoFit/>
          </a:bodyPr>
          <a:lstStyle/>
          <a:p>
            <a:r>
              <a:rPr lang="es-ES" dirty="0" smtClean="0">
                <a:solidFill>
                  <a:schemeClr val="bg1"/>
                </a:solidFill>
              </a:rPr>
              <a:t>192.168.0.10</a:t>
            </a:r>
            <a:endParaRPr lang="en-US" dirty="0">
              <a:solidFill>
                <a:schemeClr val="bg1"/>
              </a:solidFill>
            </a:endParaRPr>
          </a:p>
        </p:txBody>
      </p:sp>
    </p:spTree>
    <p:extLst>
      <p:ext uri="{BB962C8B-B14F-4D97-AF65-F5344CB8AC3E}">
        <p14:creationId xmlns:p14="http://schemas.microsoft.com/office/powerpoint/2010/main" val="1516340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Red </a:t>
            </a:r>
            <a:r>
              <a:rPr lang="es-ES" sz="2800" b="1" dirty="0">
                <a:solidFill>
                  <a:srgbClr val="FEFEFE"/>
                </a:solidFill>
                <a:latin typeface="Lucida Sans"/>
                <a:ea typeface="Lucida Sans"/>
                <a:cs typeface="Lucida Sans"/>
                <a:sym typeface="Lucida Sans"/>
              </a:rPr>
              <a:t>básica </a:t>
            </a:r>
            <a:r>
              <a:rPr lang="es-ES" sz="2800" b="1" dirty="0" smtClean="0">
                <a:solidFill>
                  <a:srgbClr val="FEFEFE"/>
                </a:solidFill>
                <a:latin typeface="Lucida Sans"/>
                <a:ea typeface="Lucida Sans"/>
                <a:cs typeface="Lucida Sans"/>
                <a:sym typeface="Lucida Sans"/>
              </a:rPr>
              <a:t>2 (Múltiples redes 3)</a:t>
            </a:r>
            <a:endParaRPr sz="2800" b="1" dirty="0">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535709" y="597877"/>
            <a:ext cx="11554691"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En el ejemplo anterior se mesclan las 2 redes de forma poco práctica, en caso de que se quieran interconectar equipos de forma eficiente es recomendable mantenerlos en la misma red con la misma máscara de subred y en caso de necesitar mas equipos solo hacer agregación de rutas o inicialmente configurar una máscara que comprenda mas host en la red.</a:t>
            </a: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En caso de querer mantener redes diferentes no importa si la máscara de subred es la misma, es recomendable mantener las redes en distinto rango. Por ejemplo dos redes con máscara 255.255.255.0.</a:t>
            </a:r>
          </a:p>
          <a:p>
            <a:pPr marL="127000" lvl="0" indent="0">
              <a:lnSpc>
                <a:spcPct val="150000"/>
              </a:lnSpc>
              <a:spcBef>
                <a:spcPts val="500"/>
              </a:spcBef>
              <a:buClr>
                <a:srgbClr val="29FB33"/>
              </a:buClr>
              <a:buSzPct val="126164"/>
            </a:pPr>
            <a:r>
              <a:rPr lang="es-ES" sz="1600" dirty="0" smtClean="0">
                <a:solidFill>
                  <a:schemeClr val="lt1"/>
                </a:solidFill>
                <a:latin typeface="Arial"/>
                <a:ea typeface="Arial"/>
                <a:cs typeface="Arial"/>
                <a:sym typeface="Arial"/>
              </a:rPr>
              <a:t>La primer red en el rango: 192.168.0.1 - 192.168.0.254</a:t>
            </a:r>
            <a:endParaRPr lang="es-ES" sz="1800" dirty="0" smtClean="0">
              <a:solidFill>
                <a:schemeClr val="lt1"/>
              </a:solidFill>
              <a:latin typeface="Arial"/>
              <a:ea typeface="Arial"/>
              <a:cs typeface="Arial"/>
              <a:sym typeface="Arial"/>
            </a:endParaRPr>
          </a:p>
          <a:p>
            <a:pPr marL="127000" indent="0">
              <a:lnSpc>
                <a:spcPct val="150000"/>
              </a:lnSpc>
              <a:spcBef>
                <a:spcPts val="500"/>
              </a:spcBef>
              <a:buClr>
                <a:srgbClr val="29FB33"/>
              </a:buClr>
              <a:buSzPct val="126164"/>
            </a:pPr>
            <a:r>
              <a:rPr lang="es-ES" sz="1600" dirty="0">
                <a:solidFill>
                  <a:schemeClr val="lt1"/>
                </a:solidFill>
                <a:latin typeface="Arial"/>
                <a:ea typeface="Arial"/>
                <a:cs typeface="Arial"/>
                <a:sym typeface="Arial"/>
              </a:rPr>
              <a:t>La </a:t>
            </a:r>
            <a:r>
              <a:rPr lang="es-ES" sz="1600" dirty="0" smtClean="0">
                <a:solidFill>
                  <a:schemeClr val="lt1"/>
                </a:solidFill>
                <a:latin typeface="Arial"/>
                <a:ea typeface="Arial"/>
                <a:cs typeface="Arial"/>
                <a:sym typeface="Arial"/>
              </a:rPr>
              <a:t>segunda </a:t>
            </a:r>
            <a:r>
              <a:rPr lang="es-ES" sz="1600" dirty="0">
                <a:solidFill>
                  <a:schemeClr val="lt1"/>
                </a:solidFill>
                <a:latin typeface="Arial"/>
                <a:ea typeface="Arial"/>
                <a:cs typeface="Arial"/>
                <a:sym typeface="Arial"/>
              </a:rPr>
              <a:t>red en el rango: </a:t>
            </a:r>
            <a:r>
              <a:rPr lang="es-ES" sz="1600" dirty="0" smtClean="0">
                <a:solidFill>
                  <a:schemeClr val="lt1"/>
                </a:solidFill>
                <a:latin typeface="Arial"/>
                <a:ea typeface="Arial"/>
                <a:cs typeface="Arial"/>
                <a:sym typeface="Arial"/>
              </a:rPr>
              <a:t>192.168.2.1 </a:t>
            </a:r>
            <a:r>
              <a:rPr lang="es-ES" sz="1600" dirty="0">
                <a:solidFill>
                  <a:schemeClr val="lt1"/>
                </a:solidFill>
                <a:latin typeface="Arial"/>
                <a:ea typeface="Arial"/>
                <a:cs typeface="Arial"/>
                <a:sym typeface="Arial"/>
              </a:rPr>
              <a:t>- </a:t>
            </a:r>
            <a:r>
              <a:rPr lang="es-ES" sz="1600" dirty="0" smtClean="0">
                <a:solidFill>
                  <a:schemeClr val="lt1"/>
                </a:solidFill>
                <a:latin typeface="Arial"/>
                <a:ea typeface="Arial"/>
                <a:cs typeface="Arial"/>
                <a:sym typeface="Arial"/>
              </a:rPr>
              <a:t>192.168.0.254</a:t>
            </a:r>
          </a:p>
          <a:p>
            <a:pPr marL="127000" indent="0">
              <a:lnSpc>
                <a:spcPct val="150000"/>
              </a:lnSpc>
              <a:spcBef>
                <a:spcPts val="500"/>
              </a:spcBef>
              <a:buClr>
                <a:srgbClr val="29FB33"/>
              </a:buClr>
              <a:buSzPct val="126164"/>
            </a:pPr>
            <a:endParaRPr lang="es-ES"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647362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30" name="Google Shape;30;g1dd85b7a0c8_0_0"/>
          <p:cNvSpPr txBox="1">
            <a:spLocks noGrp="1"/>
          </p:cNvSpPr>
          <p:nvPr>
            <p:ph type="subTitle" idx="1"/>
          </p:nvPr>
        </p:nvSpPr>
        <p:spPr>
          <a:xfrm>
            <a:off x="1263650" y="597877"/>
            <a:ext cx="10160100" cy="6093000"/>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ts val="2271"/>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ts val="2271"/>
              <a:buNone/>
            </a:pPr>
            <a:endParaRPr sz="2000" dirty="0">
              <a:solidFill>
                <a:srgbClr val="00B050"/>
              </a:solidFill>
              <a:latin typeface="Arial"/>
              <a:ea typeface="Arial"/>
              <a:cs typeface="Arial"/>
              <a:sym typeface="Arial"/>
            </a:endParaRPr>
          </a:p>
        </p:txBody>
      </p:sp>
      <p:sp>
        <p:nvSpPr>
          <p:cNvPr id="2" name="Título 1"/>
          <p:cNvSpPr>
            <a:spLocks noGrp="1"/>
          </p:cNvSpPr>
          <p:nvPr>
            <p:ph type="ctrTitle"/>
          </p:nvPr>
        </p:nvSpPr>
        <p:spPr>
          <a:xfrm>
            <a:off x="1261872" y="758952"/>
            <a:ext cx="9418320" cy="2045794"/>
          </a:xfrm>
        </p:spPr>
        <p:txBody>
          <a:bodyPr/>
          <a:lstStyle/>
          <a:p>
            <a:r>
              <a:rPr lang="es-ES" dirty="0" smtClean="0"/>
              <a:t>Diapositiva </a:t>
            </a:r>
            <a:r>
              <a:rPr lang="es-ES" smtClean="0"/>
              <a:t>en desarrollo….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smtClean="0">
                <a:solidFill>
                  <a:srgbClr val="FEFEFE"/>
                </a:solidFill>
                <a:latin typeface="Lucida Sans"/>
                <a:ea typeface="Lucida Sans"/>
                <a:cs typeface="Lucida Sans"/>
                <a:sym typeface="Lucida Sans"/>
              </a:rPr>
              <a:t>Ip de red y máscara de subred 2°</a:t>
            </a:r>
            <a:endParaRPr sz="2800" b="1">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830510" y="597877"/>
            <a:ext cx="10989578"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endParaRPr sz="1600" dirty="0">
              <a:solidFill>
                <a:schemeClr val="lt1"/>
              </a:solidFill>
              <a:latin typeface="Arial"/>
              <a:ea typeface="Arial"/>
              <a:cs typeface="Arial"/>
              <a:sym typeface="Arial"/>
            </a:endParaRPr>
          </a:p>
          <a:p>
            <a:pPr marL="469900" lvl="0" indent="-342900" algn="l" rtl="0">
              <a:lnSpc>
                <a:spcPct val="150000"/>
              </a:lnSpc>
              <a:spcBef>
                <a:spcPts val="500"/>
              </a:spcBef>
              <a:spcAft>
                <a:spcPts val="0"/>
              </a:spcAft>
              <a:buClr>
                <a:srgbClr val="29FB33"/>
              </a:buClr>
              <a:buSzPct val="126164"/>
              <a:buFont typeface="Arial"/>
              <a:buChar char="•"/>
            </a:pPr>
            <a:r>
              <a:rPr lang="es-ES" sz="1600" dirty="0" smtClean="0">
                <a:solidFill>
                  <a:schemeClr val="lt1"/>
                </a:solidFill>
                <a:latin typeface="Arial"/>
                <a:cs typeface="Arial"/>
                <a:sym typeface="Arial"/>
              </a:rPr>
              <a:t>Los tipos de redes pueden ser A, B o C, generalmente se asocia cada una a cierto tipo de </a:t>
            </a:r>
            <a:r>
              <a:rPr lang="es-ES" sz="1600" dirty="0" err="1" smtClean="0">
                <a:solidFill>
                  <a:schemeClr val="lt1"/>
                </a:solidFill>
                <a:latin typeface="Arial"/>
                <a:cs typeface="Arial"/>
                <a:sym typeface="Arial"/>
              </a:rPr>
              <a:t>ip</a:t>
            </a:r>
            <a:r>
              <a:rPr lang="es-ES" sz="1600" dirty="0" smtClean="0">
                <a:solidFill>
                  <a:schemeClr val="lt1"/>
                </a:solidFill>
                <a:latin typeface="Arial"/>
                <a:cs typeface="Arial"/>
                <a:sym typeface="Arial"/>
              </a:rPr>
              <a:t> por una cuestión de normativa, como que las de clase A 10.x.x.x o las de clase B son 172.x.x.x y las de clase C 192.168.x.x, </a:t>
            </a:r>
            <a:r>
              <a:rPr lang="es-ES" sz="1600" dirty="0" err="1" smtClean="0">
                <a:solidFill>
                  <a:schemeClr val="lt1"/>
                </a:solidFill>
                <a:latin typeface="Arial"/>
                <a:cs typeface="Arial"/>
                <a:sym typeface="Arial"/>
              </a:rPr>
              <a:t>etc</a:t>
            </a:r>
            <a:r>
              <a:rPr lang="es-ES" sz="1600" dirty="0" smtClean="0">
                <a:solidFill>
                  <a:schemeClr val="lt1"/>
                </a:solidFill>
                <a:latin typeface="Arial"/>
                <a:cs typeface="Arial"/>
                <a:sym typeface="Arial"/>
              </a:rPr>
              <a:t> pero independientemente del número de </a:t>
            </a:r>
            <a:r>
              <a:rPr lang="es-ES" sz="1600" dirty="0" err="1" smtClean="0">
                <a:solidFill>
                  <a:schemeClr val="lt1"/>
                </a:solidFill>
                <a:latin typeface="Arial"/>
                <a:cs typeface="Arial"/>
                <a:sym typeface="Arial"/>
              </a:rPr>
              <a:t>ip</a:t>
            </a:r>
            <a:r>
              <a:rPr lang="es-ES" sz="1600" dirty="0" smtClean="0">
                <a:solidFill>
                  <a:schemeClr val="lt1"/>
                </a:solidFill>
                <a:latin typeface="Arial"/>
                <a:cs typeface="Arial"/>
                <a:sym typeface="Arial"/>
              </a:rPr>
              <a:t> lo importante es el alcance de la red, y esto lo determina la máscara de subred, en cualquier caso la </a:t>
            </a:r>
            <a:r>
              <a:rPr lang="es-ES" sz="1600" dirty="0" err="1" smtClean="0">
                <a:solidFill>
                  <a:schemeClr val="lt1"/>
                </a:solidFill>
                <a:latin typeface="Arial"/>
                <a:cs typeface="Arial"/>
                <a:sym typeface="Arial"/>
              </a:rPr>
              <a:t>ip</a:t>
            </a:r>
            <a:r>
              <a:rPr lang="es-ES" sz="1600" dirty="0" smtClean="0">
                <a:solidFill>
                  <a:schemeClr val="lt1"/>
                </a:solidFill>
                <a:latin typeface="Arial"/>
                <a:cs typeface="Arial"/>
                <a:sym typeface="Arial"/>
              </a:rPr>
              <a:t> determinará el rango de </a:t>
            </a:r>
            <a:r>
              <a:rPr lang="es-ES" sz="1600" dirty="0" err="1" smtClean="0">
                <a:solidFill>
                  <a:schemeClr val="lt1"/>
                </a:solidFill>
                <a:latin typeface="Arial"/>
                <a:cs typeface="Arial"/>
                <a:sym typeface="Arial"/>
              </a:rPr>
              <a:t>ips</a:t>
            </a:r>
            <a:r>
              <a:rPr lang="es-ES" sz="1600" dirty="0" smtClean="0">
                <a:solidFill>
                  <a:schemeClr val="lt1"/>
                </a:solidFill>
                <a:latin typeface="Arial"/>
                <a:cs typeface="Arial"/>
                <a:sym typeface="Arial"/>
              </a:rPr>
              <a:t> de la red.</a:t>
            </a:r>
          </a:p>
          <a:p>
            <a:pPr marL="469900" lvl="0" indent="-342900" algn="l" rtl="0">
              <a:lnSpc>
                <a:spcPct val="150000"/>
              </a:lnSpc>
              <a:spcBef>
                <a:spcPts val="500"/>
              </a:spcBef>
              <a:spcAft>
                <a:spcPts val="0"/>
              </a:spcAft>
              <a:buClr>
                <a:srgbClr val="29FB33"/>
              </a:buClr>
              <a:buSzPct val="126164"/>
              <a:buFont typeface="Arial"/>
              <a:buChar char="•"/>
            </a:pPr>
            <a:endParaRPr lang="es-ES" sz="1600" dirty="0" smtClean="0">
              <a:solidFill>
                <a:schemeClr val="lt1"/>
              </a:solidFill>
              <a:latin typeface="Arial"/>
              <a:cs typeface="Arial"/>
              <a:sym typeface="Arial"/>
            </a:endParaRPr>
          </a:p>
          <a:p>
            <a:pPr marL="127000" indent="0">
              <a:lnSpc>
                <a:spcPct val="150000"/>
              </a:lnSpc>
              <a:spcBef>
                <a:spcPts val="500"/>
              </a:spcBef>
              <a:buClr>
                <a:srgbClr val="29FB33"/>
              </a:buClr>
              <a:buSzPct val="126164"/>
            </a:pPr>
            <a:r>
              <a:rPr lang="es-ES" sz="1600" dirty="0" smtClean="0">
                <a:solidFill>
                  <a:schemeClr val="lt1"/>
                </a:solidFill>
                <a:latin typeface="Arial"/>
                <a:ea typeface="Arial"/>
                <a:cs typeface="Arial"/>
                <a:sym typeface="Arial"/>
              </a:rPr>
              <a:t>	Clase A: 255.0.0.0 :     Redes inmensas con mucha cantidad de hosts 		</a:t>
            </a:r>
            <a:r>
              <a:rPr lang="en-US" b="1" dirty="0" smtClean="0"/>
              <a:t>16.777.214 </a:t>
            </a:r>
            <a:r>
              <a:rPr lang="en-US" sz="1600" b="1" dirty="0" smtClean="0"/>
              <a:t>hosts</a:t>
            </a:r>
            <a:endParaRPr lang="es-ES" sz="1600" dirty="0" smtClean="0">
              <a:solidFill>
                <a:schemeClr val="lt1"/>
              </a:solidFill>
              <a:latin typeface="Arial"/>
              <a:ea typeface="Arial"/>
              <a:cs typeface="Arial"/>
              <a:sym typeface="Arial"/>
            </a:endParaRPr>
          </a:p>
          <a:p>
            <a:pPr marL="127000" lvl="0" indent="0">
              <a:lnSpc>
                <a:spcPct val="150000"/>
              </a:lnSpc>
              <a:spcBef>
                <a:spcPts val="500"/>
              </a:spcBef>
              <a:buClr>
                <a:srgbClr val="29FB33"/>
              </a:buClr>
              <a:buSzPct val="126164"/>
            </a:pPr>
            <a:r>
              <a:rPr lang="es-ES" sz="1600" dirty="0">
                <a:solidFill>
                  <a:schemeClr val="lt1"/>
                </a:solidFill>
                <a:latin typeface="Arial"/>
                <a:ea typeface="Arial"/>
                <a:cs typeface="Arial"/>
                <a:sym typeface="Arial"/>
              </a:rPr>
              <a:t>	</a:t>
            </a:r>
            <a:r>
              <a:rPr lang="es-ES" sz="1600" dirty="0" smtClean="0">
                <a:solidFill>
                  <a:schemeClr val="lt1"/>
                </a:solidFill>
                <a:latin typeface="Arial"/>
                <a:ea typeface="Arial"/>
                <a:cs typeface="Arial"/>
                <a:sym typeface="Arial"/>
              </a:rPr>
              <a:t>Clase B: 255.255.0.0 :  Redes medianas 				</a:t>
            </a:r>
            <a:r>
              <a:rPr lang="en-US" b="1" dirty="0" smtClean="0"/>
              <a:t>65.534 hosts</a:t>
            </a:r>
          </a:p>
          <a:p>
            <a:pPr marL="127000" lvl="0" indent="0">
              <a:lnSpc>
                <a:spcPct val="150000"/>
              </a:lnSpc>
              <a:spcBef>
                <a:spcPts val="500"/>
              </a:spcBef>
              <a:buClr>
                <a:srgbClr val="29FB33"/>
              </a:buClr>
              <a:buSzPct val="126164"/>
            </a:pPr>
            <a:r>
              <a:rPr lang="es-ES" sz="1600" b="1" dirty="0">
                <a:solidFill>
                  <a:schemeClr val="lt1"/>
                </a:solidFill>
                <a:latin typeface="Arial"/>
                <a:ea typeface="Arial"/>
                <a:cs typeface="Arial"/>
                <a:sym typeface="Arial"/>
              </a:rPr>
              <a:t>	</a:t>
            </a:r>
            <a:r>
              <a:rPr lang="es-ES" sz="1600" dirty="0">
                <a:solidFill>
                  <a:schemeClr val="lt1"/>
                </a:solidFill>
                <a:latin typeface="Arial"/>
                <a:ea typeface="Arial"/>
                <a:cs typeface="Arial"/>
                <a:sym typeface="Arial"/>
              </a:rPr>
              <a:t> Clase C</a:t>
            </a:r>
            <a:r>
              <a:rPr lang="es-ES" sz="1600" dirty="0" smtClean="0">
                <a:solidFill>
                  <a:schemeClr val="lt1"/>
                </a:solidFill>
                <a:latin typeface="Arial"/>
                <a:ea typeface="Arial"/>
                <a:cs typeface="Arial"/>
                <a:sym typeface="Arial"/>
              </a:rPr>
              <a:t>: 255.255.255.0 </a:t>
            </a:r>
            <a:r>
              <a:rPr lang="es-ES" sz="1600" dirty="0">
                <a:solidFill>
                  <a:schemeClr val="lt1"/>
                </a:solidFill>
                <a:latin typeface="Arial"/>
                <a:ea typeface="Arial"/>
                <a:cs typeface="Arial"/>
                <a:sym typeface="Arial"/>
              </a:rPr>
              <a:t>:  Redes </a:t>
            </a:r>
            <a:r>
              <a:rPr lang="es-ES" sz="1600" dirty="0" smtClean="0">
                <a:solidFill>
                  <a:schemeClr val="lt1"/>
                </a:solidFill>
                <a:latin typeface="Arial"/>
                <a:ea typeface="Arial"/>
                <a:cs typeface="Arial"/>
                <a:sym typeface="Arial"/>
              </a:rPr>
              <a:t>chicas </a:t>
            </a:r>
            <a:r>
              <a:rPr lang="es-ES" sz="1600" dirty="0">
                <a:solidFill>
                  <a:schemeClr val="lt1"/>
                </a:solidFill>
                <a:latin typeface="Arial"/>
                <a:ea typeface="Arial"/>
                <a:cs typeface="Arial"/>
                <a:sym typeface="Arial"/>
              </a:rPr>
              <a:t>				</a:t>
            </a:r>
            <a:r>
              <a:rPr lang="en-US" b="1" dirty="0"/>
              <a:t> 254 </a:t>
            </a:r>
            <a:r>
              <a:rPr lang="en-US" b="1" dirty="0" smtClean="0"/>
              <a:t>hosts</a:t>
            </a:r>
          </a:p>
          <a:p>
            <a:pPr marL="127000" lvl="0" indent="0">
              <a:lnSpc>
                <a:spcPct val="150000"/>
              </a:lnSpc>
              <a:spcBef>
                <a:spcPts val="500"/>
              </a:spcBef>
              <a:buClr>
                <a:srgbClr val="29FB33"/>
              </a:buClr>
              <a:buSzPct val="126164"/>
            </a:pPr>
            <a:endParaRPr sz="16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Cada uno de estos tipos de redes tiene un potencial diferente de subredes, agregación de rutas y cantidad de hosts</a:t>
            </a: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2000" dirty="0"/>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297686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smtClean="0">
                <a:solidFill>
                  <a:srgbClr val="FEFEFE"/>
                </a:solidFill>
                <a:latin typeface="Lucida Sans"/>
                <a:ea typeface="Lucida Sans"/>
                <a:cs typeface="Lucida Sans"/>
                <a:sym typeface="Lucida Sans"/>
              </a:rPr>
              <a:t>Ip de red y Broadcast</a:t>
            </a:r>
            <a:endParaRPr sz="2800" b="1">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830510" y="597877"/>
            <a:ext cx="10989578"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endParaRPr sz="1600" dirty="0">
              <a:solidFill>
                <a:schemeClr val="lt1"/>
              </a:solidFill>
              <a:latin typeface="Arial"/>
              <a:ea typeface="Arial"/>
              <a:cs typeface="Arial"/>
              <a:sym typeface="Arial"/>
            </a:endParaRPr>
          </a:p>
          <a:p>
            <a:pPr marL="469900" lvl="0" indent="-342900" algn="l" rtl="0">
              <a:lnSpc>
                <a:spcPct val="150000"/>
              </a:lnSpc>
              <a:spcBef>
                <a:spcPts val="500"/>
              </a:spcBef>
              <a:spcAft>
                <a:spcPts val="0"/>
              </a:spcAft>
              <a:buClr>
                <a:srgbClr val="29FB33"/>
              </a:buClr>
              <a:buSzPct val="126164"/>
              <a:buFont typeface="Arial"/>
              <a:buChar char="•"/>
            </a:pPr>
            <a:r>
              <a:rPr lang="es-ES" sz="1600" dirty="0" smtClean="0">
                <a:solidFill>
                  <a:schemeClr val="lt1"/>
                </a:solidFill>
                <a:latin typeface="Arial"/>
                <a:cs typeface="Arial"/>
                <a:sym typeface="Arial"/>
              </a:rPr>
              <a:t>La </a:t>
            </a:r>
            <a:r>
              <a:rPr lang="es-ES" sz="1600" dirty="0" err="1" smtClean="0">
                <a:solidFill>
                  <a:schemeClr val="lt1"/>
                </a:solidFill>
                <a:latin typeface="Arial"/>
                <a:cs typeface="Arial"/>
                <a:sym typeface="Arial"/>
              </a:rPr>
              <a:t>ip</a:t>
            </a:r>
            <a:r>
              <a:rPr lang="es-ES" sz="1600" dirty="0" smtClean="0">
                <a:solidFill>
                  <a:schemeClr val="lt1"/>
                </a:solidFill>
                <a:latin typeface="Arial"/>
                <a:cs typeface="Arial"/>
                <a:sym typeface="Arial"/>
              </a:rPr>
              <a:t> de red va a ser la primer dirección que identifica a la red y el </a:t>
            </a:r>
            <a:r>
              <a:rPr lang="es-ES" sz="1600" dirty="0" err="1" smtClean="0">
                <a:solidFill>
                  <a:schemeClr val="lt1"/>
                </a:solidFill>
                <a:latin typeface="Arial"/>
                <a:cs typeface="Arial"/>
                <a:sym typeface="Arial"/>
              </a:rPr>
              <a:t>broadcast</a:t>
            </a:r>
            <a:r>
              <a:rPr lang="es-ES" sz="1600" dirty="0" smtClean="0">
                <a:solidFill>
                  <a:schemeClr val="lt1"/>
                </a:solidFill>
                <a:latin typeface="Arial"/>
                <a:cs typeface="Arial"/>
                <a:sym typeface="Arial"/>
              </a:rPr>
              <a:t> es la última dirección dentro de la red, esta última dirección es la dirección de difusión y se encarga de </a:t>
            </a:r>
            <a:r>
              <a:rPr lang="es-ES" sz="1600" dirty="0" err="1" smtClean="0">
                <a:solidFill>
                  <a:schemeClr val="lt1"/>
                </a:solidFill>
                <a:latin typeface="Arial"/>
                <a:cs typeface="Arial"/>
                <a:sym typeface="Arial"/>
              </a:rPr>
              <a:t>envíar</a:t>
            </a:r>
            <a:r>
              <a:rPr lang="es-ES" sz="1600" dirty="0" smtClean="0">
                <a:solidFill>
                  <a:schemeClr val="lt1"/>
                </a:solidFill>
                <a:latin typeface="Arial"/>
                <a:cs typeface="Arial"/>
                <a:sym typeface="Arial"/>
              </a:rPr>
              <a:t> información a todos los equipos de la red pero el funcionamiento del </a:t>
            </a:r>
            <a:r>
              <a:rPr lang="es-ES" sz="1600" dirty="0" err="1" smtClean="0">
                <a:solidFill>
                  <a:schemeClr val="lt1"/>
                </a:solidFill>
                <a:latin typeface="Arial"/>
                <a:cs typeface="Arial"/>
                <a:sym typeface="Arial"/>
              </a:rPr>
              <a:t>broadcast</a:t>
            </a:r>
            <a:r>
              <a:rPr lang="es-ES" sz="1600" dirty="0" smtClean="0">
                <a:solidFill>
                  <a:schemeClr val="lt1"/>
                </a:solidFill>
                <a:latin typeface="Arial"/>
                <a:cs typeface="Arial"/>
                <a:sym typeface="Arial"/>
              </a:rPr>
              <a:t> no es lo mas importante ahora, si no el entender que el rango de una red esta definido por la </a:t>
            </a:r>
            <a:r>
              <a:rPr lang="es-ES" sz="1600" dirty="0" err="1" smtClean="0">
                <a:solidFill>
                  <a:schemeClr val="lt1"/>
                </a:solidFill>
                <a:latin typeface="Arial"/>
                <a:cs typeface="Arial"/>
                <a:sym typeface="Arial"/>
              </a:rPr>
              <a:t>ip</a:t>
            </a:r>
            <a:r>
              <a:rPr lang="es-ES" sz="1600" dirty="0" smtClean="0">
                <a:solidFill>
                  <a:schemeClr val="lt1"/>
                </a:solidFill>
                <a:latin typeface="Arial"/>
                <a:cs typeface="Arial"/>
                <a:sym typeface="Arial"/>
              </a:rPr>
              <a:t> de red y la </a:t>
            </a:r>
            <a:r>
              <a:rPr lang="es-ES" sz="1600" dirty="0" err="1" smtClean="0">
                <a:solidFill>
                  <a:schemeClr val="lt1"/>
                </a:solidFill>
                <a:latin typeface="Arial"/>
                <a:cs typeface="Arial"/>
                <a:sym typeface="Arial"/>
              </a:rPr>
              <a:t>ip</a:t>
            </a:r>
            <a:r>
              <a:rPr lang="es-ES" sz="1600" dirty="0" smtClean="0">
                <a:solidFill>
                  <a:schemeClr val="lt1"/>
                </a:solidFill>
                <a:latin typeface="Arial"/>
                <a:cs typeface="Arial"/>
                <a:sym typeface="Arial"/>
              </a:rPr>
              <a:t> de </a:t>
            </a:r>
            <a:r>
              <a:rPr lang="es-ES" sz="1600" dirty="0" err="1" smtClean="0">
                <a:solidFill>
                  <a:schemeClr val="lt1"/>
                </a:solidFill>
                <a:latin typeface="Arial"/>
                <a:cs typeface="Arial"/>
                <a:sym typeface="Arial"/>
              </a:rPr>
              <a:t>broadcast</a:t>
            </a:r>
            <a:r>
              <a:rPr lang="es-ES" sz="1600" dirty="0" smtClean="0">
                <a:solidFill>
                  <a:schemeClr val="lt1"/>
                </a:solidFill>
                <a:latin typeface="Arial"/>
                <a:cs typeface="Arial"/>
                <a:sym typeface="Arial"/>
              </a:rPr>
              <a:t>, mas fácil con un ejemplo:</a:t>
            </a:r>
          </a:p>
          <a:p>
            <a:pPr marL="469900" lvl="0" indent="-342900" algn="l" rtl="0">
              <a:lnSpc>
                <a:spcPct val="150000"/>
              </a:lnSpc>
              <a:spcBef>
                <a:spcPts val="500"/>
              </a:spcBef>
              <a:spcAft>
                <a:spcPts val="0"/>
              </a:spcAft>
              <a:buClr>
                <a:srgbClr val="29FB33"/>
              </a:buClr>
              <a:buSzPct val="126164"/>
              <a:buFont typeface="Arial"/>
              <a:buChar char="•"/>
            </a:pPr>
            <a:endParaRPr lang="es-ES" sz="1600" dirty="0" smtClean="0">
              <a:solidFill>
                <a:schemeClr val="lt1"/>
              </a:solidFill>
              <a:latin typeface="Arial"/>
              <a:cs typeface="Arial"/>
              <a:sym typeface="Arial"/>
            </a:endParaRPr>
          </a:p>
          <a:p>
            <a:pPr marL="127000" lvl="0" indent="0">
              <a:lnSpc>
                <a:spcPct val="150000"/>
              </a:lnSpc>
              <a:spcBef>
                <a:spcPts val="500"/>
              </a:spcBef>
              <a:buClr>
                <a:srgbClr val="29FB33"/>
              </a:buClr>
              <a:buSzPct val="126164"/>
            </a:pPr>
            <a:r>
              <a:rPr lang="es-ES" sz="1600" dirty="0">
                <a:solidFill>
                  <a:srgbClr val="FFFF00"/>
                </a:solidFill>
                <a:latin typeface="Arial"/>
                <a:cs typeface="Arial"/>
                <a:sym typeface="Arial"/>
              </a:rPr>
              <a:t> </a:t>
            </a:r>
            <a:r>
              <a:rPr lang="es-ES" sz="1600" dirty="0" smtClean="0">
                <a:solidFill>
                  <a:srgbClr val="FFFF00"/>
                </a:solidFill>
                <a:latin typeface="Arial"/>
                <a:cs typeface="Arial"/>
                <a:sym typeface="Arial"/>
              </a:rPr>
              <a:t>   Tenemos esta </a:t>
            </a:r>
            <a:r>
              <a:rPr lang="es-ES" sz="1600" dirty="0" err="1" smtClean="0">
                <a:solidFill>
                  <a:srgbClr val="FFFF00"/>
                </a:solidFill>
                <a:latin typeface="Arial"/>
                <a:cs typeface="Arial"/>
                <a:sym typeface="Arial"/>
              </a:rPr>
              <a:t>ip</a:t>
            </a:r>
            <a:r>
              <a:rPr lang="es-ES" sz="1600" dirty="0" smtClean="0">
                <a:solidFill>
                  <a:srgbClr val="FFFF00"/>
                </a:solidFill>
                <a:latin typeface="Arial"/>
                <a:cs typeface="Arial"/>
                <a:sym typeface="Arial"/>
              </a:rPr>
              <a:t>:     </a:t>
            </a:r>
            <a:r>
              <a:rPr lang="es-ES" sz="1600" dirty="0" smtClean="0">
                <a:solidFill>
                  <a:schemeClr val="lt1"/>
                </a:solidFill>
                <a:latin typeface="Arial"/>
                <a:cs typeface="Arial"/>
                <a:sym typeface="Arial"/>
              </a:rPr>
              <a:t>192.168.0.0  --- &gt; </a:t>
            </a:r>
            <a:r>
              <a:rPr lang="es-ES" sz="1600" dirty="0" smtClean="0">
                <a:solidFill>
                  <a:srgbClr val="FFFF00"/>
                </a:solidFill>
                <a:latin typeface="Arial"/>
                <a:cs typeface="Arial"/>
                <a:sym typeface="Arial"/>
              </a:rPr>
              <a:t>Máscara</a:t>
            </a:r>
            <a:r>
              <a:rPr lang="es-ES" sz="1600" dirty="0" smtClean="0">
                <a:solidFill>
                  <a:schemeClr val="lt1"/>
                </a:solidFill>
                <a:latin typeface="Arial"/>
                <a:cs typeface="Arial"/>
                <a:sym typeface="Arial"/>
              </a:rPr>
              <a:t> 255.255.255.0 </a:t>
            </a:r>
            <a:r>
              <a:rPr lang="es-ES" sz="1600" dirty="0">
                <a:solidFill>
                  <a:schemeClr val="lt1"/>
                </a:solidFill>
                <a:latin typeface="Arial"/>
                <a:cs typeface="Arial"/>
                <a:sym typeface="Arial"/>
              </a:rPr>
              <a:t>--- &gt; </a:t>
            </a:r>
            <a:r>
              <a:rPr lang="es-ES" sz="1600" dirty="0" smtClean="0">
                <a:solidFill>
                  <a:srgbClr val="FFFF00"/>
                </a:solidFill>
                <a:latin typeface="Arial"/>
                <a:cs typeface="Arial"/>
                <a:sym typeface="Arial"/>
              </a:rPr>
              <a:t>255 </a:t>
            </a:r>
            <a:r>
              <a:rPr lang="es-ES" sz="1600" dirty="0" err="1" smtClean="0">
                <a:solidFill>
                  <a:srgbClr val="FFFF00"/>
                </a:solidFill>
                <a:latin typeface="Arial"/>
                <a:cs typeface="Arial"/>
                <a:sym typeface="Arial"/>
              </a:rPr>
              <a:t>ips</a:t>
            </a:r>
            <a:r>
              <a:rPr lang="es-ES" sz="1600" dirty="0" smtClean="0">
                <a:solidFill>
                  <a:schemeClr val="lt1"/>
                </a:solidFill>
                <a:latin typeface="Arial"/>
                <a:cs typeface="Arial"/>
                <a:sym typeface="Arial"/>
              </a:rPr>
              <a:t> </a:t>
            </a:r>
          </a:p>
          <a:p>
            <a:pPr marL="127000" lvl="0" indent="0">
              <a:lnSpc>
                <a:spcPct val="150000"/>
              </a:lnSpc>
              <a:spcBef>
                <a:spcPts val="500"/>
              </a:spcBef>
              <a:buClr>
                <a:srgbClr val="29FB33"/>
              </a:buClr>
              <a:buSzPct val="126164"/>
            </a:pPr>
            <a:r>
              <a:rPr lang="es-ES" sz="1600" dirty="0" smtClean="0">
                <a:solidFill>
                  <a:schemeClr val="lt1"/>
                </a:solidFill>
                <a:latin typeface="Arial"/>
                <a:cs typeface="Arial"/>
                <a:sym typeface="Arial"/>
              </a:rPr>
              <a:t>    </a:t>
            </a:r>
            <a:r>
              <a:rPr lang="es-ES" sz="1600" dirty="0" smtClean="0">
                <a:solidFill>
                  <a:srgbClr val="FFFF00"/>
                </a:solidFill>
                <a:latin typeface="Arial"/>
                <a:cs typeface="Arial"/>
                <a:sym typeface="Arial"/>
              </a:rPr>
              <a:t>La </a:t>
            </a:r>
            <a:r>
              <a:rPr lang="es-ES" sz="1600" dirty="0" err="1" smtClean="0">
                <a:solidFill>
                  <a:srgbClr val="FFFF00"/>
                </a:solidFill>
                <a:latin typeface="Arial"/>
                <a:cs typeface="Arial"/>
                <a:sym typeface="Arial"/>
              </a:rPr>
              <a:t>ip</a:t>
            </a:r>
            <a:r>
              <a:rPr lang="es-ES" sz="1600" dirty="0" smtClean="0">
                <a:solidFill>
                  <a:srgbClr val="FFFF00"/>
                </a:solidFill>
                <a:latin typeface="Arial"/>
                <a:cs typeface="Arial"/>
                <a:sym typeface="Arial"/>
              </a:rPr>
              <a:t> de red será:    </a:t>
            </a:r>
            <a:r>
              <a:rPr lang="es-ES" sz="1600" dirty="0" smtClean="0">
                <a:solidFill>
                  <a:schemeClr val="lt1"/>
                </a:solidFill>
                <a:latin typeface="Arial"/>
                <a:cs typeface="Arial"/>
                <a:sym typeface="Arial"/>
              </a:rPr>
              <a:t>192.168.0.0  </a:t>
            </a:r>
            <a:r>
              <a:rPr lang="es-ES" sz="1600" dirty="0">
                <a:solidFill>
                  <a:schemeClr val="lt1"/>
                </a:solidFill>
                <a:latin typeface="Arial"/>
                <a:cs typeface="Arial"/>
                <a:sym typeface="Arial"/>
              </a:rPr>
              <a:t> </a:t>
            </a:r>
            <a:r>
              <a:rPr lang="es-ES" sz="1600" dirty="0">
                <a:solidFill>
                  <a:srgbClr val="FFFF00"/>
                </a:solidFill>
                <a:latin typeface="Arial"/>
                <a:cs typeface="Arial"/>
                <a:sym typeface="Arial"/>
              </a:rPr>
              <a:t>La </a:t>
            </a:r>
            <a:r>
              <a:rPr lang="es-ES" sz="1600" dirty="0" err="1">
                <a:solidFill>
                  <a:srgbClr val="FFFF00"/>
                </a:solidFill>
                <a:latin typeface="Arial"/>
                <a:cs typeface="Arial"/>
                <a:sym typeface="Arial"/>
              </a:rPr>
              <a:t>ip</a:t>
            </a:r>
            <a:r>
              <a:rPr lang="es-ES" sz="1600" dirty="0">
                <a:solidFill>
                  <a:srgbClr val="FFFF00"/>
                </a:solidFill>
                <a:latin typeface="Arial"/>
                <a:cs typeface="Arial"/>
                <a:sym typeface="Arial"/>
              </a:rPr>
              <a:t> </a:t>
            </a:r>
            <a:r>
              <a:rPr lang="es-ES" sz="1600" dirty="0" smtClean="0">
                <a:solidFill>
                  <a:srgbClr val="FFFF00"/>
                </a:solidFill>
                <a:latin typeface="Arial"/>
                <a:cs typeface="Arial"/>
                <a:sym typeface="Arial"/>
              </a:rPr>
              <a:t>de </a:t>
            </a:r>
            <a:r>
              <a:rPr lang="es-ES" sz="1600" dirty="0" err="1" smtClean="0">
                <a:solidFill>
                  <a:srgbClr val="FFFF00"/>
                </a:solidFill>
                <a:latin typeface="Arial"/>
                <a:cs typeface="Arial"/>
                <a:sym typeface="Arial"/>
              </a:rPr>
              <a:t>broadcast</a:t>
            </a:r>
            <a:r>
              <a:rPr lang="es-ES" sz="1600" dirty="0" smtClean="0">
                <a:solidFill>
                  <a:srgbClr val="FFFF00"/>
                </a:solidFill>
                <a:latin typeface="Arial"/>
                <a:cs typeface="Arial"/>
                <a:sym typeface="Arial"/>
              </a:rPr>
              <a:t> de </a:t>
            </a:r>
            <a:r>
              <a:rPr lang="es-ES" sz="1600" dirty="0">
                <a:solidFill>
                  <a:srgbClr val="FFFF00"/>
                </a:solidFill>
                <a:latin typeface="Arial"/>
                <a:cs typeface="Arial"/>
                <a:sym typeface="Arial"/>
              </a:rPr>
              <a:t>red será</a:t>
            </a:r>
            <a:r>
              <a:rPr lang="es-ES" sz="1600" dirty="0" smtClean="0">
                <a:solidFill>
                  <a:srgbClr val="FFFF00"/>
                </a:solidFill>
                <a:latin typeface="Arial"/>
                <a:cs typeface="Arial"/>
                <a:sym typeface="Arial"/>
              </a:rPr>
              <a:t>: </a:t>
            </a:r>
            <a:r>
              <a:rPr lang="es-ES" sz="1600" dirty="0" smtClean="0">
                <a:solidFill>
                  <a:schemeClr val="lt1"/>
                </a:solidFill>
                <a:latin typeface="Arial"/>
                <a:cs typeface="Arial"/>
                <a:sym typeface="Arial"/>
              </a:rPr>
              <a:t>192.168.0.255 (ÚLTIMA IP DE RED)</a:t>
            </a:r>
          </a:p>
          <a:p>
            <a:pPr marL="127000" lvl="0" indent="0">
              <a:lnSpc>
                <a:spcPct val="150000"/>
              </a:lnSpc>
              <a:spcBef>
                <a:spcPts val="500"/>
              </a:spcBef>
              <a:buClr>
                <a:srgbClr val="29FB33"/>
              </a:buClr>
              <a:buSzPct val="126164"/>
            </a:pPr>
            <a:r>
              <a:rPr lang="es-ES" sz="1600" dirty="0">
                <a:solidFill>
                  <a:schemeClr val="lt1"/>
                </a:solidFill>
                <a:latin typeface="Arial"/>
                <a:cs typeface="Arial"/>
                <a:sym typeface="Arial"/>
              </a:rPr>
              <a:t>	</a:t>
            </a:r>
            <a:endParaRPr lang="es-ES" sz="1600" dirty="0" smtClean="0">
              <a:solidFill>
                <a:schemeClr val="lt1"/>
              </a:solidFill>
              <a:latin typeface="Arial"/>
              <a:cs typeface="Arial"/>
              <a:sym typeface="Arial"/>
            </a:endParaRPr>
          </a:p>
          <a:p>
            <a:pPr marL="127000" lvl="0" indent="0">
              <a:lnSpc>
                <a:spcPct val="150000"/>
              </a:lnSpc>
              <a:spcBef>
                <a:spcPts val="500"/>
              </a:spcBef>
              <a:buClr>
                <a:srgbClr val="29FB33"/>
              </a:buClr>
              <a:buSzPct val="126164"/>
            </a:pPr>
            <a:r>
              <a:rPr lang="es-ES" sz="1600" dirty="0" smtClean="0">
                <a:solidFill>
                  <a:schemeClr val="bg1"/>
                </a:solidFill>
                <a:latin typeface="Arial"/>
                <a:cs typeface="Arial"/>
                <a:sym typeface="Arial"/>
              </a:rPr>
              <a:t>    </a:t>
            </a:r>
            <a:r>
              <a:rPr lang="es-ES" sz="1600" dirty="0">
                <a:solidFill>
                  <a:schemeClr val="lt1"/>
                </a:solidFill>
                <a:latin typeface="Arial"/>
                <a:cs typeface="Arial"/>
                <a:sym typeface="Arial"/>
              </a:rPr>
              <a:t> </a:t>
            </a:r>
            <a:r>
              <a:rPr lang="es-ES" sz="1600" dirty="0" smtClean="0">
                <a:solidFill>
                  <a:srgbClr val="FFFF00"/>
                </a:solidFill>
                <a:latin typeface="Arial"/>
                <a:cs typeface="Arial"/>
                <a:sym typeface="Arial"/>
              </a:rPr>
              <a:t>Los equipos de la red serán: </a:t>
            </a:r>
            <a:r>
              <a:rPr lang="es-ES" sz="1600" dirty="0" smtClean="0">
                <a:solidFill>
                  <a:schemeClr val="bg1"/>
                </a:solidFill>
                <a:latin typeface="Arial"/>
                <a:cs typeface="Arial"/>
                <a:sym typeface="Arial"/>
              </a:rPr>
              <a:t>Desde</a:t>
            </a:r>
            <a:r>
              <a:rPr lang="es-ES" sz="1600" dirty="0" smtClean="0">
                <a:solidFill>
                  <a:srgbClr val="FFFF00"/>
                </a:solidFill>
                <a:latin typeface="Arial"/>
                <a:cs typeface="Arial"/>
                <a:sym typeface="Arial"/>
              </a:rPr>
              <a:t> </a:t>
            </a:r>
            <a:r>
              <a:rPr lang="es-ES" sz="1600" dirty="0" smtClean="0">
                <a:solidFill>
                  <a:schemeClr val="lt1"/>
                </a:solidFill>
                <a:latin typeface="Arial"/>
                <a:cs typeface="Arial"/>
                <a:sym typeface="Arial"/>
              </a:rPr>
              <a:t>192.168.0.1  hasta 192.168.0.254  (254 equipos)</a:t>
            </a:r>
            <a:r>
              <a:rPr lang="es-ES" sz="1600" dirty="0" smtClean="0">
                <a:solidFill>
                  <a:schemeClr val="bg1"/>
                </a:solidFill>
                <a:latin typeface="Arial"/>
                <a:cs typeface="Arial"/>
                <a:sym typeface="Arial"/>
              </a:rPr>
              <a:t>	</a:t>
            </a:r>
          </a:p>
          <a:p>
            <a:pPr marL="127000" lvl="0" indent="0">
              <a:lnSpc>
                <a:spcPct val="150000"/>
              </a:lnSpc>
              <a:spcBef>
                <a:spcPts val="500"/>
              </a:spcBef>
              <a:buClr>
                <a:srgbClr val="29FB33"/>
              </a:buClr>
              <a:buSzPct val="126164"/>
            </a:pPr>
            <a:r>
              <a:rPr lang="es-ES" sz="1600" dirty="0">
                <a:solidFill>
                  <a:schemeClr val="lt1"/>
                </a:solidFill>
                <a:latin typeface="Arial"/>
                <a:ea typeface="Arial"/>
                <a:cs typeface="Arial"/>
                <a:sym typeface="Arial"/>
              </a:rPr>
              <a:t> </a:t>
            </a:r>
            <a:r>
              <a:rPr lang="es-ES" sz="1600" dirty="0" smtClean="0">
                <a:solidFill>
                  <a:schemeClr val="lt1"/>
                </a:solidFill>
                <a:latin typeface="Arial"/>
                <a:ea typeface="Arial"/>
                <a:cs typeface="Arial"/>
                <a:sym typeface="Arial"/>
              </a:rPr>
              <a:t>    Como vimos la red toma como identificador la primera </a:t>
            </a:r>
            <a:r>
              <a:rPr lang="es-ES" sz="1600" dirty="0" err="1" smtClean="0">
                <a:solidFill>
                  <a:schemeClr val="lt1"/>
                </a:solidFill>
                <a:latin typeface="Arial"/>
                <a:ea typeface="Arial"/>
                <a:cs typeface="Arial"/>
                <a:sym typeface="Arial"/>
              </a:rPr>
              <a:t>ip</a:t>
            </a:r>
            <a:r>
              <a:rPr lang="es-ES" sz="1600" dirty="0" smtClean="0">
                <a:solidFill>
                  <a:schemeClr val="lt1"/>
                </a:solidFill>
                <a:latin typeface="Arial"/>
                <a:ea typeface="Arial"/>
                <a:cs typeface="Arial"/>
                <a:sym typeface="Arial"/>
              </a:rPr>
              <a:t>, los equipos toman desde la 0.1 hasta la 0.254 y </a:t>
            </a:r>
          </a:p>
          <a:p>
            <a:pPr marL="127000" lvl="0" indent="0">
              <a:lnSpc>
                <a:spcPct val="150000"/>
              </a:lnSpc>
              <a:spcBef>
                <a:spcPts val="500"/>
              </a:spcBef>
              <a:buClr>
                <a:srgbClr val="29FB33"/>
              </a:buClr>
              <a:buSzPct val="126164"/>
            </a:pPr>
            <a:r>
              <a:rPr lang="es-ES" sz="1600" dirty="0" smtClean="0">
                <a:solidFill>
                  <a:schemeClr val="lt1"/>
                </a:solidFill>
                <a:latin typeface="Arial"/>
                <a:ea typeface="Arial"/>
                <a:cs typeface="Arial"/>
                <a:sym typeface="Arial"/>
              </a:rPr>
              <a:t>     la última </a:t>
            </a:r>
            <a:r>
              <a:rPr lang="es-ES" sz="1600" dirty="0" err="1" smtClean="0">
                <a:solidFill>
                  <a:schemeClr val="lt1"/>
                </a:solidFill>
                <a:latin typeface="Arial"/>
                <a:ea typeface="Arial"/>
                <a:cs typeface="Arial"/>
                <a:sym typeface="Arial"/>
              </a:rPr>
              <a:t>ip</a:t>
            </a:r>
            <a:r>
              <a:rPr lang="es-ES" sz="1600" dirty="0" smtClean="0">
                <a:solidFill>
                  <a:schemeClr val="lt1"/>
                </a:solidFill>
                <a:latin typeface="Arial"/>
                <a:ea typeface="Arial"/>
                <a:cs typeface="Arial"/>
                <a:sym typeface="Arial"/>
              </a:rPr>
              <a:t> 255 es reservada para el </a:t>
            </a:r>
            <a:r>
              <a:rPr lang="es-ES" sz="1600" dirty="0" err="1" smtClean="0">
                <a:solidFill>
                  <a:schemeClr val="lt1"/>
                </a:solidFill>
                <a:latin typeface="Arial"/>
                <a:ea typeface="Arial"/>
                <a:cs typeface="Arial"/>
                <a:sym typeface="Arial"/>
              </a:rPr>
              <a:t>broadcast</a:t>
            </a:r>
            <a:endParaRPr lang="es-ES" sz="1600" dirty="0" smtClean="0">
              <a:solidFill>
                <a:schemeClr val="lt1"/>
              </a:solidFill>
              <a:latin typeface="Arial"/>
              <a:ea typeface="Arial"/>
              <a:cs typeface="Arial"/>
              <a:sym typeface="Arial"/>
            </a:endParaRPr>
          </a:p>
          <a:p>
            <a:pPr marL="127000" lvl="0" indent="0">
              <a:lnSpc>
                <a:spcPct val="150000"/>
              </a:lnSpc>
              <a:spcBef>
                <a:spcPts val="500"/>
              </a:spcBef>
              <a:buClr>
                <a:srgbClr val="29FB33"/>
              </a:buClr>
              <a:buSzPct val="126164"/>
            </a:pPr>
            <a:r>
              <a:rPr lang="es-ES" sz="1600" dirty="0">
                <a:solidFill>
                  <a:schemeClr val="lt1"/>
                </a:solidFill>
                <a:latin typeface="Arial"/>
                <a:ea typeface="Arial"/>
                <a:cs typeface="Arial"/>
                <a:sym typeface="Arial"/>
              </a:rPr>
              <a:t> </a:t>
            </a:r>
            <a:r>
              <a:rPr lang="es-ES" sz="1600" dirty="0" smtClean="0">
                <a:solidFill>
                  <a:schemeClr val="lt1"/>
                </a:solidFill>
                <a:latin typeface="Arial"/>
                <a:ea typeface="Arial"/>
                <a:cs typeface="Arial"/>
                <a:sym typeface="Arial"/>
              </a:rPr>
              <a:t>   </a:t>
            </a: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2000" dirty="0"/>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265877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smtClean="0">
                <a:solidFill>
                  <a:srgbClr val="FEFEFE"/>
                </a:solidFill>
                <a:latin typeface="Lucida Sans"/>
                <a:ea typeface="Lucida Sans"/>
                <a:cs typeface="Lucida Sans"/>
                <a:sym typeface="Lucida Sans"/>
              </a:rPr>
              <a:t>Entendiendo las ip</a:t>
            </a:r>
            <a:endParaRPr sz="2800" b="1">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830510" y="597877"/>
            <a:ext cx="10989578" cy="6093069"/>
          </a:xfrm>
          <a:prstGeom prst="rect">
            <a:avLst/>
          </a:prstGeom>
          <a:noFill/>
          <a:ln>
            <a:noFill/>
          </a:ln>
        </p:spPr>
        <p:txBody>
          <a:bodyPr spcFirstLastPara="1" wrap="square" lIns="91425" tIns="45700" rIns="91425" bIns="45700" anchor="t" anchorCtr="0">
            <a:normAutofit fontScale="92500" lnSpcReduction="20000"/>
          </a:bodyPr>
          <a:lstStyle/>
          <a:p>
            <a:pPr marL="127000" lvl="0" indent="0" algn="l" rtl="0">
              <a:lnSpc>
                <a:spcPct val="150000"/>
              </a:lnSpc>
              <a:spcBef>
                <a:spcPts val="500"/>
              </a:spcBef>
              <a:spcAft>
                <a:spcPts val="0"/>
              </a:spcAft>
              <a:buClr>
                <a:srgbClr val="29FB33"/>
              </a:buClr>
              <a:buSzPct val="126164"/>
              <a:buNone/>
            </a:pPr>
            <a:endParaRPr sz="1600" dirty="0">
              <a:solidFill>
                <a:schemeClr val="lt1"/>
              </a:solidFill>
              <a:latin typeface="Arial"/>
              <a:ea typeface="Arial"/>
              <a:cs typeface="Arial"/>
              <a:sym typeface="Arial"/>
            </a:endParaRPr>
          </a:p>
          <a:p>
            <a:pPr marL="469900" lvl="0" indent="-342900" algn="l" rtl="0">
              <a:lnSpc>
                <a:spcPct val="150000"/>
              </a:lnSpc>
              <a:spcBef>
                <a:spcPts val="500"/>
              </a:spcBef>
              <a:spcAft>
                <a:spcPts val="0"/>
              </a:spcAft>
              <a:buClr>
                <a:srgbClr val="29FB33"/>
              </a:buClr>
              <a:buSzPct val="126164"/>
              <a:buFont typeface="Arial"/>
              <a:buChar char="•"/>
            </a:pPr>
            <a:r>
              <a:rPr lang="es-ES" sz="1600" dirty="0" smtClean="0">
                <a:solidFill>
                  <a:schemeClr val="lt1"/>
                </a:solidFill>
                <a:latin typeface="Arial"/>
                <a:cs typeface="Arial"/>
                <a:sym typeface="Arial"/>
              </a:rPr>
              <a:t>Lo primero es entender que el rango de números </a:t>
            </a:r>
            <a:r>
              <a:rPr lang="es-ES" sz="1600" dirty="0" err="1" smtClean="0">
                <a:solidFill>
                  <a:schemeClr val="lt1"/>
                </a:solidFill>
                <a:latin typeface="Arial"/>
                <a:cs typeface="Arial"/>
                <a:sym typeface="Arial"/>
              </a:rPr>
              <a:t>ip</a:t>
            </a:r>
            <a:r>
              <a:rPr lang="es-ES" sz="1600" dirty="0" smtClean="0">
                <a:solidFill>
                  <a:schemeClr val="lt1"/>
                </a:solidFill>
                <a:latin typeface="Arial"/>
                <a:cs typeface="Arial"/>
                <a:sym typeface="Arial"/>
              </a:rPr>
              <a:t> (no cantidad) en el que opera una red no esta necesariamente determinado por la máscara de subred ya que diferentes redes pueden manejarse en distintos rangos de </a:t>
            </a:r>
            <a:r>
              <a:rPr lang="es-ES" sz="1600" dirty="0" err="1" smtClean="0">
                <a:solidFill>
                  <a:schemeClr val="lt1"/>
                </a:solidFill>
                <a:latin typeface="Arial"/>
                <a:cs typeface="Arial"/>
                <a:sym typeface="Arial"/>
              </a:rPr>
              <a:t>ip</a:t>
            </a:r>
            <a:r>
              <a:rPr lang="es-ES" sz="1600" dirty="0">
                <a:solidFill>
                  <a:schemeClr val="lt1"/>
                </a:solidFill>
                <a:latin typeface="Arial"/>
                <a:cs typeface="Arial"/>
                <a:sym typeface="Arial"/>
              </a:rPr>
              <a:t> </a:t>
            </a:r>
            <a:r>
              <a:rPr lang="es-ES" sz="1600" dirty="0" smtClean="0">
                <a:solidFill>
                  <a:schemeClr val="lt1"/>
                </a:solidFill>
                <a:latin typeface="Arial"/>
                <a:cs typeface="Arial"/>
                <a:sym typeface="Arial"/>
              </a:rPr>
              <a:t>pero con la misma máscara de subred, por ejemplo:</a:t>
            </a:r>
          </a:p>
          <a:p>
            <a:pPr marL="469900" lvl="0" indent="-342900" algn="l" rtl="0">
              <a:lnSpc>
                <a:spcPct val="150000"/>
              </a:lnSpc>
              <a:spcBef>
                <a:spcPts val="500"/>
              </a:spcBef>
              <a:spcAft>
                <a:spcPts val="0"/>
              </a:spcAft>
              <a:buClr>
                <a:srgbClr val="29FB33"/>
              </a:buClr>
              <a:buSzPct val="126164"/>
              <a:buFont typeface="Arial"/>
              <a:buChar char="•"/>
            </a:pPr>
            <a:r>
              <a:rPr lang="es-ES" sz="1600" dirty="0">
                <a:solidFill>
                  <a:schemeClr val="lt1"/>
                </a:solidFill>
                <a:latin typeface="Arial"/>
                <a:cs typeface="Arial"/>
                <a:sym typeface="Arial"/>
              </a:rPr>
              <a:t> </a:t>
            </a:r>
            <a:r>
              <a:rPr lang="es-ES" sz="1600" dirty="0" smtClean="0">
                <a:solidFill>
                  <a:schemeClr val="lt1"/>
                </a:solidFill>
                <a:latin typeface="Arial"/>
                <a:cs typeface="Arial"/>
                <a:sym typeface="Arial"/>
              </a:rPr>
              <a:t>Con esta máscara 255.255.255.0   tendremos si o si 254 host (la primera y última están reservadas)</a:t>
            </a:r>
          </a:p>
          <a:p>
            <a:pPr marL="469900" lvl="0" indent="-342900" algn="l" rtl="0">
              <a:lnSpc>
                <a:spcPct val="150000"/>
              </a:lnSpc>
              <a:spcBef>
                <a:spcPts val="500"/>
              </a:spcBef>
              <a:spcAft>
                <a:spcPts val="0"/>
              </a:spcAft>
              <a:buClr>
                <a:srgbClr val="29FB33"/>
              </a:buClr>
              <a:buSzPct val="126164"/>
              <a:buFont typeface="Arial"/>
              <a:buChar char="•"/>
            </a:pPr>
            <a:endParaRPr lang="es-ES" sz="1600" dirty="0" smtClean="0">
              <a:solidFill>
                <a:schemeClr val="lt1"/>
              </a:solidFill>
              <a:latin typeface="Arial"/>
              <a:cs typeface="Arial"/>
              <a:sym typeface="Arial"/>
            </a:endParaRPr>
          </a:p>
          <a:p>
            <a:pPr marL="127000" indent="0">
              <a:lnSpc>
                <a:spcPct val="150000"/>
              </a:lnSpc>
              <a:spcBef>
                <a:spcPts val="500"/>
              </a:spcBef>
              <a:buClr>
                <a:srgbClr val="29FB33"/>
              </a:buClr>
              <a:buSzPct val="126164"/>
            </a:pPr>
            <a:r>
              <a:rPr lang="es-ES" sz="1600" dirty="0">
                <a:solidFill>
                  <a:schemeClr val="lt1"/>
                </a:solidFill>
                <a:latin typeface="Arial"/>
                <a:ea typeface="Arial"/>
                <a:cs typeface="Arial"/>
                <a:sym typeface="Arial"/>
              </a:rPr>
              <a:t> </a:t>
            </a:r>
            <a:r>
              <a:rPr lang="es-ES" sz="1600" dirty="0" smtClean="0">
                <a:solidFill>
                  <a:schemeClr val="lt1"/>
                </a:solidFill>
                <a:latin typeface="Arial"/>
                <a:ea typeface="Arial"/>
                <a:cs typeface="Arial"/>
                <a:sym typeface="Arial"/>
              </a:rPr>
              <a:t>    Ahora esto no significa que la </a:t>
            </a:r>
            <a:r>
              <a:rPr lang="es-ES" sz="1600" dirty="0" err="1" smtClean="0">
                <a:solidFill>
                  <a:schemeClr val="lt1"/>
                </a:solidFill>
                <a:latin typeface="Arial"/>
                <a:ea typeface="Arial"/>
                <a:cs typeface="Arial"/>
                <a:sym typeface="Arial"/>
              </a:rPr>
              <a:t>ip</a:t>
            </a:r>
            <a:r>
              <a:rPr lang="es-ES" sz="1600" dirty="0" smtClean="0">
                <a:solidFill>
                  <a:schemeClr val="lt1"/>
                </a:solidFill>
                <a:latin typeface="Arial"/>
                <a:ea typeface="Arial"/>
                <a:cs typeface="Arial"/>
                <a:sym typeface="Arial"/>
              </a:rPr>
              <a:t> será </a:t>
            </a:r>
            <a:r>
              <a:rPr lang="es-ES" sz="2000" dirty="0" smtClean="0">
                <a:solidFill>
                  <a:schemeClr val="lt1"/>
                </a:solidFill>
                <a:latin typeface="Arial"/>
                <a:ea typeface="Arial"/>
                <a:cs typeface="Arial"/>
                <a:sym typeface="Arial"/>
              </a:rPr>
              <a:t>192.168.0.0  </a:t>
            </a:r>
            <a:r>
              <a:rPr lang="es-ES" sz="1600" dirty="0" smtClean="0">
                <a:solidFill>
                  <a:schemeClr val="lt1"/>
                </a:solidFill>
                <a:latin typeface="Arial"/>
                <a:ea typeface="Arial"/>
                <a:cs typeface="Arial"/>
                <a:sym typeface="Arial"/>
              </a:rPr>
              <a:t>e ira incrementándose obligatoriamente </a:t>
            </a:r>
            <a:r>
              <a:rPr lang="es-ES" sz="1600" dirty="0" err="1" smtClean="0">
                <a:solidFill>
                  <a:schemeClr val="lt1"/>
                </a:solidFill>
                <a:latin typeface="Arial"/>
                <a:ea typeface="Arial"/>
                <a:cs typeface="Arial"/>
                <a:sym typeface="Arial"/>
              </a:rPr>
              <a:t>asi</a:t>
            </a:r>
            <a:r>
              <a:rPr lang="es-ES" sz="1600" dirty="0" smtClean="0">
                <a:solidFill>
                  <a:schemeClr val="lt1"/>
                </a:solidFill>
                <a:latin typeface="Arial"/>
                <a:ea typeface="Arial"/>
                <a:cs typeface="Arial"/>
                <a:sym typeface="Arial"/>
              </a:rPr>
              <a:t> 0.1, 0.2, </a:t>
            </a:r>
            <a:r>
              <a:rPr lang="es-ES" sz="1600" dirty="0" err="1" smtClean="0">
                <a:solidFill>
                  <a:schemeClr val="lt1"/>
                </a:solidFill>
                <a:latin typeface="Arial"/>
                <a:ea typeface="Arial"/>
                <a:cs typeface="Arial"/>
                <a:sym typeface="Arial"/>
              </a:rPr>
              <a:t>etc</a:t>
            </a:r>
            <a:endParaRPr lang="es-ES" sz="1600" dirty="0" smtClean="0">
              <a:solidFill>
                <a:schemeClr val="lt1"/>
              </a:solidFill>
              <a:latin typeface="Arial"/>
              <a:ea typeface="Arial"/>
              <a:cs typeface="Arial"/>
              <a:sym typeface="Arial"/>
            </a:endParaRPr>
          </a:p>
          <a:p>
            <a:pPr marL="127000" indent="0">
              <a:lnSpc>
                <a:spcPct val="150000"/>
              </a:lnSpc>
              <a:spcBef>
                <a:spcPts val="500"/>
              </a:spcBef>
              <a:buClr>
                <a:srgbClr val="29FB33"/>
              </a:buClr>
              <a:buSzPct val="126164"/>
            </a:pPr>
            <a:endParaRPr lang="es-ES" sz="1600" dirty="0" smtClean="0">
              <a:solidFill>
                <a:schemeClr val="lt1"/>
              </a:solidFill>
              <a:latin typeface="Arial"/>
              <a:ea typeface="Arial"/>
              <a:cs typeface="Arial"/>
              <a:sym typeface="Arial"/>
            </a:endParaRPr>
          </a:p>
          <a:p>
            <a:pPr marL="127000" indent="0">
              <a:lnSpc>
                <a:spcPct val="150000"/>
              </a:lnSpc>
              <a:spcBef>
                <a:spcPts val="500"/>
              </a:spcBef>
              <a:buClr>
                <a:srgbClr val="29FB33"/>
              </a:buClr>
              <a:buSzPct val="126164"/>
            </a:pPr>
            <a:r>
              <a:rPr lang="es-ES" sz="1600" dirty="0" smtClean="0">
                <a:solidFill>
                  <a:schemeClr val="lt1"/>
                </a:solidFill>
                <a:latin typeface="Arial"/>
                <a:ea typeface="Arial"/>
                <a:cs typeface="Arial"/>
                <a:sym typeface="Arial"/>
              </a:rPr>
              <a:t>    La dirección de red podría comenzar tranquilamente en:  </a:t>
            </a:r>
            <a:r>
              <a:rPr lang="es-ES" sz="1900" dirty="0" smtClean="0">
                <a:solidFill>
                  <a:srgbClr val="92D050"/>
                </a:solidFill>
                <a:latin typeface="Arial"/>
                <a:ea typeface="Arial"/>
                <a:cs typeface="Arial"/>
                <a:sym typeface="Arial"/>
              </a:rPr>
              <a:t>192.168.2.0</a:t>
            </a:r>
            <a:r>
              <a:rPr lang="es-ES" sz="1600" dirty="0" smtClean="0">
                <a:solidFill>
                  <a:schemeClr val="lt1"/>
                </a:solidFill>
                <a:latin typeface="Arial"/>
                <a:ea typeface="Arial"/>
                <a:cs typeface="Arial"/>
                <a:sym typeface="Arial"/>
              </a:rPr>
              <a:t> o </a:t>
            </a:r>
            <a:r>
              <a:rPr lang="es-ES" sz="1900" dirty="0" smtClean="0">
                <a:solidFill>
                  <a:srgbClr val="92D050"/>
                </a:solidFill>
                <a:latin typeface="Arial"/>
                <a:ea typeface="Arial"/>
                <a:cs typeface="Arial"/>
                <a:sym typeface="Arial"/>
              </a:rPr>
              <a:t>193.165.3.0</a:t>
            </a:r>
            <a:r>
              <a:rPr lang="es-ES" sz="1600" dirty="0" smtClean="0">
                <a:solidFill>
                  <a:schemeClr val="lt1"/>
                </a:solidFill>
                <a:latin typeface="Arial"/>
                <a:ea typeface="Arial"/>
                <a:cs typeface="Arial"/>
                <a:sym typeface="Arial"/>
              </a:rPr>
              <a:t>, </a:t>
            </a:r>
            <a:r>
              <a:rPr lang="es-ES" sz="1600" dirty="0" err="1" smtClean="0">
                <a:solidFill>
                  <a:schemeClr val="lt1"/>
                </a:solidFill>
                <a:latin typeface="Arial"/>
                <a:ea typeface="Arial"/>
                <a:cs typeface="Arial"/>
                <a:sym typeface="Arial"/>
              </a:rPr>
              <a:t>etc</a:t>
            </a:r>
            <a:endParaRPr lang="es-ES" sz="1600" dirty="0" smtClean="0">
              <a:solidFill>
                <a:schemeClr val="lt1"/>
              </a:solidFill>
              <a:latin typeface="Arial"/>
              <a:ea typeface="Arial"/>
              <a:cs typeface="Arial"/>
              <a:sym typeface="Arial"/>
            </a:endParaRPr>
          </a:p>
          <a:p>
            <a:pPr marL="127000" indent="0">
              <a:lnSpc>
                <a:spcPct val="150000"/>
              </a:lnSpc>
              <a:spcBef>
                <a:spcPts val="500"/>
              </a:spcBef>
              <a:buClr>
                <a:srgbClr val="29FB33"/>
              </a:buClr>
              <a:buSzPct val="126164"/>
            </a:pPr>
            <a:r>
              <a:rPr lang="es-ES" sz="1600" dirty="0" smtClean="0">
                <a:solidFill>
                  <a:schemeClr val="lt1"/>
                </a:solidFill>
                <a:latin typeface="Arial"/>
                <a:ea typeface="Arial"/>
                <a:cs typeface="Arial"/>
                <a:sym typeface="Arial"/>
              </a:rPr>
              <a:t>  Lo que si obligatoriamente será  es que la cantidad de host con la máscara </a:t>
            </a:r>
            <a:r>
              <a:rPr lang="es-ES" sz="1600" dirty="0" smtClean="0">
                <a:solidFill>
                  <a:srgbClr val="FFC000"/>
                </a:solidFill>
                <a:latin typeface="Arial"/>
                <a:ea typeface="Arial"/>
                <a:cs typeface="Arial"/>
                <a:sym typeface="Arial"/>
              </a:rPr>
              <a:t>255.255.255.0</a:t>
            </a:r>
            <a:r>
              <a:rPr lang="es-ES" sz="1600" dirty="0" smtClean="0">
                <a:solidFill>
                  <a:schemeClr val="lt1"/>
                </a:solidFill>
                <a:latin typeface="Arial"/>
                <a:ea typeface="Arial"/>
                <a:cs typeface="Arial"/>
                <a:sym typeface="Arial"/>
              </a:rPr>
              <a:t> será de </a:t>
            </a:r>
            <a:r>
              <a:rPr lang="es-ES" sz="1600" dirty="0" smtClean="0">
                <a:solidFill>
                  <a:srgbClr val="00B0F0"/>
                </a:solidFill>
                <a:latin typeface="Arial"/>
                <a:ea typeface="Arial"/>
                <a:cs typeface="Arial"/>
                <a:sym typeface="Arial"/>
              </a:rPr>
              <a:t>254</a:t>
            </a:r>
            <a:r>
              <a:rPr lang="es-ES" sz="1600" dirty="0" smtClean="0">
                <a:solidFill>
                  <a:schemeClr val="lt1"/>
                </a:solidFill>
                <a:latin typeface="Arial"/>
                <a:ea typeface="Arial"/>
                <a:cs typeface="Arial"/>
                <a:sym typeface="Arial"/>
              </a:rPr>
              <a:t>, por ejemplo si    Utilizamos esta </a:t>
            </a:r>
            <a:r>
              <a:rPr lang="es-ES" sz="1600" dirty="0" err="1" smtClean="0">
                <a:solidFill>
                  <a:schemeClr val="lt1"/>
                </a:solidFill>
                <a:latin typeface="Arial"/>
                <a:ea typeface="Arial"/>
                <a:cs typeface="Arial"/>
                <a:sym typeface="Arial"/>
              </a:rPr>
              <a:t>ip</a:t>
            </a:r>
            <a:r>
              <a:rPr lang="es-ES" sz="1600" dirty="0" smtClean="0">
                <a:solidFill>
                  <a:schemeClr val="lt1"/>
                </a:solidFill>
                <a:latin typeface="Arial"/>
                <a:ea typeface="Arial"/>
                <a:cs typeface="Arial"/>
                <a:sym typeface="Arial"/>
              </a:rPr>
              <a:t> </a:t>
            </a:r>
            <a:r>
              <a:rPr lang="es-ES" sz="1600" dirty="0" smtClean="0">
                <a:solidFill>
                  <a:srgbClr val="92D050"/>
                </a:solidFill>
                <a:latin typeface="Arial"/>
                <a:ea typeface="Arial"/>
                <a:cs typeface="Arial"/>
                <a:sym typeface="Arial"/>
              </a:rPr>
              <a:t>10.0.3.0</a:t>
            </a:r>
            <a:r>
              <a:rPr lang="es-ES" sz="1600" dirty="0" smtClean="0">
                <a:solidFill>
                  <a:schemeClr val="lt1"/>
                </a:solidFill>
                <a:latin typeface="Arial"/>
                <a:ea typeface="Arial"/>
                <a:cs typeface="Arial"/>
                <a:sym typeface="Arial"/>
              </a:rPr>
              <a:t>  (Por estándar se utiliza en redes muy grandes pero en este caso será una red pequeña) </a:t>
            </a:r>
          </a:p>
          <a:p>
            <a:pPr marL="127000" indent="0">
              <a:lnSpc>
                <a:spcPct val="150000"/>
              </a:lnSpc>
              <a:spcBef>
                <a:spcPts val="500"/>
              </a:spcBef>
              <a:buClr>
                <a:srgbClr val="29FB33"/>
              </a:buClr>
              <a:buSzPct val="126164"/>
            </a:pPr>
            <a:endParaRPr lang="es-ES" sz="1600" dirty="0" smtClean="0">
              <a:solidFill>
                <a:schemeClr val="lt1"/>
              </a:solidFill>
              <a:latin typeface="Arial"/>
              <a:ea typeface="Arial"/>
              <a:cs typeface="Arial"/>
              <a:sym typeface="Arial"/>
            </a:endParaRPr>
          </a:p>
          <a:p>
            <a:pPr marL="127000" indent="0">
              <a:lnSpc>
                <a:spcPct val="150000"/>
              </a:lnSpc>
              <a:spcBef>
                <a:spcPts val="500"/>
              </a:spcBef>
              <a:buClr>
                <a:srgbClr val="29FB33"/>
              </a:buClr>
              <a:buSzPct val="126164"/>
            </a:pPr>
            <a:r>
              <a:rPr lang="es-ES" sz="1600" dirty="0">
                <a:solidFill>
                  <a:schemeClr val="lt1"/>
                </a:solidFill>
                <a:latin typeface="Arial"/>
                <a:ea typeface="Arial"/>
                <a:cs typeface="Arial"/>
                <a:sym typeface="Arial"/>
              </a:rPr>
              <a:t>	</a:t>
            </a:r>
            <a:r>
              <a:rPr lang="es-ES" sz="1600" dirty="0" smtClean="0">
                <a:solidFill>
                  <a:schemeClr val="lt1"/>
                </a:solidFill>
                <a:latin typeface="Arial"/>
                <a:ea typeface="Arial"/>
                <a:cs typeface="Arial"/>
                <a:sym typeface="Wingdings" panose="05000000000000000000" pitchFamily="2" charset="2"/>
              </a:rPr>
              <a:t>   El primer host será 10.0.3.1     (ya que </a:t>
            </a:r>
            <a:r>
              <a:rPr lang="es-ES" sz="1600" dirty="0" smtClean="0">
                <a:solidFill>
                  <a:schemeClr val="lt1"/>
                </a:solidFill>
                <a:latin typeface="Arial"/>
                <a:ea typeface="Arial"/>
                <a:cs typeface="Arial"/>
                <a:sym typeface="Arial"/>
              </a:rPr>
              <a:t>10.0.3.0 </a:t>
            </a:r>
            <a:r>
              <a:rPr lang="es-ES" sz="1600" dirty="0" smtClean="0">
                <a:solidFill>
                  <a:schemeClr val="lt1"/>
                </a:solidFill>
                <a:latin typeface="Arial"/>
                <a:ea typeface="Arial"/>
                <a:cs typeface="Arial"/>
                <a:sym typeface="Wingdings" panose="05000000000000000000" pitchFamily="2" charset="2"/>
              </a:rPr>
              <a:t>esta reservada para la red</a:t>
            </a:r>
            <a:r>
              <a:rPr lang="es-ES" sz="1600" dirty="0" smtClean="0">
                <a:solidFill>
                  <a:schemeClr val="lt1"/>
                </a:solidFill>
                <a:latin typeface="Arial"/>
                <a:ea typeface="Arial"/>
                <a:cs typeface="Arial"/>
                <a:sym typeface="Arial"/>
              </a:rPr>
              <a:t> </a:t>
            </a:r>
            <a:r>
              <a:rPr lang="es-ES" sz="1600" dirty="0" smtClean="0">
                <a:solidFill>
                  <a:schemeClr val="lt1"/>
                </a:solidFill>
                <a:latin typeface="Arial"/>
                <a:ea typeface="Arial"/>
                <a:cs typeface="Arial"/>
                <a:sym typeface="Wingdings" panose="05000000000000000000" pitchFamily="2" charset="2"/>
              </a:rPr>
              <a:t>)</a:t>
            </a:r>
          </a:p>
          <a:p>
            <a:pPr marL="127000" indent="0">
              <a:lnSpc>
                <a:spcPct val="150000"/>
              </a:lnSpc>
              <a:spcBef>
                <a:spcPts val="500"/>
              </a:spcBef>
              <a:buClr>
                <a:srgbClr val="29FB33"/>
              </a:buClr>
              <a:buSzPct val="126164"/>
            </a:pPr>
            <a:r>
              <a:rPr lang="es-ES" sz="1600" dirty="0">
                <a:solidFill>
                  <a:schemeClr val="lt1"/>
                </a:solidFill>
                <a:latin typeface="Arial"/>
                <a:ea typeface="Arial"/>
                <a:cs typeface="Arial"/>
                <a:sym typeface="Wingdings" panose="05000000000000000000" pitchFamily="2" charset="2"/>
              </a:rPr>
              <a:t>	</a:t>
            </a:r>
            <a:r>
              <a:rPr lang="es-ES" sz="1600" dirty="0" smtClean="0">
                <a:solidFill>
                  <a:schemeClr val="lt1"/>
                </a:solidFill>
                <a:latin typeface="Arial"/>
                <a:ea typeface="Arial"/>
                <a:cs typeface="Arial"/>
                <a:sym typeface="Wingdings" panose="05000000000000000000" pitchFamily="2" charset="2"/>
              </a:rPr>
              <a:t>   El último host será de 10.0.3.254  (10.0.3.255 Es el </a:t>
            </a:r>
            <a:r>
              <a:rPr lang="es-ES" sz="1600" dirty="0" err="1" smtClean="0">
                <a:solidFill>
                  <a:schemeClr val="lt1"/>
                </a:solidFill>
                <a:latin typeface="Arial"/>
                <a:ea typeface="Arial"/>
                <a:cs typeface="Arial"/>
                <a:sym typeface="Wingdings" panose="05000000000000000000" pitchFamily="2" charset="2"/>
              </a:rPr>
              <a:t>broadcast</a:t>
            </a:r>
            <a:r>
              <a:rPr lang="es-ES" sz="1600" dirty="0" smtClean="0">
                <a:solidFill>
                  <a:schemeClr val="lt1"/>
                </a:solidFill>
                <a:latin typeface="Arial"/>
                <a:ea typeface="Arial"/>
                <a:cs typeface="Arial"/>
                <a:sym typeface="Wingdings" panose="05000000000000000000" pitchFamily="2" charset="2"/>
              </a:rPr>
              <a:t> )</a:t>
            </a: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pPr>
            <a:endParaRPr sz="2000" dirty="0" smtClean="0"/>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En la próxima pantalla veremos como es con una máscara que abarque mas de 254 hosts</a:t>
            </a: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246452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smtClean="0">
                <a:solidFill>
                  <a:srgbClr val="FEFEFE"/>
                </a:solidFill>
                <a:latin typeface="Lucida Sans"/>
                <a:ea typeface="Lucida Sans"/>
                <a:cs typeface="Lucida Sans"/>
                <a:sym typeface="Lucida Sans"/>
              </a:rPr>
              <a:t>Rangos de ip y red 1°</a:t>
            </a:r>
            <a:endParaRPr sz="2800" b="1">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830510" y="597877"/>
            <a:ext cx="10989578"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endParaRPr sz="1600" dirty="0">
              <a:solidFill>
                <a:schemeClr val="lt1"/>
              </a:solidFill>
              <a:latin typeface="Arial"/>
              <a:ea typeface="Arial"/>
              <a:cs typeface="Arial"/>
              <a:sym typeface="Arial"/>
            </a:endParaRPr>
          </a:p>
          <a:p>
            <a:pPr marL="469900" lvl="0" indent="-342900" algn="l" rtl="0">
              <a:lnSpc>
                <a:spcPct val="150000"/>
              </a:lnSpc>
              <a:spcBef>
                <a:spcPts val="500"/>
              </a:spcBef>
              <a:spcAft>
                <a:spcPts val="0"/>
              </a:spcAft>
              <a:buClr>
                <a:srgbClr val="29FB33"/>
              </a:buClr>
              <a:buSzPct val="126164"/>
              <a:buFont typeface="Arial"/>
              <a:buChar char="•"/>
            </a:pPr>
            <a:r>
              <a:rPr lang="es-ES" sz="1600" dirty="0" smtClean="0">
                <a:solidFill>
                  <a:schemeClr val="lt1"/>
                </a:solidFill>
                <a:latin typeface="Arial"/>
                <a:cs typeface="Arial"/>
                <a:sym typeface="Arial"/>
              </a:rPr>
              <a:t>Una de las cosas que mas confunde, es el rango de red y el concepto de subred, por ejemplo.</a:t>
            </a:r>
          </a:p>
          <a:p>
            <a:pPr marL="127000" lvl="0" indent="0" algn="l" rtl="0">
              <a:lnSpc>
                <a:spcPct val="150000"/>
              </a:lnSpc>
              <a:spcBef>
                <a:spcPts val="500"/>
              </a:spcBef>
              <a:spcAft>
                <a:spcPts val="0"/>
              </a:spcAft>
              <a:buClr>
                <a:srgbClr val="29FB33"/>
              </a:buClr>
              <a:buSzPct val="126164"/>
            </a:pPr>
            <a:r>
              <a:rPr lang="es-ES" sz="1600" dirty="0" smtClean="0">
                <a:solidFill>
                  <a:schemeClr val="lt1"/>
                </a:solidFill>
                <a:latin typeface="Arial"/>
                <a:ea typeface="Arial"/>
                <a:cs typeface="Arial"/>
                <a:sym typeface="Arial"/>
              </a:rPr>
              <a:t>Si tenemos una red con máscara </a:t>
            </a:r>
            <a:r>
              <a:rPr lang="es-ES" sz="1600" dirty="0" smtClean="0">
                <a:solidFill>
                  <a:srgbClr val="FFC000"/>
                </a:solidFill>
                <a:latin typeface="Arial"/>
                <a:ea typeface="Arial"/>
                <a:cs typeface="Arial"/>
                <a:sym typeface="Arial"/>
              </a:rPr>
              <a:t>255.255.</a:t>
            </a:r>
            <a:r>
              <a:rPr lang="es-ES" sz="1600" dirty="0" smtClean="0">
                <a:solidFill>
                  <a:srgbClr val="0070C0"/>
                </a:solidFill>
                <a:latin typeface="Arial"/>
                <a:ea typeface="Arial"/>
                <a:cs typeface="Arial"/>
                <a:sym typeface="Arial"/>
              </a:rPr>
              <a:t>254</a:t>
            </a:r>
            <a:r>
              <a:rPr lang="es-ES" sz="1600" dirty="0" smtClean="0">
                <a:solidFill>
                  <a:srgbClr val="FFC000"/>
                </a:solidFill>
                <a:latin typeface="Arial"/>
                <a:ea typeface="Arial"/>
                <a:cs typeface="Arial"/>
                <a:sym typeface="Arial"/>
              </a:rPr>
              <a:t>.0</a:t>
            </a:r>
            <a:r>
              <a:rPr lang="es-ES" sz="1600" dirty="0" smtClean="0">
                <a:solidFill>
                  <a:schemeClr val="lt1"/>
                </a:solidFill>
                <a:latin typeface="Arial"/>
                <a:ea typeface="Arial"/>
                <a:cs typeface="Arial"/>
                <a:sym typeface="Arial"/>
              </a:rPr>
              <a:t>  vamos a tener 512 </a:t>
            </a:r>
            <a:r>
              <a:rPr lang="es-ES" sz="1600" dirty="0" err="1" smtClean="0">
                <a:solidFill>
                  <a:schemeClr val="lt1"/>
                </a:solidFill>
                <a:latin typeface="Arial"/>
                <a:ea typeface="Arial"/>
                <a:cs typeface="Arial"/>
                <a:sym typeface="Arial"/>
              </a:rPr>
              <a:t>ips</a:t>
            </a:r>
            <a:r>
              <a:rPr lang="es-ES" sz="1600" dirty="0" smtClean="0">
                <a:solidFill>
                  <a:schemeClr val="lt1"/>
                </a:solidFill>
                <a:latin typeface="Arial"/>
                <a:ea typeface="Arial"/>
                <a:cs typeface="Arial"/>
                <a:sym typeface="Arial"/>
              </a:rPr>
              <a:t>, con 510 hosts , ya que al quitarle un bit al 3° octeto, aumentamos + 254 hosts posibles. (Mas adelante  vemos como se calcula)</a:t>
            </a:r>
          </a:p>
          <a:p>
            <a:pPr marL="127000" lvl="0" indent="0">
              <a:lnSpc>
                <a:spcPct val="150000"/>
              </a:lnSpc>
              <a:spcBef>
                <a:spcPts val="500"/>
              </a:spcBef>
              <a:buClr>
                <a:srgbClr val="29FB33"/>
              </a:buClr>
              <a:buSzPct val="126164"/>
            </a:pPr>
            <a:r>
              <a:rPr lang="es-ES" sz="1800" dirty="0" smtClean="0">
                <a:solidFill>
                  <a:schemeClr val="lt1"/>
                </a:solidFill>
                <a:latin typeface="Arial"/>
                <a:ea typeface="Arial"/>
                <a:cs typeface="Arial"/>
                <a:sym typeface="Arial"/>
              </a:rPr>
              <a:t>El punto es el siguiente, las </a:t>
            </a:r>
            <a:r>
              <a:rPr lang="es-ES" sz="1800" dirty="0" err="1" smtClean="0">
                <a:solidFill>
                  <a:schemeClr val="lt1"/>
                </a:solidFill>
                <a:latin typeface="Arial"/>
                <a:ea typeface="Arial"/>
                <a:cs typeface="Arial"/>
                <a:sym typeface="Arial"/>
              </a:rPr>
              <a:t>ip</a:t>
            </a:r>
            <a:r>
              <a:rPr lang="es-ES" sz="1800" dirty="0" smtClean="0">
                <a:solidFill>
                  <a:schemeClr val="lt1"/>
                </a:solidFill>
                <a:latin typeface="Arial"/>
                <a:ea typeface="Arial"/>
                <a:cs typeface="Arial"/>
                <a:sym typeface="Arial"/>
              </a:rPr>
              <a:t> van a ser de la siguiente forma</a:t>
            </a:r>
          </a:p>
          <a:p>
            <a:pPr marL="127000" indent="0">
              <a:lnSpc>
                <a:spcPct val="150000"/>
              </a:lnSpc>
              <a:spcBef>
                <a:spcPts val="500"/>
              </a:spcBef>
              <a:buClr>
                <a:srgbClr val="29FB33"/>
              </a:buClr>
              <a:buSzPct val="126164"/>
            </a:pPr>
            <a:r>
              <a:rPr lang="en-US" sz="2000" dirty="0" smtClean="0"/>
              <a:t>			</a:t>
            </a:r>
            <a:r>
              <a:rPr lang="en-US" sz="2000" dirty="0" smtClean="0">
                <a:solidFill>
                  <a:srgbClr val="92D050"/>
                </a:solidFill>
              </a:rPr>
              <a:t>192.168.0.1</a:t>
            </a:r>
            <a:r>
              <a:rPr lang="en-US" sz="2000" dirty="0" smtClean="0"/>
              <a:t>  </a:t>
            </a:r>
            <a:r>
              <a:rPr lang="es-ES" sz="2000" dirty="0" smtClean="0">
                <a:solidFill>
                  <a:schemeClr val="lt1"/>
                </a:solidFill>
                <a:latin typeface="Arial"/>
                <a:ea typeface="Arial"/>
                <a:cs typeface="Arial"/>
                <a:sym typeface="Arial"/>
              </a:rPr>
              <a:t>Hasta</a:t>
            </a:r>
            <a:r>
              <a:rPr lang="en-US" sz="2000" dirty="0" smtClean="0"/>
              <a:t>  </a:t>
            </a:r>
            <a:r>
              <a:rPr lang="en-US" sz="2000" dirty="0" smtClean="0">
                <a:solidFill>
                  <a:srgbClr val="92D050"/>
                </a:solidFill>
              </a:rPr>
              <a:t>192.168.1.254</a:t>
            </a:r>
            <a:endParaRPr sz="1800" dirty="0" smtClean="0">
              <a:solidFill>
                <a:srgbClr val="92D050"/>
              </a:solidFill>
            </a:endParaRPr>
          </a:p>
          <a:p>
            <a:pPr marL="127000" lvl="0" indent="0">
              <a:lnSpc>
                <a:spcPct val="150000"/>
              </a:lnSpc>
              <a:spcBef>
                <a:spcPts val="500"/>
              </a:spcBef>
              <a:buClr>
                <a:srgbClr val="29FB33"/>
              </a:buClr>
              <a:buSzPct val="126164"/>
            </a:pPr>
            <a:r>
              <a:rPr lang="es-ES" sz="1600" dirty="0">
                <a:solidFill>
                  <a:schemeClr val="lt1"/>
                </a:solidFill>
                <a:latin typeface="Arial"/>
                <a:ea typeface="Arial"/>
                <a:cs typeface="Arial"/>
                <a:sym typeface="Arial"/>
              </a:rPr>
              <a:t> </a:t>
            </a:r>
            <a:r>
              <a:rPr lang="es-ES" sz="1800" dirty="0" smtClean="0">
                <a:solidFill>
                  <a:schemeClr val="bg1"/>
                </a:solidFill>
                <a:latin typeface="Bahnschrift" panose="020B0502040204020203" pitchFamily="34" charset="0"/>
                <a:ea typeface="Arial"/>
                <a:cs typeface="Arial"/>
                <a:sym typeface="Arial"/>
              </a:rPr>
              <a:t>Quiere decir que irán de    </a:t>
            </a:r>
            <a:r>
              <a:rPr lang="en-US" sz="1800" dirty="0" smtClean="0">
                <a:solidFill>
                  <a:srgbClr val="92D050"/>
                </a:solidFill>
                <a:latin typeface="Bahnschrift" panose="020B0502040204020203" pitchFamily="34" charset="0"/>
              </a:rPr>
              <a:t>0.1,</a:t>
            </a:r>
            <a:r>
              <a:rPr lang="en-US" sz="1800" dirty="0" smtClean="0">
                <a:solidFill>
                  <a:schemeClr val="bg1"/>
                </a:solidFill>
                <a:latin typeface="Bahnschrift" panose="020B0502040204020203" pitchFamily="34" charset="0"/>
              </a:rPr>
              <a:t> </a:t>
            </a:r>
            <a:r>
              <a:rPr lang="en-US" sz="1800" dirty="0" smtClean="0">
                <a:solidFill>
                  <a:srgbClr val="92D050"/>
                </a:solidFill>
                <a:latin typeface="Bahnschrift" panose="020B0502040204020203" pitchFamily="34" charset="0"/>
              </a:rPr>
              <a:t>0.2</a:t>
            </a:r>
            <a:r>
              <a:rPr lang="en-US" sz="1800" dirty="0" smtClean="0">
                <a:solidFill>
                  <a:schemeClr val="bg1"/>
                </a:solidFill>
                <a:latin typeface="Bahnschrift" panose="020B0502040204020203" pitchFamily="34" charset="0"/>
              </a:rPr>
              <a:t>, </a:t>
            </a:r>
            <a:r>
              <a:rPr lang="en-US" sz="1800" dirty="0" smtClean="0">
                <a:solidFill>
                  <a:srgbClr val="92D050"/>
                </a:solidFill>
                <a:latin typeface="Bahnschrift" panose="020B0502040204020203" pitchFamily="34" charset="0"/>
              </a:rPr>
              <a:t>0.3</a:t>
            </a:r>
            <a:r>
              <a:rPr lang="en-US" sz="1800" dirty="0" smtClean="0">
                <a:solidFill>
                  <a:schemeClr val="bg1"/>
                </a:solidFill>
                <a:latin typeface="Bahnschrift" panose="020B0502040204020203" pitchFamily="34" charset="0"/>
              </a:rPr>
              <a:t>, </a:t>
            </a:r>
            <a:r>
              <a:rPr lang="en-US" sz="1800" dirty="0" err="1" smtClean="0">
                <a:solidFill>
                  <a:schemeClr val="bg1"/>
                </a:solidFill>
                <a:latin typeface="Bahnschrift" panose="020B0502040204020203" pitchFamily="34" charset="0"/>
              </a:rPr>
              <a:t>etc</a:t>
            </a:r>
            <a:r>
              <a:rPr lang="en-US" sz="1800" dirty="0" smtClean="0">
                <a:solidFill>
                  <a:schemeClr val="bg1"/>
                </a:solidFill>
                <a:latin typeface="Bahnschrift" panose="020B0502040204020203" pitchFamily="34" charset="0"/>
              </a:rPr>
              <a:t> hasta </a:t>
            </a:r>
            <a:r>
              <a:rPr lang="en-US" sz="1800" dirty="0" err="1" smtClean="0">
                <a:solidFill>
                  <a:schemeClr val="bg1"/>
                </a:solidFill>
                <a:latin typeface="Bahnschrift" panose="020B0502040204020203" pitchFamily="34" charset="0"/>
              </a:rPr>
              <a:t>llegar</a:t>
            </a:r>
            <a:r>
              <a:rPr lang="en-US" sz="1800" dirty="0" smtClean="0">
                <a:solidFill>
                  <a:schemeClr val="bg1"/>
                </a:solidFill>
                <a:latin typeface="Bahnschrift" panose="020B0502040204020203" pitchFamily="34" charset="0"/>
              </a:rPr>
              <a:t> a </a:t>
            </a:r>
            <a:r>
              <a:rPr lang="en-US" sz="1800" dirty="0" smtClean="0">
                <a:solidFill>
                  <a:srgbClr val="92D050"/>
                </a:solidFill>
                <a:latin typeface="Bahnschrift" panose="020B0502040204020203" pitchFamily="34" charset="0"/>
              </a:rPr>
              <a:t>0.255</a:t>
            </a:r>
            <a:r>
              <a:rPr lang="en-US" sz="1800" dirty="0">
                <a:solidFill>
                  <a:schemeClr val="bg1"/>
                </a:solidFill>
                <a:latin typeface="Bahnschrift" panose="020B0502040204020203" pitchFamily="34" charset="0"/>
              </a:rPr>
              <a:t> </a:t>
            </a:r>
            <a:r>
              <a:rPr lang="en-US" sz="1800" dirty="0" smtClean="0">
                <a:solidFill>
                  <a:schemeClr val="bg1"/>
                </a:solidFill>
                <a:latin typeface="Bahnschrift" panose="020B0502040204020203" pitchFamily="34" charset="0"/>
              </a:rPr>
              <a:t>y </a:t>
            </a:r>
            <a:r>
              <a:rPr lang="en-US" sz="1800" dirty="0" err="1" smtClean="0">
                <a:solidFill>
                  <a:schemeClr val="bg1"/>
                </a:solidFill>
                <a:latin typeface="Bahnschrift" panose="020B0502040204020203" pitchFamily="34" charset="0"/>
              </a:rPr>
              <a:t>luego</a:t>
            </a:r>
            <a:r>
              <a:rPr lang="en-US" sz="1800" dirty="0" smtClean="0">
                <a:solidFill>
                  <a:schemeClr val="bg1"/>
                </a:solidFill>
                <a:latin typeface="Bahnschrift" panose="020B0502040204020203" pitchFamily="34" charset="0"/>
              </a:rPr>
              <a:t> …</a:t>
            </a:r>
          </a:p>
          <a:p>
            <a:pPr marL="127000" lvl="0" indent="0">
              <a:lnSpc>
                <a:spcPct val="150000"/>
              </a:lnSpc>
              <a:spcBef>
                <a:spcPts val="500"/>
              </a:spcBef>
              <a:buClr>
                <a:srgbClr val="29FB33"/>
              </a:buClr>
              <a:buSzPct val="126164"/>
            </a:pPr>
            <a:r>
              <a:rPr lang="es-ES" sz="1800" dirty="0" smtClean="0">
                <a:solidFill>
                  <a:schemeClr val="bg1"/>
                </a:solidFill>
                <a:latin typeface="Bahnschrift" panose="020B0502040204020203" pitchFamily="34" charset="0"/>
                <a:ea typeface="Arial"/>
                <a:cs typeface="Arial"/>
                <a:sym typeface="Arial"/>
              </a:rPr>
              <a:t>Una vez que llegan a 0.255 el primer octeto, la </a:t>
            </a:r>
            <a:r>
              <a:rPr lang="es-ES" sz="1800" dirty="0" err="1" smtClean="0">
                <a:solidFill>
                  <a:schemeClr val="bg1"/>
                </a:solidFill>
                <a:latin typeface="Bahnschrift" panose="020B0502040204020203" pitchFamily="34" charset="0"/>
                <a:ea typeface="Arial"/>
                <a:cs typeface="Arial"/>
                <a:sym typeface="Arial"/>
              </a:rPr>
              <a:t>ip</a:t>
            </a:r>
            <a:r>
              <a:rPr lang="es-ES" sz="1800" dirty="0" smtClean="0">
                <a:solidFill>
                  <a:schemeClr val="bg1"/>
                </a:solidFill>
                <a:latin typeface="Bahnschrift" panose="020B0502040204020203" pitchFamily="34" charset="0"/>
                <a:ea typeface="Arial"/>
                <a:cs typeface="Arial"/>
                <a:sym typeface="Arial"/>
              </a:rPr>
              <a:t> cambia en el segundo octeto y se incrementa una unidad y el primer octeto vuelve a 0 quedando en </a:t>
            </a:r>
            <a:r>
              <a:rPr lang="es-ES" sz="1800" dirty="0" smtClean="0">
                <a:solidFill>
                  <a:srgbClr val="92D050"/>
                </a:solidFill>
                <a:latin typeface="Bahnschrift" panose="020B0502040204020203" pitchFamily="34" charset="0"/>
                <a:ea typeface="Arial"/>
                <a:cs typeface="Arial"/>
                <a:sym typeface="Arial"/>
              </a:rPr>
              <a:t>1.0</a:t>
            </a:r>
            <a:r>
              <a:rPr lang="es-ES" sz="1800" dirty="0" smtClean="0">
                <a:solidFill>
                  <a:schemeClr val="bg1"/>
                </a:solidFill>
                <a:latin typeface="Bahnschrift" panose="020B0502040204020203" pitchFamily="34" charset="0"/>
                <a:ea typeface="Arial"/>
                <a:cs typeface="Arial"/>
                <a:sym typeface="Arial"/>
              </a:rPr>
              <a:t>, e ira de </a:t>
            </a:r>
            <a:r>
              <a:rPr lang="es-ES" sz="1800" dirty="0" smtClean="0">
                <a:solidFill>
                  <a:srgbClr val="92D050"/>
                </a:solidFill>
                <a:latin typeface="Bahnschrift" panose="020B0502040204020203" pitchFamily="34" charset="0"/>
                <a:ea typeface="Arial"/>
                <a:cs typeface="Arial"/>
                <a:sym typeface="Arial"/>
              </a:rPr>
              <a:t>1.1</a:t>
            </a:r>
            <a:r>
              <a:rPr lang="es-ES" sz="1800" dirty="0" smtClean="0">
                <a:solidFill>
                  <a:schemeClr val="bg1"/>
                </a:solidFill>
                <a:latin typeface="Bahnschrift" panose="020B0502040204020203" pitchFamily="34" charset="0"/>
                <a:ea typeface="Arial"/>
                <a:cs typeface="Arial"/>
                <a:sym typeface="Arial"/>
              </a:rPr>
              <a:t>, </a:t>
            </a:r>
            <a:r>
              <a:rPr lang="es-ES" sz="1800" dirty="0" smtClean="0">
                <a:solidFill>
                  <a:srgbClr val="92D050"/>
                </a:solidFill>
                <a:latin typeface="Bahnschrift" panose="020B0502040204020203" pitchFamily="34" charset="0"/>
                <a:ea typeface="Arial"/>
                <a:cs typeface="Arial"/>
                <a:sym typeface="Arial"/>
              </a:rPr>
              <a:t>1.2</a:t>
            </a:r>
            <a:r>
              <a:rPr lang="es-ES" sz="1800" dirty="0" smtClean="0">
                <a:solidFill>
                  <a:schemeClr val="bg1"/>
                </a:solidFill>
                <a:latin typeface="Bahnschrift" panose="020B0502040204020203" pitchFamily="34" charset="0"/>
                <a:ea typeface="Arial"/>
                <a:cs typeface="Arial"/>
                <a:sym typeface="Arial"/>
              </a:rPr>
              <a:t>, </a:t>
            </a:r>
            <a:r>
              <a:rPr lang="es-ES" sz="1800" dirty="0" smtClean="0">
                <a:solidFill>
                  <a:srgbClr val="92D050"/>
                </a:solidFill>
                <a:latin typeface="Bahnschrift" panose="020B0502040204020203" pitchFamily="34" charset="0"/>
                <a:ea typeface="Arial"/>
                <a:cs typeface="Arial"/>
                <a:sym typeface="Arial"/>
              </a:rPr>
              <a:t>1.</a:t>
            </a:r>
            <a:r>
              <a:rPr lang="es-ES" sz="1800" dirty="0" smtClean="0">
                <a:solidFill>
                  <a:schemeClr val="bg1"/>
                </a:solidFill>
                <a:latin typeface="Bahnschrift" panose="020B0502040204020203" pitchFamily="34" charset="0"/>
                <a:ea typeface="Arial"/>
                <a:cs typeface="Arial"/>
                <a:sym typeface="Arial"/>
              </a:rPr>
              <a:t>3 a medida que existan mas host en la red hasta llegar a </a:t>
            </a:r>
            <a:r>
              <a:rPr lang="es-ES" sz="1800" dirty="0" smtClean="0">
                <a:solidFill>
                  <a:srgbClr val="92D050"/>
                </a:solidFill>
                <a:latin typeface="Bahnschrift" panose="020B0502040204020203" pitchFamily="34" charset="0"/>
                <a:ea typeface="Arial"/>
                <a:cs typeface="Arial"/>
                <a:sym typeface="Arial"/>
              </a:rPr>
              <a:t>1.254</a:t>
            </a:r>
          </a:p>
          <a:p>
            <a:pPr marL="127000" lvl="0" indent="0">
              <a:lnSpc>
                <a:spcPct val="150000"/>
              </a:lnSpc>
              <a:spcBef>
                <a:spcPts val="500"/>
              </a:spcBef>
              <a:buClr>
                <a:srgbClr val="29FB33"/>
              </a:buClr>
              <a:buSzPct val="126164"/>
            </a:pPr>
            <a:r>
              <a:rPr lang="es-ES" sz="1800" dirty="0" smtClean="0">
                <a:solidFill>
                  <a:schemeClr val="bg1"/>
                </a:solidFill>
                <a:latin typeface="Bahnschrift" panose="020B0502040204020203" pitchFamily="34" charset="0"/>
                <a:ea typeface="Arial"/>
                <a:cs typeface="Arial"/>
                <a:sym typeface="Arial"/>
              </a:rPr>
              <a:t>Esto significa que el </a:t>
            </a:r>
            <a:r>
              <a:rPr lang="es-ES" sz="1800" dirty="0" err="1" smtClean="0">
                <a:solidFill>
                  <a:schemeClr val="bg1"/>
                </a:solidFill>
                <a:latin typeface="Bahnschrift" panose="020B0502040204020203" pitchFamily="34" charset="0"/>
                <a:ea typeface="Arial"/>
                <a:cs typeface="Arial"/>
                <a:sym typeface="Arial"/>
              </a:rPr>
              <a:t>broadcast</a:t>
            </a:r>
            <a:r>
              <a:rPr lang="es-ES" sz="1800" dirty="0" smtClean="0">
                <a:solidFill>
                  <a:schemeClr val="bg1"/>
                </a:solidFill>
                <a:latin typeface="Bahnschrift" panose="020B0502040204020203" pitchFamily="34" charset="0"/>
                <a:ea typeface="Arial"/>
                <a:cs typeface="Arial"/>
                <a:sym typeface="Arial"/>
              </a:rPr>
              <a:t> y la dirección de red ahora están en las puntas es decir</a:t>
            </a:r>
          </a:p>
          <a:p>
            <a:pPr marL="127000" lvl="0" indent="0">
              <a:lnSpc>
                <a:spcPct val="150000"/>
              </a:lnSpc>
              <a:spcBef>
                <a:spcPts val="500"/>
              </a:spcBef>
              <a:buClr>
                <a:srgbClr val="29FB33"/>
              </a:buClr>
              <a:buSzPct val="126164"/>
            </a:pPr>
            <a:r>
              <a:rPr lang="en-US" sz="1800" dirty="0" smtClean="0">
                <a:solidFill>
                  <a:srgbClr val="92D050"/>
                </a:solidFill>
              </a:rPr>
              <a:t>192.168.</a:t>
            </a:r>
            <a:r>
              <a:rPr lang="es-ES" sz="1800" dirty="0" smtClean="0">
                <a:solidFill>
                  <a:srgbClr val="92D050"/>
                </a:solidFill>
                <a:latin typeface="Bahnschrift" panose="020B0502040204020203" pitchFamily="34" charset="0"/>
                <a:ea typeface="Arial"/>
                <a:cs typeface="Arial"/>
                <a:sym typeface="Arial"/>
              </a:rPr>
              <a:t>0.0</a:t>
            </a:r>
            <a:r>
              <a:rPr lang="es-ES" sz="1800" dirty="0" smtClean="0">
                <a:solidFill>
                  <a:schemeClr val="bg1"/>
                </a:solidFill>
                <a:latin typeface="Bahnschrift" panose="020B0502040204020203" pitchFamily="34" charset="0"/>
                <a:ea typeface="Arial"/>
                <a:cs typeface="Arial"/>
                <a:sym typeface="Arial"/>
              </a:rPr>
              <a:t> (Dirección de red)   ---- &gt;  </a:t>
            </a:r>
            <a:r>
              <a:rPr lang="en-US" sz="1800" dirty="0" smtClean="0">
                <a:solidFill>
                  <a:srgbClr val="92D050"/>
                </a:solidFill>
              </a:rPr>
              <a:t>192.168.</a:t>
            </a:r>
            <a:r>
              <a:rPr lang="es-ES" sz="1800" dirty="0" smtClean="0">
                <a:solidFill>
                  <a:srgbClr val="92D050"/>
                </a:solidFill>
                <a:latin typeface="Bahnschrift" panose="020B0502040204020203" pitchFamily="34" charset="0"/>
                <a:ea typeface="Arial"/>
                <a:cs typeface="Arial"/>
                <a:sym typeface="Arial"/>
              </a:rPr>
              <a:t>1.255</a:t>
            </a:r>
            <a:r>
              <a:rPr lang="es-ES" sz="1800" dirty="0" smtClean="0">
                <a:solidFill>
                  <a:schemeClr val="bg1"/>
                </a:solidFill>
                <a:latin typeface="Bahnschrift" panose="020B0502040204020203" pitchFamily="34" charset="0"/>
                <a:ea typeface="Arial"/>
                <a:cs typeface="Arial"/>
                <a:sym typeface="Arial"/>
              </a:rPr>
              <a:t> (dirección de </a:t>
            </a:r>
            <a:r>
              <a:rPr lang="es-ES" sz="1800" dirty="0" err="1" smtClean="0">
                <a:solidFill>
                  <a:schemeClr val="bg1"/>
                </a:solidFill>
                <a:latin typeface="Bahnschrift" panose="020B0502040204020203" pitchFamily="34" charset="0"/>
                <a:ea typeface="Arial"/>
                <a:cs typeface="Arial"/>
                <a:sym typeface="Arial"/>
              </a:rPr>
              <a:t>broadcast</a:t>
            </a:r>
            <a:r>
              <a:rPr lang="es-ES" sz="1800" dirty="0" smtClean="0">
                <a:solidFill>
                  <a:schemeClr val="bg1"/>
                </a:solidFill>
                <a:latin typeface="Bahnschrift" panose="020B0502040204020203" pitchFamily="34" charset="0"/>
                <a:ea typeface="Arial"/>
                <a:cs typeface="Arial"/>
                <a:sym typeface="Arial"/>
              </a:rPr>
              <a:t>)</a:t>
            </a:r>
          </a:p>
          <a:p>
            <a:pPr marL="127000" lvl="0" indent="0">
              <a:lnSpc>
                <a:spcPct val="150000"/>
              </a:lnSpc>
              <a:spcBef>
                <a:spcPts val="500"/>
              </a:spcBef>
              <a:buClr>
                <a:srgbClr val="29FB33"/>
              </a:buClr>
              <a:buSzPct val="126164"/>
            </a:pPr>
            <a:endParaRPr lang="es-ES" sz="2000" dirty="0">
              <a:solidFill>
                <a:schemeClr val="bg1"/>
              </a:solidFill>
              <a:latin typeface="Bahnschrift" panose="020B0502040204020203" pitchFamily="34" charset="0"/>
              <a:ea typeface="Arial"/>
              <a:cs typeface="Arial"/>
              <a:sym typeface="Arial"/>
            </a:endParaRPr>
          </a:p>
          <a:p>
            <a:pPr marL="127000" indent="0">
              <a:lnSpc>
                <a:spcPct val="150000"/>
              </a:lnSpc>
              <a:spcBef>
                <a:spcPts val="500"/>
              </a:spcBef>
              <a:buClr>
                <a:srgbClr val="29FB33"/>
              </a:buClr>
              <a:buSzPct val="126164"/>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349997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smtClean="0">
                <a:solidFill>
                  <a:srgbClr val="FEFEFE"/>
                </a:solidFill>
                <a:latin typeface="Lucida Sans"/>
                <a:ea typeface="Lucida Sans"/>
                <a:cs typeface="Lucida Sans"/>
                <a:sym typeface="Lucida Sans"/>
              </a:rPr>
              <a:t>Rangos de ip y red 2°</a:t>
            </a:r>
            <a:endParaRPr sz="2800" b="1">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830510" y="597877"/>
            <a:ext cx="10989578"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endParaRPr sz="1600" dirty="0">
              <a:solidFill>
                <a:schemeClr val="lt1"/>
              </a:solidFill>
              <a:latin typeface="Arial"/>
              <a:ea typeface="Arial"/>
              <a:cs typeface="Arial"/>
              <a:sym typeface="Arial"/>
            </a:endParaRPr>
          </a:p>
          <a:p>
            <a:pPr marL="127000" lvl="0" indent="0">
              <a:lnSpc>
                <a:spcPct val="150000"/>
              </a:lnSpc>
              <a:spcBef>
                <a:spcPts val="500"/>
              </a:spcBef>
              <a:buClr>
                <a:srgbClr val="29FB33"/>
              </a:buClr>
              <a:buSzPct val="126164"/>
            </a:pPr>
            <a:r>
              <a:rPr lang="es-ES" sz="2000" dirty="0" smtClean="0">
                <a:solidFill>
                  <a:schemeClr val="bg1"/>
                </a:solidFill>
                <a:latin typeface="Bahnschrift" panose="020B0502040204020203" pitchFamily="34" charset="0"/>
              </a:rPr>
              <a:t>Lo importante de esto, es entender que el número que varía en este caso en el segundo octeto, no representa necesariamente una limitación de la red o una subred, este número lo que indica solamente es que el octeto anterior llego a su límite 255.</a:t>
            </a:r>
          </a:p>
          <a:p>
            <a:pPr marL="127000" lvl="0" indent="0">
              <a:lnSpc>
                <a:spcPct val="150000"/>
              </a:lnSpc>
              <a:spcBef>
                <a:spcPts val="500"/>
              </a:spcBef>
              <a:buClr>
                <a:srgbClr val="29FB33"/>
              </a:buClr>
              <a:buSzPct val="126164"/>
            </a:pPr>
            <a:r>
              <a:rPr lang="es-ES" sz="2000" dirty="0" smtClean="0">
                <a:solidFill>
                  <a:schemeClr val="bg1"/>
                </a:solidFill>
                <a:latin typeface="Bahnschrift" panose="020B0502040204020203" pitchFamily="34" charset="0"/>
              </a:rPr>
              <a:t>No importa que tan grande sea la red, siempre se incrementa de esa forma.</a:t>
            </a:r>
          </a:p>
          <a:p>
            <a:pPr marL="127000" lvl="0" indent="0">
              <a:lnSpc>
                <a:spcPct val="150000"/>
              </a:lnSpc>
              <a:spcBef>
                <a:spcPts val="500"/>
              </a:spcBef>
              <a:buClr>
                <a:srgbClr val="29FB33"/>
              </a:buClr>
              <a:buSzPct val="126164"/>
            </a:pPr>
            <a:endParaRPr lang="es-ES" sz="2000" dirty="0" smtClean="0">
              <a:solidFill>
                <a:schemeClr val="bg1"/>
              </a:solidFill>
              <a:latin typeface="Bahnschrift" panose="020B0502040204020203" pitchFamily="34" charset="0"/>
            </a:endParaRPr>
          </a:p>
          <a:p>
            <a:pPr marL="127000" lvl="0" indent="0">
              <a:lnSpc>
                <a:spcPct val="150000"/>
              </a:lnSpc>
              <a:spcBef>
                <a:spcPts val="500"/>
              </a:spcBef>
              <a:buClr>
                <a:srgbClr val="29FB33"/>
              </a:buClr>
              <a:buSzPct val="126164"/>
            </a:pPr>
            <a:r>
              <a:rPr lang="es-ES" sz="2000" dirty="0" smtClean="0">
                <a:solidFill>
                  <a:schemeClr val="bg1"/>
                </a:solidFill>
                <a:latin typeface="Bahnschrift" panose="020B0502040204020203" pitchFamily="34" charset="0"/>
              </a:rPr>
              <a:t>En este caso una red sola, que tiene 512 direcciones abarca </a:t>
            </a:r>
            <a:r>
              <a:rPr lang="es-ES" sz="2000" dirty="0" err="1" smtClean="0">
                <a:solidFill>
                  <a:schemeClr val="bg1"/>
                </a:solidFill>
                <a:latin typeface="Bahnschrift" panose="020B0502040204020203" pitchFamily="34" charset="0"/>
              </a:rPr>
              <a:t>ips</a:t>
            </a:r>
            <a:r>
              <a:rPr lang="es-ES" sz="2000" dirty="0" smtClean="0">
                <a:solidFill>
                  <a:schemeClr val="bg1"/>
                </a:solidFill>
                <a:latin typeface="Bahnschrift" panose="020B0502040204020203" pitchFamily="34" charset="0"/>
              </a:rPr>
              <a:t> que van del </a:t>
            </a:r>
            <a:r>
              <a:rPr lang="es-ES" sz="2000" dirty="0" smtClean="0">
                <a:solidFill>
                  <a:srgbClr val="92D050"/>
                </a:solidFill>
                <a:latin typeface="Bahnschrift" panose="020B0502040204020203" pitchFamily="34" charset="0"/>
              </a:rPr>
              <a:t>0.0</a:t>
            </a:r>
            <a:r>
              <a:rPr lang="es-ES" sz="2000" dirty="0" smtClean="0">
                <a:solidFill>
                  <a:schemeClr val="bg1"/>
                </a:solidFill>
                <a:latin typeface="Bahnschrift" panose="020B0502040204020203" pitchFamily="34" charset="0"/>
              </a:rPr>
              <a:t> hasta el </a:t>
            </a:r>
            <a:r>
              <a:rPr lang="es-ES" sz="2000" dirty="0" smtClean="0">
                <a:solidFill>
                  <a:srgbClr val="92D050"/>
                </a:solidFill>
                <a:latin typeface="Bahnschrift" panose="020B0502040204020203" pitchFamily="34" charset="0"/>
              </a:rPr>
              <a:t>1.255</a:t>
            </a:r>
            <a:endParaRPr lang="en-US" sz="2000" dirty="0" smtClean="0">
              <a:solidFill>
                <a:srgbClr val="92D050"/>
              </a:solidFill>
              <a:latin typeface="Bahnschrift" panose="020B0502040204020203" pitchFamily="34" charset="0"/>
            </a:endParaRPr>
          </a:p>
          <a:p>
            <a:pPr marL="127000" lvl="0" indent="0">
              <a:lnSpc>
                <a:spcPct val="150000"/>
              </a:lnSpc>
              <a:spcBef>
                <a:spcPts val="500"/>
              </a:spcBef>
              <a:buClr>
                <a:srgbClr val="29FB33"/>
              </a:buClr>
              <a:buSzPct val="126164"/>
            </a:pPr>
            <a:r>
              <a:rPr lang="es-ES" sz="2000" dirty="0" smtClean="0">
                <a:solidFill>
                  <a:schemeClr val="bg1"/>
                </a:solidFill>
                <a:latin typeface="Bahnschrift" panose="020B0502040204020203" pitchFamily="34" charset="0"/>
                <a:ea typeface="Arial"/>
                <a:cs typeface="Arial"/>
                <a:sym typeface="Arial"/>
              </a:rPr>
              <a:t> Este fue el caso de una máscara de </a:t>
            </a:r>
            <a:r>
              <a:rPr lang="es-ES" sz="2000" dirty="0" smtClean="0">
                <a:solidFill>
                  <a:srgbClr val="FFC000"/>
                </a:solidFill>
                <a:latin typeface="Bahnschrift" panose="020B0502040204020203" pitchFamily="34" charset="0"/>
                <a:ea typeface="Arial"/>
                <a:cs typeface="Arial"/>
                <a:sym typeface="Arial"/>
              </a:rPr>
              <a:t>255.255.</a:t>
            </a:r>
            <a:r>
              <a:rPr lang="es-ES" sz="2000" dirty="0" smtClean="0">
                <a:solidFill>
                  <a:srgbClr val="0070C0"/>
                </a:solidFill>
                <a:latin typeface="Bahnschrift" panose="020B0502040204020203" pitchFamily="34" charset="0"/>
                <a:ea typeface="Arial"/>
                <a:cs typeface="Arial"/>
                <a:sym typeface="Arial"/>
              </a:rPr>
              <a:t>254</a:t>
            </a:r>
            <a:r>
              <a:rPr lang="es-ES" sz="2000" dirty="0" smtClean="0">
                <a:solidFill>
                  <a:srgbClr val="FFC000"/>
                </a:solidFill>
                <a:latin typeface="Bahnschrift" panose="020B0502040204020203" pitchFamily="34" charset="0"/>
                <a:ea typeface="Arial"/>
                <a:cs typeface="Arial"/>
                <a:sym typeface="Arial"/>
              </a:rPr>
              <a:t>.0</a:t>
            </a:r>
            <a:r>
              <a:rPr lang="es-ES" sz="2000" dirty="0" smtClean="0">
                <a:solidFill>
                  <a:schemeClr val="bg1"/>
                </a:solidFill>
                <a:latin typeface="Bahnschrift" panose="020B0502040204020203" pitchFamily="34" charset="0"/>
                <a:ea typeface="Arial"/>
                <a:cs typeface="Arial"/>
                <a:sym typeface="Arial"/>
              </a:rPr>
              <a:t>, mientras mayor sea el número de hosts mayor será el alcance de la red, tener en cuenta también que una red puede empezar de otro segmento por ejemplo: </a:t>
            </a:r>
            <a:r>
              <a:rPr lang="es-ES" sz="2000" dirty="0" smtClean="0">
                <a:solidFill>
                  <a:srgbClr val="92D050"/>
                </a:solidFill>
                <a:latin typeface="Bahnschrift" panose="020B0502040204020203" pitchFamily="34" charset="0"/>
                <a:ea typeface="Arial"/>
                <a:cs typeface="Arial"/>
                <a:sym typeface="Arial"/>
              </a:rPr>
              <a:t>192.168.3.0</a:t>
            </a:r>
            <a:r>
              <a:rPr lang="es-ES" sz="2000" dirty="0" smtClean="0">
                <a:solidFill>
                  <a:schemeClr val="bg1"/>
                </a:solidFill>
                <a:latin typeface="Bahnschrift" panose="020B0502040204020203" pitchFamily="34" charset="0"/>
                <a:ea typeface="Arial"/>
                <a:cs typeface="Arial"/>
                <a:sym typeface="Arial"/>
              </a:rPr>
              <a:t>, con esta </a:t>
            </a:r>
            <a:r>
              <a:rPr lang="es-ES" sz="2000" dirty="0" err="1" smtClean="0">
                <a:solidFill>
                  <a:schemeClr val="bg1"/>
                </a:solidFill>
                <a:latin typeface="Bahnschrift" panose="020B0502040204020203" pitchFamily="34" charset="0"/>
                <a:ea typeface="Arial"/>
                <a:cs typeface="Arial"/>
                <a:sym typeface="Arial"/>
              </a:rPr>
              <a:t>ip</a:t>
            </a:r>
            <a:r>
              <a:rPr lang="es-ES" sz="2000" dirty="0" smtClean="0">
                <a:solidFill>
                  <a:schemeClr val="bg1"/>
                </a:solidFill>
                <a:latin typeface="Bahnschrift" panose="020B0502040204020203" pitchFamily="34" charset="0"/>
                <a:ea typeface="Arial"/>
                <a:cs typeface="Arial"/>
                <a:sym typeface="Arial"/>
              </a:rPr>
              <a:t> y con máscara </a:t>
            </a:r>
            <a:r>
              <a:rPr lang="es-ES" sz="2000" dirty="0" smtClean="0">
                <a:solidFill>
                  <a:srgbClr val="FFC000"/>
                </a:solidFill>
                <a:latin typeface="Bahnschrift" panose="020B0502040204020203" pitchFamily="34" charset="0"/>
                <a:ea typeface="Arial"/>
                <a:cs typeface="Arial"/>
                <a:sym typeface="Arial"/>
              </a:rPr>
              <a:t>255.255.254.0</a:t>
            </a:r>
            <a:r>
              <a:rPr lang="es-ES" sz="2000" dirty="0" smtClean="0">
                <a:solidFill>
                  <a:schemeClr val="bg1"/>
                </a:solidFill>
                <a:latin typeface="Bahnschrift" panose="020B0502040204020203" pitchFamily="34" charset="0"/>
                <a:ea typeface="Arial"/>
                <a:cs typeface="Arial"/>
                <a:sym typeface="Arial"/>
              </a:rPr>
              <a:t> = 512 hosts</a:t>
            </a:r>
          </a:p>
          <a:p>
            <a:pPr marL="127000" lvl="0" indent="0">
              <a:lnSpc>
                <a:spcPct val="150000"/>
              </a:lnSpc>
              <a:spcBef>
                <a:spcPts val="500"/>
              </a:spcBef>
              <a:buClr>
                <a:srgbClr val="29FB33"/>
              </a:buClr>
              <a:buSzPct val="126164"/>
            </a:pPr>
            <a:r>
              <a:rPr lang="es-ES" sz="2000" dirty="0" smtClean="0">
                <a:solidFill>
                  <a:schemeClr val="bg1"/>
                </a:solidFill>
                <a:latin typeface="Bahnschrift" panose="020B0502040204020203" pitchFamily="34" charset="0"/>
                <a:ea typeface="Arial"/>
                <a:cs typeface="Arial"/>
                <a:sym typeface="Arial"/>
              </a:rPr>
              <a:t>Las direcciones serán desde </a:t>
            </a:r>
            <a:r>
              <a:rPr lang="es-ES" sz="2000" dirty="0">
                <a:solidFill>
                  <a:srgbClr val="92D050"/>
                </a:solidFill>
                <a:latin typeface="Bahnschrift" panose="020B0502040204020203" pitchFamily="34" charset="0"/>
                <a:ea typeface="Arial"/>
                <a:cs typeface="Arial"/>
                <a:sym typeface="Arial"/>
              </a:rPr>
              <a:t>192.168.3.0</a:t>
            </a:r>
            <a:r>
              <a:rPr lang="es-ES" sz="2000" dirty="0" smtClean="0">
                <a:solidFill>
                  <a:schemeClr val="bg1"/>
                </a:solidFill>
                <a:latin typeface="Bahnschrift" panose="020B0502040204020203" pitchFamily="34" charset="0"/>
                <a:ea typeface="Arial"/>
                <a:cs typeface="Arial"/>
                <a:sym typeface="Arial"/>
              </a:rPr>
              <a:t> hasta </a:t>
            </a:r>
            <a:r>
              <a:rPr lang="es-ES" sz="2000" dirty="0">
                <a:solidFill>
                  <a:srgbClr val="92D050"/>
                </a:solidFill>
                <a:latin typeface="Bahnschrift" panose="020B0502040204020203" pitchFamily="34" charset="0"/>
                <a:ea typeface="Arial"/>
                <a:cs typeface="Arial"/>
                <a:sym typeface="Arial"/>
              </a:rPr>
              <a:t>192.168.4.255</a:t>
            </a:r>
          </a:p>
          <a:p>
            <a:pPr marL="127000" indent="0">
              <a:lnSpc>
                <a:spcPct val="150000"/>
              </a:lnSpc>
              <a:spcBef>
                <a:spcPts val="500"/>
              </a:spcBef>
              <a:buClr>
                <a:srgbClr val="29FB33"/>
              </a:buClr>
              <a:buSzPct val="126164"/>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118104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smtClean="0">
                <a:solidFill>
                  <a:srgbClr val="FEFEFE"/>
                </a:solidFill>
                <a:latin typeface="Lucida Sans"/>
                <a:ea typeface="Lucida Sans"/>
                <a:cs typeface="Lucida Sans"/>
                <a:sym typeface="Lucida Sans"/>
              </a:rPr>
              <a:t>Subnetting y agregación de rutas</a:t>
            </a:r>
            <a:endParaRPr sz="2800" b="1">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1263650" y="597877"/>
            <a:ext cx="10160000" cy="6093069"/>
          </a:xfrm>
          <a:prstGeom prst="rect">
            <a:avLst/>
          </a:prstGeom>
          <a:noFill/>
          <a:ln>
            <a:noFill/>
          </a:ln>
        </p:spPr>
        <p:txBody>
          <a:bodyPr spcFirstLastPara="1" wrap="square" lIns="91425" tIns="45700" rIns="91425" bIns="45700" anchor="t" anchorCtr="0">
            <a:normAutofit fontScale="92500" lnSpcReduction="20000"/>
          </a:bodyPr>
          <a:lstStyle/>
          <a:p>
            <a:pPr marL="127000" lvl="0" indent="0" algn="l" rtl="0">
              <a:lnSpc>
                <a:spcPct val="150000"/>
              </a:lnSpc>
              <a:spcBef>
                <a:spcPts val="500"/>
              </a:spcBef>
              <a:spcAft>
                <a:spcPts val="0"/>
              </a:spcAft>
              <a:buClr>
                <a:srgbClr val="29FB33"/>
              </a:buClr>
              <a:buSzPct val="126164"/>
              <a:buNone/>
            </a:pPr>
            <a:endParaRPr sz="1600" dirty="0">
              <a:solidFill>
                <a:schemeClr val="lt1"/>
              </a:solidFill>
              <a:latin typeface="Arial"/>
              <a:ea typeface="Arial"/>
              <a:cs typeface="Arial"/>
              <a:sym typeface="Arial"/>
            </a:endParaRPr>
          </a:p>
          <a:p>
            <a:pPr marL="469900" lvl="0" indent="-342900" algn="l" rtl="0">
              <a:lnSpc>
                <a:spcPct val="150000"/>
              </a:lnSpc>
              <a:spcBef>
                <a:spcPts val="500"/>
              </a:spcBef>
              <a:spcAft>
                <a:spcPts val="0"/>
              </a:spcAft>
              <a:buClr>
                <a:srgbClr val="29FB33"/>
              </a:buClr>
              <a:buSzPct val="126164"/>
              <a:buFont typeface="Arial"/>
              <a:buChar char="•"/>
            </a:pPr>
            <a:r>
              <a:rPr lang="es-ES" sz="1600" dirty="0">
                <a:solidFill>
                  <a:schemeClr val="lt1"/>
                </a:solidFill>
                <a:latin typeface="Arial"/>
                <a:ea typeface="Arial"/>
                <a:cs typeface="Arial"/>
                <a:sym typeface="Arial"/>
              </a:rPr>
              <a:t>Para saber si nuestra red tiene subredes hay que atender a la clase de red de nuestra </a:t>
            </a:r>
            <a:r>
              <a:rPr lang="es-ES" sz="1600" dirty="0" err="1">
                <a:solidFill>
                  <a:schemeClr val="lt1"/>
                </a:solidFill>
                <a:latin typeface="Arial"/>
                <a:ea typeface="Arial"/>
                <a:cs typeface="Arial"/>
                <a:sym typeface="Arial"/>
              </a:rPr>
              <a:t>ip</a:t>
            </a:r>
            <a:r>
              <a:rPr lang="es-ES" sz="1600" dirty="0">
                <a:solidFill>
                  <a:schemeClr val="lt1"/>
                </a:solidFill>
                <a:latin typeface="Arial"/>
                <a:ea typeface="Arial"/>
                <a:cs typeface="Arial"/>
                <a:sym typeface="Arial"/>
              </a:rPr>
              <a:t> observando a la máscara de subred </a:t>
            </a:r>
            <a:r>
              <a:rPr lang="es-ES" sz="1600" dirty="0" smtClean="0">
                <a:solidFill>
                  <a:schemeClr val="lt1"/>
                </a:solidFill>
                <a:latin typeface="Arial"/>
                <a:ea typeface="Arial"/>
                <a:cs typeface="Arial"/>
                <a:sym typeface="Arial"/>
              </a:rPr>
              <a:t>antes y después de una modificación como el </a:t>
            </a:r>
            <a:r>
              <a:rPr lang="es-ES" sz="1600" dirty="0" err="1" smtClean="0">
                <a:solidFill>
                  <a:schemeClr val="lt1"/>
                </a:solidFill>
                <a:latin typeface="Arial"/>
                <a:ea typeface="Arial"/>
                <a:cs typeface="Arial"/>
                <a:sym typeface="Arial"/>
              </a:rPr>
              <a:t>subnetting</a:t>
            </a: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Arial"/>
              </a:rPr>
              <a:t>Una máscara de subred puede lucir igual, sin embargo puede haber sido una modificación de una red grande o una red chica por ejemplo:</a:t>
            </a: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500" dirty="0" smtClean="0">
                <a:solidFill>
                  <a:schemeClr val="lt1"/>
                </a:solidFill>
                <a:latin typeface="Arial"/>
                <a:ea typeface="Arial"/>
                <a:cs typeface="Arial"/>
                <a:sym typeface="Arial"/>
              </a:rPr>
              <a:t>Máscara inicial:  </a:t>
            </a:r>
            <a:r>
              <a:rPr lang="es-ES" sz="1500" dirty="0" smtClean="0">
                <a:solidFill>
                  <a:srgbClr val="FFC000"/>
                </a:solidFill>
                <a:latin typeface="Arial"/>
                <a:ea typeface="Arial"/>
                <a:cs typeface="Arial"/>
                <a:sym typeface="Arial"/>
              </a:rPr>
              <a:t>255.0.0.0 </a:t>
            </a:r>
            <a:r>
              <a:rPr lang="es-ES" sz="1500" dirty="0" smtClean="0">
                <a:solidFill>
                  <a:schemeClr val="lt1"/>
                </a:solidFill>
                <a:latin typeface="Arial"/>
                <a:ea typeface="Arial"/>
                <a:cs typeface="Arial"/>
                <a:sym typeface="Arial"/>
              </a:rPr>
              <a:t>    </a:t>
            </a:r>
            <a:r>
              <a:rPr lang="es-ES" sz="1500" dirty="0" smtClean="0">
                <a:solidFill>
                  <a:schemeClr val="lt1"/>
                </a:solidFill>
                <a:latin typeface="Arial"/>
                <a:ea typeface="Arial"/>
                <a:cs typeface="Arial"/>
                <a:sym typeface="Wingdings" panose="05000000000000000000" pitchFamily="2" charset="2"/>
              </a:rPr>
              <a:t>        </a:t>
            </a:r>
            <a:r>
              <a:rPr lang="es-ES" sz="1500" dirty="0" err="1" smtClean="0">
                <a:solidFill>
                  <a:schemeClr val="lt1"/>
                </a:solidFill>
                <a:latin typeface="Arial"/>
                <a:ea typeface="Arial"/>
                <a:cs typeface="Arial"/>
                <a:sym typeface="Wingdings" panose="05000000000000000000" pitchFamily="2" charset="2"/>
              </a:rPr>
              <a:t>subnetting</a:t>
            </a:r>
            <a:r>
              <a:rPr lang="es-ES" sz="1500" dirty="0" smtClean="0">
                <a:solidFill>
                  <a:schemeClr val="lt1"/>
                </a:solidFill>
                <a:latin typeface="Arial"/>
                <a:ea typeface="Arial"/>
                <a:cs typeface="Arial"/>
                <a:sym typeface="Wingdings" panose="05000000000000000000" pitchFamily="2" charset="2"/>
              </a:rPr>
              <a:t>  	      Máscara post </a:t>
            </a:r>
            <a:r>
              <a:rPr lang="es-ES" sz="1500" dirty="0" err="1" smtClean="0">
                <a:solidFill>
                  <a:schemeClr val="lt1"/>
                </a:solidFill>
                <a:latin typeface="Arial"/>
                <a:ea typeface="Arial"/>
                <a:cs typeface="Arial"/>
                <a:sym typeface="Wingdings" panose="05000000000000000000" pitchFamily="2" charset="2"/>
              </a:rPr>
              <a:t>subnetting</a:t>
            </a:r>
            <a:r>
              <a:rPr lang="es-ES" sz="1500" dirty="0" smtClean="0">
                <a:solidFill>
                  <a:schemeClr val="lt1"/>
                </a:solidFill>
                <a:latin typeface="Arial"/>
                <a:ea typeface="Arial"/>
                <a:cs typeface="Arial"/>
                <a:sym typeface="Wingdings" panose="05000000000000000000" pitchFamily="2" charset="2"/>
              </a:rPr>
              <a:t>:	</a:t>
            </a:r>
            <a:r>
              <a:rPr lang="es-ES" sz="1500" dirty="0" smtClean="0">
                <a:solidFill>
                  <a:srgbClr val="FFC000"/>
                </a:solidFill>
                <a:latin typeface="Arial"/>
                <a:ea typeface="Arial"/>
                <a:cs typeface="Arial"/>
                <a:sym typeface="Wingdings" panose="05000000000000000000" pitchFamily="2" charset="2"/>
              </a:rPr>
              <a:t>255.254.0.0</a:t>
            </a:r>
            <a:endParaRPr lang="es-ES" sz="1500" dirty="0">
              <a:solidFill>
                <a:srgbClr val="FFC000"/>
              </a:solidFill>
              <a:latin typeface="Arial"/>
              <a:ea typeface="Arial"/>
              <a:cs typeface="Arial"/>
              <a:sym typeface="Arial"/>
            </a:endParaRPr>
          </a:p>
          <a:p>
            <a:pPr marL="127000" lvl="0" indent="0">
              <a:lnSpc>
                <a:spcPct val="150000"/>
              </a:lnSpc>
              <a:spcBef>
                <a:spcPts val="500"/>
              </a:spcBef>
              <a:buClr>
                <a:srgbClr val="29FB33"/>
              </a:buClr>
              <a:buSzPct val="126164"/>
            </a:pPr>
            <a:r>
              <a:rPr lang="es-ES" sz="1500" dirty="0" smtClean="0">
                <a:solidFill>
                  <a:schemeClr val="lt1"/>
                </a:solidFill>
                <a:latin typeface="Arial"/>
                <a:ea typeface="Arial"/>
                <a:cs typeface="Arial"/>
                <a:sym typeface="Arial"/>
              </a:rPr>
              <a:t>Mascara inicial:   </a:t>
            </a:r>
            <a:r>
              <a:rPr lang="es-ES" sz="1500" dirty="0" smtClean="0">
                <a:solidFill>
                  <a:srgbClr val="FFC000"/>
                </a:solidFill>
                <a:latin typeface="Arial"/>
                <a:ea typeface="Arial"/>
                <a:cs typeface="Arial"/>
                <a:sym typeface="Arial"/>
              </a:rPr>
              <a:t>255.255.0.0</a:t>
            </a:r>
            <a:r>
              <a:rPr lang="es-ES" sz="1500" dirty="0" smtClean="0">
                <a:solidFill>
                  <a:schemeClr val="lt1"/>
                </a:solidFill>
                <a:latin typeface="Arial"/>
                <a:ea typeface="Arial"/>
                <a:cs typeface="Arial"/>
                <a:sym typeface="Arial"/>
              </a:rPr>
              <a:t>   </a:t>
            </a:r>
            <a:r>
              <a:rPr lang="es-ES" sz="1500" dirty="0" smtClean="0">
                <a:solidFill>
                  <a:schemeClr val="lt1"/>
                </a:solidFill>
                <a:latin typeface="Arial"/>
                <a:ea typeface="Arial"/>
                <a:cs typeface="Arial"/>
                <a:sym typeface="Wingdings" panose="05000000000000000000" pitchFamily="2" charset="2"/>
              </a:rPr>
              <a:t>   agregación de rutas          </a:t>
            </a:r>
            <a:r>
              <a:rPr lang="es-ES" sz="1500" dirty="0">
                <a:solidFill>
                  <a:schemeClr val="lt1"/>
                </a:solidFill>
                <a:latin typeface="Arial"/>
                <a:ea typeface="Arial"/>
                <a:cs typeface="Arial"/>
                <a:sym typeface="Wingdings" panose="05000000000000000000" pitchFamily="2" charset="2"/>
              </a:rPr>
              <a:t>Máscara post </a:t>
            </a:r>
            <a:r>
              <a:rPr lang="es-ES" sz="1500" dirty="0" smtClean="0">
                <a:solidFill>
                  <a:schemeClr val="lt1"/>
                </a:solidFill>
                <a:latin typeface="Arial"/>
                <a:ea typeface="Arial"/>
                <a:cs typeface="Arial"/>
                <a:sym typeface="Wingdings" panose="05000000000000000000" pitchFamily="2" charset="2"/>
              </a:rPr>
              <a:t>agregación de rutas</a:t>
            </a:r>
            <a:r>
              <a:rPr lang="es-ES" sz="1500" dirty="0">
                <a:solidFill>
                  <a:schemeClr val="lt1"/>
                </a:solidFill>
                <a:latin typeface="Arial"/>
                <a:ea typeface="Arial"/>
                <a:cs typeface="Arial"/>
                <a:sym typeface="Wingdings" panose="05000000000000000000" pitchFamily="2" charset="2"/>
              </a:rPr>
              <a:t> </a:t>
            </a:r>
            <a:r>
              <a:rPr lang="es-ES" sz="1500" dirty="0" smtClean="0">
                <a:solidFill>
                  <a:schemeClr val="lt1"/>
                </a:solidFill>
                <a:latin typeface="Arial"/>
                <a:ea typeface="Arial"/>
                <a:cs typeface="Arial"/>
                <a:sym typeface="Wingdings" panose="05000000000000000000" pitchFamily="2" charset="2"/>
              </a:rPr>
              <a:t> </a:t>
            </a:r>
            <a:r>
              <a:rPr lang="es-ES" sz="1500" dirty="0" smtClean="0">
                <a:solidFill>
                  <a:srgbClr val="FFC000"/>
                </a:solidFill>
                <a:latin typeface="Arial"/>
                <a:ea typeface="Arial"/>
                <a:cs typeface="Arial"/>
                <a:sym typeface="Wingdings" panose="05000000000000000000" pitchFamily="2" charset="2"/>
              </a:rPr>
              <a:t>255.254.0.0</a:t>
            </a:r>
          </a:p>
          <a:p>
            <a:pPr marL="127000" lvl="0" indent="0" algn="l" rtl="0">
              <a:lnSpc>
                <a:spcPct val="150000"/>
              </a:lnSpc>
              <a:spcBef>
                <a:spcPts val="500"/>
              </a:spcBef>
              <a:spcAft>
                <a:spcPts val="0"/>
              </a:spcAft>
              <a:buClr>
                <a:srgbClr val="29FB33"/>
              </a:buClr>
              <a:buSzPct val="126164"/>
              <a:buNone/>
            </a:pPr>
            <a:endParaRPr lang="es-ES" sz="1600" dirty="0" smtClean="0">
              <a:solidFill>
                <a:schemeClr val="lt1"/>
              </a:solidFill>
              <a:latin typeface="Arial"/>
              <a:ea typeface="Arial"/>
              <a:cs typeface="Arial"/>
              <a:sym typeface="Wingdings" panose="05000000000000000000" pitchFamily="2" charset="2"/>
            </a:endParaRPr>
          </a:p>
          <a:p>
            <a:pPr marL="127000" lvl="0" indent="0" algn="l" rtl="0">
              <a:lnSpc>
                <a:spcPct val="150000"/>
              </a:lnSpc>
              <a:spcBef>
                <a:spcPts val="500"/>
              </a:spcBef>
              <a:spcAft>
                <a:spcPts val="0"/>
              </a:spcAft>
              <a:buClr>
                <a:srgbClr val="29FB33"/>
              </a:buClr>
              <a:buSzPct val="126164"/>
              <a:buNone/>
            </a:pPr>
            <a:r>
              <a:rPr lang="es-ES" sz="1600" dirty="0" smtClean="0">
                <a:solidFill>
                  <a:schemeClr val="lt1"/>
                </a:solidFill>
                <a:latin typeface="Arial"/>
                <a:ea typeface="Arial"/>
                <a:cs typeface="Arial"/>
                <a:sym typeface="Wingdings" panose="05000000000000000000" pitchFamily="2" charset="2"/>
              </a:rPr>
              <a:t>En los 2 ejemplos la máscara queda igual, pero el resultado a nivel de red es diferente  ya que se parte de 2 tipos de redes diferentes, por tanto la primera será una red clase A dividida y la segunda será una red mas chica de clase B que </a:t>
            </a:r>
            <a:r>
              <a:rPr lang="es-ES" sz="1600" dirty="0" err="1" smtClean="0">
                <a:solidFill>
                  <a:schemeClr val="lt1"/>
                </a:solidFill>
                <a:latin typeface="Arial"/>
                <a:ea typeface="Arial"/>
                <a:cs typeface="Arial"/>
                <a:sym typeface="Wingdings" panose="05000000000000000000" pitchFamily="2" charset="2"/>
              </a:rPr>
              <a:t>sufrio</a:t>
            </a:r>
            <a:r>
              <a:rPr lang="es-ES" sz="1600" dirty="0" smtClean="0">
                <a:solidFill>
                  <a:schemeClr val="lt1"/>
                </a:solidFill>
                <a:latin typeface="Arial"/>
                <a:ea typeface="Arial"/>
                <a:cs typeface="Arial"/>
                <a:sym typeface="Wingdings" panose="05000000000000000000" pitchFamily="2" charset="2"/>
              </a:rPr>
              <a:t> agregación de rutas pero no esta dividida</a:t>
            </a:r>
          </a:p>
          <a:p>
            <a:pPr marL="127000" lvl="0" indent="0" algn="l" rtl="0">
              <a:lnSpc>
                <a:spcPct val="150000"/>
              </a:lnSpc>
              <a:spcBef>
                <a:spcPts val="500"/>
              </a:spcBef>
              <a:spcAft>
                <a:spcPts val="0"/>
              </a:spcAft>
              <a:buClr>
                <a:srgbClr val="29FB33"/>
              </a:buClr>
              <a:buSzPct val="126164"/>
              <a:buNone/>
            </a:pPr>
            <a:endParaRPr sz="16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600" dirty="0">
                <a:solidFill>
                  <a:schemeClr val="lt1"/>
                </a:solidFill>
                <a:latin typeface="Arial"/>
                <a:ea typeface="Arial"/>
                <a:cs typeface="Arial"/>
                <a:sym typeface="Arial"/>
              </a:rPr>
              <a:t>Si no realizamos </a:t>
            </a:r>
            <a:r>
              <a:rPr lang="es-ES" sz="1600" dirty="0" err="1">
                <a:solidFill>
                  <a:schemeClr val="lt1"/>
                </a:solidFill>
                <a:latin typeface="Arial"/>
                <a:ea typeface="Arial"/>
                <a:cs typeface="Arial"/>
                <a:sym typeface="Arial"/>
              </a:rPr>
              <a:t>subnetting</a:t>
            </a:r>
            <a:r>
              <a:rPr lang="es-ES" sz="1600" dirty="0">
                <a:solidFill>
                  <a:schemeClr val="lt1"/>
                </a:solidFill>
                <a:latin typeface="Arial"/>
                <a:ea typeface="Arial"/>
                <a:cs typeface="Arial"/>
                <a:sym typeface="Arial"/>
              </a:rPr>
              <a:t>, entonces la red es homogénea no hay subredes, por tanto todos los segmentos que abarque la red, ya sea </a:t>
            </a:r>
            <a:r>
              <a:rPr lang="es-ES" sz="1600" dirty="0">
                <a:solidFill>
                  <a:srgbClr val="92D050"/>
                </a:solidFill>
                <a:latin typeface="Arial"/>
                <a:ea typeface="Arial"/>
                <a:cs typeface="Arial"/>
                <a:sym typeface="Arial"/>
              </a:rPr>
              <a:t>x.x.1.0, x.x.2.0, x.x.3.0</a:t>
            </a:r>
            <a:r>
              <a:rPr lang="es-ES" sz="1600" dirty="0">
                <a:solidFill>
                  <a:schemeClr val="lt1"/>
                </a:solidFill>
                <a:latin typeface="Arial"/>
                <a:ea typeface="Arial"/>
                <a:cs typeface="Arial"/>
                <a:sym typeface="Arial"/>
              </a:rPr>
              <a:t>, están en la misma red, por eso es importante observar la máscara inicial (Para ver el tipo de red), lo mismo sucederá con </a:t>
            </a:r>
            <a:r>
              <a:rPr lang="es-ES" sz="1600" dirty="0" smtClean="0">
                <a:solidFill>
                  <a:schemeClr val="lt1"/>
                </a:solidFill>
                <a:latin typeface="Arial"/>
                <a:ea typeface="Arial"/>
                <a:cs typeface="Arial"/>
                <a:sym typeface="Arial"/>
              </a:rPr>
              <a:t>el proceso de (agregación de rutas) si </a:t>
            </a:r>
            <a:r>
              <a:rPr lang="es-ES" sz="1600" dirty="0">
                <a:solidFill>
                  <a:schemeClr val="lt1"/>
                </a:solidFill>
                <a:latin typeface="Arial"/>
                <a:ea typeface="Arial"/>
                <a:cs typeface="Arial"/>
                <a:sym typeface="Arial"/>
              </a:rPr>
              <a:t>ampliamos la cantidad de host, la red no queda dividida, solo tendrá mas host y mas </a:t>
            </a:r>
            <a:r>
              <a:rPr lang="es-ES" sz="1600" dirty="0" smtClean="0">
                <a:solidFill>
                  <a:schemeClr val="lt1"/>
                </a:solidFill>
                <a:latin typeface="Arial"/>
                <a:ea typeface="Arial"/>
                <a:cs typeface="Arial"/>
                <a:sym typeface="Arial"/>
              </a:rPr>
              <a:t>segmentos </a:t>
            </a:r>
            <a:r>
              <a:rPr lang="es-ES" sz="1600" dirty="0">
                <a:solidFill>
                  <a:schemeClr val="lt1"/>
                </a:solidFill>
                <a:latin typeface="Arial"/>
                <a:ea typeface="Arial"/>
                <a:cs typeface="Arial"/>
                <a:sym typeface="Arial"/>
              </a:rPr>
              <a:t>de red pero en la misma red</a:t>
            </a:r>
            <a:endParaRPr sz="2000" dirty="0"/>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dirty="0" smtClean="0">
                <a:solidFill>
                  <a:srgbClr val="FEFEFE"/>
                </a:solidFill>
                <a:latin typeface="Lucida Sans"/>
                <a:ea typeface="Lucida Sans"/>
                <a:cs typeface="Lucida Sans"/>
                <a:sym typeface="Lucida Sans"/>
              </a:rPr>
              <a:t>Configuración de la red (Adaptadores 1°)</a:t>
            </a:r>
            <a:endParaRPr sz="2800" b="1" dirty="0">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1263650" y="597877"/>
            <a:ext cx="10160000"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endParaRPr lang="es-ES" sz="16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El adaptador de red es el elemento hardware que permite la conexión en la red de un equipo, permite configurar la puerta de enlace del </a:t>
            </a:r>
            <a:r>
              <a:rPr lang="es-ES" sz="1800" dirty="0" err="1" smtClean="0">
                <a:solidFill>
                  <a:schemeClr val="lt1"/>
                </a:solidFill>
                <a:latin typeface="Arial"/>
                <a:ea typeface="Arial"/>
                <a:cs typeface="Arial"/>
                <a:sym typeface="Arial"/>
              </a:rPr>
              <a:t>router</a:t>
            </a:r>
            <a:r>
              <a:rPr lang="es-ES" sz="1800" dirty="0" smtClean="0">
                <a:solidFill>
                  <a:schemeClr val="lt1"/>
                </a:solidFill>
                <a:latin typeface="Arial"/>
                <a:ea typeface="Arial"/>
                <a:cs typeface="Arial"/>
                <a:sym typeface="Arial"/>
              </a:rPr>
              <a:t> donde obtendrá internet, el servidor de resolución de nombres de domino (DNS), si se configura o no a través de un servidor DHCP, la </a:t>
            </a:r>
            <a:r>
              <a:rPr lang="es-ES" sz="1800" dirty="0" err="1" smtClean="0">
                <a:solidFill>
                  <a:schemeClr val="lt1"/>
                </a:solidFill>
                <a:latin typeface="Arial"/>
                <a:ea typeface="Arial"/>
                <a:cs typeface="Arial"/>
                <a:sym typeface="Arial"/>
              </a:rPr>
              <a:t>ip</a:t>
            </a:r>
            <a:r>
              <a:rPr lang="es-ES" sz="1800" dirty="0" smtClean="0">
                <a:solidFill>
                  <a:schemeClr val="lt1"/>
                </a:solidFill>
                <a:latin typeface="Arial"/>
                <a:ea typeface="Arial"/>
                <a:cs typeface="Arial"/>
                <a:sym typeface="Arial"/>
              </a:rPr>
              <a:t> y la máscara de subred.</a:t>
            </a:r>
          </a:p>
          <a:p>
            <a:pPr marL="127000" lvl="0" indent="0" algn="l" rtl="0">
              <a:lnSpc>
                <a:spcPct val="150000"/>
              </a:lnSpc>
              <a:spcBef>
                <a:spcPts val="500"/>
              </a:spcBef>
              <a:spcAft>
                <a:spcPts val="0"/>
              </a:spcAft>
              <a:buClr>
                <a:srgbClr val="29FB33"/>
              </a:buClr>
              <a:buSzPct val="126164"/>
              <a:buNone/>
            </a:pPr>
            <a:endParaRPr lang="es-ES" sz="1800" dirty="0" smtClean="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El adaptador recibe una configuración de red principal pero se puede configurar para reconocer distintas redes, por tanto se le pueden asignar varias </a:t>
            </a:r>
            <a:r>
              <a:rPr lang="es-ES" sz="1800" dirty="0" err="1" smtClean="0">
                <a:solidFill>
                  <a:schemeClr val="lt1"/>
                </a:solidFill>
                <a:latin typeface="Arial"/>
                <a:ea typeface="Arial"/>
                <a:cs typeface="Arial"/>
                <a:sym typeface="Arial"/>
              </a:rPr>
              <a:t>ip</a:t>
            </a:r>
            <a:r>
              <a:rPr lang="es-ES" sz="1800" dirty="0" smtClean="0">
                <a:solidFill>
                  <a:schemeClr val="lt1"/>
                </a:solidFill>
                <a:latin typeface="Arial"/>
                <a:ea typeface="Arial"/>
                <a:cs typeface="Arial"/>
                <a:sym typeface="Arial"/>
              </a:rPr>
              <a:t> y a cada </a:t>
            </a:r>
            <a:r>
              <a:rPr lang="es-ES" sz="1800" dirty="0" err="1" smtClean="0">
                <a:solidFill>
                  <a:schemeClr val="lt1"/>
                </a:solidFill>
                <a:latin typeface="Arial"/>
                <a:ea typeface="Arial"/>
                <a:cs typeface="Arial"/>
                <a:sym typeface="Arial"/>
              </a:rPr>
              <a:t>ip</a:t>
            </a:r>
            <a:r>
              <a:rPr lang="es-ES" sz="1800" dirty="0" smtClean="0">
                <a:solidFill>
                  <a:schemeClr val="lt1"/>
                </a:solidFill>
                <a:latin typeface="Arial"/>
                <a:ea typeface="Arial"/>
                <a:cs typeface="Arial"/>
                <a:sym typeface="Arial"/>
              </a:rPr>
              <a:t> una máscara de subred.</a:t>
            </a:r>
          </a:p>
          <a:p>
            <a:pPr marL="127000" lvl="0" indent="0" algn="l" rtl="0">
              <a:lnSpc>
                <a:spcPct val="150000"/>
              </a:lnSpc>
              <a:spcBef>
                <a:spcPts val="500"/>
              </a:spcBef>
              <a:spcAft>
                <a:spcPts val="0"/>
              </a:spcAft>
              <a:buClr>
                <a:srgbClr val="29FB33"/>
              </a:buClr>
              <a:buSzPct val="126164"/>
              <a:buNone/>
            </a:pPr>
            <a:endParaRPr lang="es-ES"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120502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ctrTitle"/>
          </p:nvPr>
        </p:nvSpPr>
        <p:spPr>
          <a:xfrm>
            <a:off x="1383324" y="96716"/>
            <a:ext cx="9671050" cy="613508"/>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4400"/>
              <a:buFont typeface="Lucida Sans"/>
              <a:buNone/>
            </a:pPr>
            <a:r>
              <a:rPr lang="es-ES" sz="2800" b="1" dirty="0" smtClean="0">
                <a:solidFill>
                  <a:srgbClr val="FEFEFE"/>
                </a:solidFill>
                <a:latin typeface="Lucida Sans"/>
                <a:ea typeface="Lucida Sans"/>
                <a:cs typeface="Lucida Sans"/>
                <a:sym typeface="Lucida Sans"/>
              </a:rPr>
              <a:t>Configuración de la red (Adaptadores </a:t>
            </a:r>
            <a:r>
              <a:rPr lang="es-ES" sz="2800" b="1" dirty="0">
                <a:solidFill>
                  <a:srgbClr val="FEFEFE"/>
                </a:solidFill>
                <a:latin typeface="Lucida Sans"/>
                <a:ea typeface="Lucida Sans"/>
                <a:cs typeface="Lucida Sans"/>
                <a:sym typeface="Lucida Sans"/>
              </a:rPr>
              <a:t>2</a:t>
            </a:r>
            <a:r>
              <a:rPr lang="es-ES" sz="2800" b="1" dirty="0" smtClean="0">
                <a:solidFill>
                  <a:srgbClr val="FEFEFE"/>
                </a:solidFill>
                <a:latin typeface="Lucida Sans"/>
                <a:ea typeface="Lucida Sans"/>
                <a:cs typeface="Lucida Sans"/>
                <a:sym typeface="Lucida Sans"/>
              </a:rPr>
              <a:t>°)</a:t>
            </a:r>
            <a:endParaRPr sz="2800" b="1" dirty="0">
              <a:solidFill>
                <a:srgbClr val="FEFEFE"/>
              </a:solidFill>
              <a:latin typeface="Lucida Sans"/>
              <a:ea typeface="Lucida Sans"/>
              <a:cs typeface="Lucida Sans"/>
              <a:sym typeface="Lucida Sans"/>
            </a:endParaRPr>
          </a:p>
        </p:txBody>
      </p:sp>
      <p:sp>
        <p:nvSpPr>
          <p:cNvPr id="24" name="Google Shape;24;p1"/>
          <p:cNvSpPr txBox="1">
            <a:spLocks noGrp="1"/>
          </p:cNvSpPr>
          <p:nvPr>
            <p:ph type="subTitle" idx="1"/>
          </p:nvPr>
        </p:nvSpPr>
        <p:spPr>
          <a:xfrm>
            <a:off x="1263650" y="597877"/>
            <a:ext cx="10160000" cy="6093069"/>
          </a:xfrm>
          <a:prstGeom prst="rect">
            <a:avLst/>
          </a:prstGeom>
          <a:noFill/>
          <a:ln>
            <a:noFill/>
          </a:ln>
        </p:spPr>
        <p:txBody>
          <a:bodyPr spcFirstLastPara="1" wrap="square" lIns="91425" tIns="45700" rIns="91425" bIns="45700" anchor="t" anchorCtr="0">
            <a:normAutofit/>
          </a:bodyPr>
          <a:lstStyle/>
          <a:p>
            <a:pPr marL="127000" lvl="0" indent="0" algn="l" rtl="0">
              <a:lnSpc>
                <a:spcPct val="150000"/>
              </a:lnSpc>
              <a:spcBef>
                <a:spcPts val="500"/>
              </a:spcBef>
              <a:spcAft>
                <a:spcPts val="0"/>
              </a:spcAft>
              <a:buClr>
                <a:srgbClr val="29FB33"/>
              </a:buClr>
              <a:buSzPct val="126164"/>
              <a:buNone/>
            </a:pPr>
            <a:endParaRPr lang="es-ES" sz="16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El adaptador de red puede ser configurado desde el sistema operativo o desde consola, vamos a ver la primera opción en Windows 10.</a:t>
            </a: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En el ícono </a:t>
            </a:r>
          </a:p>
          <a:p>
            <a:pPr marL="127000" lvl="0" indent="0" algn="l" rtl="0">
              <a:lnSpc>
                <a:spcPct val="150000"/>
              </a:lnSpc>
              <a:spcBef>
                <a:spcPts val="500"/>
              </a:spcBef>
              <a:spcAft>
                <a:spcPts val="0"/>
              </a:spcAft>
              <a:buClr>
                <a:srgbClr val="29FB33"/>
              </a:buClr>
              <a:buSzPct val="126164"/>
              <a:buNone/>
            </a:pPr>
            <a:endParaRPr lang="es-ES"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Con </a:t>
            </a:r>
            <a:r>
              <a:rPr lang="es-ES" sz="1800" dirty="0" err="1" smtClean="0">
                <a:solidFill>
                  <a:schemeClr val="lt1"/>
                </a:solidFill>
                <a:latin typeface="Arial"/>
                <a:ea typeface="Arial"/>
                <a:cs typeface="Arial"/>
                <a:sym typeface="Arial"/>
              </a:rPr>
              <a:t>click</a:t>
            </a:r>
            <a:r>
              <a:rPr lang="es-ES" sz="1800" dirty="0" smtClean="0">
                <a:solidFill>
                  <a:schemeClr val="lt1"/>
                </a:solidFill>
                <a:latin typeface="Arial"/>
                <a:ea typeface="Arial"/>
                <a:cs typeface="Arial"/>
                <a:sym typeface="Arial"/>
              </a:rPr>
              <a:t> derecho “abrir configuración de red e internet”</a:t>
            </a:r>
          </a:p>
          <a:p>
            <a:pPr marL="127000" lvl="0" indent="0" algn="l" rtl="0">
              <a:lnSpc>
                <a:spcPct val="150000"/>
              </a:lnSpc>
              <a:spcBef>
                <a:spcPts val="500"/>
              </a:spcBef>
              <a:spcAft>
                <a:spcPts val="0"/>
              </a:spcAft>
              <a:buClr>
                <a:srgbClr val="29FB33"/>
              </a:buClr>
              <a:buSzPct val="126164"/>
              <a:buNone/>
            </a:pPr>
            <a:r>
              <a:rPr lang="es-ES" sz="1800" dirty="0" smtClean="0">
                <a:solidFill>
                  <a:schemeClr val="lt1"/>
                </a:solidFill>
                <a:latin typeface="Arial"/>
                <a:ea typeface="Arial"/>
                <a:cs typeface="Arial"/>
                <a:sym typeface="Arial"/>
              </a:rPr>
              <a:t>En la ventana siguiente </a:t>
            </a:r>
            <a:r>
              <a:rPr lang="es-ES" sz="1800" dirty="0" err="1" smtClean="0">
                <a:solidFill>
                  <a:schemeClr val="lt1"/>
                </a:solidFill>
                <a:latin typeface="Arial"/>
                <a:ea typeface="Arial"/>
                <a:cs typeface="Arial"/>
                <a:sym typeface="Arial"/>
              </a:rPr>
              <a:t>click</a:t>
            </a:r>
            <a:r>
              <a:rPr lang="es-ES" sz="1800" dirty="0" smtClean="0">
                <a:solidFill>
                  <a:schemeClr val="lt1"/>
                </a:solidFill>
                <a:latin typeface="Arial"/>
                <a:ea typeface="Arial"/>
                <a:cs typeface="Arial"/>
                <a:sym typeface="Arial"/>
              </a:rPr>
              <a:t> en </a:t>
            </a:r>
          </a:p>
          <a:p>
            <a:pPr marL="127000" lvl="0" indent="0" algn="l" rtl="0">
              <a:lnSpc>
                <a:spcPct val="150000"/>
              </a:lnSpc>
              <a:spcBef>
                <a:spcPts val="500"/>
              </a:spcBef>
              <a:spcAft>
                <a:spcPts val="0"/>
              </a:spcAft>
              <a:buClr>
                <a:srgbClr val="29FB33"/>
              </a:buClr>
              <a:buSzPct val="126164"/>
              <a:buNone/>
            </a:pPr>
            <a:endParaRPr lang="es-ES"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26164"/>
              <a:buNone/>
            </a:pPr>
            <a:endParaRPr sz="18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r>
              <a:rPr lang="es-ES" sz="2000" dirty="0" smtClean="0">
                <a:solidFill>
                  <a:schemeClr val="lt1"/>
                </a:solidFill>
                <a:latin typeface="Arial"/>
                <a:ea typeface="Arial"/>
                <a:cs typeface="Arial"/>
                <a:sym typeface="Arial"/>
              </a:rPr>
              <a:t>Luego aparecerá esta ventana </a:t>
            </a:r>
            <a:endParaRPr lang="es-ES"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r>
              <a:rPr lang="es-ES" sz="2000" dirty="0" smtClean="0">
                <a:solidFill>
                  <a:schemeClr val="lt1"/>
                </a:solidFill>
                <a:latin typeface="Arial"/>
                <a:ea typeface="Arial"/>
                <a:cs typeface="Arial"/>
                <a:sym typeface="Arial"/>
              </a:rPr>
              <a:t> hacemos </a:t>
            </a:r>
            <a:r>
              <a:rPr lang="es-ES" sz="2000" dirty="0" err="1" smtClean="0">
                <a:solidFill>
                  <a:schemeClr val="lt1"/>
                </a:solidFill>
                <a:latin typeface="Arial"/>
                <a:ea typeface="Arial"/>
                <a:cs typeface="Arial"/>
                <a:sym typeface="Arial"/>
              </a:rPr>
              <a:t>click</a:t>
            </a:r>
            <a:r>
              <a:rPr lang="es-ES" sz="2000" dirty="0" smtClean="0">
                <a:solidFill>
                  <a:schemeClr val="lt1"/>
                </a:solidFill>
                <a:latin typeface="Arial"/>
                <a:ea typeface="Arial"/>
                <a:cs typeface="Arial"/>
                <a:sym typeface="Arial"/>
              </a:rPr>
              <a:t> derecho en el</a:t>
            </a:r>
          </a:p>
          <a:p>
            <a:pPr marL="127000" lvl="0" indent="0" algn="l" rtl="0">
              <a:lnSpc>
                <a:spcPct val="150000"/>
              </a:lnSpc>
              <a:spcBef>
                <a:spcPts val="500"/>
              </a:spcBef>
              <a:spcAft>
                <a:spcPts val="0"/>
              </a:spcAft>
              <a:buClr>
                <a:srgbClr val="29FB33"/>
              </a:buClr>
              <a:buSzPct val="113548"/>
              <a:buNone/>
            </a:pPr>
            <a:r>
              <a:rPr lang="es-ES" sz="2000" dirty="0" smtClean="0">
                <a:solidFill>
                  <a:schemeClr val="lt1"/>
                </a:solidFill>
                <a:latin typeface="Arial"/>
                <a:ea typeface="Arial"/>
                <a:cs typeface="Arial"/>
                <a:sym typeface="Arial"/>
              </a:rPr>
              <a:t>adaptador de red principal</a:t>
            </a:r>
            <a:endParaRPr sz="2000" dirty="0">
              <a:solidFill>
                <a:schemeClr val="lt1"/>
              </a:solidFill>
              <a:latin typeface="Arial"/>
              <a:ea typeface="Arial"/>
              <a:cs typeface="Arial"/>
              <a:sym typeface="Arial"/>
            </a:endParaRPr>
          </a:p>
          <a:p>
            <a:pPr marL="127000" lvl="0" indent="0" algn="l" rtl="0">
              <a:lnSpc>
                <a:spcPct val="150000"/>
              </a:lnSpc>
              <a:spcBef>
                <a:spcPts val="500"/>
              </a:spcBef>
              <a:spcAft>
                <a:spcPts val="0"/>
              </a:spcAft>
              <a:buClr>
                <a:srgbClr val="29FB33"/>
              </a:buClr>
              <a:buSzPct val="113548"/>
              <a:buNone/>
            </a:pPr>
            <a:endParaRPr sz="2000" dirty="0">
              <a:solidFill>
                <a:srgbClr val="00B050"/>
              </a:solidFill>
              <a:latin typeface="Arial"/>
              <a:ea typeface="Arial"/>
              <a:cs typeface="Arial"/>
              <a:sym typeface="Arial"/>
            </a:endParaRPr>
          </a:p>
        </p:txBody>
      </p:sp>
      <p:pic>
        <p:nvPicPr>
          <p:cNvPr id="3" name="Imagen 2"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72" y="2276080"/>
            <a:ext cx="1057423" cy="371527"/>
          </a:xfrm>
          <a:prstGeom prst="rect">
            <a:avLst/>
          </a:prstGeom>
        </p:spPr>
      </p:pic>
      <p:cxnSp>
        <p:nvCxnSpPr>
          <p:cNvPr id="6" name="Conector recto de flecha 5"/>
          <p:cNvCxnSpPr/>
          <p:nvPr/>
        </p:nvCxnSpPr>
        <p:spPr>
          <a:xfrm>
            <a:off x="3103684" y="1994726"/>
            <a:ext cx="0" cy="28135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7" name="Imagen 6"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795" y="3410634"/>
            <a:ext cx="3896269" cy="704948"/>
          </a:xfrm>
          <a:prstGeom prst="rect">
            <a:avLst/>
          </a:prstGeom>
        </p:spPr>
      </p:pic>
      <p:pic>
        <p:nvPicPr>
          <p:cNvPr id="9" name="Imagen 8"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5503" y="4573194"/>
            <a:ext cx="3513240" cy="2117752"/>
          </a:xfrm>
          <a:prstGeom prst="rect">
            <a:avLst/>
          </a:prstGeom>
        </p:spPr>
      </p:pic>
    </p:spTree>
    <p:extLst>
      <p:ext uri="{BB962C8B-B14F-4D97-AF65-F5344CB8AC3E}">
        <p14:creationId xmlns:p14="http://schemas.microsoft.com/office/powerpoint/2010/main" val="3132401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1712</Words>
  <Application>Microsoft Office PowerPoint</Application>
  <PresentationFormat>Panorámica</PresentationFormat>
  <Paragraphs>176</Paragraphs>
  <Slides>15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Lucida Sans</vt:lpstr>
      <vt:lpstr>Noto Sans Symbols</vt:lpstr>
      <vt:lpstr>Arial</vt:lpstr>
      <vt:lpstr>Bahnschrift</vt:lpstr>
      <vt:lpstr>Century Schoolbook</vt:lpstr>
      <vt:lpstr>Wingdings</vt:lpstr>
      <vt:lpstr>View</vt:lpstr>
      <vt:lpstr>Ip de red y máscara de subred 1°</vt:lpstr>
      <vt:lpstr>Ip de red y máscara de subred 2°</vt:lpstr>
      <vt:lpstr>Ip de red y Broadcast</vt:lpstr>
      <vt:lpstr>Entendiendo las ip</vt:lpstr>
      <vt:lpstr>Rangos de ip y red 1°</vt:lpstr>
      <vt:lpstr>Rangos de ip y red 2°</vt:lpstr>
      <vt:lpstr>Subnetting y agregación de rutas</vt:lpstr>
      <vt:lpstr>Configuración de la red (Adaptadores 1°)</vt:lpstr>
      <vt:lpstr>Configuración de la red (Adaptadores 2°)</vt:lpstr>
      <vt:lpstr>Configuración de la red (Adaptadores 3°)</vt:lpstr>
      <vt:lpstr>Ejemplo 1: Red básica 1</vt:lpstr>
      <vt:lpstr>Red básica 2 (Múltiples redes)</vt:lpstr>
      <vt:lpstr>Ejemplo 2: Multiples redes</vt:lpstr>
      <vt:lpstr>Red básica 2 (Múltiples redes 3)</vt:lpstr>
      <vt:lpstr>Diapositiva en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dc:title>
  <dc:creator>Seba</dc:creator>
  <cp:lastModifiedBy>Usuario</cp:lastModifiedBy>
  <cp:revision>52</cp:revision>
  <dcterms:created xsi:type="dcterms:W3CDTF">2023-02-11T19:11:54Z</dcterms:created>
  <dcterms:modified xsi:type="dcterms:W3CDTF">2023-03-20T15:47:01Z</dcterms:modified>
</cp:coreProperties>
</file>